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48" r:id="rId4"/>
    <p:sldId id="349" r:id="rId5"/>
    <p:sldId id="334" r:id="rId6"/>
    <p:sldId id="264" r:id="rId7"/>
    <p:sldId id="320" r:id="rId8"/>
    <p:sldId id="345" r:id="rId9"/>
    <p:sldId id="336" r:id="rId10"/>
    <p:sldId id="347" r:id="rId11"/>
    <p:sldId id="34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09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>
      <p:cViewPr varScale="1">
        <p:scale>
          <a:sx n="143" d="100"/>
          <a:sy n="143" d="100"/>
        </p:scale>
        <p:origin x="70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08EF7E-D6C6-44D7-B96E-AD0ECEF4654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7E0BE85-798A-4371-ADDC-DF4A56332F27}">
      <dgm:prSet phldrT="[Text]"/>
      <dgm:spPr/>
      <dgm:t>
        <a:bodyPr/>
        <a:lstStyle/>
        <a:p>
          <a:r>
            <a:rPr lang="cs-CZ" dirty="0"/>
            <a:t>Plánování </a:t>
          </a:r>
          <a:endParaRPr lang="en-GB" dirty="0"/>
        </a:p>
      </dgm:t>
    </dgm:pt>
    <dgm:pt modelId="{EF0AA79E-1CF4-46E2-B03B-7CBBCDC4F48D}" type="parTrans" cxnId="{E4A46C27-5E8C-4DA3-977C-75BB4E3DF491}">
      <dgm:prSet/>
      <dgm:spPr/>
      <dgm:t>
        <a:bodyPr/>
        <a:lstStyle/>
        <a:p>
          <a:endParaRPr lang="en-GB"/>
        </a:p>
      </dgm:t>
    </dgm:pt>
    <dgm:pt modelId="{87A90C09-14C6-4964-9996-350174221F9C}" type="sibTrans" cxnId="{E4A46C27-5E8C-4DA3-977C-75BB4E3DF491}">
      <dgm:prSet/>
      <dgm:spPr/>
      <dgm:t>
        <a:bodyPr/>
        <a:lstStyle/>
        <a:p>
          <a:endParaRPr lang="en-GB"/>
        </a:p>
      </dgm:t>
    </dgm:pt>
    <dgm:pt modelId="{EF190D59-1757-4A78-918F-D25CB234BB6F}">
      <dgm:prSet phldrT="[Text]"/>
      <dgm:spPr/>
      <dgm:t>
        <a:bodyPr/>
        <a:lstStyle/>
        <a:p>
          <a:r>
            <a:rPr lang="cs-CZ" dirty="0"/>
            <a:t>Delegování</a:t>
          </a:r>
          <a:endParaRPr lang="en-GB" dirty="0"/>
        </a:p>
      </dgm:t>
    </dgm:pt>
    <dgm:pt modelId="{FF56AFE5-5FE3-46C9-823E-CC8768A5DE77}" type="parTrans" cxnId="{F20D6996-E504-4CB0-A8F7-8F37813CE2CD}">
      <dgm:prSet/>
      <dgm:spPr/>
      <dgm:t>
        <a:bodyPr/>
        <a:lstStyle/>
        <a:p>
          <a:endParaRPr lang="en-GB"/>
        </a:p>
      </dgm:t>
    </dgm:pt>
    <dgm:pt modelId="{AE5F3C6F-F7E4-4ACB-9B84-A8D33D70FE27}" type="sibTrans" cxnId="{F20D6996-E504-4CB0-A8F7-8F37813CE2CD}">
      <dgm:prSet/>
      <dgm:spPr/>
      <dgm:t>
        <a:bodyPr/>
        <a:lstStyle/>
        <a:p>
          <a:endParaRPr lang="en-GB"/>
        </a:p>
      </dgm:t>
    </dgm:pt>
    <dgm:pt modelId="{2594F8FA-9460-40E6-8C63-74CDEBCBE982}">
      <dgm:prSet phldrT="[Text]"/>
      <dgm:spPr/>
      <dgm:t>
        <a:bodyPr/>
        <a:lstStyle/>
        <a:p>
          <a:r>
            <a:rPr lang="cs-CZ" dirty="0"/>
            <a:t>Monitorování</a:t>
          </a:r>
          <a:endParaRPr lang="en-GB" dirty="0"/>
        </a:p>
      </dgm:t>
    </dgm:pt>
    <dgm:pt modelId="{58B2A4B5-B1CF-4009-A610-08A07F93520A}" type="parTrans" cxnId="{26DBCD77-87E4-4C09-B8A2-9695E8833EA1}">
      <dgm:prSet/>
      <dgm:spPr/>
      <dgm:t>
        <a:bodyPr/>
        <a:lstStyle/>
        <a:p>
          <a:endParaRPr lang="en-GB"/>
        </a:p>
      </dgm:t>
    </dgm:pt>
    <dgm:pt modelId="{BDCFE524-61CE-4C5C-90FE-72CAA53E5091}" type="sibTrans" cxnId="{26DBCD77-87E4-4C09-B8A2-9695E8833EA1}">
      <dgm:prSet/>
      <dgm:spPr/>
      <dgm:t>
        <a:bodyPr/>
        <a:lstStyle/>
        <a:p>
          <a:endParaRPr lang="en-GB"/>
        </a:p>
      </dgm:t>
    </dgm:pt>
    <dgm:pt modelId="{A0388D94-65D5-4A51-AF6E-B8A26A7759EA}">
      <dgm:prSet phldrT="[Text]"/>
      <dgm:spPr/>
      <dgm:t>
        <a:bodyPr/>
        <a:lstStyle/>
        <a:p>
          <a:r>
            <a:rPr lang="cs-CZ" dirty="0"/>
            <a:t>Řízení</a:t>
          </a:r>
          <a:endParaRPr lang="en-GB" dirty="0"/>
        </a:p>
      </dgm:t>
    </dgm:pt>
    <dgm:pt modelId="{BA8A4526-BBB6-4409-8EAC-30A5E3C9F034}" type="parTrans" cxnId="{D559EFAE-995E-4ACC-8A0D-949F3013AFAC}">
      <dgm:prSet/>
      <dgm:spPr/>
      <dgm:t>
        <a:bodyPr/>
        <a:lstStyle/>
        <a:p>
          <a:endParaRPr lang="en-GB"/>
        </a:p>
      </dgm:t>
    </dgm:pt>
    <dgm:pt modelId="{0168158D-7828-49CE-BA6C-D18FE1E2CD77}" type="sibTrans" cxnId="{D559EFAE-995E-4ACC-8A0D-949F3013AFAC}">
      <dgm:prSet/>
      <dgm:spPr/>
      <dgm:t>
        <a:bodyPr/>
        <a:lstStyle/>
        <a:p>
          <a:endParaRPr lang="en-GB"/>
        </a:p>
      </dgm:t>
    </dgm:pt>
    <dgm:pt modelId="{D3C9D77E-B687-464E-AD53-2EB2F5E4F463}" type="pres">
      <dgm:prSet presAssocID="{2E08EF7E-D6C6-44D7-B96E-AD0ECEF4654E}" presName="cycle" presStyleCnt="0">
        <dgm:presLayoutVars>
          <dgm:dir/>
          <dgm:resizeHandles val="exact"/>
        </dgm:presLayoutVars>
      </dgm:prSet>
      <dgm:spPr/>
    </dgm:pt>
    <dgm:pt modelId="{5D166F64-765A-4EA1-AAF9-CFAF729979FB}" type="pres">
      <dgm:prSet presAssocID="{07E0BE85-798A-4371-ADDC-DF4A56332F27}" presName="node" presStyleLbl="node1" presStyleIdx="0" presStyleCnt="4">
        <dgm:presLayoutVars>
          <dgm:bulletEnabled val="1"/>
        </dgm:presLayoutVars>
      </dgm:prSet>
      <dgm:spPr/>
    </dgm:pt>
    <dgm:pt modelId="{7557F4FC-D7E6-4CE7-AF9B-18A6794E844F}" type="pres">
      <dgm:prSet presAssocID="{87A90C09-14C6-4964-9996-350174221F9C}" presName="sibTrans" presStyleLbl="sibTrans2D1" presStyleIdx="0" presStyleCnt="4"/>
      <dgm:spPr/>
    </dgm:pt>
    <dgm:pt modelId="{1B22892E-27E7-4F9E-A956-576803A9645D}" type="pres">
      <dgm:prSet presAssocID="{87A90C09-14C6-4964-9996-350174221F9C}" presName="connectorText" presStyleLbl="sibTrans2D1" presStyleIdx="0" presStyleCnt="4"/>
      <dgm:spPr/>
    </dgm:pt>
    <dgm:pt modelId="{98BF0F52-330E-4E50-93FD-00229056F4FF}" type="pres">
      <dgm:prSet presAssocID="{EF190D59-1757-4A78-918F-D25CB234BB6F}" presName="node" presStyleLbl="node1" presStyleIdx="1" presStyleCnt="4">
        <dgm:presLayoutVars>
          <dgm:bulletEnabled val="1"/>
        </dgm:presLayoutVars>
      </dgm:prSet>
      <dgm:spPr/>
    </dgm:pt>
    <dgm:pt modelId="{0D388E4D-884A-4775-B359-16D15F72120E}" type="pres">
      <dgm:prSet presAssocID="{AE5F3C6F-F7E4-4ACB-9B84-A8D33D70FE27}" presName="sibTrans" presStyleLbl="sibTrans2D1" presStyleIdx="1" presStyleCnt="4"/>
      <dgm:spPr/>
    </dgm:pt>
    <dgm:pt modelId="{0B487909-3D10-4E9E-8CB2-0D3113E87201}" type="pres">
      <dgm:prSet presAssocID="{AE5F3C6F-F7E4-4ACB-9B84-A8D33D70FE27}" presName="connectorText" presStyleLbl="sibTrans2D1" presStyleIdx="1" presStyleCnt="4"/>
      <dgm:spPr/>
    </dgm:pt>
    <dgm:pt modelId="{A487689C-1975-498F-8D85-BEA9429EDBA8}" type="pres">
      <dgm:prSet presAssocID="{2594F8FA-9460-40E6-8C63-74CDEBCBE982}" presName="node" presStyleLbl="node1" presStyleIdx="2" presStyleCnt="4">
        <dgm:presLayoutVars>
          <dgm:bulletEnabled val="1"/>
        </dgm:presLayoutVars>
      </dgm:prSet>
      <dgm:spPr/>
    </dgm:pt>
    <dgm:pt modelId="{E52C88C9-A10D-4D3F-911D-E31AAD8280D0}" type="pres">
      <dgm:prSet presAssocID="{BDCFE524-61CE-4C5C-90FE-72CAA53E5091}" presName="sibTrans" presStyleLbl="sibTrans2D1" presStyleIdx="2" presStyleCnt="4"/>
      <dgm:spPr/>
    </dgm:pt>
    <dgm:pt modelId="{C49218D6-BF8A-4CDE-BA4F-8F7B78971576}" type="pres">
      <dgm:prSet presAssocID="{BDCFE524-61CE-4C5C-90FE-72CAA53E5091}" presName="connectorText" presStyleLbl="sibTrans2D1" presStyleIdx="2" presStyleCnt="4"/>
      <dgm:spPr/>
    </dgm:pt>
    <dgm:pt modelId="{4E2E8A3B-770B-4FF6-87B4-0A827D775A8D}" type="pres">
      <dgm:prSet presAssocID="{A0388D94-65D5-4A51-AF6E-B8A26A7759EA}" presName="node" presStyleLbl="node1" presStyleIdx="3" presStyleCnt="4">
        <dgm:presLayoutVars>
          <dgm:bulletEnabled val="1"/>
        </dgm:presLayoutVars>
      </dgm:prSet>
      <dgm:spPr/>
    </dgm:pt>
    <dgm:pt modelId="{228D919D-5BD6-46D7-9A0C-51983AB77690}" type="pres">
      <dgm:prSet presAssocID="{0168158D-7828-49CE-BA6C-D18FE1E2CD77}" presName="sibTrans" presStyleLbl="sibTrans2D1" presStyleIdx="3" presStyleCnt="4"/>
      <dgm:spPr/>
    </dgm:pt>
    <dgm:pt modelId="{B430DF66-F91A-4644-9501-5E85E04E44D5}" type="pres">
      <dgm:prSet presAssocID="{0168158D-7828-49CE-BA6C-D18FE1E2CD77}" presName="connectorText" presStyleLbl="sibTrans2D1" presStyleIdx="3" presStyleCnt="4"/>
      <dgm:spPr/>
    </dgm:pt>
  </dgm:ptLst>
  <dgm:cxnLst>
    <dgm:cxn modelId="{4E0D8208-222D-454F-84B1-5FF5300B1E61}" type="presOf" srcId="{0168158D-7828-49CE-BA6C-D18FE1E2CD77}" destId="{B430DF66-F91A-4644-9501-5E85E04E44D5}" srcOrd="1" destOrd="0" presId="urn:microsoft.com/office/officeart/2005/8/layout/cycle2"/>
    <dgm:cxn modelId="{08238609-3397-4544-8D67-9AA1DBBCC8DD}" type="presOf" srcId="{2E08EF7E-D6C6-44D7-B96E-AD0ECEF4654E}" destId="{D3C9D77E-B687-464E-AD53-2EB2F5E4F463}" srcOrd="0" destOrd="0" presId="urn:microsoft.com/office/officeart/2005/8/layout/cycle2"/>
    <dgm:cxn modelId="{5CFE760A-2810-4E37-8280-2ADB416889B4}" type="presOf" srcId="{87A90C09-14C6-4964-9996-350174221F9C}" destId="{7557F4FC-D7E6-4CE7-AF9B-18A6794E844F}" srcOrd="0" destOrd="0" presId="urn:microsoft.com/office/officeart/2005/8/layout/cycle2"/>
    <dgm:cxn modelId="{4BD9BB15-6593-4ABD-A16C-DDA56FEA1AEA}" type="presOf" srcId="{BDCFE524-61CE-4C5C-90FE-72CAA53E5091}" destId="{C49218D6-BF8A-4CDE-BA4F-8F7B78971576}" srcOrd="1" destOrd="0" presId="urn:microsoft.com/office/officeart/2005/8/layout/cycle2"/>
    <dgm:cxn modelId="{E4A46C27-5E8C-4DA3-977C-75BB4E3DF491}" srcId="{2E08EF7E-D6C6-44D7-B96E-AD0ECEF4654E}" destId="{07E0BE85-798A-4371-ADDC-DF4A56332F27}" srcOrd="0" destOrd="0" parTransId="{EF0AA79E-1CF4-46E2-B03B-7CBBCDC4F48D}" sibTransId="{87A90C09-14C6-4964-9996-350174221F9C}"/>
    <dgm:cxn modelId="{F219832B-E309-4047-86CB-A6DBA1DE1FDC}" type="presOf" srcId="{0168158D-7828-49CE-BA6C-D18FE1E2CD77}" destId="{228D919D-5BD6-46D7-9A0C-51983AB77690}" srcOrd="0" destOrd="0" presId="urn:microsoft.com/office/officeart/2005/8/layout/cycle2"/>
    <dgm:cxn modelId="{E03BFB2B-95AF-4D27-87B9-5C069393E70B}" type="presOf" srcId="{2594F8FA-9460-40E6-8C63-74CDEBCBE982}" destId="{A487689C-1975-498F-8D85-BEA9429EDBA8}" srcOrd="0" destOrd="0" presId="urn:microsoft.com/office/officeart/2005/8/layout/cycle2"/>
    <dgm:cxn modelId="{F30B925E-6BD2-4286-9D17-0B9B215E829A}" type="presOf" srcId="{EF190D59-1757-4A78-918F-D25CB234BB6F}" destId="{98BF0F52-330E-4E50-93FD-00229056F4FF}" srcOrd="0" destOrd="0" presId="urn:microsoft.com/office/officeart/2005/8/layout/cycle2"/>
    <dgm:cxn modelId="{26DBCD77-87E4-4C09-B8A2-9695E8833EA1}" srcId="{2E08EF7E-D6C6-44D7-B96E-AD0ECEF4654E}" destId="{2594F8FA-9460-40E6-8C63-74CDEBCBE982}" srcOrd="2" destOrd="0" parTransId="{58B2A4B5-B1CF-4009-A610-08A07F93520A}" sibTransId="{BDCFE524-61CE-4C5C-90FE-72CAA53E5091}"/>
    <dgm:cxn modelId="{DC3DF680-A4C6-4B69-81B1-6F044B0DEA79}" type="presOf" srcId="{87A90C09-14C6-4964-9996-350174221F9C}" destId="{1B22892E-27E7-4F9E-A956-576803A9645D}" srcOrd="1" destOrd="0" presId="urn:microsoft.com/office/officeart/2005/8/layout/cycle2"/>
    <dgm:cxn modelId="{23E5A788-6930-45AD-AA6B-EF5E252629A7}" type="presOf" srcId="{BDCFE524-61CE-4C5C-90FE-72CAA53E5091}" destId="{E52C88C9-A10D-4D3F-911D-E31AAD8280D0}" srcOrd="0" destOrd="0" presId="urn:microsoft.com/office/officeart/2005/8/layout/cycle2"/>
    <dgm:cxn modelId="{F20D6996-E504-4CB0-A8F7-8F37813CE2CD}" srcId="{2E08EF7E-D6C6-44D7-B96E-AD0ECEF4654E}" destId="{EF190D59-1757-4A78-918F-D25CB234BB6F}" srcOrd="1" destOrd="0" parTransId="{FF56AFE5-5FE3-46C9-823E-CC8768A5DE77}" sibTransId="{AE5F3C6F-F7E4-4ACB-9B84-A8D33D70FE27}"/>
    <dgm:cxn modelId="{09B4D0A7-16E7-4E6A-A25B-100332B0938C}" type="presOf" srcId="{AE5F3C6F-F7E4-4ACB-9B84-A8D33D70FE27}" destId="{0B487909-3D10-4E9E-8CB2-0D3113E87201}" srcOrd="1" destOrd="0" presId="urn:microsoft.com/office/officeart/2005/8/layout/cycle2"/>
    <dgm:cxn modelId="{845413AA-FDD8-48D7-92D7-8839BC8C58A5}" type="presOf" srcId="{AE5F3C6F-F7E4-4ACB-9B84-A8D33D70FE27}" destId="{0D388E4D-884A-4775-B359-16D15F72120E}" srcOrd="0" destOrd="0" presId="urn:microsoft.com/office/officeart/2005/8/layout/cycle2"/>
    <dgm:cxn modelId="{D559EFAE-995E-4ACC-8A0D-949F3013AFAC}" srcId="{2E08EF7E-D6C6-44D7-B96E-AD0ECEF4654E}" destId="{A0388D94-65D5-4A51-AF6E-B8A26A7759EA}" srcOrd="3" destOrd="0" parTransId="{BA8A4526-BBB6-4409-8EAC-30A5E3C9F034}" sibTransId="{0168158D-7828-49CE-BA6C-D18FE1E2CD77}"/>
    <dgm:cxn modelId="{1988B4F4-37B6-4068-9ED8-3EBBF65D8451}" type="presOf" srcId="{A0388D94-65D5-4A51-AF6E-B8A26A7759EA}" destId="{4E2E8A3B-770B-4FF6-87B4-0A827D775A8D}" srcOrd="0" destOrd="0" presId="urn:microsoft.com/office/officeart/2005/8/layout/cycle2"/>
    <dgm:cxn modelId="{510F22FA-0D24-4EE4-AF14-78DACF2A8E7B}" type="presOf" srcId="{07E0BE85-798A-4371-ADDC-DF4A56332F27}" destId="{5D166F64-765A-4EA1-AAF9-CFAF729979FB}" srcOrd="0" destOrd="0" presId="urn:microsoft.com/office/officeart/2005/8/layout/cycle2"/>
    <dgm:cxn modelId="{91D19A8A-32FD-44AA-A927-1B798B7A504D}" type="presParOf" srcId="{D3C9D77E-B687-464E-AD53-2EB2F5E4F463}" destId="{5D166F64-765A-4EA1-AAF9-CFAF729979FB}" srcOrd="0" destOrd="0" presId="urn:microsoft.com/office/officeart/2005/8/layout/cycle2"/>
    <dgm:cxn modelId="{72508391-E38F-4EC9-ABDE-9D5B859F205A}" type="presParOf" srcId="{D3C9D77E-B687-464E-AD53-2EB2F5E4F463}" destId="{7557F4FC-D7E6-4CE7-AF9B-18A6794E844F}" srcOrd="1" destOrd="0" presId="urn:microsoft.com/office/officeart/2005/8/layout/cycle2"/>
    <dgm:cxn modelId="{7D7D2DEE-967B-43F6-98F2-0BBCE3074838}" type="presParOf" srcId="{7557F4FC-D7E6-4CE7-AF9B-18A6794E844F}" destId="{1B22892E-27E7-4F9E-A956-576803A9645D}" srcOrd="0" destOrd="0" presId="urn:microsoft.com/office/officeart/2005/8/layout/cycle2"/>
    <dgm:cxn modelId="{BE3F0F45-DE4B-4E35-86ED-2C0B7F4AF291}" type="presParOf" srcId="{D3C9D77E-B687-464E-AD53-2EB2F5E4F463}" destId="{98BF0F52-330E-4E50-93FD-00229056F4FF}" srcOrd="2" destOrd="0" presId="urn:microsoft.com/office/officeart/2005/8/layout/cycle2"/>
    <dgm:cxn modelId="{457CEDFF-553E-4948-BFC9-55AB0CAF0BBD}" type="presParOf" srcId="{D3C9D77E-B687-464E-AD53-2EB2F5E4F463}" destId="{0D388E4D-884A-4775-B359-16D15F72120E}" srcOrd="3" destOrd="0" presId="urn:microsoft.com/office/officeart/2005/8/layout/cycle2"/>
    <dgm:cxn modelId="{EDE0C3C1-CEEB-4527-BE36-A38789724865}" type="presParOf" srcId="{0D388E4D-884A-4775-B359-16D15F72120E}" destId="{0B487909-3D10-4E9E-8CB2-0D3113E87201}" srcOrd="0" destOrd="0" presId="urn:microsoft.com/office/officeart/2005/8/layout/cycle2"/>
    <dgm:cxn modelId="{DE02A6E9-D2EE-4BFD-83D4-590AB9A2B34A}" type="presParOf" srcId="{D3C9D77E-B687-464E-AD53-2EB2F5E4F463}" destId="{A487689C-1975-498F-8D85-BEA9429EDBA8}" srcOrd="4" destOrd="0" presId="urn:microsoft.com/office/officeart/2005/8/layout/cycle2"/>
    <dgm:cxn modelId="{390488E5-E333-45B2-B569-56ABDE6C39AE}" type="presParOf" srcId="{D3C9D77E-B687-464E-AD53-2EB2F5E4F463}" destId="{E52C88C9-A10D-4D3F-911D-E31AAD8280D0}" srcOrd="5" destOrd="0" presId="urn:microsoft.com/office/officeart/2005/8/layout/cycle2"/>
    <dgm:cxn modelId="{654B4E67-F6F3-4D38-A40B-9990DE76929E}" type="presParOf" srcId="{E52C88C9-A10D-4D3F-911D-E31AAD8280D0}" destId="{C49218D6-BF8A-4CDE-BA4F-8F7B78971576}" srcOrd="0" destOrd="0" presId="urn:microsoft.com/office/officeart/2005/8/layout/cycle2"/>
    <dgm:cxn modelId="{61F73321-92F9-4C50-999A-C9461148FB3A}" type="presParOf" srcId="{D3C9D77E-B687-464E-AD53-2EB2F5E4F463}" destId="{4E2E8A3B-770B-4FF6-87B4-0A827D775A8D}" srcOrd="6" destOrd="0" presId="urn:microsoft.com/office/officeart/2005/8/layout/cycle2"/>
    <dgm:cxn modelId="{B08009DD-DF98-4F96-8B7E-43DBC7DDDDB5}" type="presParOf" srcId="{D3C9D77E-B687-464E-AD53-2EB2F5E4F463}" destId="{228D919D-5BD6-46D7-9A0C-51983AB77690}" srcOrd="7" destOrd="0" presId="urn:microsoft.com/office/officeart/2005/8/layout/cycle2"/>
    <dgm:cxn modelId="{5457CD9A-1AE0-4132-8176-314C44EBD744}" type="presParOf" srcId="{228D919D-5BD6-46D7-9A0C-51983AB77690}" destId="{B430DF66-F91A-4644-9501-5E85E04E44D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66F64-765A-4EA1-AAF9-CFAF729979FB}">
      <dsp:nvSpPr>
        <dsp:cNvPr id="0" name=""/>
        <dsp:cNvSpPr/>
      </dsp:nvSpPr>
      <dsp:spPr>
        <a:xfrm>
          <a:off x="1606326" y="57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Plánování </a:t>
          </a:r>
          <a:endParaRPr lang="en-GB" sz="500" kern="1200" dirty="0"/>
        </a:p>
      </dsp:txBody>
      <dsp:txXfrm>
        <a:off x="1694746" y="88996"/>
        <a:ext cx="426930" cy="426930"/>
      </dsp:txXfrm>
    </dsp:sp>
    <dsp:sp modelId="{7557F4FC-D7E6-4CE7-AF9B-18A6794E844F}">
      <dsp:nvSpPr>
        <dsp:cNvPr id="0" name=""/>
        <dsp:cNvSpPr/>
      </dsp:nvSpPr>
      <dsp:spPr>
        <a:xfrm rot="2700000">
          <a:off x="2145333" y="518121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2152400" y="541814"/>
        <a:ext cx="112595" cy="122264"/>
      </dsp:txXfrm>
    </dsp:sp>
    <dsp:sp modelId="{98BF0F52-330E-4E50-93FD-00229056F4FF}">
      <dsp:nvSpPr>
        <dsp:cNvPr id="0" name=""/>
        <dsp:cNvSpPr/>
      </dsp:nvSpPr>
      <dsp:spPr>
        <a:xfrm>
          <a:off x="2247857" y="64210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Delegování</a:t>
          </a:r>
          <a:endParaRPr lang="en-GB" sz="500" kern="1200" dirty="0"/>
        </a:p>
      </dsp:txBody>
      <dsp:txXfrm>
        <a:off x="2336277" y="730526"/>
        <a:ext cx="426930" cy="426930"/>
      </dsp:txXfrm>
    </dsp:sp>
    <dsp:sp modelId="{0D388E4D-884A-4775-B359-16D15F72120E}">
      <dsp:nvSpPr>
        <dsp:cNvPr id="0" name=""/>
        <dsp:cNvSpPr/>
      </dsp:nvSpPr>
      <dsp:spPr>
        <a:xfrm rot="8100000">
          <a:off x="2151771" y="1159651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2192959" y="1183344"/>
        <a:ext cx="112595" cy="122264"/>
      </dsp:txXfrm>
    </dsp:sp>
    <dsp:sp modelId="{A487689C-1975-498F-8D85-BEA9429EDBA8}">
      <dsp:nvSpPr>
        <dsp:cNvPr id="0" name=""/>
        <dsp:cNvSpPr/>
      </dsp:nvSpPr>
      <dsp:spPr>
        <a:xfrm>
          <a:off x="1606326" y="1283637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Monitorování</a:t>
          </a:r>
          <a:endParaRPr lang="en-GB" sz="500" kern="1200" dirty="0"/>
        </a:p>
      </dsp:txBody>
      <dsp:txXfrm>
        <a:off x="1694746" y="1372057"/>
        <a:ext cx="426930" cy="426930"/>
      </dsp:txXfrm>
    </dsp:sp>
    <dsp:sp modelId="{E52C88C9-A10D-4D3F-911D-E31AAD8280D0}">
      <dsp:nvSpPr>
        <dsp:cNvPr id="0" name=""/>
        <dsp:cNvSpPr/>
      </dsp:nvSpPr>
      <dsp:spPr>
        <a:xfrm rot="13500000">
          <a:off x="1510240" y="1166089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1551428" y="1223904"/>
        <a:ext cx="112595" cy="122264"/>
      </dsp:txXfrm>
    </dsp:sp>
    <dsp:sp modelId="{4E2E8A3B-770B-4FF6-87B4-0A827D775A8D}">
      <dsp:nvSpPr>
        <dsp:cNvPr id="0" name=""/>
        <dsp:cNvSpPr/>
      </dsp:nvSpPr>
      <dsp:spPr>
        <a:xfrm>
          <a:off x="964796" y="642106"/>
          <a:ext cx="603770" cy="6037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00" kern="1200" dirty="0"/>
            <a:t>Řízení</a:t>
          </a:r>
          <a:endParaRPr lang="en-GB" sz="500" kern="1200" dirty="0"/>
        </a:p>
      </dsp:txBody>
      <dsp:txXfrm>
        <a:off x="1053216" y="730526"/>
        <a:ext cx="426930" cy="426930"/>
      </dsp:txXfrm>
    </dsp:sp>
    <dsp:sp modelId="{228D919D-5BD6-46D7-9A0C-51983AB77690}">
      <dsp:nvSpPr>
        <dsp:cNvPr id="0" name=""/>
        <dsp:cNvSpPr/>
      </dsp:nvSpPr>
      <dsp:spPr>
        <a:xfrm rot="18900000">
          <a:off x="1503802" y="524559"/>
          <a:ext cx="160850" cy="203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1510869" y="582374"/>
        <a:ext cx="112595" cy="12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403648" y="3219822"/>
            <a:ext cx="4248472" cy="13681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projektového řízení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</a:t>
            </a: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72200" y="3723878"/>
            <a:ext cx="2600071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cs-CZ" altLang="cs-CZ" sz="9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je o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delegování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všech aspektů (parametrů) projektu a o motivaci zainteresovaných stran k dosažení cílů projektu v rámci očekávaných výkonnostních parametrů pro </a:t>
            </a:r>
            <a:r>
              <a:rPr lang="cs-CZ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ČAS, NÁKLADY, KVALITU, ROZSAH, PŘÍNOSY a RIZIKA.</a:t>
            </a:r>
            <a:endParaRPr lang="cs-CZ" sz="1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A575FE8-E989-42E8-B8F2-433F34D92D84}"/>
              </a:ext>
            </a:extLst>
          </p:cNvPr>
          <p:cNvSpPr txBox="1">
            <a:spLocks/>
          </p:cNvSpPr>
          <p:nvPr/>
        </p:nvSpPr>
        <p:spPr>
          <a:xfrm>
            <a:off x="547936" y="22200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význam projektového managementu?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C5F8D1E-4553-43C1-B674-25E57D49BD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841746"/>
              </p:ext>
            </p:extLst>
          </p:nvPr>
        </p:nvGraphicFramePr>
        <p:xfrm>
          <a:off x="4031177" y="2988022"/>
          <a:ext cx="381642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260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Předmětem projektového řízení je </a:t>
            </a:r>
            <a:r>
              <a:rPr lang="pl-PL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představuje soubor činností, které je potřeba naplánovat a provést, aby bylo dosaženo požadovaných cílů.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projektového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zajistit naplánování a realizaci úspěšného projektu, kterým se rozumí případ, kdy v plánovaném čase a s plánovanými náklady bylo dosaženo cílů projektu. 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Pět základních prvků projektového managementu: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projektová komunikace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prostředí, které slouží efektivnímu dorozumění účastníků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týmová spolupráce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principy kooperace a důvěry,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životní cyklus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logický sled úseků a fází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 součást projektového managementu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nástroje řízení projektů aplikovaných v průběhu životního cyklu,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závazek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pověření manažera projektu řízením projektu, finanční zdroje, odpovídající metodika aj.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7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jako všeobecně použitelné know-how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zvýšit efektivitu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komerčních projektů,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náklady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 zachování kvality a rozsahu výstupů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celkovou dobu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trvání projektu,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snížit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obecně předimenzované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 při zachování kvality výstupu,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směřovaly k naplňování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dlouhodobých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 a strategií,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projekty tak, aby prioritami při výběru projektu byl jeho celkový přínos (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synergický efekt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naplňování celkové strategie, nikoli jen izolovaný přínos projektu – zisk (některé i velmi ziskové projekty nepřispívají k naplňování strategie a odchylují ji nežádoucím směrem – takže vzniká potřeba, k jejímu naplnění, zahájit další dodatečné projekty vyžadující další náklady, které nejsou v oněch „úspěšných“ projektech patrné),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1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Projektový management jako všeobecně použitelné know-how </a:t>
            </a: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velké množství projektů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tak, aby nedocházelo např. k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přetížení zdrojů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(někteří členové projektových týmů pracují současně na několika projektech. Nekoordinované řízení více projektů vyvolá konflikt priorit – „Na kterém projektu má A pracovat teď?“, „Kdy má přejít k dalšímu projektu?“, „Nevznikne zpoždění některých projektů jen proto, že se na nich současně podílejí stejní lidé?“,…),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uřídit projekt tak, aby bylo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dosaženo hlavně cílů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projektu, ne pouze jeho výstupy,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řídit i velmi různorodé projekty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(komerční/nekomerční, technické/společenské) pomocí stejných nástrojů a postupů (certifikace – standardizace).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7" y="897274"/>
            <a:ext cx="5472608" cy="37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Kdy je vhodné projektové řízení používat? </a:t>
            </a:r>
          </a:p>
          <a:p>
            <a:pPr marL="0" indent="0">
              <a:buNone/>
            </a:pPr>
            <a:endParaRPr lang="cs-CZ" sz="1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projektové řízení jsou zvláště vhodné následující problémy, typické pro návrh a realizaci projektu: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 nových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inovace a rekonstrukce výrobků,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technologií,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nových výrobků do výroby a na trh,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investičních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stavebních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návrh a realizace informačních systému,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tvorba programových produktu,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zavádění systému řízení jakosti (např. ISO, EFQM),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marketingových akcí,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zpracování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generální opravy strojů,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 a realizace reorganizace firmy,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podnikatelských záměrů,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příprava a realizace zakázek v kusové výrobě,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jiné.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4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každá aktivita projektu má přiřazenu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odpovědnost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 případě personálních změn v realizačním týmu se nemění,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přiřazení odpovědnosti za řízení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zmenšuje potřebu dohledu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strany zadavatele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základě specifikace požadavků je možno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definovat cíl(e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projektu,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přesně vymezené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a finanční podmínky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projektu (určení rozpočtového omezení),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zdroje pro realizaci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po ukončení projektu spotřebovány nebo uvolněny na jiné projekty, tzn. vyšší efektivita vynaložených prostředků,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všech členů projektového týmu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plánovacích procesů umožňuje posilovat spoluúčast při řízení kvality,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systémový přístup k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přináší spoustu informací, které mohou být využity pro další realizované projekty.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6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Nevýhody projektového řízení: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specifické požadavky ze strany zákazníků vyjádřené až v průběhu realizace,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působení endogenních vlivů (tj. vlivů těžko ovlivnitelných, např. legislativních),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změny v technologii,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změny ve společnosti, jež mohou nastat v průběhu realizace projektu,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zpoždění tj. prodleva mezi plánováním, oceňováním a vlastní realizací projektu (např. vliv inflace, měnícího se prostředí a podmínek projektu).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78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strategie projektu a organizace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56" y="789975"/>
            <a:ext cx="6420160" cy="388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7488832" cy="507703"/>
          </a:xfrm>
        </p:spPr>
        <p:txBody>
          <a:bodyPr/>
          <a:lstStyle/>
          <a:p>
            <a:r>
              <a:rPr lang="cs-CZ" sz="2000" dirty="0"/>
              <a:t>Projektový management – kontext projektu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67" y="843558"/>
            <a:ext cx="5753857" cy="38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9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23528" y="1059582"/>
            <a:ext cx="8280920" cy="2808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významu projektového managementu</a:t>
            </a: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„business as usual“ vs. projekty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vs. řízení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 (waterfall) vs. agilní řízení </a:t>
            </a: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cs-CZ" sz="14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464496" cy="507703"/>
          </a:xfrm>
        </p:spPr>
        <p:txBody>
          <a:bodyPr/>
          <a:lstStyle/>
          <a:p>
            <a:r>
              <a:rPr lang="cs-CZ" dirty="0"/>
              <a:t>Obsahové zaměření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029279" cy="1280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lze nejlépe použít u produktového vývoje, kdy výsledkem je produkt s jasně definovanou přidanou hodnotou pro zadavatele nebo zákazníka.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460CBB5-43E4-4B47-A5B9-7D1C87C02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516" y="1492158"/>
            <a:ext cx="4911352" cy="31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7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lze nejlépe použít u produktového vývoje, kdy výsledkem je produkt s jasně definovanou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přidanou hodnotou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zadavatele nebo zákazníka.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agilní přístup se ale nehodí každý projekt.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přístup má největší přidanou hodnotu u projektů kde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nejasné zadání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jedná se o nové technologie, novou oblast podnikání – prostě všude tam kde je velkou výhodou rychlost zpětné vazby od zákazníka, schopnost a ochota ke změně.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Naopak v případech kdy jsou jasné požadavky a požadovaný výsledek je dobře definovaný, se nejlépe uplatní klasické metody řízení projektů (waterfall).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2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 je založen na důsledném plánování, stanovení časových harmonogramů, termínů, rozvrhu prací. Jsou naplánovány jednotlivé kroky, které jsou následně dodržovány kontrolovány (sekvenční postup).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jsou rozděleny do několika fází, kdy přechody mezi nimi musí být schvalovány a každá následující fáze může začít až po skončení fáze předchozí.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jsou pro tento typ vyvinuty standardy, které jednotně upravují postup řízení projektů (PMI, IMPA, Prince2).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vhodné u komplexních, velkých projektů, s delší dobou realizace. Úkolem manažera projektu je dodržet stanovený postup, čas a rozpočet (projektový trojimperativ).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38017" y="4983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BC9790-F855-4DA1-ACDA-7C9D3109FE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38" t="19728" r="58027" b="36000"/>
          <a:stretch/>
        </p:blipFill>
        <p:spPr>
          <a:xfrm>
            <a:off x="3986196" y="1125051"/>
            <a:ext cx="4118388" cy="3191484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A1BF621D-B291-400B-8379-863782DFC397}"/>
              </a:ext>
            </a:extLst>
          </p:cNvPr>
          <p:cNvSpPr txBox="1">
            <a:spLocks/>
          </p:cNvSpPr>
          <p:nvPr/>
        </p:nvSpPr>
        <p:spPr>
          <a:xfrm>
            <a:off x="3990417" y="650777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Vodopádový model</a:t>
            </a:r>
          </a:p>
        </p:txBody>
      </p:sp>
    </p:spTree>
    <p:extLst>
      <p:ext uri="{BB962C8B-B14F-4D97-AF65-F5344CB8AC3E}">
        <p14:creationId xmlns:p14="http://schemas.microsoft.com/office/powerpoint/2010/main" val="2225658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9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Vodopádový model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hlavní nevýhody modelu patří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 zákazníka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průběhu celého procesu.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daném modelu je počítáno s tím, že všechny požadavky byly specifikovány 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začátku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není možné je v průběhu přidávat. To je v dnešním rychle se měnícím světě a prostředí veliký problém.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pokud je prováděná iterace, tak je povoleno ji provádět pouze v rámci jedné fáze a maximálně je možné se vrátit do fáze předchozí. </a:t>
            </a: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Výsledkem tohoto omezení může být např. odsouvání problémů do další fáze, které mohou vyvrcholit již zmíněným změnovým požadavkem.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Klade důraz na pečlivé vedení záznamů. Vedení takovýchto záznamů umožňuje schopnost zlepšit stávající produkt v budoucnu.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 ví, co může očekávat, má představu o velikosti, nákladech, časování a také o tom, jak se bude vyvíjený produkt na konci chovat.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2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9"/>
            <a:ext cx="4190367" cy="4337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řízení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Vznik 2001 Manifest pro agilní vývoj softwaru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metodiky mají za úkol dodat zákazníkovi produkt 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nejkratším možném čase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zároveň za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nejméně peněz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Tento přístup spočívá v iteraci. To znamená, že je možnost se neustále vracet ke stejným problémům, neustále testovat a opravovat. Tato meta dokáže v průběhu vývoje reflektovat změnové požadavky.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Neagilní vývoj naopak probíhá postupně. Postupuje v sekvencích. Nejprve se dořeší první krok, pak následují další. Není tak pružný k reflektování změn.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Využívaná technika – SCRUM,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Kanban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lean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6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Neustále se mohou měnit zadání a požadavky na výslednou aplikaci. Vývojáři se neustále vracejí k různým částem vývoje. Vývoje se účastní všechny zainteresované strany a během vývoje zajišťuje komunikaci tzv.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master.</a:t>
            </a: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metoda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Vlastník produktu (</a:t>
            </a:r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owner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team</a:t>
            </a:r>
          </a:p>
          <a:p>
            <a:pPr lvl="1"/>
            <a:r>
              <a:rPr 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</a:t>
            </a:r>
          </a:p>
          <a:p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master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projektový manažer ani vedoucí týmu, je jen prostředník, který zajišťuje komunikaci mezi vývojem a vlastníkem produktu. </a:t>
            </a:r>
            <a:r>
              <a:rPr 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vývojovém týmu neexistuje hierarchie a všichni členové jsou si rovni, mohou přinášet invence a zpochybňovat dosavadní vývoj.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nemá jasně dané fáze, ale prochází tzv.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to jsou kontrolní schůzky vývojového týmu případně i s vlastníkem, kdy se konzultuje dosavadní postup a plánují další kroky. Základní jednotkou vývoje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Sprint může být různě dlouhý (týden až měsíc).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5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SCRUM: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Během sprintu si tým organizuje malé porady každý den, říká se jim denní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Řeší se především problémy a věcné připomínky k vývoji. Denní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neměl trvat déle než 15 minut. Z tohoto důvode se hodí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spíše pro menší týmy do 15 lidí.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Výhodou této metody je, že dokáže kdykoli pružně reagovat na změnové požadavky.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0FD69D6-3139-4119-94B9-50340AAA7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547" y="2582019"/>
            <a:ext cx="450959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78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9218" y="226939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Agilní projektové řízení a klasický waterfall</a:t>
            </a:r>
          </a:p>
          <a:p>
            <a:pPr marL="0" indent="0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66009" y="250898"/>
            <a:ext cx="4190367" cy="4769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Srovnání tradiční (waterfall vs. agilní)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6776276-E84C-4BB9-A5E0-B799B1659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50" t="24801" r="32675" b="33200"/>
          <a:stretch/>
        </p:blipFill>
        <p:spPr>
          <a:xfrm>
            <a:off x="3916976" y="1491630"/>
            <a:ext cx="3888432" cy="277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10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37444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Organizace mají své cíle a záměry.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Některé organizace existují pro realizaci max. zisku, jiné naopak ziskem motivovány nejsou (neziskové, veřejná správa, charita).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dosažení cílů mají své procesy a postupy, které slouží pro zvládání řízení, opakované práce (vyřizování objednávek, provoz call-centra, výrobní linky…)  - označované „business as usual“ (BAU).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Úspěšné fungování v rychle se měnícím světě, kdy je nutné provádět řadu změn v zavedených činnostech (vývoj nového produktu, změnit způsob prodeje, výstavba nové výrobní haly…) – zde je prostor pro projekty a projektové řízení.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1350971-2A32-4FC9-BDE9-AED5DBA5B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92726"/>
              </p:ext>
            </p:extLst>
          </p:nvPr>
        </p:nvGraphicFramePr>
        <p:xfrm>
          <a:off x="3876117" y="1239602"/>
          <a:ext cx="4992216" cy="36375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96108">
                  <a:extLst>
                    <a:ext uri="{9D8B030D-6E8A-4147-A177-3AD203B41FA5}">
                      <a16:colId xmlns:a16="http://schemas.microsoft.com/office/drawing/2014/main" val="3118938939"/>
                    </a:ext>
                  </a:extLst>
                </a:gridCol>
                <a:gridCol w="2496108">
                  <a:extLst>
                    <a:ext uri="{9D8B030D-6E8A-4147-A177-3AD203B41FA5}">
                      <a16:colId xmlns:a16="http://schemas.microsoft.com/office/drawing/2014/main" val="1940288692"/>
                    </a:ext>
                  </a:extLst>
                </a:gridCol>
              </a:tblGrid>
              <a:tr h="630070">
                <a:tc>
                  <a:txBody>
                    <a:bodyPr/>
                    <a:lstStyle/>
                    <a:p>
                      <a:r>
                        <a:rPr lang="cs-CZ" dirty="0"/>
                        <a:t>Business as Usual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Projekty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673040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Opakovatelné, dobře popsané procesy (např. systém řízení výroby, způsob řízení zásob, logistické procesy..)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Jednorázové aktivity přinášející určitou změnu – něco nového, nebo něco, co bude děláno jiným způsobem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18919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Trvalé – bez časového omezení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Dočasné – mají omezenou dobu trvání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180583"/>
                  </a:ext>
                </a:extLst>
              </a:tr>
              <a:tr h="630070">
                <a:tc>
                  <a:txBody>
                    <a:bodyPr/>
                    <a:lstStyle/>
                    <a:p>
                      <a:r>
                        <a:rPr lang="cs-CZ" sz="1200" dirty="0"/>
                        <a:t>Řízeny vedoucími oddělení/liniovými manažery v rámci ustálené hierarchie s definovanými rolemi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/>
                        <a:t>Řízeny sponzory, projektovými manažery a týmy vytvořenými specificky s dílem dodat „změnu“. Protože jsou projekty dočasné, tak jsou dočasné i role projektových manažerů, které standardně vykonávají zaměstnanci společnosti či kontraktoři.</a:t>
                      </a: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77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9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čem je projekt jiný </a:t>
            </a:r>
            <a:b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než běžný provoz?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374441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as Usual (B.A.U.) vs. projekty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nejedná se tedy o opakovaný proces, ale o něco nového.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Proč vůbec řídit projekty?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„Pokud jsou peníze a čas není třeba projektový management.“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2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 projektového managementu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1" y="256930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Projektové řízení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management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(projektové řízení) - chápeme jako filozofii přístupu k řízení projektu s jasně stanoveným cílem, který musí být dosažen v požadovaném čase, nákladech a provedení, tedy kvalitě. Projektový management je systematicky využíván například v projektových organizacích.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soubor praktických technik a postupů (metodik) jak na operativní úrovni řídit konkrétní projekt (plánování, realizace, sestavení týmu, kontroly, ukončení atd.).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Integrované řízení projektu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dosažení úspěšného projektu vyžaduje, aby problematika termínového, nákladového a zdrojového plánování a řízení, stejně jako problematika změn, jakosti, nakupování a dalších záležitostí nebyla posuzována izolovaně, ale ve vzájemných vazbách.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827584" y="4327179"/>
            <a:ext cx="2088232" cy="481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Zdroj: Svozilová (2006)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Enriqueta" panose="02000000000000000000" pitchFamily="2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95486"/>
            <a:ext cx="5832648" cy="507703"/>
          </a:xfrm>
        </p:spPr>
        <p:txBody>
          <a:bodyPr/>
          <a:lstStyle/>
          <a:p>
            <a:r>
              <a:rPr lang="cs-CZ" dirty="0"/>
              <a:t>Vymezení projektového managementu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817301"/>
            <a:ext cx="6858594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5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9912" y="427434"/>
            <a:ext cx="4104456" cy="3759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Vlastnosti projektů: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Vymezená činnost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jasný výsledek/výstup, časová, finanční a případně dalšími způsoby ohraničená činnost.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Dočasný –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zahájení/ukončení, má časový rámec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Různorodý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dosažení stanoveného cíle vyžaduje různé dovednosti různých lidí.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Komplexní, napříč strukturou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(liniové zapojení, různý oddělení, zájmové strany…)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Nejistý – existují rizika – řízení v nejistotě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Změna – stálé změny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(např. v okolí, finance, hrozby, tým, procesy, nový požadavek sponzora…)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2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2067694"/>
            <a:ext cx="3024336" cy="252027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třeba řídít?</a:t>
            </a:r>
          </a:p>
          <a:p>
            <a:pPr marL="0" indent="0">
              <a:buNone/>
            </a:pPr>
            <a:endParaRPr lang="pl-PL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aspektů (parametrů) výkonnosti projektu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 do projektového managementu</a:t>
            </a:r>
          </a:p>
          <a:p>
            <a:pPr algn="l"/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25AF017-F386-455D-A8FB-601ED0401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271988"/>
              </p:ext>
            </p:extLst>
          </p:nvPr>
        </p:nvGraphicFramePr>
        <p:xfrm>
          <a:off x="4044277" y="1959734"/>
          <a:ext cx="4344147" cy="13320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48049">
                  <a:extLst>
                    <a:ext uri="{9D8B030D-6E8A-4147-A177-3AD203B41FA5}">
                      <a16:colId xmlns:a16="http://schemas.microsoft.com/office/drawing/2014/main" val="1205857760"/>
                    </a:ext>
                  </a:extLst>
                </a:gridCol>
                <a:gridCol w="1448049">
                  <a:extLst>
                    <a:ext uri="{9D8B030D-6E8A-4147-A177-3AD203B41FA5}">
                      <a16:colId xmlns:a16="http://schemas.microsoft.com/office/drawing/2014/main" val="3583422623"/>
                    </a:ext>
                  </a:extLst>
                </a:gridCol>
                <a:gridCol w="1448049">
                  <a:extLst>
                    <a:ext uri="{9D8B030D-6E8A-4147-A177-3AD203B41FA5}">
                      <a16:colId xmlns:a16="http://schemas.microsoft.com/office/drawing/2014/main" val="1808347712"/>
                    </a:ext>
                  </a:extLst>
                </a:gridCol>
              </a:tblGrid>
              <a:tr h="69659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NÁKLADY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ČAS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ROZSAH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428182"/>
                  </a:ext>
                </a:extLst>
              </a:tr>
              <a:tr h="635506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KVALITA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RIZIKO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PŘÍNOSY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043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100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16297</TotalTime>
  <Words>2174</Words>
  <Application>Microsoft Office PowerPoint</Application>
  <PresentationFormat>Předvádění na obrazovce (16:9)</PresentationFormat>
  <Paragraphs>287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Vymezení projektového managementu   </vt:lpstr>
      <vt:lpstr>Obsahové zaměření přednášky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Vymezení projektového managementu</vt:lpstr>
      <vt:lpstr>Prezentace aplikace PowerPoint</vt:lpstr>
      <vt:lpstr>Prezentace aplikace PowerPoint</vt:lpstr>
      <vt:lpstr>Prezentace aplikace PowerPoint</vt:lpstr>
      <vt:lpstr>Projektový management – kontext strategie projektu a organizace</vt:lpstr>
      <vt:lpstr>Projektový management – kontext projektu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ada0002</cp:lastModifiedBy>
  <cp:revision>196</cp:revision>
  <dcterms:created xsi:type="dcterms:W3CDTF">2016-07-06T15:42:34Z</dcterms:created>
  <dcterms:modified xsi:type="dcterms:W3CDTF">2021-10-07T05:43:54Z</dcterms:modified>
</cp:coreProperties>
</file>