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58" r:id="rId3"/>
    <p:sldId id="335" r:id="rId4"/>
    <p:sldId id="359" r:id="rId5"/>
    <p:sldId id="360" r:id="rId6"/>
    <p:sldId id="361" r:id="rId7"/>
    <p:sldId id="362" r:id="rId8"/>
    <p:sldId id="363" r:id="rId9"/>
    <p:sldId id="364" r:id="rId10"/>
    <p:sldId id="349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2" r:id="rId27"/>
    <p:sldId id="383" r:id="rId28"/>
    <p:sldId id="384" r:id="rId29"/>
    <p:sldId id="385" r:id="rId30"/>
    <p:sldId id="386" r:id="rId31"/>
    <p:sldId id="350" r:id="rId32"/>
    <p:sldId id="357" r:id="rId33"/>
    <p:sldId id="309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8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plánování projektu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Definování rozsahu projektu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1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Plánování projektu – procesní model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19041"/>
            <a:ext cx="6795442" cy="39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2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je dokument, který se vyhotovuje v rámci procesu Iniciace a zahájení projektu.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555526"/>
            <a:ext cx="4255877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Iniciace a zahájení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o strategických potřebách podniku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(vytyčeny cíle)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↓</a:t>
            </a:r>
          </a:p>
          <a:p>
            <a:pPr marL="0" indent="0" algn="ctr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 o způsobu pořízení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(zajištění těchto cílů, formou vyhlášení projektu, nebo pořízením produktu – předmětu, služby nebo jejich kombinace externě). Vymezit podmínky a předpoklady realizace projektu. Jmenovány osoby, které budou za realizaci projektu odpovědné.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Zakládající listiny projektu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Předběžné definice předmětu projektu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2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Vstupy a výstupy procesu Zahájení projektu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40093"/>
              </p:ext>
            </p:extLst>
          </p:nvPr>
        </p:nvGraphicFramePr>
        <p:xfrm>
          <a:off x="179512" y="703189"/>
          <a:ext cx="770485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306"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Pod proces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Vstup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Výstup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4280">
                <a:tc>
                  <a:txBody>
                    <a:bodyPr/>
                    <a:lstStyle/>
                    <a:p>
                      <a:r>
                        <a:rPr lang="cs-CZ" sz="1100" b="1" dirty="0"/>
                        <a:t>Rozhodování</a:t>
                      </a:r>
                      <a:r>
                        <a:rPr lang="cs-CZ" sz="1100" b="1" baseline="0" dirty="0"/>
                        <a:t> o strategických potřebách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 cíle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Hlavní faktory podnikatelského</a:t>
                      </a:r>
                      <a:r>
                        <a:rPr lang="cs-CZ" sz="1100" baseline="0" dirty="0"/>
                        <a:t> prostředí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Podniková pravidla a metodiky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Lidské zdroje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Finanční a materiální zdroje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Podniková kultura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Podnikové systémy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</a:t>
                      </a:r>
                      <a:r>
                        <a:rPr lang="cs-CZ" sz="1100" baseline="0" dirty="0"/>
                        <a:t> cíle podniku – konkretizované položky strategického plánu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r>
                        <a:rPr lang="cs-CZ" sz="1100" b="1" dirty="0"/>
                        <a:t>Rozhodování o způsobu pořízení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 cíle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Podniková pravidla</a:t>
                      </a:r>
                      <a:r>
                        <a:rPr lang="cs-CZ" sz="1100" baseline="0" dirty="0"/>
                        <a:t> a metodiky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Dokumentace k nákupu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Hodnotící kritéria výběru dodavatele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Dokumenty taktického řízení projektu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141">
                <a:tc>
                  <a:txBody>
                    <a:bodyPr/>
                    <a:lstStyle/>
                    <a:p>
                      <a:r>
                        <a:rPr lang="cs-CZ" sz="1100" b="1" dirty="0"/>
                        <a:t>Sestavení Zakládací listiny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Strategické cíle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Podniková pravidla a metodiky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Dokumenty taktického řízení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Souhrn znalostí</a:t>
                      </a:r>
                      <a:r>
                        <a:rPr lang="cs-CZ" sz="1100" baseline="0" dirty="0"/>
                        <a:t> a zkušeností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Popis práce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/>
                        <a:t>Rozsah pověření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Zakládací listina</a:t>
                      </a:r>
                      <a:r>
                        <a:rPr lang="cs-CZ" sz="1100" baseline="0" dirty="0"/>
                        <a:t> projektu</a:t>
                      </a:r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584">
                <a:tc>
                  <a:txBody>
                    <a:bodyPr/>
                    <a:lstStyle/>
                    <a:p>
                      <a:r>
                        <a:rPr lang="cs-CZ" sz="1100" b="1" dirty="0"/>
                        <a:t>Vytvoření předběžné Definice předmětu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Zakládací</a:t>
                      </a:r>
                      <a:r>
                        <a:rPr lang="cs-CZ" sz="1100" baseline="0" dirty="0"/>
                        <a:t> listina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Soubor podnikových procesů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Podniková pravidla a metodiky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Předběžná definice předmětu projektu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40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 – dokument </a:t>
            </a: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formalizuje existenci projektu, přiděluje manažerovi projektu autoritu </a:t>
            </a: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použití zdrojů na naplnění požadavků spojených s realizací projektu.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419622"/>
            <a:ext cx="4039853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Formálně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zahajuje práce na projektu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to z pohledu podnikového řízení. </a:t>
            </a: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 obsah a rozsah je závislý na podnikových metodikách a zvyklostech, specifikace:</a:t>
            </a: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jaký projekt se jedná?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je pověřen jeho realizací?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je rozsah jeho pravomocí?</a:t>
            </a:r>
          </a:p>
          <a:p>
            <a:pPr lvl="1"/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podmínky a omezující kritéria realizace?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8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projektu je </a:t>
            </a: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výsledek</a:t>
            </a: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kterého chceme realizací projektu dosáhnout.</a:t>
            </a:r>
          </a:p>
          <a:p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projektu je klíčový jak pro </a:t>
            </a: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obsahu projektu, průběh realizace projektu, tak jeho vyhodnocení</a:t>
            </a:r>
            <a:r>
              <a:rPr lang="pl-PL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972651"/>
            <a:ext cx="497595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Navázány veškeré akce probíhající v rámci projektu i hodnocení úspěšnosti 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jednoznačně a srozumitelně formulovat a s významnými dotčenými subjekty projednat.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Definovaný cíl bývá následně součástí smluv týkajících se realizace a ukončení projektu.	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Dekompozice cílů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v projektech lze rozdělit na: hlavní cíl a dílčí cíle, postupné cíle.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Rozdělením hlavního cíle na dílčí získáváte lepší možnost kontroly postupu a více důvodů k oslavám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Definování „správného“ cíle projektu bývá často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složitější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než projektový tým předpokládá.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Správné definování cíle je jedním z klíčových faktorů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úspěšného projektového řízení 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následného úspěchu projektu.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972651"/>
            <a:ext cx="497595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zjištění stupně splnění cílů je nutné definovat kritéria dosažení cílů. Tato kritéria musí obsahovat přesně vymezené hodnoty, které budou projektem vytvořeny.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786" y="1718363"/>
            <a:ext cx="5282710" cy="1894141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844516" y="362685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/>
              <a:t>Zdroj: POSNER, K.; APPELGARTH, M. Projektový management</a:t>
            </a:r>
          </a:p>
        </p:txBody>
      </p:sp>
    </p:spTree>
    <p:extLst>
      <p:ext uri="{BB962C8B-B14F-4D97-AF65-F5344CB8AC3E}">
        <p14:creationId xmlns:p14="http://schemas.microsoft.com/office/powerpoint/2010/main" val="1296199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defi nování cíle se držte motta: „Co nemůžu měřit, nemůžu řídit.“ 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se, aby váš cíl byl vždy SMART(i):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703680"/>
            <a:ext cx="497595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specifický, konkrétní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měřitelný, měřitelné parametry, podle kterých lze poznat, zda bylo cíle dosaženo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Accepted, agreed, assignable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akceptovaný, odsouhlasený všemi potřebnými subjekty/přidělitelné jedinému subjektu s odpovědností a autoritou k výkonu rozhodnutí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Realistic, relevant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reálný, tj. dosažitelný s použitím disponibilních zdrojů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Trackable, timed, time-bound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načasovaný, sledovatelný, časově ohraničený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integrovaný, sjednocený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2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projektu mají zásadní význam: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703680"/>
            <a:ext cx="4464496" cy="3903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kontraktu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všech obchodních dohod mezi např. zákazníkem a dodavatelem.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schválení se stávají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pro komunikaci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sponzorem (zadavatelem, firmou), manažerem projektu a projektovým týmem.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Ohraničují předmět (zaměření)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definují výstupy.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pro plánování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rámec parametrů a cílů měření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kontrolní procesy.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Deklarují stadium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úspěšného ukončení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 dílčích částí).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95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cíle projektu:</a:t>
            </a:r>
          </a:p>
          <a:p>
            <a:pPr marL="0" indent="0">
              <a:buNone/>
            </a:pP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„Zkvalitnit služby zákaznického centra a zvýšit spokojenost zákazníků zkrácením čekací doby příchozích volání a snížením počtu nezbytných zpětných volání.”</a:t>
            </a: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411510"/>
            <a:ext cx="4496403" cy="4176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Splnění cíle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předpokládá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čekací doba 90 % zákazníků nebude přesahovat dvě minuty,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85 % požadavků bude vyřízeno bez nutnosti zpětného volání,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programy přípravy a školení zajistí, aby 95 % pracovníků obsluhy zákaznického centra uspělo nejméně v 90 % otázek standardního závěrečného testu,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využity stávající technologie s jejich aktualizací a nezbytným doplněním na dostatečnou kapacitu pro zvládnutí příchozích volání,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výstupy projektu budou k dispozici nejpozději do 31.12.2023.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obsahuje celkový cíl projektu, konkrétní popis toho, co je očekáváno  a za jakých okolností bude toto očekávání naplněno, jaký rozsah změny je požadován a do kdy má být očekávání splněno.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2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úspěšnosti jsou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měřítka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dle kterých posuzujeme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neúspěch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projektu. </a:t>
            </a: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těchto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kritérií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poznáme, zda jsme dosáhli cíle projektu. </a:t>
            </a: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Měřítka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určujete na začátku, při plánování projektu a stanovování cílů.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1131590"/>
            <a:ext cx="4496403" cy="3456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potřebné, aby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kritériím každý správně rozuměl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aby bylo snadné poznat, zda jsou splněna. Hlavní požadavky na kritéria úspěšnosti proto jsou:</a:t>
            </a:r>
          </a:p>
          <a:p>
            <a:pPr marL="571500" lvl="1" indent="-171450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srozumitelnost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71500" lvl="1" indent="-171450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jednoznačnost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71500" lvl="1" indent="-171450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měřitelnost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 maximální míře kvantifikovaná).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projektu většinou poznáme podle splnění předem stanovených podmínek – splnění cíle projektu.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se ukazuje, jak je důležité dostatečně definovat cíl projektu, abychom pak mohli snáze určit, zda byl projekt úspěšný, nebo neúspěšný.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úspěšnosti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2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576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Specifikace cíle, kritéria úspěšnosti projektu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a rozsahu projektu 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</a:t>
            </a:r>
          </a:p>
          <a:p>
            <a:pPr>
              <a:buFont typeface="+mj-lt"/>
              <a:buAutoNum type="arabicPeriod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rozvrh – typy harmonogramů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Obsahové zaměření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44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úspěšnosti se různí pro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vlastníky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projektu,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konečného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projekt financují. 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je vhodné při stanovování těchto kritérií nezapomínat i na tzv.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měkké faktory úspěchu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nejčastěji souvisejí s mezilidskými vztahy, emocemi apod.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7" y="771550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kritérií úspěšnosti: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výsledný produkt je funkční,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splněny požadavky zákazníka, případně všech zainteresovaných stran,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dosažena předpokládaná návratnost např. finančních prostředků,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vyřešení konfliktů s okolím, motivovaný tým, růst kvalifikace zaměstnanců atd.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výsledný produkt je včas na trhu, v požadované kvalitě a ceně.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úspěšnosti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9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kritérií neúspěšnosti: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překročení plánovaných termínů a nákladů,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nedosažení plánované kvality produktu,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nepředpokládané vlivy na životní prostředí,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znesváření zainteresovaných stran,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výsledný produkt nelze umístit na trh.</a:t>
            </a:r>
          </a:p>
          <a:p>
            <a:pPr marL="0" indent="0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úspěch/neúspěch pro zákazníka: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výstupy projektu pozitivně přispívají k našemu podnikání a náklady nepřekročily rozpočet a rozhodně se ve vztahu k přínosům vyplatí.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Remíza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Nějak jsme to přežili, asi bychom se do toho podruhé nepouštěli.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Výstupy projektu nejsou užitečné a/nebo náklady či termín daleko předčily naše očekávání, a tak naše podnikání ve svém důsledku spíše poškodily.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úspěch/neúspěch z pohledu dodavatele: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Zákazník je spokojen a projekt přispěl k HV podle plánu, či dokonce lépe.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Remíza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Nějak jsme to přežili, alespoň jsme se něco přiučili.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Neúspěch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„prodělali jsme na tom kalhoty“; „touhle referencí se chlubit nemůžeme“.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(ne)úspěšnosti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5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 – u všech projektů by se musí vést základní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metriky týkající se nákladů, pracnosti, a času. </a:t>
            </a:r>
          </a:p>
          <a:p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tzv.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Scorecard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což představuje vyvážené měření na projektu použité ke komplexnímu hodnocení projektu.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Identifikujte kritéria úspěchu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Zkontrolujte cíle a výstupy v definování projektu a ostatní relevantní informace. Na základě existující dokumentace definujte, jaké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jsou potřebné k určení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projekt je úspěšný.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faktory, které ukazují, že projekt byl řízen a vykonán efektivně a účinně, např.: dosažení hlavních interních milníků včas, minimální počet neobjevených chyb v přejímacím testu apod.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metriky, které zkoumají, zda byly cíle projektu splněny. Příklady zahrnují: dokončení projektu se schváleným rozpočtem a včas, ověření, zda výstupy splňují schválená kritéria kvality, průzkum spokojenosti zákazníka apod.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musí být jasně stanovené a všichni členové týmu je musí znát.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Určete potenciální metriky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každé kritérium úspěšnosti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identifikujte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potenciální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 mohou být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kvantifikovatelné metriky nebo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nepřímé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mají smysl pro kritéria úspěšnosti.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každou metriku určete stručně, jak se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sbírat informace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jaká je pracnost a náklady na jejich sběr a jaké hodnoty se dosáhne.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8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musí být jasně stanovené a všichni členové týmu je musí znát.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567817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Hledejte rovnováhu mezi měřenými veličinami.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potenciálních metrik rozdělte do kategorií měřených veličin.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se nespokojíte pouze se sadou finančních metrik, i když by se daly nejsnáze získat.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lze říci, že bychom měli hledat měřená data a měřící metody, které poskytují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měřených veličinách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jako: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náklady, pracnost, doba trvání, produktivita, kvalita výstupů, spokojenost zákazníka s vyrobenými výstupy, výkonnost projektového týmu, dodaná obchodní hodnota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Metriky musí být jasně stanovené a všichni členové týmu je musí znát.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411510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vytvoření vyváženého měření: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Ve vyváženém seznamu metrik stanovte priority.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závislosti na tom, kolik metrik jste identifikovali,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uspořádejte seznam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do něhož zařadíte pouze ty, které mají nejmenší náklady na sběr a dávají největší hodnotu pro projekt.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Stanovte cílové stavy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úspěchu se provádí porovnáním skutečnosti proti předem definovanému požadovanému stavu.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Požadovaný stav může být jednoduchá hodnota, kterou se snažíte dosáhnout, nebo to může být určitý rozsah hodnoty.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projekt má být dokončen k určitému datu, ale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skutečné náklady mohou být +/- 10%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schváleného rozpočtu.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tohoto postupu je možno pro projekt sestavit tabulky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 metriky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5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Dokument, který srozumitelně a jednoznačně definuje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všechny požadované cíle projektu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to ve stavu aktuálního poznání vzhledem k vývojovému stupni projektu.</a:t>
            </a: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účelem tohoto dokumentu je získat všechny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potřebná schválení vyššího managementu pro realizaci projektu. 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3867" y="972651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problému, požadavek zákazníka nebo tržní příležitost.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cíl projektu.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cíle (dílčí popsání řešeného problému).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dosažení úspěchu.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Předpoklady, rizika a omezení.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Vstupní podklady pro tvorbu dokumentu jsou: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Zakládací listina projektu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projektu (popis práce)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prostředí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podnikových procesů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rozsahu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5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informace, co je cílem všech aktivit a jaká práce má být vykonána k tomu, aby byl vytořen a dodán předmět nebo služba se specifickými vlastnostmi.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816738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Slouží jako: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podklad pro detailní rozpracování hlavního cíle,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parametrů projektu,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manažera projektu a všech členů projektového týmu pro vytvoření detailního rozpisu prací,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 pro čerpání požadavků, limitů, změn.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rozpis cílů projektu (zdůvodnění záměru), seznam dílčích cílů, hodnotící měřítka a kritéria splnění cílů projektu.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popis předmětu projektu (jeho vlastnosti, parametry, výstupy projektu)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limity a omezení (prostředí, zákonná, legislativní atd.)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kvalitu projektu.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„Definice předmětu 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rozsahu projektu“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8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vytvoření -</a:t>
            </a:r>
          </a:p>
          <a:p>
            <a:pPr marL="0" indent="0" algn="r">
              <a:buNone/>
            </a:pP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projektu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rozsahu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548" y="1266367"/>
            <a:ext cx="5256584" cy="30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15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WBS</a:t>
            </a:r>
          </a:p>
          <a:p>
            <a:pPr marL="0" indent="0" algn="r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</a:t>
            </a: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r">
              <a:buNone/>
            </a:pP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Diskutabilní je otázka detailnosti WBS, kde platí dvě zlatá pravidla:</a:t>
            </a:r>
          </a:p>
          <a:p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je riziko </a:t>
            </a: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projektu, tím </a:t>
            </a: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detailnější</a:t>
            </a: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být dekompozice úkolů.</a:t>
            </a:r>
          </a:p>
          <a:p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zkušenější</a:t>
            </a: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projektový tým, tím může mít dekompozice </a:t>
            </a: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hrubší</a:t>
            </a: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charakter.</a:t>
            </a:r>
          </a:p>
          <a:p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816738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WBS 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strukturalizovat, hierarchizovat a racionalizovat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desítky, někdy i stovky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projektových úkolů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(činností, aktivit) do přehledné a pochopitelné podoby.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zobrazení – grafické (nejlépe v MS Project) - WBS připomíná návrh organizační struktury ve společnosti.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Dekompozice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rozpad - postup rozpadu probíhá dle filozofie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– DOWN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postupem od nejobecnějších popisů (názvů výstupů, produktů) k označení konkrétních pracovních balíků (činností, případně souhrnných činností).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1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419622"/>
            <a:ext cx="2880320" cy="3168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je vždy nutné řádně naplánovat: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sestavit rozpis prací,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rozpis projektu,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obsazení projektu,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 projektu,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plán,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kvality, </a:t>
            </a: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projektové dokumentace...</a:t>
            </a:r>
          </a:p>
          <a:p>
            <a:pPr marL="0" indent="0" algn="r">
              <a:buNone/>
            </a:pPr>
            <a:endParaRPr lang="pl-PL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5430" y="1337015"/>
            <a:ext cx="4962122" cy="308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46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zobrazení je vhodné použít například při společném brainstormingu projektového týmu, kdy se diskutuje menší skupina úkolů.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WBS většinou zpracovává projektový manažer  vždy před začátkem realizace projektu.</a:t>
            </a:r>
            <a:endParaRPr lang="pl-PL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816738"/>
            <a:ext cx="4255876" cy="4131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rozpisu prací – WBS: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rozkladu prací,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strukturovaná dekompozice práce, každá struktura musí pokrývat všechny práce,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orientováno na ucelené části díla – jak detailně rozdělit práci,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souhrnné činnosti – souhrnná činnost je složena z několika detailních činností,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činnosti (vytvoření hierarchie činností),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vejde se jen do celkového rozsahu projektu – hlídat si hranice projektu.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1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70635" y="1023578"/>
            <a:ext cx="4104456" cy="3096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komplexností a náročností řízení projektů je vhodné využívat softwarovou podporu.</a:t>
            </a:r>
          </a:p>
          <a:p>
            <a:pPr marL="0" indent="0" algn="ctr">
              <a:buNone/>
            </a:pPr>
            <a:endParaRPr lang="cs-CZ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jasně stanovit harmonogramy projektu při využití Ganttových diagramů včetně vymezení kritických cest, časových rezerv i vyčíslení nákladů souvisejících s jednotlivými úkoly (a jim přiřazených zdrojů).</a:t>
            </a:r>
          </a:p>
          <a:p>
            <a:pPr marL="0" indent="0" algn="ctr">
              <a:buNone/>
            </a:pPr>
            <a:endParaRPr lang="cs-CZ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organizaci v projektu se doporučuje sestavit Plán projektu včetně další podpůrné dokumentace.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28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4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 - nástroj využitelný pro odůvodnění projektu  </a:t>
            </a:r>
          </a:p>
          <a:p>
            <a:pPr marL="0" indent="0">
              <a:buNone/>
            </a:pPr>
            <a:endParaRPr lang="pl-PL" sz="1400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- situace</a:t>
            </a: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 problém</a:t>
            </a: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- implikace (</a:t>
            </a:r>
            <a:r>
              <a:rPr lang="pl-PL" sz="1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dopady, důsledky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- nutnost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419622"/>
            <a:ext cx="4104456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je situace? Co se děje? Jak jsme se do tohoto postavení dostali?</a:t>
            </a:r>
          </a:p>
          <a:p>
            <a:endParaRPr lang="cs-CZ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problém tato situace představuje?</a:t>
            </a:r>
          </a:p>
          <a:p>
            <a:endParaRPr lang="cs-CZ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implikace, dopady tohoto problému? Co by se stalo, kdybychom neučinili žádná opatření?</a:t>
            </a:r>
          </a:p>
          <a:p>
            <a:endParaRPr lang="cs-CZ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nutné udělat, abychom předešli důsledkům situace a problémy vyřešili?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Činnosti projektu</a:t>
            </a: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012480"/>
            <a:ext cx="4752528" cy="386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7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275606"/>
            <a:ext cx="2880320" cy="331236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Dokument, který provází projekt v celém jeho životním cyklu. 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toho, co musí být v průběhu projektu vykonáno, aby byl splněn cíl projektu.</a:t>
            </a:r>
          </a:p>
          <a:p>
            <a:pPr marL="0" indent="0">
              <a:buNone/>
            </a:pP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sestaven na základě dokumentu </a:t>
            </a:r>
            <a:r>
              <a:rPr lang="pl-PL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předmětu projektu</a:t>
            </a:r>
            <a:r>
              <a:rPr lang="pl-PL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15308" y="555526"/>
            <a:ext cx="4392489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Vymezuje postup realizace projektu a slouží pro: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konkrétních pravidel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metod řízení, předpokladů a limitů, termínů a dílčích cílů projektu,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podklad pro průběžné řízení finančních toků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čerpání nákladů a zajištění souladu skutečného stavu projektu s předpoklady,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manažera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jeho dennodenní koordinaci a kontrolu postupu prací a předložení očekávaných výstupů projektu ve stanovených termínech,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přehled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zajištění připravenosti a rezervace zdrojů,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pokynů a postupů pro řešení změn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řízení rizikových situací,</a:t>
            </a:r>
          </a:p>
          <a:p>
            <a:pPr lvl="1"/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zdroj zákazníka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hodnocení vývoje projektu.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9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pokrývá oblasti: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555526"/>
            <a:ext cx="4255877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seznam hlavních milníků, časový rozpis projektu, plán řízení změn harmonogramu projektu (schvalování změn – jejich dopad na časový plán a rozpočet projektu).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předmětu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podrobný rozpis prací (WBS) – seznam a popis činností s odhadem jejich trvání.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nákladů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rozpočet projektu, dodatečné požadavky na zdroje (včetně schvalovacích procesů).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obsazení projektu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organizační struktura projektu, popis rolí a odpovědností, kalendář zapojení lidských zdrojů.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6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427734"/>
            <a:ext cx="2880320" cy="216023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pokrývá oblasti:</a:t>
            </a:r>
            <a:endParaRPr lang="pl-PL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555526"/>
            <a:ext cx="4255877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projektové komunikace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popis plánovaných komunikačních kanálů a médií, základní pravidla komunikace, povinné časové odezvy atd.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subdodávek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rozhodnutí o způsobu pořízení části projektu, základní technické a obchodní požadavky, základní pravidla a metody komunikace, koordinace a kontroly subdodávek.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rizik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registr rizik a plán omezení jejich vzniků a dopadů, snižování rizik.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řízení kvality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ukazatele kvality a kontrolní seznamy měření kvality, obecné plány pro zlepšení procesů.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0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7654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plánu může ovlivnit řízení ve všech oblastech projektu – odbornost, personální, ekonomická.</a:t>
            </a:r>
          </a:p>
          <a:p>
            <a:pPr marL="0" indent="0" algn="r">
              <a:buNone/>
            </a:pPr>
            <a:endParaRPr lang="pl-PL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 není neměnný dokument:</a:t>
            </a:r>
          </a:p>
          <a:p>
            <a:r>
              <a:rPr lang="pl-PL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 schvalování změn a průběžná aktualizace.</a:t>
            </a:r>
          </a:p>
          <a:p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 projektu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606" y="1131589"/>
            <a:ext cx="528297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2541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10641</TotalTime>
  <Words>2738</Words>
  <Application>Microsoft Office PowerPoint</Application>
  <PresentationFormat>Předvádění na obrazovce (16:9)</PresentationFormat>
  <Paragraphs>498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Enriqueta</vt:lpstr>
      <vt:lpstr>Times New Roman</vt:lpstr>
      <vt:lpstr>Wingdings</vt:lpstr>
      <vt:lpstr>SLU</vt:lpstr>
      <vt:lpstr>Organizace a plánování projektu </vt:lpstr>
      <vt:lpstr>Obsahové zaměření přednášky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Plánování projektu – procesní model   </vt:lpstr>
      <vt:lpstr>Prezentace aplikace PowerPoint</vt:lpstr>
      <vt:lpstr>Vstupy a výstupy procesu Zahájení projektu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190</cp:revision>
  <dcterms:created xsi:type="dcterms:W3CDTF">2016-07-06T15:42:34Z</dcterms:created>
  <dcterms:modified xsi:type="dcterms:W3CDTF">2022-10-20T06:02:09Z</dcterms:modified>
</cp:coreProperties>
</file>