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21" r:id="rId3"/>
    <p:sldId id="346" r:id="rId4"/>
    <p:sldId id="373" r:id="rId5"/>
    <p:sldId id="389" r:id="rId6"/>
    <p:sldId id="413" r:id="rId7"/>
    <p:sldId id="414" r:id="rId8"/>
    <p:sldId id="404" r:id="rId9"/>
    <p:sldId id="415" r:id="rId10"/>
    <p:sldId id="390" r:id="rId11"/>
    <p:sldId id="416" r:id="rId12"/>
    <p:sldId id="417" r:id="rId13"/>
    <p:sldId id="418" r:id="rId14"/>
    <p:sldId id="419" r:id="rId15"/>
    <p:sldId id="412" r:id="rId16"/>
    <p:sldId id="34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Návratnost investic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3888419"/>
            <a:ext cx="5844520" cy="18465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rgbClr val="FFFFFF"/>
                </a:solidFill>
              </a:rPr>
              <a:t>Bod 2.7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cs-CZ" sz="2200" dirty="0">
                <a:solidFill>
                  <a:srgbClr val="FFFFFF"/>
                </a:solidFill>
              </a:rPr>
              <a:t>šablony projektu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u analýz neziskových projektů.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nákladů a přínosů vychází ze souboru předem stanovených cílů projektu, přičemž všem pozitivním (přínosy) a negativním (náklady) účinkům na cíle projektu přiřazuje peněžní hodnotu.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hodnot je pak vypočítaný čistý celkový přínos.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Přírůstkový přístup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–porovnáváme scénář s projektem se základním scénářem bez projektu.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Přírůstkový přístup vychází z těchto požadavků: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srovnávací scénář musí popsat, co by se stalo v případě neexistence projektu. 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2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 případě investic zaměřených na zlepšení stávajícího stavu aktiva by měl zahrnovat náklady a výnosy/přínosy při zachování současného stavu, nebo max. malé adaptační investice, které by se uskutečnily v každém případě (minimální změny).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analýza nákladů a užitku zohledňuje rozdíl mezi peněžními toky ve scénáři s projektem a peněžními toky ve srovnávacím scénáři (bez projektu). 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9F4F03D-B31F-0D31-5B6F-2C5453D30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370" y="5344090"/>
            <a:ext cx="6213269" cy="143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2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44714"/>
            <a:ext cx="9227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Zájezd do Paříže – za předpokladu stejných možností ubytování, stravy a vstupů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projektu cena = 4 100 Kč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projekt = 5 800 Kč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v ceně = 1 700 Kč.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Zájezd by byl v rámci tohoto projektu levnější, a to proto, že je cena dohodnuta individuálně s cestovkou a s finanční podporou OPF.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7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44714"/>
            <a:ext cx="9227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projektu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možnost komunikovat je benefit získaný tím, že se zájezdu zúčastníme, máme možnost komunikovat v cizím jazyce tam, ale také možnost seznámit se a v případě zájmu s novými lidmi komunikovat i nadále přes sociální sítě.</a:t>
            </a:r>
          </a:p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projekt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lze využít například služby jazykové školy, kde si můžeme platit pravidelné hodiny komunikace v cizím jazyce, ovšem cena této služby se pohybuje v rozmezí zhruba od 200 Kč - 1100 Kč.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zájemce s námi pojede na tento zájezd, může se seznámit, najít si přátele, se kterými bude pravidelně komunikovat v cizím jazyce, kdyby takto však chtěl komunikovat i bez toho, aniž by se na zájezdu s někým seznámil, s největší pravděpodobností by si tuto službu musel zaplatit a vyšlo by ho to v průměru na 650 Kč za hodinu.</a:t>
            </a:r>
          </a:p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Vezmeme-li si příklad: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komunikace v cizím jazyce s využitím našeho zájezdu = 0 Kč/měsíc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komunikace v cizím jazyce bez využití našeho zájezdu = 2600 Kč/ měsíc.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0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– bod 2.7 šablony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D92797D-5D26-EB42-AEA2-0F24CC478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9" y="2724783"/>
            <a:ext cx="10233592" cy="118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74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3. Popis </a:t>
            </a:r>
            <a:r>
              <a:rPr lang="cs-CZ" altLang="cs-CZ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produktu projektu 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bodů šablony z minulých seminářů.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n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ávratnost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investic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výnosnosti investic ROI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doby splacení –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(PB) </a:t>
            </a:r>
          </a:p>
          <a:p>
            <a:pPr lvl="0"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2.7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Návratnost</a:t>
            </a:r>
            <a:r>
              <a:rPr kumimoji="0" lang="cs-CZ" altLang="cs-CZ" sz="2000" b="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investic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 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pl-PL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bodů šablony z minulých seminářů.</a:t>
            </a:r>
          </a:p>
          <a:p>
            <a:pPr lvl="0">
              <a:defRPr/>
            </a:pPr>
            <a:endParaRPr lang="pl-PL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 Co je návratnost investic?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169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celkových přínosů projektu s jeho náklady.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Posouzení investice nám ukáže, jak dobře bude projekt financovaný.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projekt je unikátní a proto nelze obecně stanovit, která metoda je vhodnější.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metody          dle typu a zaměření projektu na výstupy (benefity).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279DC59-4515-8247-B38E-D08952BD6902}"/>
              </a:ext>
            </a:extLst>
          </p:cNvPr>
          <p:cNvCxnSpPr/>
          <p:nvPr/>
        </p:nvCxnSpPr>
        <p:spPr>
          <a:xfrm>
            <a:off x="2583402" y="5211192"/>
            <a:ext cx="559293" cy="0"/>
          </a:xfrm>
          <a:prstGeom prst="straightConnector1">
            <a:avLst/>
          </a:prstGeom>
          <a:ln w="57150">
            <a:solidFill>
              <a:srgbClr val="E54B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výnosnosti investic ROI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(Return on </a:t>
            </a:r>
            <a:r>
              <a:rPr lang="cs-CZ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Cílovým efektem je zde zisk.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Nezohledňuje časovou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hodnotu peněz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Neznáme přesně výnos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 budoucnosti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26D23E-4545-2014-B5FD-17948299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09" y="1902426"/>
            <a:ext cx="5844280" cy="411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výnosnosti investic ROI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(Return on </a:t>
            </a:r>
            <a:r>
              <a:rPr lang="cs-CZ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výsledek v %,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&lt; 0 projekt je ztrátový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≥ 0 projekt přijatelný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26D23E-4545-2014-B5FD-17948299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09" y="1902426"/>
            <a:ext cx="5844280" cy="411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ROI -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projektu je zisk tvořen z prodeje lístků.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Očekávaný minimální počet prodaných lístků činí 7 000, jedna vstupenka 1 000 Kč, zisk činí 7 000 000 Kč.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činí 5 000 000 Kč.</a:t>
            </a: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= velikost investičních výdajů, 5 000 000Kč.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ROI = (7 000 000-5 000 000)/ 5 000 000 = 0,4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ROI = 0,4*100 = 40%      OI &gt; 0 Projekt je přijatelný.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0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doby splacení –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(PB)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Prostá doba návratnosti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případě, že roční hotovostní tok (CF) je stále stejný, je možné výpočet prosté doby návratnosti PB  použít vztah: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velikost investičních výdajů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 = roční hotovostní tok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 = počet let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66DFA67D-3964-C901-CDCD-9722DBB2D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21480"/>
              </p:ext>
            </p:extLst>
          </p:nvPr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4" imgW="672840" imgH="444240" progId="Equation.3">
                  <p:embed/>
                </p:oleObj>
              </mc:Choice>
              <mc:Fallback>
                <p:oleObj name="Rovnice" r:id="rId4" imgW="672840" imgH="44424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DE89579-B9D9-4C1E-B35D-3A1392B7D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88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53592"/>
            <a:ext cx="9343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doby splacení –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(PB)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do výrobní haly je 1 236 100 Kč.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hala přinese hotovostní tok (CF) 309 025 Kč každý rok.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 dlouho se nám investice vrátí?</a:t>
            </a: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1 236 100 / 309 025 = 4 roky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PB = 4 roky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66DFA67D-3964-C901-CDCD-9722DBB2DB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4" imgW="672840" imgH="444240" progId="Equation.3">
                  <p:embed/>
                </p:oleObj>
              </mc:Choice>
              <mc:Fallback>
                <p:oleObj name="Rovnice" r:id="rId4" imgW="672840" imgH="444240" progId="Equation.3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66DFA67D-3964-C901-CDCD-9722DBB2DB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103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</TotalTime>
  <Words>921</Words>
  <Application>Microsoft Office PowerPoint</Application>
  <PresentationFormat>Širokoúhlá obrazovka</PresentationFormat>
  <Paragraphs>122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Rovnice</vt:lpstr>
      <vt:lpstr>Návratnost investic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student</cp:lastModifiedBy>
  <cp:revision>281</cp:revision>
  <dcterms:created xsi:type="dcterms:W3CDTF">2022-09-20T14:18:12Z</dcterms:created>
  <dcterms:modified xsi:type="dcterms:W3CDTF">2023-11-21T08:14:58Z</dcterms:modified>
</cp:coreProperties>
</file>