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9" r:id="rId3"/>
    <p:sldId id="323" r:id="rId4"/>
    <p:sldId id="389" r:id="rId5"/>
    <p:sldId id="288" r:id="rId6"/>
    <p:sldId id="349" r:id="rId7"/>
    <p:sldId id="350" r:id="rId8"/>
    <p:sldId id="351" r:id="rId9"/>
    <p:sldId id="352" r:id="rId10"/>
    <p:sldId id="290" r:id="rId11"/>
    <p:sldId id="353" r:id="rId12"/>
    <p:sldId id="442" r:id="rId1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474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1098" y="1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24597-BFE3-491B-8DC8-374253B777C5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1098" y="9428243"/>
            <a:ext cx="2944958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68792-B55A-4B3E-A017-D7B50CF38F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27557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26.09.2023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02E5695-2D2B-4282-A972-03ECC9092DD0}" type="datetime1">
              <a:rPr lang="cs-CZ" smtClean="0"/>
              <a:t>26.09.2023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s.slu.cz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611560" y="1275606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PODNIKOVÁ EKONOMIKA</a:t>
            </a:r>
          </a:p>
          <a:p>
            <a:pPr algn="ctr"/>
            <a:r>
              <a:rPr lang="cs-CZ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Žaneta </a:t>
            </a:r>
            <a:r>
              <a:rPr lang="cs-CZ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Rylková</a:t>
            </a:r>
            <a:r>
              <a:rPr lang="cs-CZ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Ph.D.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46316" y="432392"/>
            <a:ext cx="135197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Literatura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54712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SzPct val="200000"/>
            </a:pP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RYLKOVÁ, Ž. (2022) </a:t>
            </a:r>
            <a:r>
              <a:rPr lang="cs-CZ" sz="1600" b="1" i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Podniková ekonomika</a:t>
            </a:r>
            <a:r>
              <a:rPr lang="cs-CZ" sz="16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, Distanční studijní opora.</a:t>
            </a:r>
          </a:p>
          <a:p>
            <a:pPr>
              <a:buSzPct val="200000"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200000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(2011)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Manažerská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vyd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Praha: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Publishing, ISBN 978-80-247-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3494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1 </a:t>
            </a:r>
          </a:p>
          <a:p>
            <a:pPr>
              <a:buSzPct val="200000"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200000"/>
            </a:pP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SYNEK, M.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KISLINGEROVÁ 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(2015).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Podniková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i="1" dirty="0" err="1">
                <a:latin typeface="Times New Roman" pitchFamily="18" charset="0"/>
                <a:cs typeface="Times New Roman" pitchFamily="18" charset="0"/>
              </a:rPr>
              <a:t>ekonomika</a:t>
            </a:r>
            <a:r>
              <a:rPr lang="en-US" sz="1600" i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přepracované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 doplněné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vydání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Praha: C. H. Beck. ISBN 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978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80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7400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274-8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(i starší vydání 2005…)</a:t>
            </a:r>
          </a:p>
          <a:p>
            <a:pPr>
              <a:buSzPct val="200000"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200000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SYNEK, M. a KOL. (2009).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Manažerské výpočty a ekonomická analýza.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Praha, C. H. Beck, ISBN 978-80-7400-154-3 </a:t>
            </a:r>
          </a:p>
          <a:p>
            <a:pPr>
              <a:buSzPct val="200000"/>
            </a:pP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buSzPct val="200000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KRÁL, B. (2010).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Manažerské účetnictví,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3. dopl. a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aktual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vyd.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Praha: Management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Press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, ISBN 978-80-7261-217-8</a:t>
            </a:r>
          </a:p>
          <a:p>
            <a:pPr indent="19050">
              <a:tabLst>
                <a:tab pos="6629400" algn="r"/>
                <a:tab pos="878205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1525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46316" y="432392"/>
            <a:ext cx="135197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Literatura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22088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  <a:buSzPct val="100000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SCHOLLEOVÁ, H., 2015.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Podniková ekonomika, Sbírka příkladů a případových studií,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Praha: C. H. Beck. ISBN 978-80-7400-275-5.</a:t>
            </a:r>
          </a:p>
          <a:p>
            <a:pPr>
              <a:spcBef>
                <a:spcPts val="1200"/>
              </a:spcBef>
              <a:spcAft>
                <a:spcPts val="1200"/>
              </a:spcAft>
              <a:buSzPct val="100000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CHOBOTOVÁ, M. A KOL., 2010.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Podniková ekonomika v definicích a příkladech.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Karviná: SU OPF. ISBN 978-80-7248-64-10-6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ČEMERKOVÁ, Š., 2016.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Nauka o podniku I a II,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Bratislava: KARTPRINT, ISBN 978-80-89553-43-3.  ISBN 978-80-89553-44-0.</a:t>
            </a:r>
          </a:p>
          <a:p>
            <a:pPr>
              <a:lnSpc>
                <a:spcPct val="120000"/>
              </a:lnSpc>
              <a:spcAft>
                <a:spcPct val="50000"/>
              </a:spcAft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SCHOLLEOVÁ, H., 2012. 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Ekonomické a finanční řízení pro neekonomy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2. vydání. Praha: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Grada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Publishing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. ISBN 978-80-247-4004-1.</a:t>
            </a:r>
          </a:p>
          <a:p>
            <a:pPr indent="19050">
              <a:tabLst>
                <a:tab pos="6629400" algn="r"/>
                <a:tab pos="8782050" algn="r"/>
              </a:tabLst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756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21598" y="432392"/>
            <a:ext cx="3001464" cy="500137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Informační systém</a:t>
            </a:r>
            <a:endParaRPr lang="en-GB" sz="2800" b="1" i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07504" y="1001540"/>
            <a:ext cx="8796083" cy="203902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b="1" dirty="0"/>
              <a:t>Další informace k výuce budou poskytovány průběžně v informačním systému OPF.</a:t>
            </a:r>
          </a:p>
          <a:p>
            <a:endParaRPr lang="cs-CZ" b="1" dirty="0"/>
          </a:p>
          <a:p>
            <a:pPr>
              <a:spcBef>
                <a:spcPts val="600"/>
              </a:spcBef>
              <a:buClr>
                <a:srgbClr val="660000"/>
              </a:buClr>
              <a:buSzPct val="70000"/>
              <a:defRPr/>
            </a:pPr>
            <a:r>
              <a:rPr lang="cs-CZ" altLang="cs-CZ" dirty="0">
                <a:solidFill>
                  <a:srgbClr val="000000"/>
                </a:solidFill>
              </a:rPr>
              <a:t>Podklady ke studiu(prezentace, skripta v informačním systému OPF)</a:t>
            </a:r>
          </a:p>
          <a:p>
            <a:pPr>
              <a:spcBef>
                <a:spcPts val="600"/>
              </a:spcBef>
              <a:buClr>
                <a:srgbClr val="660000"/>
              </a:buClr>
              <a:buSzPct val="70000"/>
              <a:defRPr/>
            </a:pPr>
            <a:endParaRPr lang="cs-CZ" altLang="cs-CZ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Clr>
                <a:srgbClr val="660000"/>
              </a:buClr>
              <a:buSzPct val="70000"/>
              <a:defRPr/>
            </a:pPr>
            <a:r>
              <a:rPr lang="cs-CZ" altLang="cs-CZ" dirty="0">
                <a:solidFill>
                  <a:srgbClr val="000000"/>
                </a:solidFill>
              </a:rPr>
              <a:t>Informační systém: </a:t>
            </a:r>
            <a:r>
              <a:rPr lang="cs-CZ" b="1" dirty="0">
                <a:hlinkClick r:id="rId2"/>
              </a:rPr>
              <a:t>https://is.slu.cz/</a:t>
            </a:r>
            <a:endParaRPr lang="cs-CZ" b="1" dirty="0"/>
          </a:p>
          <a:p>
            <a:pPr>
              <a:spcBef>
                <a:spcPts val="600"/>
              </a:spcBef>
              <a:buClr>
                <a:srgbClr val="660000"/>
              </a:buClr>
              <a:buSzPct val="70000"/>
              <a:defRPr/>
            </a:pPr>
            <a:r>
              <a:rPr lang="cs-CZ" b="1" dirty="0"/>
              <a:t>			</a:t>
            </a:r>
            <a:r>
              <a:rPr lang="cs-CZ" b="1" i="1" dirty="0"/>
              <a:t>Studijní materiály – Interaktivní osnova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339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67544" y="1059582"/>
            <a:ext cx="7344816" cy="3635305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899592" y="1548292"/>
            <a:ext cx="6480720" cy="260763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68580" tIns="34290" rIns="68580" bIns="3429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</a:t>
            </a:r>
          </a:p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Akademický rok 2023/2024</a:t>
            </a:r>
          </a:p>
          <a:p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000" b="1" dirty="0" err="1"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000" b="1" dirty="0">
                <a:latin typeface="Times New Roman" pitchFamily="18" charset="0"/>
                <a:cs typeface="Times New Roman" pitchFamily="18" charset="0"/>
              </a:rPr>
              <a:t>, Ph.D.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32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i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cs-CZ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833083" y="432392"/>
            <a:ext cx="4378442" cy="438582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Organizační pokyny  a informace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900794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vyučující:</a:t>
            </a:r>
            <a:r>
              <a:rPr lang="cs-CZ" sz="2400" b="1" dirty="0"/>
              <a:t>		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Ing. Žaneta </a:t>
            </a:r>
            <a:r>
              <a:rPr lang="cs-CZ" sz="2400" b="1" i="1" dirty="0" err="1">
                <a:latin typeface="Times New Roman" pitchFamily="18" charset="0"/>
                <a:cs typeface="Times New Roman" pitchFamily="18" charset="0"/>
              </a:rPr>
              <a:t>Rylková</a:t>
            </a: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, Ph.D.</a:t>
            </a: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endParaRPr lang="cs-CZ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tabLst>
                <a:tab pos="2333625" algn="l"/>
                <a:tab pos="3495675" algn="l"/>
              </a:tabLst>
              <a:defRPr/>
            </a:pPr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kancelář: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B 303</a:t>
            </a:r>
          </a:p>
          <a:p>
            <a:pPr>
              <a:tabLst>
                <a:tab pos="2333625" algn="l"/>
                <a:tab pos="3495675" algn="l"/>
              </a:tabLst>
              <a:defRPr/>
            </a:pPr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e-mail: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rylkova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opf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2400" i="1" dirty="0" err="1">
                <a:latin typeface="Times New Roman" pitchFamily="18" charset="0"/>
                <a:cs typeface="Times New Roman" pitchFamily="18" charset="0"/>
              </a:rPr>
              <a:t>slu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400" i="1" dirty="0" err="1">
                <a:latin typeface="Times New Roman" pitchFamily="18" charset="0"/>
                <a:cs typeface="Times New Roman" pitchFamily="18" charset="0"/>
              </a:rPr>
              <a:t>cz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  <a:p>
            <a:pPr>
              <a:tabLst>
                <a:tab pos="2333625" algn="l"/>
                <a:tab pos="3495675" algn="l"/>
              </a:tabLst>
              <a:defRPr/>
            </a:pPr>
            <a:r>
              <a:rPr lang="cs-CZ" sz="3200" dirty="0">
                <a:latin typeface="Times New Roman" pitchFamily="18" charset="0"/>
                <a:cs typeface="Times New Roman" pitchFamily="18" charset="0"/>
              </a:rPr>
              <a:t>Konzultační hodiny: </a:t>
            </a:r>
            <a:r>
              <a:rPr lang="cs-CZ" sz="2400" i="1" dirty="0">
                <a:latin typeface="Times New Roman" pitchFamily="18" charset="0"/>
                <a:cs typeface="Times New Roman" pitchFamily="18" charset="0"/>
              </a:rPr>
              <a:t>	úterý  10:00 – 11:00 hodin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endParaRPr lang="cs-CZ" sz="2400" dirty="0">
              <a:solidFill>
                <a:schemeClr val="accent3">
                  <a:lumMod val="50000"/>
                </a:schemeClr>
              </a:solidFill>
              <a:cs typeface="Arial" panose="020B0604020202020204" pitchFamily="34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47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670655" y="432392"/>
            <a:ext cx="2703304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Podniková ekonomika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305" y="1191842"/>
            <a:ext cx="7992888" cy="74635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b="1" dirty="0">
                <a:solidFill>
                  <a:schemeClr val="accent6"/>
                </a:solidFill>
              </a:rPr>
              <a:t>K čemu je studium (znalost) podnikové ekonomiky dobré?</a:t>
            </a:r>
          </a:p>
          <a:p>
            <a:endParaRPr lang="cs-CZ" sz="2000" b="1" dirty="0">
              <a:solidFill>
                <a:schemeClr val="accent6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8415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337003"/>
            <a:ext cx="7090724" cy="80791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v akademickém roce 2023/2024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8343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Úvodní informace a představení předmětu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7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r>
              <a:rPr lang="pl-PL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Přehled základních pojmů a ekonomických vztahů předmětu „Nauka o podniku”</a:t>
            </a:r>
          </a:p>
          <a:p>
            <a:pPr marL="457200" lvl="0" indent="-457200">
              <a:spcBef>
                <a:spcPts val="1000"/>
              </a:spcBef>
              <a:spcAft>
                <a:spcPts val="1000"/>
              </a:spcAft>
              <a:buClrTx/>
              <a:buFont typeface="+mj-lt"/>
              <a:buAutoNum type="arabicPeriod"/>
            </a:pPr>
            <a:endParaRPr lang="cs-CZ" sz="7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Nákladová funkce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7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Rentabilita a cena výrobku</a:t>
            </a: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endParaRPr lang="cs-CZ" sz="7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Aft>
                <a:spcPts val="1000"/>
              </a:spcAft>
              <a:buClrTx/>
              <a:buFont typeface="+mj-lt"/>
              <a:buAutoNum type="arabicPeriod"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Kalkulace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53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337003"/>
            <a:ext cx="7090724" cy="80791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v akademickém roce 2023/2024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34707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Ekonomická podstata příspěvku na úhradu, kalkulace úplných a neúplných nákladů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7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Hospodářský výsledek v závislosti na tržbách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7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Zásobovací činnost</a:t>
            </a:r>
          </a:p>
          <a:p>
            <a:pPr marL="457200" indent="-457200">
              <a:spcBef>
                <a:spcPts val="1800"/>
              </a:spcBef>
              <a:buClrTx/>
              <a:buFont typeface="+mj-lt"/>
              <a:buAutoNum type="arabicPeriod" startAt="6"/>
            </a:pPr>
            <a:endParaRPr lang="cs-CZ" sz="7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800"/>
              </a:spcBef>
              <a:spcAft>
                <a:spcPts val="0"/>
              </a:spcAft>
              <a:buClrTx/>
              <a:buFont typeface="+mj-lt"/>
              <a:buAutoNum type="arabicPeriod" startAt="6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Plánování výroby, výrobní program, kapacita výrobních linek</a:t>
            </a:r>
            <a:endParaRPr lang="en-US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566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67544" y="337003"/>
            <a:ext cx="7090724" cy="80791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Osnova přednášek z předmětu 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Podniková ekonomika v akademickém roce 2023/2024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22368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Kapitál podniku, finanční páka, optimální </a:t>
            </a:r>
            <a:r>
              <a:rPr lang="cs-CZ" sz="20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kapitálová struktura</a:t>
            </a:r>
            <a:endParaRPr lang="cs-CZ" sz="700" b="1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Financování podniku, EVA, finanční cíle podniku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Opakování</a:t>
            </a: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 startAt="10"/>
            </a:pPr>
            <a:r>
              <a:rPr lang="cs-CZ" sz="2000" b="1" i="1" dirty="0">
                <a:latin typeface="Times New Roman" pitchFamily="18" charset="0"/>
                <a:cs typeface="Times New Roman" pitchFamily="18" charset="0"/>
              </a:rPr>
              <a:t>Zkouškový test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3383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615294" y="337003"/>
            <a:ext cx="4795222" cy="80791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„Podniková ekonomika“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369793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Ekonomické problémy</a:t>
            </a:r>
            <a:endParaRPr lang="cs-CZ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max. 40 bodů	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Teoretické principy 	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  <a:tab pos="3944938" algn="l"/>
                <a:tab pos="4572000" algn="l"/>
              </a:tabLs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Seminární práce	max.   10 bodů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452438" algn="l"/>
                <a:tab pos="3949700" algn="l"/>
                <a:tab pos="4572000" algn="l"/>
              </a:tabLst>
            </a:pPr>
            <a:endParaRPr lang="cs-CZ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Výsledné hodnocení:	A	50 – 47 bodů	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B	46 – 42 bodů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C	41 – 37 bodů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D	36 – 33 bodů</a:t>
            </a:r>
          </a:p>
          <a:p>
            <a:pPr>
              <a:lnSpc>
                <a:spcPct val="110000"/>
              </a:lnSpc>
              <a:buClr>
                <a:schemeClr val="bg1"/>
              </a:buClr>
              <a:buSzPct val="200000"/>
              <a:tabLst>
                <a:tab pos="452438" algn="l"/>
                <a:tab pos="3949700" algn="l"/>
                <a:tab pos="4572000" algn="l"/>
              </a:tabLst>
            </a:pPr>
            <a:r>
              <a:rPr lang="cs-CZ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		E	32 – 29 bodů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8</a:t>
            </a:fld>
            <a:endParaRPr lang="cs-CZ"/>
          </a:p>
        </p:txBody>
      </p:sp>
      <p:sp>
        <p:nvSpPr>
          <p:cNvPr id="8" name="Pravá složená závorka 7"/>
          <p:cNvSpPr/>
          <p:nvPr/>
        </p:nvSpPr>
        <p:spPr>
          <a:xfrm>
            <a:off x="2987824" y="1275607"/>
            <a:ext cx="288032" cy="1008112"/>
          </a:xfrm>
          <a:prstGeom prst="rightBrace">
            <a:avLst>
              <a:gd name="adj1" fmla="val 47607"/>
              <a:gd name="adj2" fmla="val 50595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7628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615294" y="337003"/>
            <a:ext cx="4795222" cy="807913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Podmínky ukončení studia předmětu</a:t>
            </a:r>
            <a:b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cs-CZ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„Podniková ekonomika“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5536" y="1148238"/>
            <a:ext cx="7992888" cy="284488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Zkouškový test (struktura):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452438" algn="l"/>
              </a:tabLst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Ekonomické problémy (počítání příkladů) – celkem 30 bodů</a:t>
            </a:r>
            <a:endParaRPr lang="cs-CZ" b="1" i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Teoretické principy (teorie typu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a,b,c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nebo krátké doplnění textu) – celkem 10 bodů</a:t>
            </a: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endParaRPr lang="cs-CZ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ct val="30000"/>
              </a:spcBef>
              <a:spcAft>
                <a:spcPct val="30000"/>
              </a:spcAft>
              <a:buClr>
                <a:schemeClr val="bg1"/>
              </a:buClr>
              <a:buSzPct val="200000"/>
              <a:tabLst>
                <a:tab pos="358775" algn="l"/>
                <a:tab pos="3949700" algn="l"/>
              </a:tabLst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Odevzdání seminární práce do </a:t>
            </a:r>
            <a:r>
              <a:rPr lang="cs-CZ" b="1" dirty="0" err="1">
                <a:latin typeface="Times New Roman" pitchFamily="18" charset="0"/>
                <a:cs typeface="Times New Roman" pitchFamily="18" charset="0"/>
              </a:rPr>
              <a:t>Odevzdávárny</a:t>
            </a:r>
            <a:r>
              <a:rPr lang="cs-CZ" b="1" dirty="0">
                <a:latin typeface="Times New Roman" pitchFamily="18" charset="0"/>
                <a:cs typeface="Times New Roman" pitchFamily="18" charset="0"/>
              </a:rPr>
              <a:t> – celkem 10 bodů (nejpozději do 18. 12. 2023)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6522076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2698</TotalTime>
  <Words>616</Words>
  <Application>Microsoft Office PowerPoint</Application>
  <PresentationFormat>Předvádění na obrazovce (16:9)</PresentationFormat>
  <Paragraphs>95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SLU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164</cp:revision>
  <cp:lastPrinted>2023-09-20T06:53:18Z</cp:lastPrinted>
  <dcterms:created xsi:type="dcterms:W3CDTF">2016-07-06T15:42:34Z</dcterms:created>
  <dcterms:modified xsi:type="dcterms:W3CDTF">2023-09-26T12:02:32Z</dcterms:modified>
</cp:coreProperties>
</file>