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321" r:id="rId3"/>
    <p:sldId id="346" r:id="rId4"/>
    <p:sldId id="373" r:id="rId5"/>
    <p:sldId id="389" r:id="rId6"/>
    <p:sldId id="404" r:id="rId7"/>
    <p:sldId id="390" r:id="rId8"/>
    <p:sldId id="391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34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verandsmart.cz/wp-content/uploads/analyza-rizik.gif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</a:t>
            </a:r>
            <a:r>
              <a:rPr lang="en-GB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3888419"/>
            <a:ext cx="5844520" cy="18465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rgbClr val="FFFFFF"/>
                </a:solidFill>
              </a:rPr>
              <a:t>Bod 4.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cs-CZ" sz="2200" dirty="0">
                <a:solidFill>
                  <a:srgbClr val="FFFFFF"/>
                </a:solidFill>
              </a:rPr>
              <a:t>šablony projektu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proces analýzy rizik dle této metody se skládá ze čtyř základních kroků:</a:t>
            </a:r>
          </a:p>
          <a:p>
            <a:pPr marL="0" indent="0">
              <a:buNone/>
              <a:defRPr/>
            </a:pPr>
            <a:endParaRPr lang="pt-BR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Identifikace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</a:t>
            </a: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Kvantifikace rizik projektu</a:t>
            </a: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Reakce na rizika projektu</a:t>
            </a: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Celkové posouzení rizik projektu.</a:t>
            </a:r>
          </a:p>
          <a:p>
            <a:pPr>
              <a:defRPr/>
            </a:pP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5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</a:t>
            </a: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identifikaci 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hrozeb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sestavením seznamu, nejlépe ve formě tabulky.</a:t>
            </a: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→SCÉNÁŘ 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k hrozbě hledáme možné následky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může přihodit v projektu nepříznivého, když…?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SCÉNÁŘ→ HROZBA 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ke scénáři hledáme jeho příčinu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může být příčinou, že 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nepříznivého v projektu nastane?</a:t>
            </a:r>
            <a:endParaRPr lang="en-GB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70EC3B5-C9A3-913D-8C58-55BC3ED03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720" y="2071993"/>
            <a:ext cx="7719300" cy="176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1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Kvantifikace rizik projektu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Tabulka, sestavená v prvním kroku se rozšíří o pravděpodobnost výskytu scénáře, hodnotu dopadu scénáře na projekt a výslednou hodnotu rizika v Kč, která se vypočte: </a:t>
            </a:r>
          </a:p>
          <a:p>
            <a:pPr marL="0" indent="0">
              <a:buNone/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rizika = pravděpodobnost scénáře * hodnota dopadu </a:t>
            </a: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819A725-0442-9182-2A69-EE5C22CA9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877" y="3319477"/>
            <a:ext cx="9156633" cy="320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89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Kvantifikace rizik projektu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umožňuje i verbální kvantifikaci, kdy se využívá slovní hodnocení např.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668AF8A-339F-7A44-12ED-89E57B215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739" y="2360218"/>
            <a:ext cx="4499238" cy="85351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2699F7C-3373-0E15-B925-2977C8C3E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9411" y="2365652"/>
            <a:ext cx="5877053" cy="345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48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Reakce na rizika projektu</a:t>
            </a:r>
          </a:p>
          <a:p>
            <a:pPr marL="0" indent="0">
              <a:buNone/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Sestavují se opatření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mají snížit hodnotu rizika na akceptovatelnou úroveň.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5B439AD-E1B6-1FA8-7D00-5E5D202F2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76" y="2607013"/>
            <a:ext cx="9693248" cy="33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33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Celkové posouzení rizik projektu</a:t>
            </a: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Posoudí se celková hodnota rizik a vyhodnotí se, jak vysoce je projekt rizikový a zda je možno pokračovat v jeho realizaci bez zvláštních opatření. 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podrobným rozborem hrozeb, scénářů, hodnot pravděpodobnosti a hodnot dopadů.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81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– bod 4.1 šablony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Tabulka zahrnující všechny 4 kroky. 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A55F81A-696B-1092-819F-02FD3D94F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36" y="2001253"/>
            <a:ext cx="11717528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7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2.7 Návratnost investic 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Project a n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áklady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rizikem a hrozbou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metoda RIPRAN a jak se používá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lang="cs-CZ" altLang="cs-CZ" sz="2000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doplnit rozpočet </a:t>
            </a:r>
            <a:r>
              <a:rPr lang="cs-CZ" altLang="cs-CZ" sz="2000" noProof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rizika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 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MS Project a náklady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 Jak Váš výstup bude vypadat ...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169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E4A2622-6A3B-1BBE-5CF9-1F6115948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59" y="1973363"/>
            <a:ext cx="11284331" cy="39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Základní pojmy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aktivum (</a:t>
            </a:r>
            <a:r>
              <a:rPr lang="cs-CZ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vše co má pro společnost (projekt) nějakou hodnotu a mělo by být odpovídajícím způsobem chráněno,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hrozba (</a:t>
            </a:r>
            <a:r>
              <a:rPr lang="cs-CZ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jakákoliv událost, která může způsobit narušení dostupnosti aktiva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zranitelnost (vulnerability) – slabina, která může být zneužita hrozbou.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 – pravděpodobnost, že hrozba zneužije zranitelnost a způsobí narušení dostupnosti aktiva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opatření (</a:t>
            </a:r>
            <a:r>
              <a:rPr lang="cs-CZ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countermeasure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opatření, které snižuje zranitelnost a chrání aktivum před danou hrozbou.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7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Riziko nebo hrozba?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 descr="Analýza rizik">
            <a:hlinkClick r:id="rId3"/>
            <a:extLst>
              <a:ext uri="{FF2B5EF4-FFF2-40B4-BE49-F238E27FC236}">
                <a16:creationId xmlns:a16="http://schemas.microsoft.com/office/drawing/2014/main" id="{3E46BD30-139B-F3D2-7608-E27C8FD8D9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451" y="952417"/>
            <a:ext cx="6853185" cy="51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088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Riziko nebo hrozba?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dochází ke ztotožnění pojmu riziko a hrozba.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může být zdrojem pro jedno nebo více rizik a hrozba sama o sobě riziko nepředstavuje.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8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(Thread)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Nebezpečí, které hrozí a které je příčinou zhoubných následků a potíží v projektu. (Např. silná vichřice, nedostatečná půjčka, námraza, devalvace měny, stávka, výpověď vedoucího projektu, špatná subdodávka pro projekt, ...).</a:t>
            </a:r>
          </a:p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 (Scenario)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Děj, který předpokládáme v projektu jako následek výskytu hrozby. (Např. Nedostaneme půjčku - nebudeme mít pro projekt finanční krytí).</a:t>
            </a:r>
          </a:p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 (Loss)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 vzniklá realizací scénáře. Vyjádřená v peněžních jednotkách (ale můžeme i jinak, velikostí časového zpoždění, ztráty na životech pracovníků, apod.). </a:t>
            </a: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9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(Probability)</a:t>
            </a:r>
          </a:p>
          <a:p>
            <a:pPr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vztahujeme k době trvání projektu - kdy se cítíme, být ohroženi hrozbou. </a:t>
            </a:r>
          </a:p>
          <a:p>
            <a:pPr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hrozbě s určitou pravděpodobností je přiřazen scénář s určitou pravděpodobností. 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 jevy jsou na sobě nezávislé.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pravděpodobnost vichřice je 0,03 a pravděpodobnost, že když přijde vichřice a povalí stavební jeřáb, je 0,7, pak výsledná pravděpodobnost je 0,03 x 0,7 = 0,021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Např. pro silnou vichřici o síle 11 stupňů v naší zeměpisné š. a d. je pravděpodobnost v průběhu jednoho roku 0,01 (0,01x0,7= 0,007), ale pro dobu 100 roků je to hodnota 0,63 (0,63x0,7=0,441)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Např. kladení kabelů má proběhnout od 1. března do 25; března, jaká je pravděpodobnost přízemních mrazíků v tomto časovém období?</a:t>
            </a:r>
          </a:p>
          <a:p>
            <a:pPr marL="0" indent="0">
              <a:buNone/>
              <a:defRPr/>
            </a:pPr>
            <a:r>
              <a:rPr lang="pt-BR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realizace scénáře je vyjádřená v intervalu &lt; 0,1&gt; (od 0 do 100%)</a:t>
            </a:r>
          </a:p>
          <a:p>
            <a:pPr>
              <a:defRPr/>
            </a:pP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152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857</Words>
  <Application>Microsoft Office PowerPoint</Application>
  <PresentationFormat>Širokoúhlá obrazovka</PresentationFormat>
  <Paragraphs>114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Hlavní rizika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274</cp:revision>
  <dcterms:created xsi:type="dcterms:W3CDTF">2022-09-20T14:18:12Z</dcterms:created>
  <dcterms:modified xsi:type="dcterms:W3CDTF">2023-11-14T07:55:04Z</dcterms:modified>
</cp:coreProperties>
</file>