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41"/>
  </p:notesMasterIdLst>
  <p:sldIdLst>
    <p:sldId id="357" r:id="rId3"/>
    <p:sldId id="358" r:id="rId4"/>
    <p:sldId id="331" r:id="rId5"/>
    <p:sldId id="333" r:id="rId6"/>
    <p:sldId id="334" r:id="rId7"/>
    <p:sldId id="335" r:id="rId8"/>
    <p:sldId id="336" r:id="rId9"/>
    <p:sldId id="337" r:id="rId10"/>
    <p:sldId id="338" r:id="rId11"/>
    <p:sldId id="340" r:id="rId12"/>
    <p:sldId id="341" r:id="rId13"/>
    <p:sldId id="345" r:id="rId14"/>
    <p:sldId id="353" r:id="rId15"/>
    <p:sldId id="371" r:id="rId16"/>
    <p:sldId id="300" r:id="rId17"/>
    <p:sldId id="291" r:id="rId18"/>
    <p:sldId id="289" r:id="rId19"/>
    <p:sldId id="301" r:id="rId20"/>
    <p:sldId id="290" r:id="rId21"/>
    <p:sldId id="296" r:id="rId22"/>
    <p:sldId id="297" r:id="rId23"/>
    <p:sldId id="298" r:id="rId24"/>
    <p:sldId id="299" r:id="rId25"/>
    <p:sldId id="295" r:id="rId26"/>
    <p:sldId id="359" r:id="rId27"/>
    <p:sldId id="360" r:id="rId28"/>
    <p:sldId id="346" r:id="rId29"/>
    <p:sldId id="361" r:id="rId30"/>
    <p:sldId id="362" r:id="rId31"/>
    <p:sldId id="364" r:id="rId32"/>
    <p:sldId id="365" r:id="rId33"/>
    <p:sldId id="355" r:id="rId34"/>
    <p:sldId id="366" r:id="rId35"/>
    <p:sldId id="367" r:id="rId36"/>
    <p:sldId id="370" r:id="rId37"/>
    <p:sldId id="368" r:id="rId38"/>
    <p:sldId id="369" r:id="rId39"/>
    <p:sldId id="352" r:id="rId40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1DBE38-DFC5-47BB-AE15-991124E26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C23013F-B377-4AB9-8629-0D4081F66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331E-9B37-49EE-9243-19E84287BCF0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1F02900-8645-4AA5-A4A5-DB001F72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B7A370-F139-4166-BA45-14A3CE4E4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270B-636E-464D-B7A2-3A030DD84D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39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3238FF3-6605-42BA-AA8D-93CE62970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331E-9B37-49EE-9243-19E84287BCF0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20D2E18-A291-4ECD-BD46-A48849338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6AEFB5-06B5-4E2E-A3CF-CA1C8241A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270B-636E-464D-B7A2-3A030DD84D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685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A8D2CF-0715-4FE1-902D-AB1CB8C75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30A8B5-BCB5-46FA-B38A-7F59B6824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A2BDFE1-A3EA-4FF8-8E24-6ACB4A269F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0FCA3F-0424-4FD8-8E5B-D7FE36F99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331E-9B37-49EE-9243-19E84287BCF0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34273E-20DA-4C75-958C-1D426302E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0E365F-642C-4A18-BEF3-7CC60BDFC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270B-636E-464D-B7A2-3A030DD84D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001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AE67D8-9A10-4A03-AA8D-E09A42B84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D84740C-B5E9-4BDD-9D57-73FA0F5722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E8AE073-DC2D-4B56-8E9C-75B4FC07E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65EB2F4-18C5-47C3-8029-BB7FD23CC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331E-9B37-49EE-9243-19E84287BCF0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7A3E21-083C-4F23-A833-6E775615B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10DA9B-0544-45D4-989E-03A7D9FBD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270B-636E-464D-B7A2-3A030DD84D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485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1001C3-6359-42FF-9C6E-CD31D7798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DB212C4-10A0-49FB-A40C-FCFE023CC6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6D31D0-4BCE-43BA-9FA0-F12AD783B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331E-9B37-49EE-9243-19E84287BCF0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57F034-8B93-4584-A42B-73DFE08A9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1E1071-EFD9-493A-AA16-9FD55921C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270B-636E-464D-B7A2-3A030DD84D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411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D4B6EA8-9C57-42CC-9D70-377FC270F2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C39D22-ED5D-41A4-B07A-ECAE23A40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CE3917-E2C7-4371-AEAB-FA5478D1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331E-9B37-49EE-9243-19E84287BCF0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B54FAA-F77B-478E-A2E1-2E5964658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6584F5-E53A-4215-BF37-09F2B31BE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270B-636E-464D-B7A2-3A030DD84D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87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28B8DD-A4FF-4376-AE59-CD87744D30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CDBE1A9-ACD1-4CEB-AA6F-C649C66E8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2D5845-559D-4D19-8709-2D780EBA0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6A928-83BD-4B3B-AB3B-789638C2D817}" type="datetime1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884E83-3166-47B1-A4E3-DE21EB421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B2D75B-ADE3-4422-B546-66095B9D6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00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563013-8D1A-4637-886F-122EBAD1B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EDE57E-EA3A-4CA1-BD6E-288D6B7C2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33BEFA-13FC-4109-A422-24A3A6453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331E-9B37-49EE-9243-19E84287BCF0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ECFE1F-8C6F-4DC4-8704-2E44A6425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6208FD-CE45-430E-83DA-50BDED11B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270B-636E-464D-B7A2-3A030DD84D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54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7B7A9-425F-413B-BCF3-887BCB037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640F0D4-9B0C-4FE9-83F9-173E5A7B1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0C821D-F0EE-4582-A3CA-25AF4BB8B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1D18E-EA53-4450-9CD3-821923A39CA8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9E6C48-DC24-41FC-9D27-7CA7BEB48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6855A3-8A77-47D7-8381-66DA790CC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4704-D4DF-475A-B2A9-21DC667D1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6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6CABE8-D676-44CC-9B2D-5A89DFA49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AAEC92-A01B-40DD-BE4D-845E20090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35D3A7F-F92B-4D63-AB6E-62649D5C80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0A9F02-6C2B-4A8A-83C0-30448558C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331E-9B37-49EE-9243-19E84287BCF0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823460-CF07-45D0-A5C1-3C9319F14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111241-7B06-40F0-9808-70D8D093D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270B-636E-464D-B7A2-3A030DD84D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29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104750-007C-4181-8AF3-7D1DA8BAB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E82FE97-BE6C-4646-BA83-477562549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48B4511-C109-4DC4-BEA2-F63CADD5F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10F87DE-45E1-43EB-96FF-16ED494417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61D3704-C296-4FE0-AA1C-4DEFA20D1A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219A03E-5766-4B7B-B276-9D58D8F18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5331E-9B37-49EE-9243-19E84287BCF0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4234213-737D-4CA9-B11B-61AD9F3C5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D20B4D-D47E-46D2-9036-EBB48BEF7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2270B-636E-464D-B7A2-3A030DD84D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043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B88DDF3-33E2-425D-803A-813A4846A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A77224E-5AF8-407F-A7E5-0035D58F9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EAFA9F-74D9-4CE0-8485-14F7CACE1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5331E-9B37-49EE-9243-19E84287BCF0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3C9081-AB54-4215-9D71-70183E26A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3AD001-D260-4470-B6A4-F536AA2EF8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2270B-636E-464D-B7A2-3A030DD84D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27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registr-poskytovatelu-sluzeb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akademia.cz/magazin/rozdil-v-profesi-pracovnik-v-socialnich-sluzbach-a-socialni-pracovnik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msmt.cz/vzdelavani/skolstvi-v-cr/strategie-2030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kcr.cz/vztah-statu-ke-kulture-cs-70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skolstvi-v-cr/vzdelavaci-soustav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1CD271-A61C-47BB-A672-E5C281DC0E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rozdíly řízení organizací dle oborů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EBE5222-E132-48A8-8A0E-34FDC8B1FF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759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29100" cy="507703"/>
          </a:xfrm>
        </p:spPr>
        <p:txBody>
          <a:bodyPr/>
          <a:lstStyle/>
          <a:p>
            <a:r>
              <a:rPr lang="cs-CZ" sz="2000" dirty="0"/>
              <a:t>Rozdíly příspěvkových organizací a školských právnických osob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dirty="0"/>
              <a:t>Zákon č. 250/2000 Sb. jednoznačně definuje peněžní fondy a stanovuje využití těchto fondů. Školská právnická osoba má definovány jen 3 fondy (rezervní, investiční a fond kulturních a sociálních potřeb) – další fondy může vytvářet, jestli jí to dovolí zřizovatel.</a:t>
            </a:r>
          </a:p>
          <a:p>
            <a:pPr lvl="0"/>
            <a:r>
              <a:rPr lang="cs-CZ" sz="2000" dirty="0"/>
              <a:t>Příspěvková organizace má složitější účetní osnovu podle vyhlášky č. 505/2002 Sb., školská právnická osoba má jednodušší účetní osnovu dle vyhlášky č. 504/2002 Sb.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04653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29100" cy="507703"/>
          </a:xfrm>
        </p:spPr>
        <p:txBody>
          <a:bodyPr/>
          <a:lstStyle/>
          <a:p>
            <a:r>
              <a:rPr lang="cs-CZ" sz="2000" dirty="0"/>
              <a:t>Správa regionálního školství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dirty="0"/>
              <a:t>Obce zabezpečují výdaje škol a školských zařízení, které zřizují, mimo výdajů, které jsou hrazeny ze státního rozpočtu či z jiných zdrojů.</a:t>
            </a:r>
          </a:p>
          <a:p>
            <a:pPr lvl="0"/>
            <a:r>
              <a:rPr lang="cs-CZ" sz="2000" dirty="0"/>
              <a:t>Odbory školství krajských úřadů – krajské úřady jsou povinny zajistit podmínky pro střední a vyšší odborné vzdělávání, dále pro vzdělávání dětí, žáků nebo studentů se speciálními vzdělávacími potřebami, pro výkon ústavní výchovy, pro zájmové, základní umělecké a jazykové vzdělávání</a:t>
            </a:r>
          </a:p>
          <a:p>
            <a:pPr lvl="0"/>
            <a:r>
              <a:rPr lang="cs-CZ" sz="2000" dirty="0"/>
              <a:t>Ministerstvo školství, mládeže a tělovýchovy – řídí výkon státní správy v oblasti školství, je odpovědné za stav ve školství, za koncepci a rozvoj vzdělávací soustavy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2756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29100" cy="507703"/>
          </a:xfrm>
        </p:spPr>
        <p:txBody>
          <a:bodyPr/>
          <a:lstStyle/>
          <a:p>
            <a:r>
              <a:rPr lang="cs-CZ" sz="2000" dirty="0"/>
              <a:t>Správa regionálního školství – dozor a správa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771550"/>
            <a:ext cx="7269060" cy="38884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dirty="0"/>
              <a:t>Česká školní inspekce – je podřízena Ministerstvu školství, mládeže a tělovýchovy. Je organizační složkou státu, která je tomuto ministerstvu podřízena. </a:t>
            </a:r>
          </a:p>
          <a:p>
            <a:pPr lvl="0"/>
            <a:r>
              <a:rPr lang="cs-CZ" sz="2000" dirty="0"/>
              <a:t>Školská rada – se zřizuje při základních, středních a vyšších odborných školách. Je zřizována zřizovatelem školy, který určuje počet jejich členů.</a:t>
            </a:r>
          </a:p>
          <a:p>
            <a:r>
              <a:rPr lang="cs-CZ" sz="2000" dirty="0"/>
              <a:t>Krajský úřad prostřednictvím krajských normativů stanovuje také limitní počty zaměstnanců v příslušných školských zařízeních a školách.</a:t>
            </a:r>
          </a:p>
          <a:p>
            <a:pPr lvl="0"/>
            <a:endParaRPr lang="cs-CZ" sz="2000" dirty="0"/>
          </a:p>
          <a:p>
            <a:pPr lvl="0"/>
            <a:endParaRPr lang="cs-CZ" sz="2000" dirty="0"/>
          </a:p>
          <a:p>
            <a:pPr lvl="0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84018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29100" cy="507703"/>
          </a:xfrm>
        </p:spPr>
        <p:txBody>
          <a:bodyPr/>
          <a:lstStyle/>
          <a:p>
            <a:r>
              <a:rPr lang="cs-CZ" sz="2000" dirty="0"/>
              <a:t>Vzdělávací programy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20831" y="915566"/>
            <a:ext cx="7269060" cy="38884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Rámcové vzdělávací programy </a:t>
            </a:r>
            <a:r>
              <a:rPr lang="cs-CZ" sz="2000" dirty="0"/>
              <a:t>jsou zpracovávány na státní úrovni pro jednotlivé obory vzdělávání z národních rámců. </a:t>
            </a:r>
          </a:p>
          <a:p>
            <a:r>
              <a:rPr lang="cs-CZ" sz="2000" dirty="0"/>
              <a:t>Školy na základě rámcových vzdělávacích programů vytvářejí školní vzdělávací programy </a:t>
            </a:r>
          </a:p>
        </p:txBody>
      </p:sp>
    </p:spTree>
    <p:extLst>
      <p:ext uri="{BB962C8B-B14F-4D97-AF65-F5344CB8AC3E}">
        <p14:creationId xmlns:p14="http://schemas.microsoft.com/office/powerpoint/2010/main" val="3154193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D52998A-F7C9-4FC8-8ED3-2E5C7D11CA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Sport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98F822D6-8D80-411E-ACA0-D7180BDF03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specifika</a:t>
            </a:r>
          </a:p>
        </p:txBody>
      </p:sp>
    </p:spTree>
    <p:extLst>
      <p:ext uri="{BB962C8B-B14F-4D97-AF65-F5344CB8AC3E}">
        <p14:creationId xmlns:p14="http://schemas.microsoft.com/office/powerpoint/2010/main" val="218469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4BEA6-28A2-40C7-BDD2-B6E951883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školství, mládeže a tělovýchovy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C836D5-336A-4187-B70C-DC553E2B6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Jednu z nejvýznamnějších rolí ohledně mládeže, vzdělávání a sportu u nás má jakožto ústřední orgán MŠMT, jehož působnost je přesně vymezena v Zákoně č.2/1969 Sb., o zřízení ministerstev a jiných ústředních orgánů státní správy České republiky v aktuálním znění. </a:t>
            </a:r>
          </a:p>
        </p:txBody>
      </p:sp>
    </p:spTree>
    <p:extLst>
      <p:ext uri="{BB962C8B-B14F-4D97-AF65-F5344CB8AC3E}">
        <p14:creationId xmlns:p14="http://schemas.microsoft.com/office/powerpoint/2010/main" val="4213448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3FCA1-1112-4811-99E6-E8A1E9AB5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Příspěvková organizace MŠMT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3B196D-AD81-49AF-B2FC-F2C7C6007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i="1" dirty="0"/>
              <a:t>VICTORIA Vysokoškolské sportovní centrum MŠMT</a:t>
            </a:r>
            <a:r>
              <a:rPr lang="cs-CZ" b="1" i="1" dirty="0"/>
              <a:t> </a:t>
            </a:r>
          </a:p>
          <a:p>
            <a:r>
              <a:rPr lang="cs-CZ" dirty="0"/>
              <a:t>VICTORIA Vysokoškolské sportovní centrum Ministerstva školství, mládeže a tělovýchovy je organizační složkou státu, působí na území České republiky a jeho sídlem je Praha. Je nejen centrem sportovní přípravy reprezentantů ČR s moderním přístupem k tréninku, sportovcům, trenérům i realizačním týmům, ale i odborně servisním pracovištěm MŠMT pro oblast sportu a tělovýchovy.</a:t>
            </a:r>
          </a:p>
        </p:txBody>
      </p:sp>
    </p:spTree>
    <p:extLst>
      <p:ext uri="{BB962C8B-B14F-4D97-AF65-F5344CB8AC3E}">
        <p14:creationId xmlns:p14="http://schemas.microsoft.com/office/powerpoint/2010/main" val="2985335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185803-F678-4323-B6B7-89FA43C7A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 ve sportu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BFD8BE-E8D5-44B4-872A-E00F1F5E1E3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cs-CZ" dirty="0"/>
              <a:t>28. 2. 2001 vzniká základní právní předpis a to zákon č. 115/2001 Sb., o podpoře sportu ve znění zákona č. 219/2005 Sb., který vymezuje postavení sportu ve společnosti jako veřejně prospěšné činnosti. </a:t>
            </a:r>
          </a:p>
          <a:p>
            <a:r>
              <a:rPr lang="cs-CZ" dirty="0"/>
              <a:t>Je určen občanským sdružením v tělovýchově a sportu a obsahuje organizovaný i neorganizovaný sport, který má za cíl harmonický rozvoj tělesné i psychické kondice. </a:t>
            </a:r>
          </a:p>
          <a:p>
            <a:r>
              <a:rPr lang="cs-CZ" dirty="0"/>
              <a:t>Kromě předpisů, upravujících otázky sportu, sportovišť, zdravotních podmínek, se dotýkají oblasti sportu i další zákony z různých oblastí, např. předpisy na úseku finanční správy (různé daňové předpisy), správního práva (např. stavební zákon), předpisy upravující vznik jednotlivých organizovaných skupin sportovců (např. obchodní zákoník, živnostenský zákon, zákon o sdružování občanů).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31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3721BD-79BA-48DD-BE2D-482724249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podpoře sportu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346B61-84AB-420B-86C8-4B01DF4B0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zákona o podpoře sportu má MŠMT následující úkoly: </a:t>
            </a:r>
          </a:p>
          <a:p>
            <a:r>
              <a:rPr lang="cs-CZ" dirty="0"/>
              <a:t>a) vypracovává návrh plánu státní politiky ve sportu </a:t>
            </a:r>
          </a:p>
          <a:p>
            <a:r>
              <a:rPr lang="cs-CZ" dirty="0"/>
              <a:t>b) koordinuje uskutečňování vládou schváleného plánu, </a:t>
            </a:r>
          </a:p>
          <a:p>
            <a:r>
              <a:rPr lang="cs-CZ" dirty="0"/>
              <a:t>c) zabezpečuje finanční podporu sportu ze státního rozpočtu, </a:t>
            </a:r>
          </a:p>
          <a:p>
            <a:r>
              <a:rPr lang="cs-CZ" dirty="0"/>
              <a:t>d) kontroluje použití podpory sportu ze státního rozpočtu u příjemců podpory a u osob, kterým příjemce tuto podporu v souladu s podmínkami pro použití podpory dále poskytnul,</a:t>
            </a:r>
          </a:p>
        </p:txBody>
      </p:sp>
    </p:spTree>
    <p:extLst>
      <p:ext uri="{BB962C8B-B14F-4D97-AF65-F5344CB8AC3E}">
        <p14:creationId xmlns:p14="http://schemas.microsoft.com/office/powerpoint/2010/main" val="2578451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F3201-D5EF-46DC-A916-FD86DFFDC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podpoře sportu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96F56EC-28F9-4D8D-8606-22B9CD515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1440873"/>
            <a:ext cx="7290055" cy="3291147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e) vytváří podmínky pro sport dětí a mládeže a jejich trenéry, pro rozvoj sportu pro všechny, pro sport zdravotně postižených občanů a pro sportovní reprezentanty České republiky a jejich účast na sportovních akcích v České republice a zahraničí, </a:t>
            </a:r>
          </a:p>
          <a:p>
            <a:r>
              <a:rPr lang="cs-CZ" dirty="0"/>
              <a:t>f) vydává antidopingový program a organizuje a kontroluje jeho uskutečňování a vydává program prevence ovlivňování výsledků sportovních soutěží, </a:t>
            </a:r>
          </a:p>
          <a:p>
            <a:r>
              <a:rPr lang="cs-CZ" dirty="0"/>
              <a:t>g) zřizuje příspěvkovou organizaci za účelem plnění závazků plynoucích z Mezinárodní úmluvy proti dopingu ve sportu, h) zřizuje rezortní sportovní centrum a zabezpečuje jeho činnost, </a:t>
            </a:r>
          </a:p>
          <a:p>
            <a:r>
              <a:rPr lang="cs-CZ" dirty="0"/>
              <a:t>i) koordinuje činnost rezortních sportovních center Ministerstva obrany a Ministerstva vnitra, </a:t>
            </a:r>
          </a:p>
          <a:p>
            <a:r>
              <a:rPr lang="cs-CZ" dirty="0"/>
              <a:t>j) vede v elektronické podobě rejstřík sportovních organizací žádajících o podporu ze státního rozpočtu podle § 6b nebo 6c a sportovců, trenérů a sportovních zařízení, na jejichž činnost se žádá o poskytnutí této podpory.</a:t>
            </a:r>
          </a:p>
        </p:txBody>
      </p:sp>
    </p:spTree>
    <p:extLst>
      <p:ext uri="{BB962C8B-B14F-4D97-AF65-F5344CB8AC3E}">
        <p14:creationId xmlns:p14="http://schemas.microsoft.com/office/powerpoint/2010/main" val="3266483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BC9F87-F337-475F-9F52-634B826208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Školství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FFD6C1-9AC2-429F-9430-4491C4ACD6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23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CF80C9-9E7B-4433-9D40-E4CB5B230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sportovních organizací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D6921F-63DE-40B4-A11D-2EF738051D4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8650" y="915565"/>
            <a:ext cx="7886700" cy="2796083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Rozdělení sportovních organizací V České republice je prostředí sportu kombinované z velkého množství organizací, ty však podle Čáslavové (2009) spadají do tří sektorů:</a:t>
            </a:r>
          </a:p>
          <a:p>
            <a:r>
              <a:rPr lang="cs-CZ" sz="2400" dirty="0"/>
              <a:t>1. sektor – státní správa pro tělesnou výchovu a sportu</a:t>
            </a:r>
          </a:p>
          <a:p>
            <a:r>
              <a:rPr lang="cs-CZ" sz="2400" dirty="0"/>
              <a:t>2. sektor – spolková tělesná výchova a sport</a:t>
            </a:r>
          </a:p>
          <a:p>
            <a:r>
              <a:rPr lang="cs-CZ" sz="2400" dirty="0"/>
              <a:t>3. sektor – podnikatelský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529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2A9B1-E139-4D00-B642-B75571F3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1. sektor – státní správa pro tělesnou výchovu a sportu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591CFC-C311-4128-8144-7B2A586E870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V tomto sektoru je garantem pro tělesnou výchovu a sport MŠMT. Jak je stanoveno v Zákoně o podpoře sportu, tak do oblasti sportu také zasahuje Ministerstvo obrany, Ministerstvo vnitra a Ministerstvo zdravotnictví, které mají na starosti mimo jiné i činnost rezortních sportovních center. </a:t>
            </a:r>
          </a:p>
          <a:p>
            <a:r>
              <a:rPr lang="cs-CZ" sz="2400" dirty="0"/>
              <a:t>V neposlední řadě jsou tu krajské úřady a obce, které se starají o rozvoj sportu na regionální a místní úrovni.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447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C28CE4-66A7-4B0A-A4CF-4A3AB04DB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sektor – spolková tělesná výchova a sport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2134C4-A6BC-4CE1-A826-BD77D7C8C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Soustavná sportovní činnost je v ČR prováděna více jak 20 000 kluby a jednotami a více než 150 sportovními svazy. </a:t>
            </a:r>
          </a:p>
          <a:p>
            <a:r>
              <a:rPr lang="cs-CZ" dirty="0"/>
              <a:t>Tyto kluby a TJ jsou sdruženy v zastřešujících sportovních organizacích, mezi kterými jednoznačně dominují neziskové organizace, vznikající za účelem provozování sportovní činnosti. Což znamená, že zisk se neřadí mezi jejich primární cíle. </a:t>
            </a:r>
          </a:p>
          <a:p>
            <a:r>
              <a:rPr lang="cs-CZ" dirty="0"/>
              <a:t>Tyto organizace jsou zaměřeny na sportovní činnost v oblasti sportu pro všechny, ale také na výkonnostní sport a reprezentaci ČR. </a:t>
            </a:r>
          </a:p>
          <a:p>
            <a:r>
              <a:rPr lang="cs-CZ" dirty="0"/>
              <a:t>Spadají sem organizace jako Český olympijský výbor (ČOV), Česká obec sokolská, Česká asociace sportu pro všechny (ČASPV), Sdružení sportovních svazů ČR atd.</a:t>
            </a:r>
          </a:p>
        </p:txBody>
      </p:sp>
    </p:spTree>
    <p:extLst>
      <p:ext uri="{BB962C8B-B14F-4D97-AF65-F5344CB8AC3E}">
        <p14:creationId xmlns:p14="http://schemas.microsoft.com/office/powerpoint/2010/main" val="4173908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115F39-1A81-47AB-9599-EF21AFE3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sektor – podnikatelský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96A364-ECA9-4D67-A197-01BA4A00F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 tohoto sektoru se řadí podnikatelská zařízení ve sportovní oblasti (fitness centra, plavecké a lyžařské školy, provozování sportovních hal apod.) a sportovní kluby, které jsou založené na bázi obchodní společnosti a jako ziskové organizace ve sportu je jejich prioritním cílem generovat zisk. </a:t>
            </a:r>
          </a:p>
        </p:txBody>
      </p:sp>
    </p:spTree>
    <p:extLst>
      <p:ext uri="{BB962C8B-B14F-4D97-AF65-F5344CB8AC3E}">
        <p14:creationId xmlns:p14="http://schemas.microsoft.com/office/powerpoint/2010/main" val="2786394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22368-B1EE-44D2-A3A3-C8D9BF0E1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 organizací ve sportu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5A63CC-8BFC-4014-85F4-EBF0F72DE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právní formy sportovních organizací v ČR: </a:t>
            </a:r>
          </a:p>
          <a:p>
            <a:pPr lvl="1"/>
            <a:r>
              <a:rPr lang="cs-CZ" dirty="0"/>
              <a:t> Spolky (sportovní svazy, ČOV, ČUS, kluby) + další NNO</a:t>
            </a:r>
          </a:p>
          <a:p>
            <a:pPr lvl="1"/>
            <a:r>
              <a:rPr lang="cs-CZ" dirty="0"/>
              <a:t>Obchodní společnosti – a.s., s.r.o. </a:t>
            </a:r>
          </a:p>
          <a:p>
            <a:pPr lvl="1"/>
            <a:r>
              <a:rPr lang="cs-CZ" dirty="0"/>
              <a:t>Příspěvkové organizace</a:t>
            </a:r>
          </a:p>
        </p:txBody>
      </p:sp>
    </p:spTree>
    <p:extLst>
      <p:ext uri="{BB962C8B-B14F-4D97-AF65-F5344CB8AC3E}">
        <p14:creationId xmlns:p14="http://schemas.microsoft.com/office/powerpoint/2010/main" val="5183731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CA69E312-FF89-421C-B9D2-76A91ABF32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služby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F8FDC9B0-2EFB-4F91-B295-AD0FBB79B4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specifika</a:t>
            </a:r>
          </a:p>
        </p:txBody>
      </p:sp>
    </p:spTree>
    <p:extLst>
      <p:ext uri="{BB962C8B-B14F-4D97-AF65-F5344CB8AC3E}">
        <p14:creationId xmlns:p14="http://schemas.microsoft.com/office/powerpoint/2010/main" val="34979218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Příspěvková organizace – sociální služby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Existují tři základní formy poskytování sociálních služeb (§ 33 zákona o sociálních službách):</a:t>
            </a:r>
          </a:p>
          <a:p>
            <a:pPr lvl="1"/>
            <a:r>
              <a:rPr lang="cs-CZ" sz="1600" dirty="0"/>
              <a:t>Ambulantní služby – za těmito službami klienti dochází nebo jsou doprovázeni do zařízení sociální služby. Součástí těchto služeb není ubytování.</a:t>
            </a:r>
          </a:p>
          <a:p>
            <a:pPr lvl="1"/>
            <a:r>
              <a:rPr lang="cs-CZ" sz="1600" dirty="0"/>
              <a:t>Pobytové služby – jedná se o služby poskytované s ubytováním v daném zařízení.</a:t>
            </a:r>
          </a:p>
          <a:p>
            <a:pPr lvl="1"/>
            <a:r>
              <a:rPr lang="cs-CZ" sz="1600" dirty="0"/>
              <a:t>Terénní služby – zde patří služby poskytované v přirozeném sociálním prostředí klienta. </a:t>
            </a:r>
          </a:p>
        </p:txBody>
      </p:sp>
    </p:spTree>
    <p:extLst>
      <p:ext uri="{BB962C8B-B14F-4D97-AF65-F5344CB8AC3E}">
        <p14:creationId xmlns:p14="http://schemas.microsoft.com/office/powerpoint/2010/main" val="2471293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Poskytovatelé sociálních služeb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Musí být registrováni.</a:t>
            </a:r>
          </a:p>
          <a:p>
            <a:r>
              <a:rPr lang="cs-CZ" sz="2000" dirty="0"/>
              <a:t>Podmínky pro registraci jsou definovány zákonem o sociálních službách v §79 tohoto zákona.</a:t>
            </a:r>
          </a:p>
          <a:p>
            <a:r>
              <a:rPr lang="cs-CZ" sz="2000" dirty="0"/>
              <a:t>Krajské úřady plní funkce registrujících orgánů, v některých případech vykonává registraci Ministerstvo práce a sociálních věcí.</a:t>
            </a:r>
          </a:p>
          <a:p>
            <a:r>
              <a:rPr lang="cs-CZ" sz="2000" dirty="0"/>
              <a:t>Příslušné krajské úřady vedou registraci poskytovatelů sociálních služeb.</a:t>
            </a:r>
          </a:p>
          <a:p>
            <a:r>
              <a:rPr lang="cs-CZ" sz="2000" dirty="0"/>
              <a:t>Ministerstvo práce a sociálních věcí pak spravuje registr v elektronické podobě jako celek. </a:t>
            </a:r>
          </a:p>
          <a:p>
            <a:r>
              <a:rPr lang="cs-CZ" sz="2000" dirty="0">
                <a:hlinkClick r:id="rId2"/>
              </a:rPr>
              <a:t>https://www.mpsv.cz/registr-poskytovatelu-sluzeb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410453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8E611-EBED-4FEB-8AC4-7CE2688F5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Důležitost zákona č. 108/2006, Sb.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7A01B9E-F5D6-4D4C-BDB5-A2E08EF556EF}"/>
              </a:ext>
            </a:extLst>
          </p:cNvPr>
          <p:cNvSpPr txBox="1"/>
          <p:nvPr/>
        </p:nvSpPr>
        <p:spPr>
          <a:xfrm>
            <a:off x="683568" y="1275606"/>
            <a:ext cx="7632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Zákon o sociálních službách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Standardy služeb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Požadavky na pracovníky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Sociální pracovník versus pracovník v sociálních službách!!!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  <a:hlinkClick r:id="rId2"/>
              </a:rPr>
              <a:t>https://akademia.cz/magazin/rozdil-v-profesi-pracovnik-v-socialnich-sluzbach-a-socialni-pracovnik</a:t>
            </a:r>
            <a:endParaRPr lang="cs-CZ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0000"/>
                </a:solidFill>
              </a:rPr>
              <a:t>Kterou kvalifikaci lze získat snáze pro Vás?</a:t>
            </a:r>
          </a:p>
        </p:txBody>
      </p:sp>
    </p:spTree>
    <p:extLst>
      <p:ext uri="{BB962C8B-B14F-4D97-AF65-F5344CB8AC3E}">
        <p14:creationId xmlns:p14="http://schemas.microsoft.com/office/powerpoint/2010/main" val="39430396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07B37E0E-ECB5-40DF-A4ED-B9A1273E2F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Oblast kultury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9CBEB089-FB8E-4B71-965D-43CC03FB03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347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Příspěvková organizace – školství - strategie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Vzdělávání ve školách přispívá ke zvyšování lidského potenciálu. </a:t>
            </a:r>
          </a:p>
          <a:p>
            <a:r>
              <a:rPr lang="cs-CZ" sz="2000" dirty="0"/>
              <a:t>Priority v oblasti školství vytyčuje Ministerstvo školství, mládeže a tělovýchovy ve Strategii vzdělávací politiky do roku 2030.</a:t>
            </a:r>
          </a:p>
          <a:p>
            <a:r>
              <a:rPr lang="cs-CZ" sz="2000" dirty="0">
                <a:hlinkClick r:id="rId2"/>
              </a:rPr>
              <a:t>https://www.msmt.cz/vzdelavani/skolstvi-v-cr/strategie-2030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8F65BC3-8EF2-49D9-8E8A-C4C368A9D9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171652"/>
            <a:ext cx="2322792" cy="1439048"/>
          </a:xfrm>
          <a:prstGeom prst="rect">
            <a:avLst/>
          </a:prstGeom>
        </p:spPr>
      </p:pic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75BBCBBD-9198-4CE8-AB01-F6424928C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405939"/>
              </p:ext>
            </p:extLst>
          </p:nvPr>
        </p:nvGraphicFramePr>
        <p:xfrm>
          <a:off x="1115616" y="2269649"/>
          <a:ext cx="6192688" cy="1737360"/>
        </p:xfrm>
        <a:graphic>
          <a:graphicData uri="http://schemas.openxmlformats.org/drawingml/2006/table">
            <a:tbl>
              <a:tblPr/>
              <a:tblGrid>
                <a:gridCol w="3096344">
                  <a:extLst>
                    <a:ext uri="{9D8B030D-6E8A-4147-A177-3AD203B41FA5}">
                      <a16:colId xmlns:a16="http://schemas.microsoft.com/office/drawing/2014/main" val="1081500242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593475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b="1" dirty="0"/>
                        <a:t>Strategický cíl 1 </a:t>
                      </a:r>
                    </a:p>
                    <a:p>
                      <a:r>
                        <a:rPr lang="cs-CZ" b="1" dirty="0"/>
                        <a:t>Zaměřit vzdělávání více na získávání kompetencí potřebných pro aktivní občanský, profesní i osobní život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Strategický cíl 2 </a:t>
                      </a:r>
                    </a:p>
                    <a:p>
                      <a:r>
                        <a:rPr lang="cs-CZ" b="1" dirty="0"/>
                        <a:t>Snížit nerovnosti v přístupu ke kvalitnímu vzdělávání a umožnit maximální rozvoj potenciálu dětí, žáků a studentů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06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467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Kultura – péče o kulturu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Strategie hospodářského růstu České republiky.</a:t>
            </a:r>
          </a:p>
          <a:p>
            <a:r>
              <a:rPr lang="cs-CZ" sz="2000" dirty="0"/>
              <a:t>Strategie účinnější státní podpory kultury.</a:t>
            </a:r>
          </a:p>
          <a:p>
            <a:r>
              <a:rPr lang="cs-CZ" sz="2000" dirty="0"/>
              <a:t>Koncepce účinnější péče o movité kulturní dědictví.</a:t>
            </a:r>
          </a:p>
          <a:p>
            <a:r>
              <a:rPr lang="cs-CZ" sz="2000" dirty="0"/>
              <a:t>Koncepce účinnější péče o tradiční lidovou kulturu.</a:t>
            </a:r>
          </a:p>
          <a:p>
            <a:r>
              <a:rPr lang="cs-CZ" sz="2000" dirty="0"/>
              <a:t>Koncepce rozvoje knihoven.</a:t>
            </a:r>
          </a:p>
          <a:p>
            <a:r>
              <a:rPr lang="cs-CZ" sz="2000" dirty="0"/>
              <a:t>Koncepce účinnější podpory umění.</a:t>
            </a:r>
          </a:p>
          <a:p>
            <a:r>
              <a:rPr lang="cs-CZ" sz="2000" dirty="0">
                <a:hlinkClick r:id="rId2"/>
              </a:rPr>
              <a:t>https://www.mkcr.cz/vztah-statu-ke-kulture-cs-70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029082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Kultura – Ministerstvo kultury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Je ústředním orgánem státní správy.</a:t>
            </a:r>
          </a:p>
          <a:p>
            <a:r>
              <a:rPr lang="cs-CZ" sz="2000" dirty="0"/>
              <a:t>Plní úkoly stanovené v zákonech a v jiných obecně závazných právních předpisech, úkoly z členství v EU.</a:t>
            </a:r>
          </a:p>
          <a:p>
            <a:r>
              <a:rPr lang="cs-CZ" sz="2000" dirty="0"/>
              <a:t>Podporuje umění.</a:t>
            </a:r>
          </a:p>
          <a:p>
            <a:r>
              <a:rPr lang="cs-CZ" sz="2000" dirty="0"/>
              <a:t>Kulturní aktivity.</a:t>
            </a:r>
          </a:p>
          <a:p>
            <a:r>
              <a:rPr lang="cs-CZ" sz="2000" dirty="0"/>
              <a:t>Péči o kulturní dědictví.</a:t>
            </a:r>
          </a:p>
          <a:p>
            <a:r>
              <a:rPr lang="cs-CZ" sz="2000" dirty="0"/>
              <a:t>Poskytuje dotace ze státního rozpočtu.</a:t>
            </a:r>
          </a:p>
          <a:p>
            <a:r>
              <a:rPr lang="cs-CZ" sz="2000" dirty="0"/>
              <a:t>Zřizovatel: Národní památkový ústav, Národní muzeum, Národní divadlo, Česká filharmonie, Národní ústav lidové kultury… (cca 30 příspěvkových organizací)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915152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Kultura – kraje a obce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Podporují kultury ze svých rozpočtů.</a:t>
            </a:r>
          </a:p>
          <a:p>
            <a:r>
              <a:rPr lang="cs-CZ" sz="2400" dirty="0"/>
              <a:t>Zřizují knihovny, muzea a galerie, divadla, orchestry a ústavy archeologické památkové péče.</a:t>
            </a:r>
          </a:p>
          <a:p>
            <a:r>
              <a:rPr lang="cs-CZ" sz="2400" dirty="0"/>
              <a:t>Spoluvytváří finanční, koncepční a legislativní předpoklady pro rozvoj kultury.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50885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Kultura – financování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Přímá podpora</a:t>
            </a:r>
          </a:p>
          <a:p>
            <a:r>
              <a:rPr lang="cs-CZ" sz="2400" dirty="0"/>
              <a:t>Nepřímá podpora</a:t>
            </a:r>
          </a:p>
          <a:p>
            <a:r>
              <a:rPr lang="cs-CZ" sz="2400" dirty="0"/>
              <a:t>https://www.mkcr.cz/dotacni-okruhy-cs-1137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41720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29DA38DC-EB90-4179-B2F8-EBBDF64F2B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Zdravotnictví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6F7BA2A8-A2A1-48A9-A14B-B67AC61363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specifika</a:t>
            </a:r>
          </a:p>
        </p:txBody>
      </p:sp>
    </p:spTree>
    <p:extLst>
      <p:ext uri="{BB962C8B-B14F-4D97-AF65-F5344CB8AC3E}">
        <p14:creationId xmlns:p14="http://schemas.microsoft.com/office/powerpoint/2010/main" val="13821638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Ministerstvo zdravotnictví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Zajištění zdravotní péče, legislativu</a:t>
            </a:r>
          </a:p>
          <a:p>
            <a:r>
              <a:rPr lang="cs-CZ" sz="2400" dirty="0"/>
              <a:t>Reguluje lékovou politiku, ceny zdravotních služeb</a:t>
            </a:r>
          </a:p>
          <a:p>
            <a:r>
              <a:rPr lang="cs-CZ" sz="2400" dirty="0"/>
              <a:t>Garantuje kvalitu vzdělání lékařů, zdravotního personálu</a:t>
            </a:r>
          </a:p>
          <a:p>
            <a:r>
              <a:rPr lang="cs-CZ" sz="2400" dirty="0"/>
              <a:t>Podporuje výzkum</a:t>
            </a:r>
          </a:p>
          <a:p>
            <a:r>
              <a:rPr lang="cs-CZ" sz="2400" dirty="0"/>
              <a:t>Přispívá platbami ze státního rozpočtu</a:t>
            </a:r>
          </a:p>
          <a:p>
            <a:r>
              <a:rPr lang="cs-CZ" sz="2400" dirty="0"/>
              <a:t>Kontrolní dohled nad činností zdravotních pojišťoven, zdravotnických zařízení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231927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Zdravotnictví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Systém zdravotnictví (zdravotní péče) České republiky je založen na bázi povinného zdravotního pojištění. Tento způsob je charakteristický s určitými modifikacemi pro většinu západoevropských zemí, jako je Německo, Holandsko, Rakousko, Belgie.</a:t>
            </a:r>
          </a:p>
        </p:txBody>
      </p:sp>
    </p:spTree>
    <p:extLst>
      <p:ext uri="{BB962C8B-B14F-4D97-AF65-F5344CB8AC3E}">
        <p14:creationId xmlns:p14="http://schemas.microsoft.com/office/powerpoint/2010/main" val="29234885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Zdravotní péče – soustava zařízení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dirty="0"/>
              <a:t>Zařízení léčebně-preventivní péče: </a:t>
            </a:r>
          </a:p>
          <a:p>
            <a:pPr lvl="1"/>
            <a:r>
              <a:rPr lang="cs-CZ" sz="2000" dirty="0"/>
              <a:t>Zařízení ambulantní péče</a:t>
            </a:r>
          </a:p>
          <a:p>
            <a:pPr lvl="1"/>
            <a:r>
              <a:rPr lang="cs-CZ" sz="2000" dirty="0"/>
              <a:t>Ústavní péče</a:t>
            </a:r>
          </a:p>
          <a:p>
            <a:pPr lvl="1"/>
            <a:r>
              <a:rPr lang="cs-CZ" sz="2000" dirty="0"/>
              <a:t>Odborné léčebné ústavy (lázeňské léčebny, ozdravovny)</a:t>
            </a:r>
          </a:p>
          <a:p>
            <a:pPr lvl="1"/>
            <a:r>
              <a:rPr lang="cs-CZ" sz="2000" dirty="0"/>
              <a:t>Zařízení lékařské péče (lékárny, laboratoř pro kontrolu léčiv)</a:t>
            </a:r>
          </a:p>
          <a:p>
            <a:pPr lvl="1"/>
            <a:r>
              <a:rPr lang="cs-CZ" sz="2000" dirty="0"/>
              <a:t>Zvláštní dětská zařízení (kojenecké ústavy, dětské domovy). </a:t>
            </a:r>
          </a:p>
          <a:p>
            <a:pPr lvl="1"/>
            <a:r>
              <a:rPr lang="cs-CZ" sz="2000" dirty="0"/>
              <a:t>Výzkumné ústavy. </a:t>
            </a:r>
          </a:p>
          <a:p>
            <a:pPr lvl="1"/>
            <a:r>
              <a:rPr lang="cs-CZ" sz="2000" dirty="0"/>
              <a:t>Fakultní nemocnice</a:t>
            </a:r>
          </a:p>
        </p:txBody>
      </p:sp>
    </p:spTree>
    <p:extLst>
      <p:ext uri="{BB962C8B-B14F-4D97-AF65-F5344CB8AC3E}">
        <p14:creationId xmlns:p14="http://schemas.microsoft.com/office/powerpoint/2010/main" val="28345947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Zdravotní péče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Podle místa poskytování (ambulantní, ústavní)</a:t>
            </a:r>
          </a:p>
          <a:p>
            <a:r>
              <a:rPr lang="cs-CZ" sz="2000" dirty="0"/>
              <a:t>Podle typu specializace (primární, sekundární, terciární)</a:t>
            </a:r>
          </a:p>
          <a:p>
            <a:r>
              <a:rPr lang="cs-CZ" sz="2000" dirty="0"/>
              <a:t>Podle způsobu poskytování (standardní, nadstandardní)</a:t>
            </a:r>
          </a:p>
          <a:p>
            <a:r>
              <a:rPr lang="cs-CZ" sz="2000" dirty="0"/>
              <a:t>Podle způsobu financování (plně hrazená ze zdravotního pojištění, částečně hrazená ze zdravotního pojištění, nehrazená ze zdravotního pojištění)</a:t>
            </a:r>
          </a:p>
          <a:p>
            <a:pPr lvl="0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17383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Příspěvková organizace – školství – Kdo zřizuje?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Zákon č. 561/2004 Sb., o předškolním, základním, středním, vyšším odborném a jiném vzdělávání (dále jen „školský zákon“) uvádí v § 8 odst. 1, že </a:t>
            </a:r>
            <a:r>
              <a:rPr lang="cs-CZ" sz="2000" i="1" dirty="0"/>
              <a:t>„kraj, obec a dobrovolný svazek obcí, jehož předmětem činnosti jsou úkoly v oblasti školství (dále jen „svazek obcí“), zřizuje školy a školská zařízení jako školské právnické osoby nebo příspěvkové organizace podle zvláštního předpisu.“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78508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Příspěvková organizace – školství- Vzdělávací soustava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MŠMT spolu s krajskými úřady vypracovává dlouhodobý záměr vzdělávání a rozvoje vzdělávací soustavy České republiky a krajů. </a:t>
            </a:r>
          </a:p>
          <a:p>
            <a:r>
              <a:rPr lang="cs-CZ" sz="2000" dirty="0"/>
              <a:t>Kraje tento dlouhodobý záměr předávají ministerstvu k vyjádření, určité části tohoto dlouhodobého záměru jsou radou kraje předávány zastupitelstvu ke schválení. </a:t>
            </a:r>
          </a:p>
          <a:p>
            <a:r>
              <a:rPr lang="cs-CZ" sz="2000" dirty="0"/>
              <a:t>Ministerstvo předkládá dlouhodobý záměr vzdělávání a rozvoje vzdělávací soustavy České republiky ke schválení vládě.</a:t>
            </a:r>
          </a:p>
          <a:p>
            <a:r>
              <a:rPr lang="cs-CZ" sz="2000" dirty="0">
                <a:hlinkClick r:id="rId2"/>
              </a:rPr>
              <a:t>https://www.msmt.cz/vzdelavani/skolstvi-v-cr/vzdelavaci-soustava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11314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Příspěvková organizace – školství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Regionální školství je předmětem zákona č. 561/2004 Sb. Do regionálního školství patří všechny školy kromě vysokých škol, a to:</a:t>
            </a:r>
          </a:p>
          <a:p>
            <a:r>
              <a:rPr lang="cs-CZ" sz="2000" dirty="0"/>
              <a:t>Mateřské školy a předškolní zařízení</a:t>
            </a:r>
          </a:p>
          <a:p>
            <a:r>
              <a:rPr lang="cs-CZ" sz="2000" dirty="0"/>
              <a:t>Základní školy včetně nižších ročníků gymnázií</a:t>
            </a:r>
          </a:p>
          <a:p>
            <a:pPr lvl="0"/>
            <a:r>
              <a:rPr lang="cs-CZ" sz="2000" dirty="0"/>
              <a:t>Speciální školy.</a:t>
            </a:r>
          </a:p>
          <a:p>
            <a:pPr lvl="0"/>
            <a:r>
              <a:rPr lang="cs-CZ" sz="2000" dirty="0"/>
              <a:t>Gymnázia.</a:t>
            </a:r>
          </a:p>
          <a:p>
            <a:pPr lvl="0"/>
            <a:r>
              <a:rPr lang="cs-CZ" sz="2000" dirty="0"/>
              <a:t>Střední odborné školy.</a:t>
            </a:r>
          </a:p>
          <a:p>
            <a:pPr lvl="0"/>
            <a:r>
              <a:rPr lang="cs-CZ" sz="2000" dirty="0"/>
              <a:t>Střední odborná učiliště a integrované střední školy.</a:t>
            </a:r>
          </a:p>
          <a:p>
            <a:pPr lvl="0"/>
            <a:r>
              <a:rPr lang="cs-CZ" sz="2000" dirty="0"/>
              <a:t>Vyšší odborné školy.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62605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Příspěvková organizace – školství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Regionální školy a školská zařízení jsou zřizovány obcemi, svazky obcí, kraji, Ministerstvem školství, mládeže a tělovýchovy, církvemi, soukromými právnickými a fyzickými osobami.</a:t>
            </a:r>
          </a:p>
          <a:p>
            <a:r>
              <a:rPr lang="cs-CZ" sz="2000" dirty="0"/>
              <a:t>Na zřizovateli je, jaká z právních forem bude využita při zřízení školy, dle školského zákona: Může se jednat o:</a:t>
            </a:r>
          </a:p>
          <a:p>
            <a:pPr lvl="1"/>
            <a:r>
              <a:rPr lang="cs-CZ" sz="1800" dirty="0"/>
              <a:t>příspěvkovou organizaci (dle zákona č. 250/2000 Sb., o rozpočtových pravidlech územních rozpočtů)</a:t>
            </a:r>
          </a:p>
          <a:p>
            <a:pPr lvl="1"/>
            <a:r>
              <a:rPr lang="cs-CZ" sz="1800" dirty="0"/>
              <a:t>nebo o školskou právnickou osobu (dle zákona č. 561/2004 Sb., o předškolním, základním, středním, vyšším odborném a jiném vzdělávání)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6866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Příspěvková organizace – školství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Školská právnická osoba má ve školském zákoně (zákon č. 561/2004 Sb., o předškolním, základním, středním, vyšším odborném a jiném vzdělávání) zakotvenou speciální právní úpravu. Zřizovatelem školské právnické osoby může být:</a:t>
            </a:r>
          </a:p>
          <a:p>
            <a:pPr lvl="1"/>
            <a:r>
              <a:rPr lang="cs-CZ" sz="1800" dirty="0"/>
              <a:t>Veřejný zřizovatel (Ministerstvo školství, mládeže a tělovýchovy, nebo kraj, obec, svazek obcí).</a:t>
            </a:r>
          </a:p>
          <a:p>
            <a:pPr lvl="1"/>
            <a:r>
              <a:rPr lang="cs-CZ" sz="1800" dirty="0"/>
              <a:t>Neveřejný zřizovatel (právnická osoba např. obchodní společnost, registrovaná církev, či jiná fyzická osoba).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52212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29100" cy="507703"/>
          </a:xfrm>
        </p:spPr>
        <p:txBody>
          <a:bodyPr/>
          <a:lstStyle/>
          <a:p>
            <a:r>
              <a:rPr lang="cs-CZ" sz="2000" dirty="0"/>
              <a:t>Rozdíly příspěvkových organizací a školských právnických osob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843559"/>
            <a:ext cx="7269060" cy="3816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dirty="0"/>
              <a:t>Příspěvková organizace vzniká dnem, který určí zřizovatel (zastupitelstvo) v rozhodnutí o jejím zřízení. Příspěvková organizace se zapisuje do obchodního rejstříku na návrh podaný zřizovatelem. </a:t>
            </a:r>
          </a:p>
          <a:p>
            <a:pPr lvl="0"/>
            <a:r>
              <a:rPr lang="cs-CZ" sz="2000" dirty="0">
                <a:solidFill>
                  <a:srgbClr val="FF0000"/>
                </a:solidFill>
              </a:rPr>
              <a:t>Školská právnická osoba vzniká dnem zápisu do rejstříku školských právnických osob</a:t>
            </a:r>
            <a:r>
              <a:rPr lang="cs-CZ" sz="2000" dirty="0"/>
              <a:t>. Zřizovatel školské právnické osoby nemá povinnost zapsat do obchodního rejstříku tuto nově vzniklou právnickou osobu.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7863703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2834</TotalTime>
  <Words>2202</Words>
  <Application>Microsoft Office PowerPoint</Application>
  <PresentationFormat>Předvádění na obrazovce (16:9)</PresentationFormat>
  <Paragraphs>167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SLU</vt:lpstr>
      <vt:lpstr>Motiv Office</vt:lpstr>
      <vt:lpstr>Základní rozdíly řízení organizací dle oborů</vt:lpstr>
      <vt:lpstr>Školství </vt:lpstr>
      <vt:lpstr>Příspěvková organizace – školství - strategie</vt:lpstr>
      <vt:lpstr>Příspěvková organizace – školství – Kdo zřizuje?</vt:lpstr>
      <vt:lpstr>Příspěvková organizace – školství- Vzdělávací soustava</vt:lpstr>
      <vt:lpstr>Příspěvková organizace – školství</vt:lpstr>
      <vt:lpstr>Příspěvková organizace – školství</vt:lpstr>
      <vt:lpstr>Příspěvková organizace – školství</vt:lpstr>
      <vt:lpstr>Rozdíly příspěvkových organizací a školských právnických osob</vt:lpstr>
      <vt:lpstr>Rozdíly příspěvkových organizací a školských právnických osob</vt:lpstr>
      <vt:lpstr>Správa regionálního školství</vt:lpstr>
      <vt:lpstr>Správa regionálního školství – dozor a správa</vt:lpstr>
      <vt:lpstr>Vzdělávací programy</vt:lpstr>
      <vt:lpstr>Sport</vt:lpstr>
      <vt:lpstr>Ministerstvo školství, mládeže a tělovýchovy </vt:lpstr>
      <vt:lpstr>Příspěvková organizace MŠMT</vt:lpstr>
      <vt:lpstr>Služby ve sportu </vt:lpstr>
      <vt:lpstr>Zákon o podpoře sportu</vt:lpstr>
      <vt:lpstr>Zákon o podpoře sportu II</vt:lpstr>
      <vt:lpstr>Rozdělení sportovních organizací</vt:lpstr>
      <vt:lpstr>1. sektor – státní správa pro tělesnou výchovu a sportu</vt:lpstr>
      <vt:lpstr>2. sektor – spolková tělesná výchova a sport</vt:lpstr>
      <vt:lpstr>3. sektor – podnikatelský</vt:lpstr>
      <vt:lpstr>Právní úprava organizací ve sportu</vt:lpstr>
      <vt:lpstr>Sociální služby</vt:lpstr>
      <vt:lpstr>Příspěvková organizace – sociální služby</vt:lpstr>
      <vt:lpstr>Poskytovatelé sociálních služeb</vt:lpstr>
      <vt:lpstr>Důležitost zákona č. 108/2006, Sb.</vt:lpstr>
      <vt:lpstr>Oblast kultury</vt:lpstr>
      <vt:lpstr>Kultura – péče o kulturu</vt:lpstr>
      <vt:lpstr>Kultura – Ministerstvo kultury</vt:lpstr>
      <vt:lpstr>Kultura – kraje a obce</vt:lpstr>
      <vt:lpstr>Kultura – financování</vt:lpstr>
      <vt:lpstr>Zdravotnictví</vt:lpstr>
      <vt:lpstr>Ministerstvo zdravotnictví</vt:lpstr>
      <vt:lpstr>Zdravotnictví</vt:lpstr>
      <vt:lpstr>Zdravotní péče – soustava zařízení</vt:lpstr>
      <vt:lpstr>Zdravotní péče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s2</cp:lastModifiedBy>
  <cp:revision>279</cp:revision>
  <cp:lastPrinted>2018-03-27T09:30:31Z</cp:lastPrinted>
  <dcterms:created xsi:type="dcterms:W3CDTF">2016-07-06T15:42:34Z</dcterms:created>
  <dcterms:modified xsi:type="dcterms:W3CDTF">2023-12-04T08:14:12Z</dcterms:modified>
</cp:coreProperties>
</file>