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20"/>
  </p:notesMasterIdLst>
  <p:sldIdLst>
    <p:sldId id="257" r:id="rId2"/>
    <p:sldId id="259" r:id="rId3"/>
    <p:sldId id="258" r:id="rId4"/>
    <p:sldId id="295" r:id="rId5"/>
    <p:sldId id="285" r:id="rId6"/>
    <p:sldId id="286" r:id="rId7"/>
    <p:sldId id="294" r:id="rId8"/>
    <p:sldId id="287" r:id="rId9"/>
    <p:sldId id="290" r:id="rId10"/>
    <p:sldId id="288" r:id="rId11"/>
    <p:sldId id="291" r:id="rId12"/>
    <p:sldId id="292" r:id="rId13"/>
    <p:sldId id="293" r:id="rId14"/>
    <p:sldId id="289" r:id="rId15"/>
    <p:sldId id="284" r:id="rId16"/>
    <p:sldId id="282" r:id="rId17"/>
    <p:sldId id="283" r:id="rId18"/>
    <p:sldId id="281" r:id="rId19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3957" autoAdjust="0"/>
  </p:normalViewPr>
  <p:slideViewPr>
    <p:cSldViewPr>
      <p:cViewPr varScale="1">
        <p:scale>
          <a:sx n="110" d="100"/>
          <a:sy n="110" d="100"/>
        </p:scale>
        <p:origin x="-658" y="-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10.10.2023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105893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pPr/>
              <a:t>10.10.2023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023403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lIns="68580" tIns="34290" rIns="68580" bIns="34290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lIns="68580" tIns="34290" rIns="68580" bIns="3429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3E9BAEC6-A37A-4403-B919-4854A6448652}" type="datetimeFigureOut">
              <a:rPr lang="cs-CZ" smtClean="0"/>
              <a:pPr/>
              <a:t>10.10.2023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315671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4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3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7" y="2365809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sz="20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SOCIÁLNÍ PODNIKÁNÍ</a:t>
            </a:r>
          </a:p>
          <a:p>
            <a:pPr algn="ctr"/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Petra Krejčí</a:t>
            </a:r>
            <a:endParaRPr lang="cs-CZ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9"/>
            <a:ext cx="5111750" cy="2159000"/>
          </a:xfrm>
          <a:prstGeom prst="rect">
            <a:avLst/>
          </a:prstGeom>
        </p:spPr>
        <p:txBody>
          <a:bodyPr lIns="68580" tIns="34290" rIns="68580" bIns="34290"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787313614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=""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=""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826823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57199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7156408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Provozní soběstačnost</a:t>
            </a:r>
            <a:endParaRPr lang="cs-CZ" dirty="0"/>
          </a:p>
        </p:txBody>
      </p:sp>
      <p:pic>
        <p:nvPicPr>
          <p:cNvPr id="18438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1357304"/>
            <a:ext cx="5661025" cy="8863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2534" name="Picture 6"/>
          <p:cNvPicPr>
            <a:picLocks noChangeAspect="1" noChangeArrowheads="1"/>
          </p:cNvPicPr>
          <p:nvPr/>
        </p:nvPicPr>
        <p:blipFill>
          <a:blip r:embed="rId2"/>
          <a:srcRect t="4836"/>
          <a:stretch>
            <a:fillRect/>
          </a:stretch>
        </p:blipFill>
        <p:spPr bwMode="auto">
          <a:xfrm>
            <a:off x="1857356" y="1428742"/>
            <a:ext cx="5661025" cy="8434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41488" y="1231900"/>
            <a:ext cx="5661025" cy="267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41488" y="1331913"/>
            <a:ext cx="5661025" cy="247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Podstata SROI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500034" y="1214428"/>
            <a:ext cx="735811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Sociální návratnost investic (SROI) je metoda měření hodnot, které se tradičně neodrážejí v účetních výkazech, včetně sociálních, ekonomických a environmentálních faktorů. 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Mohou určit, jak efektivně podnik využívá svůj kapitál a další zdroje k tomu, aby vytvořil hodnotu pro komunitu, tedy dosáhl svého veřejně prospěšného cíle. 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Zatímco tradiční analýza nákladů a přínosů se používá k porovnání různých investic nebo projektů, SROI používá více položek k vyhodnocení celkového dopadu, což ukazuje jak finanční,tak sociální dopad, který může podnik mít.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Výpočet SROI</a:t>
            </a:r>
            <a:endParaRPr lang="cs-CZ" dirty="0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1000114"/>
            <a:ext cx="5661025" cy="8863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prvky SROI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142976" y="857238"/>
            <a:ext cx="578646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b="1" dirty="0" smtClean="0"/>
              <a:t>Vstupy</a:t>
            </a:r>
            <a:r>
              <a:rPr lang="cs-CZ" dirty="0" smtClean="0"/>
              <a:t> nebo zdroje investic do činnosti sociálního podniku (například náklady na provoz, např. program připravenosti na práci)</a:t>
            </a:r>
          </a:p>
          <a:p>
            <a:pPr>
              <a:buFont typeface="Arial" pitchFamily="34" charset="0"/>
              <a:buChar char="•"/>
            </a:pPr>
            <a:r>
              <a:rPr lang="cs-CZ" b="1" dirty="0" smtClean="0"/>
              <a:t>Výstupy</a:t>
            </a:r>
            <a:r>
              <a:rPr lang="cs-CZ" dirty="0" smtClean="0"/>
              <a:t> nebo přímé a hmatatelné produkty z činnosti (například počet osob vyškolených v programu)</a:t>
            </a:r>
          </a:p>
          <a:p>
            <a:pPr>
              <a:buFont typeface="Arial" pitchFamily="34" charset="0"/>
              <a:buChar char="•"/>
            </a:pPr>
            <a:r>
              <a:rPr lang="cs-CZ" b="1" dirty="0" smtClean="0"/>
              <a:t>Výsledek</a:t>
            </a:r>
            <a:r>
              <a:rPr lang="cs-CZ" dirty="0" smtClean="0"/>
              <a:t> nebo změny osob vyplývající z činnosti (tj. nová pracovní místa, lepší příjmy, zlepšená kvalita života jednotlivců, zvýšení daní a snížení podpory ze strany vlády)</a:t>
            </a:r>
          </a:p>
          <a:p>
            <a:pPr>
              <a:buFont typeface="Arial" pitchFamily="34" charset="0"/>
              <a:buChar char="•"/>
            </a:pPr>
            <a:r>
              <a:rPr lang="cs-CZ" b="1" dirty="0" smtClean="0"/>
              <a:t>Dopad nebo výsledek bez odhadu</a:t>
            </a:r>
            <a:r>
              <a:rPr lang="cs-CZ" dirty="0" smtClean="0"/>
              <a:t> toho, co by se stalo (Například pokud by 20 lidí dostalo nové zaměstnání, ale pět z nich by bylo v každém případě přijato, dopad je založen na 15 osobách, kteří získali práci přímo jako výsledkem programu připravenosti na práci.)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propočtu SROI</a:t>
            </a:r>
            <a:endParaRPr lang="cs-CZ" dirty="0"/>
          </a:p>
        </p:txBody>
      </p:sp>
      <p:pic>
        <p:nvPicPr>
          <p:cNvPr id="5" name="Obrázek 92"/>
          <p:cNvPicPr/>
          <p:nvPr/>
        </p:nvPicPr>
        <p:blipFill rotWithShape="1">
          <a:blip r:embed="rId2"/>
          <a:srcRect l="8308" t="16227" r="12071" b="8913"/>
          <a:stretch/>
        </p:blipFill>
        <p:spPr bwMode="auto">
          <a:xfrm>
            <a:off x="2143108" y="1000114"/>
            <a:ext cx="5230458" cy="368253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cid="http://schemas.microsoft.com/office/word/2016/wordml/cid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/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39769" y="432392"/>
            <a:ext cx="2365070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76174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V přednášce jste se mohli seznámit s nejčastějšími ukazateli efektivnosti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 bylo doporučeno, že v rámci zkvalitnění celého procesu řízení je možno navrhovat dle stejné logiky své dílčí ukazatele, které budou odrážet současnou situaci v sociálním podniku.</a:t>
            </a:r>
            <a:endParaRPr lang="cs-CZ" sz="15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12611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r>
              <a:rPr lang="cs-CZ" sz="3000" b="1" dirty="0" smtClean="0">
                <a:solidFill>
                  <a:schemeClr val="bg1"/>
                </a:solidFill>
              </a:rPr>
              <a:t>HODNOCENÍ VÝKONNOSTI SOCIÁLNÍHO PODNIKU – část II</a:t>
            </a:r>
            <a:endParaRPr lang="cs-CZ" sz="3000" b="1" dirty="0">
              <a:solidFill>
                <a:schemeClr val="bg1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475003"/>
            <a:ext cx="3604568" cy="257673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Jak vyhodnocovat výkonnost?</a:t>
            </a:r>
          </a:p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Jak měřit sociální dopad?</a:t>
            </a: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55055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r>
              <a:rPr lang="cs-CZ" sz="3000" b="1" cap="all" dirty="0" smtClean="0">
                <a:solidFill>
                  <a:schemeClr val="bg1">
                    <a:lumMod val="95000"/>
                  </a:schemeClr>
                </a:solidFill>
              </a:rPr>
              <a:t>HODNOCENÍ VÝKONNOSTI SOCIÁLNÍHO PODNIKU- část II</a:t>
            </a:r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196045"/>
            <a:ext cx="3890486" cy="262709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je:</a:t>
            </a:r>
          </a:p>
          <a:p>
            <a:r>
              <a:rPr lang="cs-CZ" sz="1400" dirty="0">
                <a:solidFill>
                  <a:srgbClr val="002060"/>
                </a:solidFill>
                <a:cs typeface="Times New Roman" panose="02020603050405020304" pitchFamily="18" charset="0"/>
              </a:rPr>
              <a:t>Cílem přednášky je seznámit studenty </a:t>
            </a:r>
            <a:r>
              <a:rPr lang="cs-CZ" sz="14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s různými způsoby měření výkonnosti a efektivnosti</a:t>
            </a:r>
            <a:endParaRPr lang="cs-CZ" sz="1400" dirty="0">
              <a:solidFill>
                <a:srgbClr val="002060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63021" y="3908399"/>
            <a:ext cx="2016224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538116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Měření efektivity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071538" y="1694587"/>
            <a:ext cx="728667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cs-CZ" dirty="0" smtClean="0"/>
              <a:t>Trvale udržitelné podnikání a poslání vyžaduje účinné plánování a finanční řízení. </a:t>
            </a:r>
          </a:p>
          <a:p>
            <a:pPr algn="just">
              <a:buFont typeface="Arial" pitchFamily="34" charset="0"/>
              <a:buChar char="•"/>
            </a:pPr>
            <a:r>
              <a:rPr lang="cs-CZ" dirty="0" smtClean="0"/>
              <a:t>Analýza efektivnosti je užitečným nástrojem pro správu podniku, který zlepší chápání finančních výsledků a trendů v průběhu času a poskytne klíčové ukazatele výkonnosti. 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Ukazatele udržitelné ziskovosti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42910" y="1140589"/>
            <a:ext cx="721523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cs-CZ" dirty="0" smtClean="0"/>
              <a:t>Tato sada ukazatelů ukazuje, zda bude mít v budoucnu sociální podnik dostatek finančních prostředků tak, aby svým zaměstnancům i podporovatelům mohl přinášet hodnotu i v budoucnu.</a:t>
            </a:r>
          </a:p>
          <a:p>
            <a:pPr algn="just">
              <a:buFont typeface="Arial" pitchFamily="34" charset="0"/>
              <a:buChar char="•"/>
            </a:pPr>
            <a:r>
              <a:rPr lang="cs-CZ" dirty="0" smtClean="0"/>
              <a:t>Výnosností (ziskovostí) se rozumí schopnost dosahovat zisk a zhodnocovat tím kapitál, který byl do podniku vložen. </a:t>
            </a:r>
          </a:p>
          <a:p>
            <a:pPr algn="just">
              <a:buFont typeface="Arial" pitchFamily="34" charset="0"/>
              <a:buChar char="•"/>
            </a:pPr>
            <a:r>
              <a:rPr lang="cs-CZ" dirty="0" smtClean="0"/>
              <a:t>Ukazatele výnosnosti (ziskovosti) jsou důležité zejména při dlouhodobých rozhodovacích situacích (např. do kterých prostředků investovat).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Ukazatele provozní efektivity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928662" y="1694587"/>
            <a:ext cx="685804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Tyto ukazatele jsou využívány k efektivnímu řízení majetku a závazků. Výsledky se dají srovnávat v čase.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Základní pohled na situaci v podniku nám přináší ukazatel nákladovosti tržeb (NT). Udává, kolik Kč nákladů je třeba vynaložit na jednu Kč tržeb.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Mezi další ukazatele mohou patřit obraty zásob, pohledávek či závazků.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Ukazatelé likvidity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857224" y="1279089"/>
            <a:ext cx="600077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Tyto ukazatele souvisí s finančním zdravím podniku. Likvidita pak představuje schopnost organizace hradit své závazky v „blízké budoucnosti“. 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Obecně platí, že vyšší likvidita snižuje riziko platební neschopnosti, ale zároveň snižuje výnosnost organizace 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Doporučenými ukazateli jsou okamžitá, pohotová a běžná likvidita, čistý pracovní kapitál a kapitálová přiměřenost.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20876" cy="507703"/>
          </a:xfrm>
        </p:spPr>
        <p:txBody>
          <a:bodyPr/>
          <a:lstStyle/>
          <a:p>
            <a:r>
              <a:rPr lang="cs-CZ" dirty="0" smtClean="0"/>
              <a:t>UKAZATELE FINANCOVÁNÍ (ZADLUŽENOST, KAPITÁL, GRANTY, SOCIÁLNÍ FINANCE) 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214414" y="1833086"/>
            <a:ext cx="742955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V této části rozboru se zaměříme na to, do jaké míry používá podnik půjčené peníze a jaká tedy úroveň rizika. 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Věřitelé často používají tyto informace k určení schopnosti podniku splácet své dluhy. 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Mezi dva základní můžeme vybrat míru zadluženosti (MZ) a úrokové krytí (ÚK). 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cap="small" dirty="0" smtClean="0"/>
              <a:t>Ostatní ukazatele, vhodné pro sociální podniky</a:t>
            </a:r>
            <a:endParaRPr lang="cs-CZ" dirty="0"/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2412</TotalTime>
  <Words>519</Words>
  <Application>Microsoft Office PowerPoint</Application>
  <PresentationFormat>Předvádění na obrazovce (16:9)</PresentationFormat>
  <Paragraphs>61</Paragraphs>
  <Slides>18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SLU</vt:lpstr>
      <vt:lpstr>Název prezentace</vt:lpstr>
      <vt:lpstr>Snímek 2</vt:lpstr>
      <vt:lpstr>Snímek 3</vt:lpstr>
      <vt:lpstr>Měření efektivity</vt:lpstr>
      <vt:lpstr>Ukazatele udržitelné ziskovosti</vt:lpstr>
      <vt:lpstr>Ukazatele provozní efektivity</vt:lpstr>
      <vt:lpstr>Ukazatelé likvidity</vt:lpstr>
      <vt:lpstr>UKAZATELE FINANCOVÁNÍ (ZADLUŽENOST, KAPITÁL, GRANTY, SOCIÁLNÍ FINANCE) </vt:lpstr>
      <vt:lpstr>Ostatní ukazatele, vhodné pro sociální podniky</vt:lpstr>
      <vt:lpstr>Provozní soběstačnost</vt:lpstr>
      <vt:lpstr>Snímek 11</vt:lpstr>
      <vt:lpstr>Snímek 12</vt:lpstr>
      <vt:lpstr>Snímek 13</vt:lpstr>
      <vt:lpstr>Podstata SROI</vt:lpstr>
      <vt:lpstr>Výpočet SROI</vt:lpstr>
      <vt:lpstr>Hlavní prvky SROI</vt:lpstr>
      <vt:lpstr>Příklad propočtu SROI</vt:lpstr>
      <vt:lpstr>Snímek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petra.krejci@centrum.cz</cp:lastModifiedBy>
  <cp:revision>61</cp:revision>
  <cp:lastPrinted>2018-03-27T09:30:31Z</cp:lastPrinted>
  <dcterms:created xsi:type="dcterms:W3CDTF">2016-07-06T15:42:34Z</dcterms:created>
  <dcterms:modified xsi:type="dcterms:W3CDTF">2023-10-10T16:23:13Z</dcterms:modified>
</cp:coreProperties>
</file>