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9" r:id="rId3"/>
    <p:sldId id="258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97" r:id="rId12"/>
    <p:sldId id="29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9" r:id="rId22"/>
    <p:sldId id="281" r:id="rId23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957" autoAdjust="0"/>
  </p:normalViewPr>
  <p:slideViewPr>
    <p:cSldViewPr>
      <p:cViewPr varScale="1">
        <p:scale>
          <a:sx n="110" d="100"/>
          <a:sy n="110" d="100"/>
        </p:scale>
        <p:origin x="-658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10.10.2023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PODNIKÁNÍ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Petra Krejčí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Standardní model jednotlivých fází inovačního procesu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Třetím hlediskem jsou dodatečné postupy, zahrnující:</a:t>
            </a:r>
          </a:p>
          <a:p>
            <a:pPr lvl="1"/>
            <a:r>
              <a:rPr lang="cs-CZ" sz="1600" dirty="0" smtClean="0"/>
              <a:t>angažování </a:t>
            </a:r>
            <a:r>
              <a:rPr lang="cs-CZ" sz="1600" dirty="0" err="1" smtClean="0"/>
              <a:t>stakeholderů</a:t>
            </a:r>
            <a:r>
              <a:rPr lang="cs-CZ" sz="1600" dirty="0" smtClean="0"/>
              <a:t> a komunity,</a:t>
            </a:r>
          </a:p>
          <a:p>
            <a:pPr lvl="1"/>
            <a:r>
              <a:rPr lang="cs-CZ" sz="1600" dirty="0" smtClean="0"/>
              <a:t>použití modelů, pilotů a prototypů a</a:t>
            </a:r>
          </a:p>
          <a:p>
            <a:pPr lvl="1"/>
            <a:r>
              <a:rPr lang="cs-CZ" sz="1600" dirty="0" smtClean="0"/>
              <a:t>testování námětů na malém vzorku populace.    </a:t>
            </a:r>
          </a:p>
          <a:p>
            <a:r>
              <a:rPr lang="cs-CZ" sz="2000" dirty="0" smtClean="0"/>
              <a:t>Hledisko dodatečných postupů je využíváno při zvyšování rizikovosti, při nízkém riziku se běžně nevyužívá. </a:t>
            </a:r>
          </a:p>
          <a:p>
            <a:r>
              <a:rPr lang="cs-CZ" sz="2000" dirty="0" smtClean="0"/>
              <a:t>Pro zjištění míry rizika se využívá takzvaná matice inovačního rizika.</a:t>
            </a:r>
          </a:p>
          <a:p>
            <a:r>
              <a:rPr lang="cs-CZ" sz="2000" dirty="0" smtClean="0"/>
              <a:t>Matice obsahuje celkem 6 otázek ve dvou kategoriích, které by měli být zodpovězeny.</a:t>
            </a:r>
          </a:p>
          <a:p>
            <a:pPr lvl="1"/>
            <a:endParaRPr lang="cs-CZ" sz="20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Standardní model jednotlivých fází inovačního procesu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První kategorií jsou charakteristiky inovace obsahující otázky:</a:t>
            </a:r>
          </a:p>
          <a:p>
            <a:pPr lvl="1"/>
            <a:r>
              <a:rPr lang="cs-CZ" sz="1600" dirty="0" smtClean="0"/>
              <a:t>Jak radikální je inovace?</a:t>
            </a:r>
          </a:p>
          <a:p>
            <a:pPr lvl="1"/>
            <a:r>
              <a:rPr lang="cs-CZ" sz="1600" dirty="0" smtClean="0"/>
              <a:t>Jaká je zkušenost organizace s tímto typem nebo rozsahem inovace?</a:t>
            </a:r>
          </a:p>
          <a:p>
            <a:pPr lvl="1"/>
            <a:r>
              <a:rPr lang="cs-CZ" sz="1600" dirty="0" smtClean="0"/>
              <a:t>Jaká je kontrola organizace nad realizací inovace?</a:t>
            </a:r>
          </a:p>
          <a:p>
            <a:r>
              <a:rPr lang="cs-CZ" sz="2000" dirty="0" smtClean="0"/>
              <a:t> </a:t>
            </a:r>
            <a:r>
              <a:rPr lang="cs-CZ" sz="2200" dirty="0" smtClean="0"/>
              <a:t>Druhou kategorií jsou očekávání </a:t>
            </a:r>
            <a:r>
              <a:rPr lang="cs-CZ" sz="2200" dirty="0" err="1" smtClean="0"/>
              <a:t>stakeholderů</a:t>
            </a:r>
            <a:r>
              <a:rPr lang="cs-CZ" sz="2200" dirty="0" smtClean="0"/>
              <a:t>, které obsahují otázky:</a:t>
            </a:r>
          </a:p>
          <a:p>
            <a:pPr lvl="1"/>
            <a:r>
              <a:rPr lang="cs-CZ" sz="1600" dirty="0" smtClean="0"/>
              <a:t>Jaký je očekáván dopad inovace?</a:t>
            </a:r>
          </a:p>
          <a:p>
            <a:pPr lvl="1"/>
            <a:r>
              <a:rPr lang="cs-CZ" sz="1600" dirty="0" smtClean="0"/>
              <a:t>Jak účinné jsou předpokládané prostředky realizace inovace?</a:t>
            </a:r>
          </a:p>
          <a:p>
            <a:pPr lvl="1"/>
            <a:r>
              <a:rPr lang="cs-CZ" sz="1600" dirty="0" smtClean="0"/>
              <a:t>Jaký je očekáván rozsah inovace a její zdrojové zabezpečení?</a:t>
            </a: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Standardní model jednotlivých fází inovačního procesu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Model inovačního procesu, jak již bylo výše zmíněno, obsahuje čtyři fáze </a:t>
            </a:r>
            <a:r>
              <a:rPr lang="cs-CZ" sz="2400" dirty="0" smtClean="0"/>
              <a:t>(</a:t>
            </a:r>
            <a:r>
              <a:rPr lang="cs-CZ" sz="2000" dirty="0" smtClean="0"/>
              <a:t>vývoj možností a řešení, implementace, kontrola a hodnocení, přizpůsobení a šíření)</a:t>
            </a:r>
          </a:p>
          <a:p>
            <a:r>
              <a:rPr lang="cs-CZ" sz="2200" dirty="0" smtClean="0"/>
              <a:t>U všech zmíněných fází je třeba před začátkem procesu zhodnotit možná hrozící rizika.</a:t>
            </a:r>
          </a:p>
          <a:p>
            <a:r>
              <a:rPr lang="cs-CZ" sz="2200" dirty="0" smtClean="0"/>
              <a:t>Vždy by měly být zvoleny různé typy rizik od vysoce pravděpodobných až po méně pravděpodobné.</a:t>
            </a:r>
          </a:p>
          <a:p>
            <a:r>
              <a:rPr lang="cs-CZ" sz="2200" dirty="0" smtClean="0"/>
              <a:t>Sepsání několika variant neodmyslitelně patří také k možnostem zmírnění rizika. 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Dynamika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600" dirty="0" smtClean="0"/>
          </a:p>
          <a:p>
            <a:endParaRPr lang="cs-CZ" sz="20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81050" y="15216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200" dirty="0" smtClean="0"/>
              <a:t>Dynamika sociálních inovací je v základu postavena na konceptu pružnosti a adaptability. 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200" dirty="0" smtClean="0"/>
              <a:t>Součástí dynamiky sociálních inovací je také zjišťování klíčových proměnných, typů aktivit a kapacit a způsobů jejich odpovídající podpory. 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200" dirty="0" smtClean="0"/>
              <a:t>Mezi fáze inovační dynamiky se řadí vznik, vývoj nápadu, zavedení nápadu a usazení inovace. 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200" dirty="0" smtClean="0"/>
              <a:t>Mezi fáze cyklu přizpůsobení se řadí spuštění, reorganizace, využití a konzervace.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Dynamika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Změny a přechody fázemi většinou nejsou jednoduché. </a:t>
            </a:r>
          </a:p>
          <a:p>
            <a:r>
              <a:rPr lang="cs-CZ" sz="2200" dirty="0" smtClean="0"/>
              <a:t>Organizace s těmito kroky může mít značné problémy, pokud se nesnaží předvídat správné načasování přechodu mezi fázemi. </a:t>
            </a:r>
          </a:p>
          <a:p>
            <a:r>
              <a:rPr lang="cs-CZ" sz="2200" dirty="0" smtClean="0"/>
              <a:t>Samotné předvídaní těchto kroků, však není jednoduché a nemusí se zdařit. </a:t>
            </a:r>
          </a:p>
          <a:p>
            <a:r>
              <a:rPr lang="cs-CZ" sz="2200" dirty="0" smtClean="0"/>
              <a:t>V takových případech se organizace ocitne v takzvané inovační pasti. </a:t>
            </a:r>
          </a:p>
          <a:p>
            <a:r>
              <a:rPr lang="cs-CZ" sz="2200" dirty="0" smtClean="0"/>
              <a:t>K úspěšnému přechodu do další fáze je potom za potřebí zásadní </a:t>
            </a:r>
            <a:r>
              <a:rPr lang="cs-CZ" sz="2200" dirty="0" err="1" smtClean="0"/>
              <a:t>rekonfigurace</a:t>
            </a:r>
            <a:r>
              <a:rPr lang="cs-CZ" sz="2200" dirty="0" smtClean="0"/>
              <a:t> v podobě nového typu vedení, vztahů a zdrojů.</a:t>
            </a:r>
            <a:endParaRPr lang="cs-CZ" sz="2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Dynamika sociálních inovací</a:t>
            </a:r>
            <a:endParaRPr lang="cs-CZ" sz="4000" dirty="0"/>
          </a:p>
        </p:txBody>
      </p:sp>
      <p:pic>
        <p:nvPicPr>
          <p:cNvPr id="4" name="Zástupný symbol pro obsah 3" descr="C:\Users\Dell\Desktop\Skripta\Sociální inovace\Kapitola pátá\Dynamika+inovací+(fáze+a+pasti)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" y="1544023"/>
            <a:ext cx="7886700" cy="2914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Dynamika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První pastí je rigidita. </a:t>
            </a:r>
          </a:p>
          <a:p>
            <a:pPr lvl="1"/>
            <a:r>
              <a:rPr lang="cs-CZ" sz="1600" dirty="0" smtClean="0"/>
              <a:t>V této pasti organizace uvízne, pokud nedojde ke spuštění kreativity pro další fáze. </a:t>
            </a:r>
          </a:p>
          <a:p>
            <a:r>
              <a:rPr lang="cs-CZ" sz="2000" dirty="0" smtClean="0"/>
              <a:t>Druhou pastí je chronický neúspěch. </a:t>
            </a:r>
          </a:p>
          <a:p>
            <a:pPr lvl="1"/>
            <a:r>
              <a:rPr lang="cs-CZ" sz="1600" dirty="0" smtClean="0"/>
              <a:t>K té dochází, když sice dojde k uvolnění zdrojů pro další fázi, nicméně během cesty k inovaci je znemožněna reorganizace a explorace nového řešení. </a:t>
            </a:r>
          </a:p>
          <a:p>
            <a:r>
              <a:rPr lang="cs-CZ" sz="2000" dirty="0" smtClean="0"/>
              <a:t>Třetí pastí může být takzvaná chudoba. </a:t>
            </a:r>
          </a:p>
          <a:p>
            <a:pPr lvl="1"/>
            <a:r>
              <a:rPr lang="cs-CZ" sz="1600" dirty="0" smtClean="0"/>
              <a:t>V té organizace uvízne, pokud většina inovačních nápadů nepřežije. </a:t>
            </a:r>
          </a:p>
          <a:p>
            <a:r>
              <a:rPr lang="cs-CZ" sz="2000" dirty="0" smtClean="0"/>
              <a:t>Poslední možnou pastí je parazitismus. </a:t>
            </a:r>
          </a:p>
          <a:p>
            <a:pPr lvl="1"/>
            <a:r>
              <a:rPr lang="cs-CZ" sz="1600" dirty="0" smtClean="0"/>
              <a:t>Organizace zde uvízne, pokud tzv. parazituje na již dříve získaných zdrojích, vyvinutých nástrojích nebo přístupech.</a:t>
            </a:r>
            <a:endParaRPr lang="cs-CZ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Inovace podle typu fází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U inovace podle typu fází je šest typů fází sociálních inovací. </a:t>
            </a:r>
          </a:p>
          <a:p>
            <a:r>
              <a:rPr lang="cs-CZ" sz="2200" dirty="0" smtClean="0"/>
              <a:t>S každou fází se pojí nástroje, metody a strategie sociálních inovací. </a:t>
            </a:r>
          </a:p>
          <a:p>
            <a:r>
              <a:rPr lang="cs-CZ" sz="2200" dirty="0" smtClean="0"/>
              <a:t>K těmto šesti typům fází patří:</a:t>
            </a:r>
          </a:p>
          <a:p>
            <a:pPr lvl="1"/>
            <a:r>
              <a:rPr lang="cs-CZ" sz="1600" dirty="0" smtClean="0"/>
              <a:t>podněty a inspirace (</a:t>
            </a:r>
            <a:r>
              <a:rPr lang="cs-CZ" sz="1600" dirty="0" err="1" smtClean="0"/>
              <a:t>prompts</a:t>
            </a:r>
            <a:r>
              <a:rPr lang="cs-CZ" sz="1600" dirty="0" smtClean="0"/>
              <a:t>),</a:t>
            </a:r>
          </a:p>
          <a:p>
            <a:pPr lvl="1"/>
            <a:r>
              <a:rPr lang="cs-CZ" sz="1600" dirty="0" smtClean="0"/>
              <a:t>návrhy a nápady (</a:t>
            </a:r>
            <a:r>
              <a:rPr lang="cs-CZ" sz="1600" dirty="0" err="1" smtClean="0"/>
              <a:t>proposals</a:t>
            </a:r>
            <a:r>
              <a:rPr lang="cs-CZ" sz="1600" dirty="0" smtClean="0"/>
              <a:t>),</a:t>
            </a:r>
          </a:p>
          <a:p>
            <a:pPr lvl="1"/>
            <a:r>
              <a:rPr lang="cs-CZ" sz="1600" dirty="0" err="1" smtClean="0"/>
              <a:t>prototypizace</a:t>
            </a:r>
            <a:r>
              <a:rPr lang="cs-CZ" sz="1600" dirty="0" smtClean="0"/>
              <a:t> a piloty (</a:t>
            </a:r>
            <a:r>
              <a:rPr lang="cs-CZ" sz="1600" dirty="0" err="1" smtClean="0"/>
              <a:t>prototypes</a:t>
            </a:r>
            <a:r>
              <a:rPr lang="cs-CZ" sz="1600" dirty="0" smtClean="0"/>
              <a:t>),</a:t>
            </a:r>
          </a:p>
          <a:p>
            <a:pPr lvl="1"/>
            <a:r>
              <a:rPr lang="cs-CZ" sz="1600" dirty="0" smtClean="0"/>
              <a:t>realizace a udržení (</a:t>
            </a:r>
            <a:r>
              <a:rPr lang="cs-CZ" sz="1600" dirty="0" err="1" smtClean="0"/>
              <a:t>sustaining</a:t>
            </a:r>
            <a:r>
              <a:rPr lang="cs-CZ" sz="1600" dirty="0" smtClean="0"/>
              <a:t>),</a:t>
            </a:r>
          </a:p>
          <a:p>
            <a:pPr lvl="1"/>
            <a:r>
              <a:rPr lang="cs-CZ" sz="1600" dirty="0" smtClean="0"/>
              <a:t>rozvoj a šíření (</a:t>
            </a:r>
            <a:r>
              <a:rPr lang="cs-CZ" sz="1600" dirty="0" err="1" smtClean="0"/>
              <a:t>scaling</a:t>
            </a:r>
            <a:r>
              <a:rPr lang="cs-CZ" sz="1600" dirty="0" smtClean="0"/>
              <a:t>) a </a:t>
            </a:r>
          </a:p>
          <a:p>
            <a:pPr lvl="1"/>
            <a:r>
              <a:rPr lang="cs-CZ" sz="1600" dirty="0" smtClean="0"/>
              <a:t>systémová změna (</a:t>
            </a:r>
            <a:r>
              <a:rPr lang="cs-CZ" sz="1600" dirty="0" err="1" smtClean="0"/>
              <a:t>systemic</a:t>
            </a:r>
            <a:r>
              <a:rPr lang="cs-CZ" sz="1600" dirty="0" smtClean="0"/>
              <a:t> </a:t>
            </a:r>
            <a:r>
              <a:rPr lang="cs-CZ" sz="1600" dirty="0" err="1" smtClean="0"/>
              <a:t>change</a:t>
            </a:r>
            <a:r>
              <a:rPr lang="cs-CZ" sz="1600" dirty="0" smtClean="0"/>
              <a:t>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Inovace podle typu fází</a:t>
            </a:r>
            <a:endParaRPr lang="cs-CZ" sz="4000" dirty="0"/>
          </a:p>
        </p:txBody>
      </p:sp>
      <p:pic>
        <p:nvPicPr>
          <p:cNvPr id="4" name="Zástupný symbol pro obsah 3" descr="C:\Users\Dell\Desktop\Skripta\Sociální inovace\Kapitola pátá\Fáze+inovací+FÁZE+INOVACÍ+PODLE+TYPU+1.+Podněty+a+inspirace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809" y="1370013"/>
            <a:ext cx="6032381" cy="326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Inovace podle typu fází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 smtClean="0"/>
              <a:t>Podněty a inspirace</a:t>
            </a:r>
            <a:r>
              <a:rPr lang="cs-CZ" sz="2000" dirty="0" smtClean="0"/>
              <a:t> </a:t>
            </a:r>
            <a:r>
              <a:rPr lang="cs-CZ" sz="2000" b="1" dirty="0" smtClean="0"/>
              <a:t>(</a:t>
            </a:r>
            <a:r>
              <a:rPr lang="cs-CZ" sz="2000" b="1" dirty="0" err="1" smtClean="0"/>
              <a:t>prompts</a:t>
            </a:r>
            <a:r>
              <a:rPr lang="cs-CZ" sz="2000" b="1" dirty="0" smtClean="0"/>
              <a:t>)</a:t>
            </a:r>
            <a:r>
              <a:rPr lang="cs-CZ" sz="2000" dirty="0" smtClean="0"/>
              <a:t> jsou první krokem k realizaci sociální inovace. </a:t>
            </a:r>
          </a:p>
          <a:p>
            <a:pPr lvl="1"/>
            <a:r>
              <a:rPr lang="cs-CZ" sz="1600" dirty="0" smtClean="0"/>
              <a:t>Vše začíná identifikací problému a jeho příčiny. </a:t>
            </a:r>
          </a:p>
          <a:p>
            <a:r>
              <a:rPr lang="cs-CZ" sz="2000" b="1" dirty="0" smtClean="0"/>
              <a:t>Návrhy a nápady</a:t>
            </a:r>
            <a:r>
              <a:rPr lang="cs-CZ" sz="2000" dirty="0" smtClean="0"/>
              <a:t> </a:t>
            </a:r>
            <a:r>
              <a:rPr lang="cs-CZ" sz="2000" b="1" dirty="0" smtClean="0"/>
              <a:t>(</a:t>
            </a:r>
            <a:r>
              <a:rPr lang="cs-CZ" sz="2000" b="1" dirty="0" err="1" smtClean="0"/>
              <a:t>proposals</a:t>
            </a:r>
            <a:r>
              <a:rPr lang="cs-CZ" sz="2000" b="1" dirty="0" smtClean="0"/>
              <a:t>) </a:t>
            </a:r>
            <a:r>
              <a:rPr lang="cs-CZ" sz="2000" dirty="0" smtClean="0"/>
              <a:t>jsou častokrát předávání specializovaným institucím. </a:t>
            </a:r>
          </a:p>
          <a:p>
            <a:pPr lvl="1"/>
            <a:r>
              <a:rPr lang="cs-CZ" sz="1600" dirty="0" smtClean="0"/>
              <a:t>Institucemi mohou být některé typy animátorů inovací, jako jsou například </a:t>
            </a:r>
            <a:r>
              <a:rPr lang="cs-CZ" sz="1600" dirty="0" err="1" smtClean="0"/>
              <a:t>designové</a:t>
            </a:r>
            <a:r>
              <a:rPr lang="cs-CZ" sz="1600" dirty="0" smtClean="0"/>
              <a:t> laboratoře.</a:t>
            </a:r>
          </a:p>
          <a:p>
            <a:r>
              <a:rPr lang="cs-CZ" sz="2000" b="1" dirty="0" err="1" smtClean="0"/>
              <a:t>Prototypizace</a:t>
            </a:r>
            <a:r>
              <a:rPr lang="cs-CZ" sz="2000" b="1" dirty="0" smtClean="0"/>
              <a:t> a piloty</a:t>
            </a:r>
            <a:r>
              <a:rPr lang="cs-CZ" sz="2000" dirty="0" smtClean="0"/>
              <a:t> </a:t>
            </a:r>
            <a:r>
              <a:rPr lang="cs-CZ" sz="2000" b="1" dirty="0" smtClean="0"/>
              <a:t>(</a:t>
            </a:r>
            <a:r>
              <a:rPr lang="cs-CZ" sz="2000" b="1" dirty="0" err="1" smtClean="0"/>
              <a:t>prototypes</a:t>
            </a:r>
            <a:r>
              <a:rPr lang="cs-CZ" sz="2000" b="1" dirty="0" smtClean="0"/>
              <a:t>)</a:t>
            </a:r>
            <a:r>
              <a:rPr lang="cs-CZ" sz="2000" dirty="0" smtClean="0"/>
              <a:t> jsou u dobrých nápadů jak si zkusit, zda je sociální inovace vůbec možná.</a:t>
            </a:r>
          </a:p>
          <a:p>
            <a:pPr lvl="1"/>
            <a:r>
              <a:rPr lang="cs-CZ" sz="1600" dirty="0" smtClean="0"/>
              <a:t>Jedná se o testování v praxi. </a:t>
            </a:r>
            <a:endParaRPr lang="cs-CZ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 smtClean="0">
                <a:solidFill>
                  <a:schemeClr val="bg1"/>
                </a:solidFill>
              </a:rPr>
              <a:t>Sociální inovace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Inovační cyklus.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Druhy inovačních cyklů sociálních inovací.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Standardní model.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Dynamika sociálních inovací.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Inovace podle typu fází.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Inovace podle typu fází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434780"/>
          </a:xfrm>
        </p:spPr>
        <p:txBody>
          <a:bodyPr/>
          <a:lstStyle/>
          <a:p>
            <a:r>
              <a:rPr lang="cs-CZ" sz="1900" b="1" dirty="0" smtClean="0"/>
              <a:t>Realizace a udržení</a:t>
            </a:r>
            <a:r>
              <a:rPr lang="cs-CZ" sz="1900" dirty="0" smtClean="0"/>
              <a:t> </a:t>
            </a:r>
            <a:r>
              <a:rPr lang="cs-CZ" sz="1900" b="1" dirty="0" smtClean="0"/>
              <a:t>(</a:t>
            </a:r>
            <a:r>
              <a:rPr lang="cs-CZ" sz="1900" b="1" dirty="0" err="1" smtClean="0"/>
              <a:t>sustaining</a:t>
            </a:r>
            <a:r>
              <a:rPr lang="cs-CZ" sz="1900" b="1" dirty="0" smtClean="0"/>
              <a:t>)</a:t>
            </a:r>
            <a:r>
              <a:rPr lang="cs-CZ" sz="1900" dirty="0" smtClean="0"/>
              <a:t> nastává po fázi testování a pilotů, vzhledem k tomu se do této fáze dostává jen malá část nápadů, které předešlou část přežily. </a:t>
            </a:r>
          </a:p>
          <a:p>
            <a:pPr lvl="1"/>
            <a:r>
              <a:rPr lang="cs-CZ" sz="1600" dirty="0" smtClean="0"/>
              <a:t>Zde dochází k rozvoji ekonomického modelu, který bude aplikování na nápad. </a:t>
            </a:r>
            <a:endParaRPr lang="cs-CZ" sz="1500" b="1" dirty="0" smtClean="0"/>
          </a:p>
          <a:p>
            <a:r>
              <a:rPr lang="cs-CZ" sz="1900" b="1" dirty="0" smtClean="0"/>
              <a:t>Rozvoj a šíření (</a:t>
            </a:r>
            <a:r>
              <a:rPr lang="cs-CZ" sz="1900" b="1" dirty="0" err="1" smtClean="0"/>
              <a:t>scaling</a:t>
            </a:r>
            <a:r>
              <a:rPr lang="cs-CZ" sz="1900" b="1" dirty="0" smtClean="0"/>
              <a:t>) </a:t>
            </a:r>
            <a:r>
              <a:rPr lang="cs-CZ" sz="1900" dirty="0" smtClean="0"/>
              <a:t>nemusí být vždy stejný a u sociálních inovací může být nepředvídatelný. </a:t>
            </a:r>
          </a:p>
          <a:p>
            <a:pPr lvl="1"/>
            <a:r>
              <a:rPr lang="cs-CZ" sz="1600" dirty="0" smtClean="0"/>
              <a:t>V oblasti rozvoje a šíření sociálních inovací hraje silnou roli poptávka veřejného sektoru.</a:t>
            </a:r>
            <a:endParaRPr lang="cs-CZ" sz="1500" b="1" dirty="0" smtClean="0"/>
          </a:p>
          <a:p>
            <a:r>
              <a:rPr lang="cs-CZ" sz="1900" b="1" dirty="0" smtClean="0"/>
              <a:t>Systémová změna (</a:t>
            </a:r>
            <a:r>
              <a:rPr lang="cs-CZ" sz="1900" b="1" dirty="0" err="1" smtClean="0"/>
              <a:t>systemic</a:t>
            </a:r>
            <a:r>
              <a:rPr lang="cs-CZ" sz="1900" b="1" dirty="0" smtClean="0"/>
              <a:t> </a:t>
            </a:r>
            <a:r>
              <a:rPr lang="cs-CZ" sz="1900" b="1" dirty="0" err="1" smtClean="0"/>
              <a:t>change</a:t>
            </a:r>
            <a:r>
              <a:rPr lang="cs-CZ" sz="1900" b="1" dirty="0" smtClean="0"/>
              <a:t>)</a:t>
            </a:r>
            <a:r>
              <a:rPr lang="cs-CZ" sz="1900" dirty="0" smtClean="0"/>
              <a:t> je konečnou fází a cílem sociální inovace. </a:t>
            </a:r>
          </a:p>
          <a:p>
            <a:pPr lvl="1"/>
            <a:r>
              <a:rPr lang="cs-CZ" sz="1600" dirty="0" smtClean="0"/>
              <a:t>Jedná se o kompletní změnu ekonomických toků.</a:t>
            </a:r>
            <a:endParaRPr lang="cs-CZ" sz="15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Inovace podle typu fází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Všechny inovační cykly mají svůj smysl a jsou vhodné pro určitý typ sociální inovace. </a:t>
            </a:r>
          </a:p>
          <a:p>
            <a:r>
              <a:rPr lang="cs-CZ" sz="2400" dirty="0" smtClean="0"/>
              <a:t>Vždy je třeba si uvědomit, že každá sociální inovace je jiná. </a:t>
            </a:r>
          </a:p>
          <a:p>
            <a:r>
              <a:rPr lang="cs-CZ" sz="2400" dirty="0" smtClean="0"/>
              <a:t>Díky tomu je třeba dbát na správný výběr životního cyklu.</a:t>
            </a:r>
          </a:p>
          <a:p>
            <a:r>
              <a:rPr lang="cs-CZ" sz="2400" dirty="0" smtClean="0"/>
              <a:t>Všechny sociální inovace není možné znovu využít ve stejné formě nebo je veřejně šířit. </a:t>
            </a:r>
          </a:p>
          <a:p>
            <a:r>
              <a:rPr lang="cs-CZ" sz="2400" dirty="0" smtClean="0"/>
              <a:t>Je třeba brát v úvahu její povahu a také budoucí postavení na trhu ve vztahu k nabídce a poptávce.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3775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Inovační cyklu je u sociálních inovací podobný inovačním cyklu u běžných inovací.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Inovační cyklus má různé podoby.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Standardní model jednotlivých fází inovačního procesu obsahuje tři hlediska a čtyři fáze.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Dynamika sociálních inovací obsahuje čtyři fáze a čtyři pasti, ve kterých může sociální inovace uvíznout.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Inovace podle typu fází obsahuje šest na sebe navazujících typů fází.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261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Sociální inovace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s teorií 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inovačních cyklů v oblasti sociálních inovací.</a:t>
            </a:r>
            <a:endParaRPr lang="cs-CZ" sz="140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Inovační cyklus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Každá inovace, i inovace sociální má svůj proces. </a:t>
            </a:r>
          </a:p>
          <a:p>
            <a:r>
              <a:rPr lang="cs-CZ" sz="2400" dirty="0" smtClean="0"/>
              <a:t>Tento proces se strukturuje do jednotlivých fází. </a:t>
            </a:r>
          </a:p>
          <a:p>
            <a:r>
              <a:rPr lang="cs-CZ" sz="2400" dirty="0" smtClean="0"/>
              <a:t>U sociálních inovací je to velmi podobné jako u tradičních inovací. </a:t>
            </a:r>
          </a:p>
          <a:p>
            <a:r>
              <a:rPr lang="cs-CZ" sz="2400" dirty="0" smtClean="0"/>
              <a:t>Vzhledem k jedinečnosti každé sociální inovace, není posloupnost fází lineální. </a:t>
            </a:r>
          </a:p>
          <a:p>
            <a:r>
              <a:rPr lang="cs-CZ" sz="2400" dirty="0" smtClean="0"/>
              <a:t>Fáze se mohou opakovat, přeskakovat i překrývat. </a:t>
            </a: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Inovační cyklus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Zde popsaný inovační proces je pouze nabízenou možností.</a:t>
            </a:r>
          </a:p>
          <a:p>
            <a:r>
              <a:rPr lang="cs-CZ" sz="2400" dirty="0" smtClean="0"/>
              <a:t>Stejně jako u vymezení sociálních inovací, i zde je možné sledovat různé, vzájemně se doplňující přístupy. </a:t>
            </a:r>
          </a:p>
          <a:p>
            <a:r>
              <a:rPr lang="cs-CZ" sz="2400" dirty="0" smtClean="0"/>
              <a:t>Základem všech přístupů je vznik nápadu, vývoj nápadu a jeho zavedení.</a:t>
            </a:r>
          </a:p>
          <a:p>
            <a:r>
              <a:rPr lang="cs-CZ" sz="2400" dirty="0" smtClean="0"/>
              <a:t>Samotná struktura procesu sociálních inovací má tři možná hlediska. 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Inovační cyklus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Prvním hlediskem je standardní model jednotlivých fází.</a:t>
            </a:r>
          </a:p>
          <a:p>
            <a:pPr lvl="1"/>
            <a:r>
              <a:rPr lang="cs-CZ" sz="2000" dirty="0" smtClean="0"/>
              <a:t>Má počátek ve vývoji sociální inovace, dále pokračuje k jejímu přizpůsobení a končí u jejího šíření.</a:t>
            </a:r>
          </a:p>
          <a:p>
            <a:r>
              <a:rPr lang="cs-CZ" sz="2400" dirty="0" smtClean="0"/>
              <a:t>Druhým hlediskem je dynamika sociálních inovací. </a:t>
            </a:r>
          </a:p>
          <a:p>
            <a:pPr lvl="1"/>
            <a:r>
              <a:rPr lang="cs-CZ" sz="2000" dirty="0" smtClean="0"/>
              <a:t>Dynamikou se v tomto případě myslí faktory přechodů mezi fázemi.</a:t>
            </a:r>
          </a:p>
          <a:p>
            <a:r>
              <a:rPr lang="cs-CZ" sz="2400" dirty="0" smtClean="0"/>
              <a:t>Třetím a posledním hlediskem je sociální inovace podle typu fáze. </a:t>
            </a:r>
          </a:p>
          <a:p>
            <a:pPr lvl="1"/>
            <a:r>
              <a:rPr lang="cs-CZ" sz="2000" dirty="0" smtClean="0"/>
              <a:t>Jedná se o přehled strategií, nástrojů a metod.</a:t>
            </a:r>
            <a:endParaRPr 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Standardní model jednotlivých fází inovačního procesu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Model inovačního procesu má čtyři standardní základní fáze. </a:t>
            </a:r>
          </a:p>
          <a:p>
            <a:r>
              <a:rPr lang="cs-CZ" sz="2000" dirty="0" smtClean="0"/>
              <a:t>Jedná se o fázi vývoje, implementace, hodnocení a přizpůsobení. </a:t>
            </a:r>
          </a:p>
          <a:p>
            <a:r>
              <a:rPr lang="cs-CZ" sz="2000" dirty="0" smtClean="0"/>
              <a:t>Výchozí předpoklady zahrnují sedm aspektů, mezi něž patří:</a:t>
            </a:r>
          </a:p>
          <a:p>
            <a:pPr lvl="1"/>
            <a:r>
              <a:rPr lang="cs-CZ" sz="1600" dirty="0" smtClean="0"/>
              <a:t>inovační autorita, </a:t>
            </a:r>
          </a:p>
          <a:p>
            <a:pPr lvl="1"/>
            <a:r>
              <a:rPr lang="cs-CZ" sz="1600" dirty="0" smtClean="0"/>
              <a:t>inovační kultura,</a:t>
            </a:r>
          </a:p>
          <a:p>
            <a:pPr lvl="1"/>
            <a:r>
              <a:rPr lang="cs-CZ" sz="1600" dirty="0" smtClean="0"/>
              <a:t>inovační strategie, </a:t>
            </a:r>
          </a:p>
          <a:p>
            <a:pPr lvl="1"/>
            <a:r>
              <a:rPr lang="cs-CZ" sz="1600" dirty="0" smtClean="0"/>
              <a:t>realizace inovací na všech úrovních organizace, </a:t>
            </a:r>
          </a:p>
          <a:p>
            <a:pPr lvl="1"/>
            <a:r>
              <a:rPr lang="cs-CZ" sz="1600" dirty="0" smtClean="0"/>
              <a:t>vysoká expertiza,</a:t>
            </a:r>
          </a:p>
          <a:p>
            <a:pPr lvl="1"/>
            <a:r>
              <a:rPr lang="cs-CZ" sz="1600" dirty="0" smtClean="0"/>
              <a:t>vnitřní organizační inovace, </a:t>
            </a:r>
          </a:p>
          <a:p>
            <a:pPr lvl="1"/>
            <a:r>
              <a:rPr lang="cs-CZ" sz="1600" dirty="0" smtClean="0"/>
              <a:t>zásadní inovace. </a:t>
            </a: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Standardní model jednotlivých fází inovačního procesu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Mezi aspekty přizpůsobení modelu patří použití postupů managementu rizik a nastavení managementu inovací.</a:t>
            </a:r>
          </a:p>
          <a:p>
            <a:r>
              <a:rPr lang="cs-CZ" sz="2400" dirty="0" smtClean="0"/>
              <a:t>Management rizik je vhodný pro využití maximalizace příležitostí v oblasti inovačních řešení.</a:t>
            </a:r>
          </a:p>
          <a:p>
            <a:pPr lvl="1"/>
            <a:r>
              <a:rPr lang="cs-CZ" sz="2000" dirty="0" smtClean="0"/>
              <a:t>Inovační rizika se týkají neschopnosti nebo nemožnosti plnit inovační cíle či realizovat inovaci.</a:t>
            </a:r>
          </a:p>
          <a:p>
            <a:r>
              <a:rPr lang="cs-CZ" sz="2400" dirty="0" smtClean="0"/>
              <a:t>Managementem inovací se rozumí dohled nad inovačním procesem a identifikací a nad managementem rizik.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Standardní model jednotlivých fází inovačního procesu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V managementu rizik je možné posuzovat přijatelnou rizikovost dle tří hledisek. </a:t>
            </a:r>
          </a:p>
          <a:p>
            <a:r>
              <a:rPr lang="cs-CZ" sz="1800" dirty="0" smtClean="0"/>
              <a:t>Prvním hlediskem je klasifikace inovací, zahrnující:</a:t>
            </a:r>
            <a:r>
              <a:rPr lang="cs-CZ" sz="2000" dirty="0" smtClean="0"/>
              <a:t> </a:t>
            </a:r>
          </a:p>
          <a:p>
            <a:pPr lvl="1"/>
            <a:r>
              <a:rPr lang="cs-CZ" sz="1600" dirty="0" smtClean="0"/>
              <a:t>vylepšení stávajících procesů,</a:t>
            </a:r>
          </a:p>
          <a:p>
            <a:pPr lvl="1"/>
            <a:r>
              <a:rPr lang="cs-CZ" sz="1600" dirty="0" smtClean="0"/>
              <a:t>využití dostupných námětů, procesů nebo produktů v nových oblastech a </a:t>
            </a:r>
          </a:p>
          <a:p>
            <a:pPr lvl="1"/>
            <a:r>
              <a:rPr lang="cs-CZ" sz="1600" dirty="0" smtClean="0"/>
              <a:t>radikální změnu produktu nebo služby a trhu.</a:t>
            </a:r>
            <a:endParaRPr lang="cs-CZ" sz="2000" dirty="0" smtClean="0"/>
          </a:p>
          <a:p>
            <a:r>
              <a:rPr lang="cs-CZ" sz="1800" dirty="0" smtClean="0"/>
              <a:t>Druhým hlediskem jsou faktory rizikovosti, zahrnující:</a:t>
            </a:r>
          </a:p>
          <a:p>
            <a:pPr lvl="1"/>
            <a:r>
              <a:rPr lang="cs-CZ" sz="1600" dirty="0" smtClean="0"/>
              <a:t>kvality formulace problému, který chce inovace řešit,</a:t>
            </a:r>
          </a:p>
          <a:p>
            <a:pPr lvl="1"/>
            <a:r>
              <a:rPr lang="cs-CZ" sz="1600" dirty="0" smtClean="0"/>
              <a:t>úspěšnost podobných inovací využitých jinde,</a:t>
            </a:r>
          </a:p>
          <a:p>
            <a:pPr lvl="1"/>
            <a:r>
              <a:rPr lang="cs-CZ" sz="1600" dirty="0" smtClean="0"/>
              <a:t>kvality plánu dalšího vývoje inovačního námětu a </a:t>
            </a:r>
          </a:p>
          <a:p>
            <a:pPr lvl="1"/>
            <a:r>
              <a:rPr lang="cs-CZ" sz="1600" dirty="0" smtClean="0"/>
              <a:t>dostupnost odhadu potenciálních užitků a jejich relace k nákladům vývoje.</a:t>
            </a:r>
            <a:endParaRPr lang="cs-CZ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2375</TotalTime>
  <Words>707</Words>
  <Application>Microsoft Office PowerPoint</Application>
  <PresentationFormat>Předvádění na obrazovce (16:9)</PresentationFormat>
  <Paragraphs>159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SLU</vt:lpstr>
      <vt:lpstr>Název prezentace</vt:lpstr>
      <vt:lpstr>Snímek 2</vt:lpstr>
      <vt:lpstr>Snímek 3</vt:lpstr>
      <vt:lpstr>Inovační cyklus</vt:lpstr>
      <vt:lpstr>Inovační cyklus</vt:lpstr>
      <vt:lpstr>Inovační cyklus</vt:lpstr>
      <vt:lpstr>Standardní model jednotlivých fází inovačního procesu</vt:lpstr>
      <vt:lpstr>Standardní model jednotlivých fází inovačního procesu</vt:lpstr>
      <vt:lpstr>Standardní model jednotlivých fází inovačního procesu</vt:lpstr>
      <vt:lpstr>Standardní model jednotlivých fází inovačního procesu</vt:lpstr>
      <vt:lpstr>Standardní model jednotlivých fází inovačního procesu</vt:lpstr>
      <vt:lpstr>Standardní model jednotlivých fází inovačního procesu</vt:lpstr>
      <vt:lpstr>Dynamika sociálních inovací</vt:lpstr>
      <vt:lpstr>Dynamika sociálních inovací</vt:lpstr>
      <vt:lpstr>Dynamika sociálních inovací</vt:lpstr>
      <vt:lpstr>Dynamika sociálních inovací</vt:lpstr>
      <vt:lpstr>Inovace podle typu fází</vt:lpstr>
      <vt:lpstr>Inovace podle typu fází</vt:lpstr>
      <vt:lpstr>Inovace podle typu fází</vt:lpstr>
      <vt:lpstr>Inovace podle typu fází</vt:lpstr>
      <vt:lpstr>Inovace podle typu fází</vt:lpstr>
      <vt:lpstr>Snímek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petra.krejci@centrum.cz</cp:lastModifiedBy>
  <cp:revision>63</cp:revision>
  <cp:lastPrinted>2018-03-27T09:30:31Z</cp:lastPrinted>
  <dcterms:created xsi:type="dcterms:W3CDTF">2016-07-06T15:42:34Z</dcterms:created>
  <dcterms:modified xsi:type="dcterms:W3CDTF">2023-10-10T16:22:14Z</dcterms:modified>
</cp:coreProperties>
</file>