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  <p:sldId id="263" r:id="rId8"/>
    <p:sldId id="262" r:id="rId9"/>
    <p:sldId id="288" r:id="rId10"/>
    <p:sldId id="266" r:id="rId11"/>
    <p:sldId id="267" r:id="rId12"/>
    <p:sldId id="268" r:id="rId13"/>
    <p:sldId id="289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301" r:id="rId26"/>
    <p:sldId id="313" r:id="rId27"/>
    <p:sldId id="316" r:id="rId28"/>
    <p:sldId id="317" r:id="rId29"/>
    <p:sldId id="280" r:id="rId30"/>
    <p:sldId id="281" r:id="rId31"/>
    <p:sldId id="282" r:id="rId32"/>
    <p:sldId id="284" r:id="rId33"/>
    <p:sldId id="285" r:id="rId34"/>
    <p:sldId id="286" r:id="rId35"/>
    <p:sldId id="287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0EC73F-95C2-4380-B9D2-71CC538FC864}" v="71" dt="2023-10-04T20:02:12.4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9BB0C-58C5-48CB-8F6B-172F490DCD46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5CC3E7-F74D-40E6-8B11-80CA9F0081AB}">
      <dgm:prSet phldrT="[Text]" custT="1"/>
      <dgm:spPr>
        <a:solidFill>
          <a:srgbClr val="FFFF00"/>
        </a:solidFill>
      </dgm:spPr>
      <dgm:t>
        <a:bodyPr/>
        <a:lstStyle/>
        <a:p>
          <a:r>
            <a:rPr lang="cs-CZ" sz="28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4P</a:t>
          </a:r>
        </a:p>
      </dgm:t>
    </dgm:pt>
    <dgm:pt modelId="{6AF06286-BCC4-46CC-8766-40126A9A8F4E}" type="parTrans" cxnId="{B6725F9A-7AAB-460D-9BF3-9F959F0A5E7F}">
      <dgm:prSet/>
      <dgm:spPr/>
      <dgm:t>
        <a:bodyPr/>
        <a:lstStyle/>
        <a:p>
          <a:endParaRPr lang="cs-CZ"/>
        </a:p>
      </dgm:t>
    </dgm:pt>
    <dgm:pt modelId="{5FA69DF0-7E6E-4495-9CBF-86CE13AD9A2C}" type="sibTrans" cxnId="{B6725F9A-7AAB-460D-9BF3-9F959F0A5E7F}">
      <dgm:prSet/>
      <dgm:spPr/>
      <dgm:t>
        <a:bodyPr/>
        <a:lstStyle/>
        <a:p>
          <a:endParaRPr lang="cs-CZ"/>
        </a:p>
      </dgm:t>
    </dgm:pt>
    <dgm:pt modelId="{499F46F4-ED89-4108-B31B-08553CCF1043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algn="l"/>
          <a:r>
            <a:rPr lang="cs-CZ" sz="2000" b="1" dirty="0"/>
            <a:t>PRODUKT - PRODUCT</a:t>
          </a:r>
        </a:p>
        <a:p>
          <a:pPr algn="l"/>
          <a:r>
            <a:rPr lang="cs-CZ" sz="2000" b="1" dirty="0"/>
            <a:t>CENA - PRICE</a:t>
          </a:r>
        </a:p>
        <a:p>
          <a:pPr algn="l"/>
          <a:r>
            <a:rPr lang="cs-CZ" sz="2000" b="1" dirty="0"/>
            <a:t>DOSTUPNOST - PLACE</a:t>
          </a:r>
        </a:p>
        <a:p>
          <a:pPr algn="l"/>
          <a:r>
            <a:rPr lang="cs-CZ" sz="2000" b="1" dirty="0"/>
            <a:t>KOMUNIKACE - PROMOTION</a:t>
          </a:r>
        </a:p>
      </dgm:t>
    </dgm:pt>
    <dgm:pt modelId="{ACEF0B50-A1BE-4838-9EF1-0E1C673B8491}" type="parTrans" cxnId="{1D60DB86-321F-43D6-B8F9-5D3142811A5F}">
      <dgm:prSet/>
      <dgm:spPr/>
      <dgm:t>
        <a:bodyPr/>
        <a:lstStyle/>
        <a:p>
          <a:endParaRPr lang="cs-CZ"/>
        </a:p>
      </dgm:t>
    </dgm:pt>
    <dgm:pt modelId="{0E54ACE2-6BFC-4E46-9E73-42CEC415F4D0}" type="sibTrans" cxnId="{1D60DB86-321F-43D6-B8F9-5D3142811A5F}">
      <dgm:prSet/>
      <dgm:spPr/>
      <dgm:t>
        <a:bodyPr/>
        <a:lstStyle/>
        <a:p>
          <a:endParaRPr lang="cs-CZ"/>
        </a:p>
      </dgm:t>
    </dgm:pt>
    <dgm:pt modelId="{F7FAC325-95E2-4922-86D2-DB5625125FE1}">
      <dgm:prSet phldrT="[Text]" custT="1"/>
      <dgm:spPr>
        <a:solidFill>
          <a:srgbClr val="FFC000"/>
        </a:solidFill>
      </dgm:spPr>
      <dgm:t>
        <a:bodyPr/>
        <a:lstStyle/>
        <a:p>
          <a:r>
            <a:rPr lang="cs-CZ" sz="28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4C</a:t>
          </a:r>
        </a:p>
      </dgm:t>
    </dgm:pt>
    <dgm:pt modelId="{54CFB69D-1555-456B-A4E6-AA30C4BB6DC1}" type="parTrans" cxnId="{E006AF2C-81FC-4C71-AD5A-315D0BD6A2FF}">
      <dgm:prSet/>
      <dgm:spPr/>
      <dgm:t>
        <a:bodyPr/>
        <a:lstStyle/>
        <a:p>
          <a:endParaRPr lang="cs-CZ"/>
        </a:p>
      </dgm:t>
    </dgm:pt>
    <dgm:pt modelId="{9D3F0A7C-0EE1-4D14-85C6-28BEFB549463}" type="sibTrans" cxnId="{E006AF2C-81FC-4C71-AD5A-315D0BD6A2FF}">
      <dgm:prSet/>
      <dgm:spPr/>
      <dgm:t>
        <a:bodyPr/>
        <a:lstStyle/>
        <a:p>
          <a:endParaRPr lang="cs-CZ"/>
        </a:p>
      </dgm:t>
    </dgm:pt>
    <dgm:pt modelId="{5B424D7D-D64C-434E-800D-8ACD77C768F7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pPr algn="l"/>
          <a:endParaRPr lang="cs-CZ" sz="2000" b="1" dirty="0"/>
        </a:p>
        <a:p>
          <a:pPr algn="l"/>
          <a:r>
            <a:rPr lang="cs-CZ" sz="2000" b="1" dirty="0"/>
            <a:t>HODNOTA Z HLEDISKA ZÁKAZNÍKA - CUSTOMER VALUE</a:t>
          </a:r>
        </a:p>
        <a:p>
          <a:pPr algn="l"/>
          <a:r>
            <a:rPr lang="cs-CZ" sz="2000" b="1" dirty="0"/>
            <a:t>NÁKLADY PRO ZÁKAZNÍKA - COST TO THE CUSTOMER</a:t>
          </a:r>
        </a:p>
        <a:p>
          <a:pPr algn="l"/>
          <a:r>
            <a:rPr lang="cs-CZ" sz="2000" b="1" dirty="0"/>
            <a:t>DOSTUPNOST - CONVENIENCE</a:t>
          </a:r>
        </a:p>
        <a:p>
          <a:pPr algn="l"/>
          <a:r>
            <a:rPr lang="cs-CZ" sz="2000" b="1" dirty="0"/>
            <a:t>KOMUNIKACE - COMMUNICATION</a:t>
          </a:r>
        </a:p>
        <a:p>
          <a:pPr algn="l"/>
          <a:endParaRPr lang="cs-CZ" sz="1100" b="1" dirty="0"/>
        </a:p>
      </dgm:t>
    </dgm:pt>
    <dgm:pt modelId="{1050DE66-4693-428A-A6D3-A203C92FA18D}" type="parTrans" cxnId="{F432DFAC-3A5B-43E3-B95D-DC82103F0465}">
      <dgm:prSet/>
      <dgm:spPr/>
      <dgm:t>
        <a:bodyPr/>
        <a:lstStyle/>
        <a:p>
          <a:endParaRPr lang="cs-CZ"/>
        </a:p>
      </dgm:t>
    </dgm:pt>
    <dgm:pt modelId="{ADC8BAD9-C527-464C-ACE7-7FD849CF9EE4}" type="sibTrans" cxnId="{F432DFAC-3A5B-43E3-B95D-DC82103F0465}">
      <dgm:prSet/>
      <dgm:spPr/>
      <dgm:t>
        <a:bodyPr/>
        <a:lstStyle/>
        <a:p>
          <a:endParaRPr lang="cs-CZ"/>
        </a:p>
      </dgm:t>
    </dgm:pt>
    <dgm:pt modelId="{9666DB4D-605E-46C4-9F99-1E4E459F57AC}" type="pres">
      <dgm:prSet presAssocID="{E3C9BB0C-58C5-48CB-8F6B-172F490DCD46}" presName="Name0" presStyleCnt="0">
        <dgm:presLayoutVars>
          <dgm:dir/>
          <dgm:animLvl val="lvl"/>
          <dgm:resizeHandles val="exact"/>
        </dgm:presLayoutVars>
      </dgm:prSet>
      <dgm:spPr/>
    </dgm:pt>
    <dgm:pt modelId="{F94237AF-2A5A-493E-A188-AE07496BDD46}" type="pres">
      <dgm:prSet presAssocID="{E85CC3E7-F74D-40E6-8B11-80CA9F0081AB}" presName="vertFlow" presStyleCnt="0"/>
      <dgm:spPr/>
    </dgm:pt>
    <dgm:pt modelId="{69293BE6-EEE7-4176-AEC5-DAD1CCF31B80}" type="pres">
      <dgm:prSet presAssocID="{E85CC3E7-F74D-40E6-8B11-80CA9F0081AB}" presName="header" presStyleLbl="node1" presStyleIdx="0" presStyleCnt="2" custScaleX="74555" custLinFactY="-100000" custLinFactNeighborX="-2120" custLinFactNeighborY="-154000"/>
      <dgm:spPr/>
    </dgm:pt>
    <dgm:pt modelId="{BB57C3D2-4F16-4F46-A27F-401B393551A5}" type="pres">
      <dgm:prSet presAssocID="{ACEF0B50-A1BE-4838-9EF1-0E1C673B8491}" presName="parTrans" presStyleLbl="sibTrans2D1" presStyleIdx="0" presStyleCnt="2"/>
      <dgm:spPr/>
    </dgm:pt>
    <dgm:pt modelId="{D3ECAA91-E677-42CC-9D28-09E473334A37}" type="pres">
      <dgm:prSet presAssocID="{499F46F4-ED89-4108-B31B-08553CCF1043}" presName="child" presStyleLbl="alignAccFollowNode1" presStyleIdx="0" presStyleCnt="2" custScaleX="126250" custScaleY="293369" custLinFactY="-45554" custLinFactNeighborX="-2387" custLinFactNeighborY="-100000">
        <dgm:presLayoutVars>
          <dgm:chMax val="0"/>
          <dgm:bulletEnabled val="1"/>
        </dgm:presLayoutVars>
      </dgm:prSet>
      <dgm:spPr/>
    </dgm:pt>
    <dgm:pt modelId="{5AB245C0-C82C-4229-9CD1-33BDBCE316D8}" type="pres">
      <dgm:prSet presAssocID="{E85CC3E7-F74D-40E6-8B11-80CA9F0081AB}" presName="hSp" presStyleCnt="0"/>
      <dgm:spPr/>
    </dgm:pt>
    <dgm:pt modelId="{526EE4AD-8946-4228-9DFA-DD5CC893397D}" type="pres">
      <dgm:prSet presAssocID="{F7FAC325-95E2-4922-86D2-DB5625125FE1}" presName="vertFlow" presStyleCnt="0"/>
      <dgm:spPr/>
    </dgm:pt>
    <dgm:pt modelId="{2E576EF4-C5C3-4B84-AF6F-FEA8D42D2466}" type="pres">
      <dgm:prSet presAssocID="{F7FAC325-95E2-4922-86D2-DB5625125FE1}" presName="header" presStyleLbl="node1" presStyleIdx="1" presStyleCnt="2" custScaleX="155561" custLinFactY="-68900" custLinFactNeighborX="-1708" custLinFactNeighborY="-100000"/>
      <dgm:spPr/>
    </dgm:pt>
    <dgm:pt modelId="{1C096004-94F2-48F1-B27F-4FFB73648382}" type="pres">
      <dgm:prSet presAssocID="{1050DE66-4693-428A-A6D3-A203C92FA18D}" presName="parTrans" presStyleLbl="sibTrans2D1" presStyleIdx="1" presStyleCnt="2"/>
      <dgm:spPr/>
    </dgm:pt>
    <dgm:pt modelId="{8DCA0B47-A78B-43C4-9149-84550118382C}" type="pres">
      <dgm:prSet presAssocID="{5B424D7D-D64C-434E-800D-8ACD77C768F7}" presName="child" presStyleLbl="alignAccFollowNode1" presStyleIdx="1" presStyleCnt="2" custScaleX="173206" custScaleY="315762" custLinFactY="-53663" custLinFactNeighborX="-1708" custLinFactNeighborY="-100000">
        <dgm:presLayoutVars>
          <dgm:chMax val="0"/>
          <dgm:bulletEnabled val="1"/>
        </dgm:presLayoutVars>
      </dgm:prSet>
      <dgm:spPr/>
    </dgm:pt>
  </dgm:ptLst>
  <dgm:cxnLst>
    <dgm:cxn modelId="{E006AF2C-81FC-4C71-AD5A-315D0BD6A2FF}" srcId="{E3C9BB0C-58C5-48CB-8F6B-172F490DCD46}" destId="{F7FAC325-95E2-4922-86D2-DB5625125FE1}" srcOrd="1" destOrd="0" parTransId="{54CFB69D-1555-456B-A4E6-AA30C4BB6DC1}" sibTransId="{9D3F0A7C-0EE1-4D14-85C6-28BEFB549463}"/>
    <dgm:cxn modelId="{7A6A795A-FA1F-4056-ACFB-D2861625EA0E}" type="presOf" srcId="{499F46F4-ED89-4108-B31B-08553CCF1043}" destId="{D3ECAA91-E677-42CC-9D28-09E473334A37}" srcOrd="0" destOrd="0" presId="urn:microsoft.com/office/officeart/2005/8/layout/lProcess1"/>
    <dgm:cxn modelId="{1D60DB86-321F-43D6-B8F9-5D3142811A5F}" srcId="{E85CC3E7-F74D-40E6-8B11-80CA9F0081AB}" destId="{499F46F4-ED89-4108-B31B-08553CCF1043}" srcOrd="0" destOrd="0" parTransId="{ACEF0B50-A1BE-4838-9EF1-0E1C673B8491}" sibTransId="{0E54ACE2-6BFC-4E46-9E73-42CEC415F4D0}"/>
    <dgm:cxn modelId="{B6725F9A-7AAB-460D-9BF3-9F959F0A5E7F}" srcId="{E3C9BB0C-58C5-48CB-8F6B-172F490DCD46}" destId="{E85CC3E7-F74D-40E6-8B11-80CA9F0081AB}" srcOrd="0" destOrd="0" parTransId="{6AF06286-BCC4-46CC-8766-40126A9A8F4E}" sibTransId="{5FA69DF0-7E6E-4495-9CBF-86CE13AD9A2C}"/>
    <dgm:cxn modelId="{2F642DA8-D4A9-471B-8B4D-65711E2CA1B0}" type="presOf" srcId="{5B424D7D-D64C-434E-800D-8ACD77C768F7}" destId="{8DCA0B47-A78B-43C4-9149-84550118382C}" srcOrd="0" destOrd="0" presId="urn:microsoft.com/office/officeart/2005/8/layout/lProcess1"/>
    <dgm:cxn modelId="{F432DFAC-3A5B-43E3-B95D-DC82103F0465}" srcId="{F7FAC325-95E2-4922-86D2-DB5625125FE1}" destId="{5B424D7D-D64C-434E-800D-8ACD77C768F7}" srcOrd="0" destOrd="0" parTransId="{1050DE66-4693-428A-A6D3-A203C92FA18D}" sibTransId="{ADC8BAD9-C527-464C-ACE7-7FD849CF9EE4}"/>
    <dgm:cxn modelId="{289089C0-AE6C-4897-8320-EB65C78A3897}" type="presOf" srcId="{ACEF0B50-A1BE-4838-9EF1-0E1C673B8491}" destId="{BB57C3D2-4F16-4F46-A27F-401B393551A5}" srcOrd="0" destOrd="0" presId="urn:microsoft.com/office/officeart/2005/8/layout/lProcess1"/>
    <dgm:cxn modelId="{AD23C8CE-66C3-4273-8167-4EB1A24FD8A5}" type="presOf" srcId="{1050DE66-4693-428A-A6D3-A203C92FA18D}" destId="{1C096004-94F2-48F1-B27F-4FFB73648382}" srcOrd="0" destOrd="0" presId="urn:microsoft.com/office/officeart/2005/8/layout/lProcess1"/>
    <dgm:cxn modelId="{B21C8ED5-EDF3-4214-B305-3B24BE82F544}" type="presOf" srcId="{E3C9BB0C-58C5-48CB-8F6B-172F490DCD46}" destId="{9666DB4D-605E-46C4-9F99-1E4E459F57AC}" srcOrd="0" destOrd="0" presId="urn:microsoft.com/office/officeart/2005/8/layout/lProcess1"/>
    <dgm:cxn modelId="{B92A90D9-B13A-4AC3-8B00-F4462620BABB}" type="presOf" srcId="{F7FAC325-95E2-4922-86D2-DB5625125FE1}" destId="{2E576EF4-C5C3-4B84-AF6F-FEA8D42D2466}" srcOrd="0" destOrd="0" presId="urn:microsoft.com/office/officeart/2005/8/layout/lProcess1"/>
    <dgm:cxn modelId="{D4E5C0EA-5900-4CF3-8B43-9C305E4719E6}" type="presOf" srcId="{E85CC3E7-F74D-40E6-8B11-80CA9F0081AB}" destId="{69293BE6-EEE7-4176-AEC5-DAD1CCF31B80}" srcOrd="0" destOrd="0" presId="urn:microsoft.com/office/officeart/2005/8/layout/lProcess1"/>
    <dgm:cxn modelId="{BDB2BAB2-A194-43C9-91AE-EFB53538E4EF}" type="presParOf" srcId="{9666DB4D-605E-46C4-9F99-1E4E459F57AC}" destId="{F94237AF-2A5A-493E-A188-AE07496BDD46}" srcOrd="0" destOrd="0" presId="urn:microsoft.com/office/officeart/2005/8/layout/lProcess1"/>
    <dgm:cxn modelId="{96D0AEEF-30E8-4658-B473-D505CF8AE1A9}" type="presParOf" srcId="{F94237AF-2A5A-493E-A188-AE07496BDD46}" destId="{69293BE6-EEE7-4176-AEC5-DAD1CCF31B80}" srcOrd="0" destOrd="0" presId="urn:microsoft.com/office/officeart/2005/8/layout/lProcess1"/>
    <dgm:cxn modelId="{C64BB8CD-4A28-441D-8CD1-E0EB39F93FE4}" type="presParOf" srcId="{F94237AF-2A5A-493E-A188-AE07496BDD46}" destId="{BB57C3D2-4F16-4F46-A27F-401B393551A5}" srcOrd="1" destOrd="0" presId="urn:microsoft.com/office/officeart/2005/8/layout/lProcess1"/>
    <dgm:cxn modelId="{4DFAE44E-2B52-4980-9DBD-DD987EF1C56D}" type="presParOf" srcId="{F94237AF-2A5A-493E-A188-AE07496BDD46}" destId="{D3ECAA91-E677-42CC-9D28-09E473334A37}" srcOrd="2" destOrd="0" presId="urn:microsoft.com/office/officeart/2005/8/layout/lProcess1"/>
    <dgm:cxn modelId="{52361550-972C-4125-99C4-FC3A62DA678F}" type="presParOf" srcId="{9666DB4D-605E-46C4-9F99-1E4E459F57AC}" destId="{5AB245C0-C82C-4229-9CD1-33BDBCE316D8}" srcOrd="1" destOrd="0" presId="urn:microsoft.com/office/officeart/2005/8/layout/lProcess1"/>
    <dgm:cxn modelId="{EFBA2CD8-0508-4D64-ABAA-6E4721DEBFEC}" type="presParOf" srcId="{9666DB4D-605E-46C4-9F99-1E4E459F57AC}" destId="{526EE4AD-8946-4228-9DFA-DD5CC893397D}" srcOrd="2" destOrd="0" presId="urn:microsoft.com/office/officeart/2005/8/layout/lProcess1"/>
    <dgm:cxn modelId="{95358A10-3D86-4F19-B8E3-87A8DE8B5101}" type="presParOf" srcId="{526EE4AD-8946-4228-9DFA-DD5CC893397D}" destId="{2E576EF4-C5C3-4B84-AF6F-FEA8D42D2466}" srcOrd="0" destOrd="0" presId="urn:microsoft.com/office/officeart/2005/8/layout/lProcess1"/>
    <dgm:cxn modelId="{26FAC817-C70F-47B5-8FE9-7A87ABA47600}" type="presParOf" srcId="{526EE4AD-8946-4228-9DFA-DD5CC893397D}" destId="{1C096004-94F2-48F1-B27F-4FFB73648382}" srcOrd="1" destOrd="0" presId="urn:microsoft.com/office/officeart/2005/8/layout/lProcess1"/>
    <dgm:cxn modelId="{A7E5C22C-227E-4AF1-B6A7-0C97CBAA47BF}" type="presParOf" srcId="{526EE4AD-8946-4228-9DFA-DD5CC893397D}" destId="{8DCA0B47-A78B-43C4-9149-84550118382C}" srcOrd="2" destOrd="0" presId="urn:microsoft.com/office/officeart/2005/8/layout/lProcess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93BE6-EEE7-4176-AEC5-DAD1CCF31B80}">
      <dsp:nvSpPr>
        <dsp:cNvPr id="0" name=""/>
        <dsp:cNvSpPr/>
      </dsp:nvSpPr>
      <dsp:spPr>
        <a:xfrm>
          <a:off x="607156" y="0"/>
          <a:ext cx="1891741" cy="634344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4P</a:t>
          </a:r>
        </a:p>
      </dsp:txBody>
      <dsp:txXfrm>
        <a:off x="625735" y="18579"/>
        <a:ext cx="1854583" cy="597186"/>
      </dsp:txXfrm>
    </dsp:sp>
    <dsp:sp modelId="{BB57C3D2-4F16-4F46-A27F-401B393551A5}">
      <dsp:nvSpPr>
        <dsp:cNvPr id="0" name=""/>
        <dsp:cNvSpPr/>
      </dsp:nvSpPr>
      <dsp:spPr>
        <a:xfrm rot="5288028">
          <a:off x="1505660" y="702214"/>
          <a:ext cx="123440" cy="11101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CAA91-E677-42CC-9D28-09E473334A37}">
      <dsp:nvSpPr>
        <dsp:cNvPr id="0" name=""/>
        <dsp:cNvSpPr/>
      </dsp:nvSpPr>
      <dsp:spPr>
        <a:xfrm>
          <a:off x="0" y="881095"/>
          <a:ext cx="3203438" cy="186096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PRODUKT - PRODUCT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CENA - PRICE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DOSTUPNOST - PLACE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KOMUNIKACE - PROMOTION</a:t>
          </a:r>
        </a:p>
      </dsp:txBody>
      <dsp:txXfrm>
        <a:off x="54506" y="935601"/>
        <a:ext cx="3094426" cy="1751957"/>
      </dsp:txXfrm>
    </dsp:sp>
    <dsp:sp modelId="{2E576EF4-C5C3-4B84-AF6F-FEA8D42D2466}">
      <dsp:nvSpPr>
        <dsp:cNvPr id="0" name=""/>
        <dsp:cNvSpPr/>
      </dsp:nvSpPr>
      <dsp:spPr>
        <a:xfrm>
          <a:off x="3744293" y="0"/>
          <a:ext cx="3947168" cy="6343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4C</a:t>
          </a:r>
        </a:p>
      </dsp:txBody>
      <dsp:txXfrm>
        <a:off x="3762872" y="18579"/>
        <a:ext cx="3910010" cy="597186"/>
      </dsp:txXfrm>
    </dsp:sp>
    <dsp:sp modelId="{1C096004-94F2-48F1-B27F-4FFB73648382}">
      <dsp:nvSpPr>
        <dsp:cNvPr id="0" name=""/>
        <dsp:cNvSpPr/>
      </dsp:nvSpPr>
      <dsp:spPr>
        <a:xfrm rot="5400000">
          <a:off x="5669049" y="676495"/>
          <a:ext cx="97655" cy="11101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CA0B47-A78B-43C4-9149-84550118382C}">
      <dsp:nvSpPr>
        <dsp:cNvPr id="0" name=""/>
        <dsp:cNvSpPr/>
      </dsp:nvSpPr>
      <dsp:spPr>
        <a:xfrm>
          <a:off x="3520433" y="829656"/>
          <a:ext cx="4394889" cy="200301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HODNOTA Z HLEDISKA ZÁKAZNÍKA - CUSTOMER VALUE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NÁKLADY PRO ZÁKAZNÍKA - COST TO THE CUSTOMER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DOSTUPNOST - CONVENIENCE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KOMUNIKACE - COMMUNICATION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b="1" kern="1200" dirty="0"/>
        </a:p>
      </dsp:txBody>
      <dsp:txXfrm>
        <a:off x="3579099" y="888322"/>
        <a:ext cx="4277557" cy="1885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netica.marketing/en/from-marketing-3-0-to-marketing-4-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Marketing a řízení vztahů se zákazníky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4000" dirty="0"/>
            </a:br>
            <a:br>
              <a:rPr lang="cs-CZ" sz="4000" dirty="0"/>
            </a:br>
            <a:r>
              <a:rPr lang="cs-CZ" sz="2800" b="1" dirty="0">
                <a:solidFill>
                  <a:srgbClr val="008080"/>
                </a:solidFill>
              </a:rPr>
              <a:t>Řešení základní ekonomické otázky z pohledu ekonomie (SAMUELSON)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135188" y="1905000"/>
            <a:ext cx="8234362" cy="419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2060"/>
                </a:solidFill>
                <a:latin typeface="Arial Black" pitchFamily="34" charset="0"/>
              </a:rPr>
              <a:t>Marketingový přístup (KOTLER):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b="1" dirty="0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135189" y="1989139"/>
            <a:ext cx="2592387" cy="129698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>
                <a:solidFill>
                  <a:srgbClr val="008000"/>
                </a:solidFill>
              </a:rPr>
              <a:t>CO?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4943475" y="1989139"/>
            <a:ext cx="2592388" cy="12969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>
                <a:solidFill>
                  <a:srgbClr val="0000FF"/>
                </a:solidFill>
              </a:rPr>
              <a:t>Jak?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7751764" y="1989139"/>
            <a:ext cx="2592387" cy="1296987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008000"/>
                </a:solidFill>
              </a:rPr>
              <a:t>Pro koho?</a:t>
            </a: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4943475" y="4724400"/>
            <a:ext cx="2592388" cy="12969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>
                <a:solidFill>
                  <a:srgbClr val="008000"/>
                </a:solidFill>
              </a:rPr>
              <a:t>CO?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2208214" y="4724400"/>
            <a:ext cx="2592387" cy="1296988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008000"/>
                </a:solidFill>
              </a:rPr>
              <a:t>Pro koho?</a:t>
            </a: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7751764" y="4797425"/>
            <a:ext cx="2592387" cy="12969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0000FF"/>
                </a:solidFill>
              </a:rPr>
              <a:t>Jak?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052" y="86124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5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759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 podporuje</a:t>
            </a:r>
            <a:r>
              <a:rPr kumimoji="0" lang="cs-CZ" sz="24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marketing</a:t>
            </a: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? Objekty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Zboží</a:t>
            </a:r>
            <a:r>
              <a:rPr lang="cs-CZ" sz="2400" dirty="0"/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představuje většinu produkce určenou pro směnu, jedná se o výrobní sortiment určité specializace a obchodní sortiment pro určitý typ velkoobchodu a maloobchodu sestavený dle frekvence poptávky či výrobního způsobu.</a:t>
            </a:r>
          </a:p>
          <a:p>
            <a:endParaRPr lang="cs-CZ" sz="2400" b="1" dirty="0">
              <a:solidFill>
                <a:srgbClr val="002060"/>
              </a:solidFill>
            </a:endParaRP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Služby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činnost aerolinek, hotelů, kadeřnictví, půjčoven aut, opravárenství, péče o člověka, bankovnictví, právnické služby, konzultanti, poradenství atd., mnoho služeb  má nehmotný charakter či je spojeno se zbožím s určitou aktivitou, např. prodej zboží v maloobchodě nebo objednání jídla v restauraci, masáž.</a:t>
            </a:r>
          </a:p>
          <a:p>
            <a:endParaRPr lang="cs-CZ" sz="2400" b="1" dirty="0">
              <a:solidFill>
                <a:srgbClr val="002060"/>
              </a:solidFill>
            </a:endParaRP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Události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mohou být velmi rozmanité, marketéři podporují veletrhy, umělecká vystoupení, firemní výročí, olympijské hry a další sportovní akce apod.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52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759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 podporuje</a:t>
            </a:r>
            <a:r>
              <a:rPr kumimoji="0" lang="cs-CZ" sz="24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marketing</a:t>
            </a: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? Objekty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Zážitky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vše, co se prožívají zákazníci v zábavných parcích, pobyty na dovolené, výlety apod.</a:t>
            </a:r>
          </a:p>
          <a:p>
            <a:endParaRPr lang="cs-CZ" sz="2400" dirty="0"/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Osoby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umělci, hudebníci, lékaři, finančníci jsou podporováni marketingovými specialisty.</a:t>
            </a:r>
          </a:p>
          <a:p>
            <a:endParaRPr lang="cs-CZ" sz="2400" dirty="0"/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Místa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o města, regiony, celé národy a jejich kultura. Bojují o návštěvníky, uspokojují potřeby obyvatel, podniků a investorů. </a:t>
            </a:r>
          </a:p>
          <a:p>
            <a:pPr algn="just"/>
            <a:endParaRPr lang="cs-CZ" sz="2400" b="1" dirty="0">
              <a:solidFill>
                <a:srgbClr val="FF0000"/>
              </a:solidFill>
            </a:endParaRP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Kdo dělá marketing míst?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nejčastěji to jsou specialisté na ekonomický rozvoj regionů, realitní agenti, místní podnikatelské asociace, cestovní kanceláře, reklamní a PR agentury apod.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2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724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 podporuje</a:t>
            </a:r>
            <a:r>
              <a:rPr kumimoji="0" lang="cs-CZ" sz="24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marketing</a:t>
            </a: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? </a:t>
            </a:r>
            <a:r>
              <a:rPr kumimoji="0" lang="cs-CZ" sz="240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Objekty</a:t>
            </a:r>
            <a:endParaRPr kumimoji="0" lang="en-GB" sz="18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57040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Vlastnická práva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nehmotná práva vlastnictví k reálnému majetku (nemovitosti) a k finančnímu majetku (akcie, dluhopisy). Jsou kupována a prodávána, což vyžaduje marketing, s vlastnickými právy pracují realitní agenti či investiční společnosti a banky.</a:t>
            </a:r>
          </a:p>
          <a:p>
            <a:r>
              <a:rPr lang="cs-CZ" sz="2400" dirty="0"/>
              <a:t> 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Organizace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vybudování silné společnosti v myslích svých zákazníků. Budování svého image.</a:t>
            </a:r>
          </a:p>
          <a:p>
            <a:endParaRPr lang="cs-CZ" sz="2400" dirty="0"/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Informace</a:t>
            </a:r>
            <a:r>
              <a:rPr lang="cs-CZ" sz="2400" dirty="0"/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zbožím, informace také uvádějí na trh další zboží, jako jsou potraviny, spotřební elektronika, nábytek apod., ale i knihy či školy, firmy.</a:t>
            </a:r>
          </a:p>
          <a:p>
            <a:r>
              <a:rPr lang="cs-CZ" sz="2400" dirty="0"/>
              <a:t>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Myšlenky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každá nabídka na trhu představuje nějakou myšlenku či výhodu.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, Keller, 2013, s. 35)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171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82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Vývojové stupně marketingu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50. léta</a:t>
            </a:r>
          </a:p>
          <a:p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nastartování marketingu,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výrazná orientace na výrobu a prodej,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marketingu jako distribuční funkce,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profilace značky,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segmentace trhu.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60. léta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spojena s vlastním zrozením marketingu,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využívání marketingu k ovlivňování lidí,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marketingových nástrojů,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služeb, sociální marketing.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028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82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Vývojové stupně marketingu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70. léta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kooperace a koncentrace obchodu,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zájem o vertikální marketing,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modifikace marketingového mixu na služby a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obchod,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využívání SWOT analýzy,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marketing paralelní funkcí vedení,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mezinárodní marketing, sociálně-etický marketing.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80. léta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posílení konkurenčního boje,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Porter a jeho konkurenční výhoda,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prosazování dlouhodobosti marketingu.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62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82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Vývojové stupně marketingu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23476" y="1662394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90. léta</a:t>
            </a:r>
          </a:p>
          <a:p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● orientace na okolí,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● marketing jako funkce vedení a součást managementu (duální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   funkce),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● marketing vztahů,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● model 6 trhů,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● CRM.</a:t>
            </a:r>
          </a:p>
          <a:p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21.století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● nová ekonomika,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● akcelerace změn,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/>
                <a:cs typeface="Arial"/>
              </a:rPr>
              <a:t>● nové výzvy, digitalizace a humanizace prodeje.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00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217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Marketing se neustále se vyvíjí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741001"/>
              </p:ext>
            </p:extLst>
          </p:nvPr>
        </p:nvGraphicFramePr>
        <p:xfrm>
          <a:off x="363071" y="1164853"/>
          <a:ext cx="9224682" cy="4801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1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962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PŘECHOD OD TRANSAKČNÍHO KE VZTAHOVÉMU MARKETINGU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 léta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Rozšíření marketingových aktivit na další oblasti a trhy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Přechod od transakčního marketingu k relačnímu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 léta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Orientace na konkurenci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se stává funkcí vedení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 léta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Orientace na marketingové nástroje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se stává paralelní funkcí vedení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léta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Orientace na potřeby spotřebitelů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léta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Orientace na výrobu a prodej, distribuční funkce marketingu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63071" y="6219707"/>
            <a:ext cx="8122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(Stoklasa,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Starzyczná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Heczková,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Pellešová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90249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382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Zastánci a kritici marketingu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průběhu vývoje marketingu se objevuje řada jeho zastánců i kritiků.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zastánci: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dynamika koncepce, varianty koncepce- společenský marketing, marketing obcí…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kritici:</a:t>
            </a:r>
            <a:r>
              <a:rPr lang="cs-CZ" sz="2400" b="1" dirty="0">
                <a:solidFill>
                  <a:srgbClr val="0070C0"/>
                </a:solidFill>
              </a:rPr>
              <a:t> 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nové teoretické vlny vedou k rozmělňování marketingu, zpochybnění marketingových nástrojů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(Briskorn,1987),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 úplný odklon od marketingu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Gerken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1990),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kritika operativy i strategických přístupů,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byly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položeny otázky: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se marketing nachází? Má šanci dalšího vývoje?....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často zamýšlí nad využitelností vztahového a transakčního marketingu  - chce zákazník komplexní službu nebo jen produkt? 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12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254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Nová paradigmata marketingu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1.0 (1950 - 2000), (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Corbae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Jensen, Schneider,  2001)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charakteristiky: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nalezení takového množství zákazníků, jak je to jen možné,</a:t>
            </a:r>
          </a:p>
          <a:p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●masový marketing soustřeďující se na nové zákazníky,</a:t>
            </a:r>
          </a:p>
          <a:p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zpřesnění definice značky (povědomí a představa),</a:t>
            </a:r>
          </a:p>
          <a:p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●využití informačních technologií (IT) ke zvýšení prodejní výkonnosti a efektivity.</a:t>
            </a:r>
            <a:r>
              <a:rPr lang="cs-CZ" sz="2400" b="1" dirty="0">
                <a:solidFill>
                  <a:srgbClr val="0070C0"/>
                </a:solidFill>
              </a:rPr>
              <a:t> </a:t>
            </a:r>
            <a:endParaRPr lang="cs-CZ" sz="2400" dirty="0">
              <a:solidFill>
                <a:srgbClr val="0070C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92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2861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21990"/>
            <a:ext cx="10116162" cy="44409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MARKETINGOVÉ KONCEPCE A JEJICH VÝVOJ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VZTAHOVÝ MARKETING A MODEL 6 TRHŮ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CRM A ŘÍZENÍ VZTAHŮ SE ZÁKAZNÍKY, DEFINICE, JEJICH VÝVOJ, NÁZORY NA CRM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ARCHITEKTURA APLIKACE CRM, ČÁSTI CRM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VÝHODY A PŘÍNOSY CRM, SOUČASNÁ ŘEŠENÍ CRM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DIFERENCOVANÉ ŘÍZENÍ VZTAHŮ SE ZÁKAZNÍKY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ORIENTACE NA ZÁKAZNÍKA, MARKETINGOVÉ POJETÍ HODNOTY PRO ZÁKAZNÍKA A HODNOTY ZÁKAZNÍKA PRO FIRMU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ZÁKAZNÍK A JEHO NÁKUPNÍ (SPOTŘEBNÍ) CHOVÁNÍ, TYPOLOGIE SPOTŘEBITELŮ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FAKTORY PŮSOBÍCÍ NA NÁKUPNÍ A SPOTŘEBNÍ CHOVÁNÍ</a:t>
            </a:r>
          </a:p>
          <a:p>
            <a:pPr marL="0" indent="0">
              <a:buNone/>
            </a:pPr>
            <a:r>
              <a:rPr lang="cs-CZ" sz="2000" b="1" dirty="0">
                <a:cs typeface="Arial" panose="020B0604020202020204" pitchFamily="34" charset="0"/>
              </a:rPr>
              <a:t>MODELY SPOTŘEBNÍHO CHOVÁNÍ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254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Nová paradigmata marketingu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2.0 (1980 - dosud), (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Corbae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Jensen, Schneider, 2001)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charakteristiky: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●vývoj toho správného produktu pro cenné (hodnotné) zákazníky,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●budování přímého zákaznického vztahu a dlouhodobé zákaznické důvěry,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●široká definice značky: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souhrnné zákaznické zkušenosti,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věrohodné kulturní hodnoty,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●využití IT ke zvýšení zákaznické hodnoty.</a:t>
            </a:r>
            <a:endParaRPr lang="cs-CZ" sz="2400" dirty="0">
              <a:solidFill>
                <a:srgbClr val="00206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122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254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Nová paradigmata marketingu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3.0 (1.0+2.0), (Kotler, Kartajaya, 2016)</a:t>
            </a:r>
          </a:p>
          <a:p>
            <a:endParaRPr lang="cs-CZ" sz="24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charakteristiky:</a:t>
            </a:r>
          </a:p>
          <a:p>
            <a:endParaRPr lang="cs-CZ" sz="24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dosažení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-dimensionální hodnoty zákazníka v rámci holistického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přístupu k zákazníkům,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zákazníci jsou zastánci značky,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vyšší uvědomělost a vliv zákazníků,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zákazník jako spolutvůrce služby a její kvality.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82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2901"/>
            <a:ext cx="6217693" cy="726696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+mn-lt"/>
              </a:rPr>
              <a:t>Nová paradigmata marketingu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838200" y="1257996"/>
            <a:ext cx="10953466" cy="5201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Marketing 4.0 </a:t>
            </a: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vztahový marketing </a:t>
            </a:r>
          </a:p>
          <a:p>
            <a:pPr algn="just">
              <a:spcAft>
                <a:spcPts val="0"/>
              </a:spcAft>
            </a:pPr>
            <a:endParaRPr lang="cs-CZ" sz="3200" dirty="0">
              <a:solidFill>
                <a:srgbClr val="00808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Cíle a charakteristiky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3200" dirty="0" err="1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Kotler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3200" dirty="0" err="1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Kartajaya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3200" dirty="0" err="1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Setiawan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2016):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přechod k </a:t>
            </a: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digitálnímu marketingu</a:t>
            </a:r>
            <a:endParaRPr lang="cs-CZ" sz="3200" dirty="0">
              <a:solidFill>
                <a:srgbClr val="00808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dosažení loajální </a:t>
            </a: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zákaznické základny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rozšíření </a:t>
            </a: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humanistického marketingu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působícího na všechny cesty k zákazníkům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humanizace značky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omnichannelové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strategie.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BUCCI, G.,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2017.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From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marketing 3.0 to marketing 4.0.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[online]. [vid. 11. srpna 2018]. Dostupné z </a:t>
            </a:r>
            <a:r>
              <a:rPr lang="cs-CZ" sz="12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https://www.genetica.marketing/en/from-marketing-3-0-to-marketing-4-0/</a:t>
            </a:r>
            <a:r>
              <a:rPr lang="cs-CZ" sz="12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38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7889" y="289308"/>
            <a:ext cx="7116984" cy="549275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Digitální marketing.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Praxe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0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27889" y="1312271"/>
            <a:ext cx="1031202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Zahrnuje všechny online marketingové aktivity na internetu.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27889" y="2081424"/>
            <a:ext cx="383518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Tvorba a správa webových stránek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486774" y="2164179"/>
            <a:ext cx="375313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Sociální sítě (X, Facebook…)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28" y="1897046"/>
            <a:ext cx="1904841" cy="2201712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927889" y="6164954"/>
            <a:ext cx="28071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/>
              <a:t>http://www.allin.cz/cs/sluzby/digitalni-marketing/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927889" y="3657086"/>
            <a:ext cx="383518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 err="1"/>
              <a:t>Content</a:t>
            </a:r>
            <a:r>
              <a:rPr lang="cs-CZ" sz="3200" dirty="0"/>
              <a:t> marketing (texty pro weby, reklamní slogany)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159228" y="3657086"/>
            <a:ext cx="4080682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Nástroje – optimalizace vyhledávačů, srovnávače zboží …</a:t>
            </a:r>
          </a:p>
          <a:p>
            <a:pPr algn="ctr"/>
            <a:r>
              <a:rPr lang="cs-CZ" sz="3200" dirty="0"/>
              <a:t>Digitální metriky</a:t>
            </a:r>
          </a:p>
        </p:txBody>
      </p:sp>
    </p:spTree>
    <p:extLst>
      <p:ext uri="{BB962C8B-B14F-4D97-AF65-F5344CB8AC3E}">
        <p14:creationId xmlns:p14="http://schemas.microsoft.com/office/powerpoint/2010/main" val="3679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934" y="365125"/>
            <a:ext cx="8756176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Humanistický marketing a humanizace značky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0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09934" y="1322054"/>
            <a:ext cx="9744502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Humanistický marketing </a:t>
            </a:r>
            <a:r>
              <a:rPr lang="cs-CZ" sz="3200" dirty="0">
                <a:solidFill>
                  <a:srgbClr val="008080"/>
                </a:solidFill>
              </a:rPr>
              <a:t>- v podstatě se jedná o společenské pojetí marketingu – pochopení pro potřeby zákazníků i pro společenské a etické potřeby světa (např. ochrana prostředí, lidských práv a práv zvířat).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Praxe: </a:t>
            </a:r>
            <a:r>
              <a:rPr lang="cs-CZ" sz="3200" dirty="0">
                <a:solidFill>
                  <a:srgbClr val="008080"/>
                </a:solidFill>
              </a:rPr>
              <a:t>podniky humanizují prodejny (</a:t>
            </a:r>
            <a:r>
              <a:rPr lang="cs-CZ" sz="3200" dirty="0" err="1">
                <a:solidFill>
                  <a:srgbClr val="008080"/>
                </a:solidFill>
              </a:rPr>
              <a:t>Datart</a:t>
            </a:r>
            <a:r>
              <a:rPr lang="cs-CZ" sz="3200" dirty="0">
                <a:solidFill>
                  <a:srgbClr val="008080"/>
                </a:solidFill>
              </a:rPr>
              <a:t>, Kaufland, </a:t>
            </a:r>
            <a:r>
              <a:rPr lang="cs-CZ" sz="3200" dirty="0" err="1">
                <a:solidFill>
                  <a:srgbClr val="008080"/>
                </a:solidFill>
              </a:rPr>
              <a:t>Lidl</a:t>
            </a:r>
            <a:r>
              <a:rPr lang="cs-CZ" sz="3200" dirty="0">
                <a:solidFill>
                  <a:srgbClr val="008080"/>
                </a:solidFill>
              </a:rPr>
              <a:t>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09934" y="4563204"/>
            <a:ext cx="10345003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Humanizace značky </a:t>
            </a:r>
            <a:r>
              <a:rPr lang="cs-CZ" sz="3200" dirty="0"/>
              <a:t>- </a:t>
            </a:r>
            <a:r>
              <a:rPr lang="cs-CZ" sz="3200" dirty="0">
                <a:solidFill>
                  <a:srgbClr val="008080"/>
                </a:solidFill>
              </a:rPr>
              <a:t>Značka by měla mít „lidské vlastnosti,“ aby si zákazníci k ní vytvořili vztah. </a:t>
            </a:r>
          </a:p>
        </p:txBody>
      </p:sp>
    </p:spTree>
    <p:extLst>
      <p:ext uri="{BB962C8B-B14F-4D97-AF65-F5344CB8AC3E}">
        <p14:creationId xmlns:p14="http://schemas.microsoft.com/office/powerpoint/2010/main" val="3512189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654" y="276873"/>
            <a:ext cx="9397621" cy="644809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Vícekanálový marketing - omnichannelová  řízení kanálů -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praxe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0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10654" y="1264745"/>
            <a:ext cx="1113088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Jeden a ten samý potenciální zákazník přichází různými cestami na webovou stránku firmy.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Cesty zákazníka k objednávce zboží:</a:t>
            </a:r>
          </a:p>
          <a:p>
            <a:pPr marL="457200" indent="-457200" fontAlgn="base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přes reklamu </a:t>
            </a:r>
          </a:p>
          <a:p>
            <a:pPr marL="457200" indent="-457200" fontAlgn="base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přes vyhledávače (přes placené i přirozené výsledky vyhledávání)</a:t>
            </a:r>
          </a:p>
          <a:p>
            <a:pPr fontAlgn="base"/>
            <a:r>
              <a:rPr lang="cs-CZ" sz="2800" dirty="0">
                <a:solidFill>
                  <a:srgbClr val="008080"/>
                </a:solidFill>
              </a:rPr>
              <a:t>-    z jiných webů (skrze zmínky v článcích, na Wikipedii atd.)</a:t>
            </a:r>
          </a:p>
          <a:p>
            <a:pPr fontAlgn="base"/>
            <a:r>
              <a:rPr lang="cs-CZ" sz="2800" dirty="0">
                <a:solidFill>
                  <a:srgbClr val="008080"/>
                </a:solidFill>
              </a:rPr>
              <a:t>-    použije zbožové vyhledávače</a:t>
            </a:r>
          </a:p>
          <a:p>
            <a:pPr marL="457200" indent="-457200" fontAlgn="base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přes váš </a:t>
            </a:r>
            <a:r>
              <a:rPr lang="cs-CZ" sz="2800" dirty="0" err="1">
                <a:solidFill>
                  <a:srgbClr val="008080"/>
                </a:solidFill>
              </a:rPr>
              <a:t>newsletter</a:t>
            </a:r>
            <a:r>
              <a:rPr lang="cs-CZ" sz="2800" dirty="0">
                <a:solidFill>
                  <a:srgbClr val="008080"/>
                </a:solidFill>
              </a:rPr>
              <a:t> atd.</a:t>
            </a:r>
          </a:p>
          <a:p>
            <a:pPr marL="457200" indent="-457200" fontAlgn="base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přes offline reklamu (v TV, rádiu, na </a:t>
            </a:r>
            <a:r>
              <a:rPr lang="cs-CZ" sz="2800" dirty="0" err="1">
                <a:solidFill>
                  <a:srgbClr val="008080"/>
                </a:solidFill>
              </a:rPr>
              <a:t>bilboardu</a:t>
            </a:r>
            <a:r>
              <a:rPr lang="cs-CZ" sz="2800" dirty="0">
                <a:solidFill>
                  <a:srgbClr val="008080"/>
                </a:solidFill>
              </a:rPr>
              <a:t>…).</a:t>
            </a:r>
          </a:p>
          <a:p>
            <a:pPr fontAlgn="base"/>
            <a:r>
              <a:rPr lang="cs-CZ" sz="2800" dirty="0">
                <a:solidFill>
                  <a:srgbClr val="008080"/>
                </a:solidFill>
              </a:rPr>
              <a:t>Nákup může proběhnout také </a:t>
            </a:r>
            <a:r>
              <a:rPr lang="cs-CZ" sz="2800" i="1" dirty="0">
                <a:solidFill>
                  <a:srgbClr val="FF0000"/>
                </a:solidFill>
              </a:rPr>
              <a:t>více způsoby</a:t>
            </a:r>
            <a:r>
              <a:rPr lang="cs-CZ" sz="2800" dirty="0">
                <a:solidFill>
                  <a:srgbClr val="008080"/>
                </a:solidFill>
              </a:rPr>
              <a:t>: na  webu, skrze call-centrum,</a:t>
            </a:r>
          </a:p>
          <a:p>
            <a:pPr fontAlgn="base"/>
            <a:r>
              <a:rPr lang="cs-CZ" sz="2800" dirty="0">
                <a:solidFill>
                  <a:srgbClr val="008080"/>
                </a:solidFill>
              </a:rPr>
              <a:t>ve vaší kamenné pobočce, u prodejců.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45114" y="6457890"/>
            <a:ext cx="32468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https://robertnemec.com/umime/omnichannel-marketing/</a:t>
            </a:r>
          </a:p>
        </p:txBody>
      </p:sp>
    </p:spTree>
    <p:extLst>
      <p:ext uri="{BB962C8B-B14F-4D97-AF65-F5344CB8AC3E}">
        <p14:creationId xmlns:p14="http://schemas.microsoft.com/office/powerpoint/2010/main" val="3490817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60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Marketingový mix, jeho modifikace a aktualizace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Marketingový mix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soubor taktických marketingových nástrojů – produktové, cenové, distribuční a komunikační politiky – které firma používá k úpravě nabídky podle cílových skupin,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 4P 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(produkt, cena, dostupnost, marketingová komunikace), vztahuje se na výrobek,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 4P a 4C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(4P + hodnota z hlediska zákazníka, náklady pro zákazníka, dostupnost, komunikace),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 4A 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povědomí o produktu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awareness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místní dostupnost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cenová dostupnost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affordability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přijatelnost 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acceptability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96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20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Marketingový mix a jeho modifikace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 4S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segmentace zákazníků, stanovení užitku, spokojenost zákazníků, soustavná péče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Hesková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2001),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Rozšířené modifikace MM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(4P + materiální prostředí, lidé, procesy), aplikují se ve službách, v obchodě, veřejné správě apod.), někdy se ke 4 P doplňují lidé, balíky služeb, tvorba programů, partnerství…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 ve vzdělávacích institucích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4P + osobnosti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personalities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pedagogické přístupy 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pedagogical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participační aktivizace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partipation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activating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Jakubíková, 2013)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876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76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Marketingový mix  4P a 4C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61949624"/>
              </p:ext>
            </p:extLst>
          </p:nvPr>
        </p:nvGraphicFramePr>
        <p:xfrm>
          <a:off x="951639" y="1260648"/>
          <a:ext cx="7963761" cy="3930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Zaoblený obdélník 4"/>
          <p:cNvSpPr/>
          <p:nvPr/>
        </p:nvSpPr>
        <p:spPr>
          <a:xfrm>
            <a:off x="1301376" y="4371492"/>
            <a:ext cx="6897560" cy="684602"/>
          </a:xfrm>
          <a:prstGeom prst="rect">
            <a:avLst/>
          </a:prstGeom>
          <a:solidFill>
            <a:srgbClr val="FFFF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800" b="1" kern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4P – pohled producenta hodnot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1301376" y="5541117"/>
            <a:ext cx="7264286" cy="634344"/>
            <a:chOff x="660948" y="535720"/>
            <a:chExt cx="1992320" cy="634344"/>
          </a:xfrm>
          <a:solidFill>
            <a:srgbClr val="FFC000"/>
          </a:solidFill>
        </p:grpSpPr>
        <p:sp>
          <p:nvSpPr>
            <p:cNvPr id="10" name="Zaoblený obdélník 9"/>
            <p:cNvSpPr/>
            <p:nvPr/>
          </p:nvSpPr>
          <p:spPr>
            <a:xfrm>
              <a:off x="660948" y="535720"/>
              <a:ext cx="1891741" cy="63434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Zaoblený obdélník 4"/>
            <p:cNvSpPr/>
            <p:nvPr/>
          </p:nvSpPr>
          <p:spPr>
            <a:xfrm>
              <a:off x="764013" y="554299"/>
              <a:ext cx="1889255" cy="59718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kern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4C – zákaznický marketingový mix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015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62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Současný marketing a jeho výzvy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7705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Musí reagovat na různé výzvy změn v prostředí: </a:t>
            </a:r>
            <a:r>
              <a:rPr lang="cs-CZ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(Tomek, Vávrová, 2007)</a:t>
            </a:r>
          </a:p>
          <a:p>
            <a:r>
              <a:rPr lang="cs-CZ" sz="26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Politicko</a:t>
            </a:r>
            <a:r>
              <a:rPr lang="cs-CZ" sz="2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společenské změny</a:t>
            </a:r>
          </a:p>
          <a:p>
            <a:r>
              <a:rPr lang="cs-CZ" sz="2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Ekonomické změny</a:t>
            </a:r>
          </a:p>
          <a:p>
            <a:r>
              <a:rPr lang="cs-CZ" sz="2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Technologické změny</a:t>
            </a:r>
          </a:p>
          <a:p>
            <a:r>
              <a:rPr lang="cs-CZ" sz="2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Ekologické změny</a:t>
            </a:r>
          </a:p>
          <a:p>
            <a:endParaRPr 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revoluce, globalizace, zvýšená konkurence, deregulace, privatizace, konvergence odvětví, nerovnoměrný ekonomický rozvoj ve světě, proměny maloobchodu, eliminace prostředníků, kupní síla spotřebitelů, informovanost spotřebitelů, vzdor spotřebitelů.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Šipka doprava 2"/>
          <p:cNvSpPr/>
          <p:nvPr/>
        </p:nvSpPr>
        <p:spPr>
          <a:xfrm>
            <a:off x="462372" y="3939987"/>
            <a:ext cx="2057400" cy="537883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82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algn="l"/>
            <a:r>
              <a:rPr lang="cs-CZ" sz="4000" b="1" dirty="0"/>
              <a:t>Marketingové koncepce </a:t>
            </a:r>
            <a:br>
              <a:rPr lang="cs-CZ" sz="4000" b="1" dirty="0"/>
            </a:br>
            <a:r>
              <a:rPr lang="cs-CZ" sz="4000" b="1" dirty="0"/>
              <a:t>a jejich vývoj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zopakování základních souvislostí marketingu, jeho vývoj a objasnění současných výzev marketingu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62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Současný marketing a jeho výzvy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revoluce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akcelerace změn v technologii informačních sítí,  informační věk má vliv na zlepšování úrovně výroby, rozvoj obchodu, lépe lze zacílit komunikaci se zákazníky,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globalizace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internacionalizace, koncentrace, rostoucí konkurence, diverzifikace, rozvoj logistiky, cestování,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zvýšená konkurence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tvrdý konkurenční boj mezi domácími a zahraničními značkami zvyšuje marketingové náklady a snižuje zisk, boj o zákazníka,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deregulace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podpora růstových příležitostí a konkurence,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privatizace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mnoho zemí transformovalo státní podniky na soukromé s nezávislým managementem (Telefonica,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British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Airways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konvergence odvětví -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stírání hranic mezi odvětvími (např. propojení počítačových firem a spotřební elektroniky, Apple, Sony, Samsung – zábavní zařízení).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436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62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Současný marketing a jeho výzvy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57040"/>
            <a:ext cx="10156504" cy="57554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proměny maloobchodu </a:t>
            </a:r>
            <a:r>
              <a:rPr lang="cs-CZ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kamenný obchod čelí silné konkurenci e-</a:t>
            </a:r>
            <a:r>
              <a:rPr lang="cs-CZ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commerce</a:t>
            </a:r>
            <a:r>
              <a:rPr lang="cs-CZ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zásilkového obchodu, zařazování zážitků pro spotřebitele a prvků zábavy do prodejen,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eliminace prostředníků </a:t>
            </a:r>
            <a:r>
              <a:rPr lang="cs-CZ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vyřazení prostředníků z log. řetězce, propojení kamenného obchodu a on-line prodeje,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kupní síla spotřebitelů </a:t>
            </a:r>
            <a:r>
              <a:rPr lang="cs-CZ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roste, dostupnost nákupu z jakéhokoliv místa na světe pomocí internetu, firmy využívají elektronické  aukce, spojují nákupy a dosahují na rabaty,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informovanost spotřebitelů </a:t>
            </a:r>
            <a:r>
              <a:rPr lang="cs-CZ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růst dostupností informací pro spotřebitele (online encyklopedie, spotřebitelské testy, osvěta, </a:t>
            </a:r>
            <a:r>
              <a:rPr lang="cs-CZ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cs-CZ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semináře, sociální sítě),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účast spotřebitelů </a:t>
            </a:r>
            <a:r>
              <a:rPr lang="cs-CZ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podíl na vývoji produktů, na uvádění nabídky na trh, ve službách jsou přímými tvůrci kvality, 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vzdor spotřebitelů </a:t>
            </a:r>
            <a:r>
              <a:rPr lang="cs-CZ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nižší věrnost značkám, pocit malých rozdílů mezi nimi, vyšší citlivost na cenu a kvalitu, nižší tolerance k nežádoucímu marketingu, negativní postoj k přehnané reklamě </a:t>
            </a:r>
            <a:r>
              <a:rPr lang="cs-CZ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Keller, 2013).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58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1"/>
            <a:ext cx="1015650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k marketingu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výrobní, výrobková, prodejní a marketingová koncepce, holistický marketingový koncept.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Marketingová koncepce a její pilíře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orientace na trh a zákazníka, koordinovaný marketing, výnosnost, odlišnost v neziskovém sektoru.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Marketingové definice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Vývojové stupně marketingu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50. léta až současnost.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Nová paradigmata marketingu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1.0, 2.0 a 3.0.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Marketingový mix a jeho modifikace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základní podoba, rozšířené verze ve službách, MM 4P a 4C, 4S apod. 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Současný marketing a jeho výzvy -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digitalizace, globalizace, rostoucí konkurence, konvergence odvětví, proměny maloobchodu, informovanost spotřebitelů, ….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Marketingové koncepce </a:t>
            </a:r>
            <a:br>
              <a:rPr lang="cs-CZ" sz="4000" b="1" dirty="0"/>
            </a:br>
            <a:r>
              <a:rPr lang="cs-CZ" sz="4000" b="1" dirty="0"/>
              <a:t>a jejich vývoj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943449" y="1702767"/>
            <a:ext cx="4806091" cy="37029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Filosofie marketingu managementu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Marketingová koncepce a její pilíře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Holistický marketingový koncept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Marketingové definice – příklady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Vývojové stupně marketingu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Nová paradigmata marketingu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Marketingový mix a jeho modifikace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Současnost marketingu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5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Filosofie marketingu managementu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62318"/>
            <a:ext cx="10143056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Podnikatelské koncepce využívané k marketingovým aktivitám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Výrobní koncepce: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nalezení takového množství zákazníků, jak je to jen možné, preference levných a dostupných výrobků, zefektivňování výroby,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Výrobková koncepce: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●preference výrobků vyšší kvality a výkonu, zaměření se na zlepšování produktů,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Prodejní koncepce: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prodeje reklamními kampaněmi, krátkodobost, perspektiva zevnitř ven,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Marketingová koncepce: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orientace na potřeby zákazníků, uspokojování potřeb lépe než konkurence, perspektiva zvenčí dovnitř.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Holistický marketingový koncept marketingu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al, 2007,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Keller, 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43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Holistický marketingový koncept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Vztahový marketing </a:t>
            </a:r>
            <a:r>
              <a:rPr lang="cs-CZ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je vybudování vzájemně výhodných vztahů s klíčově důležitými stranami -  zákazníky, dodavateli, distributory, a dalšími partnery (viz druhá kapitola, model 6 trhů),</a:t>
            </a:r>
            <a:endParaRPr lang="cs-CZ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Integrovaný marketing 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propojení všech jednotlivých marketingových aktivit do jednoho marketingového programu s cílem poskytovat hodnotu zákazníkům,</a:t>
            </a:r>
            <a:endParaRPr lang="cs-CZ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Interní marketing </a:t>
            </a:r>
            <a:r>
              <a:rPr lang="cs-CZ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má</a:t>
            </a:r>
            <a:r>
              <a:rPr lang="cs-CZ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úkol přijímat do firmy vhodné pracovníky, zaškolovat je, motivovat tak, aby dobře sloužili zákazníkům,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Výkonový marketing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pochopení finančních i nefinančních přínosů marketingu, programů pro firmu a lidskou společnost, </a:t>
            </a:r>
            <a:endParaRPr lang="cs-CZ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/>
                <a:cs typeface="Arial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/>
                <a:cs typeface="Arial"/>
              </a:rPr>
              <a:t>Společensky zodpovědný marketing </a:t>
            </a:r>
            <a:r>
              <a:rPr lang="cs-CZ" sz="2400" b="1" dirty="0">
                <a:solidFill>
                  <a:srgbClr val="002060"/>
                </a:solidFill>
                <a:latin typeface="Arial"/>
                <a:cs typeface="Arial"/>
              </a:rPr>
              <a:t>- </a:t>
            </a:r>
            <a:r>
              <a:rPr lang="cs-CZ" sz="2400" dirty="0">
                <a:solidFill>
                  <a:srgbClr val="002060"/>
                </a:solidFill>
                <a:latin typeface="Arial"/>
                <a:cs typeface="Arial"/>
              </a:rPr>
              <a:t> pochopení širších zájmů a etický, ekologický, právní i společenský kontext marketingových aktivit a programů </a:t>
            </a:r>
            <a:r>
              <a:rPr lang="cs-CZ" sz="2400" b="1" dirty="0">
                <a:solidFill>
                  <a:srgbClr val="002060"/>
                </a:solidFill>
                <a:latin typeface="Arial"/>
                <a:cs typeface="Arial"/>
              </a:rPr>
              <a:t>(Kotler, Keller, 2013, 2016, Jakubíková, 2013).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4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47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Marketingová koncepce a její pilíře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6287"/>
            <a:ext cx="9954798" cy="4062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pilíře marketingové koncepce:</a:t>
            </a:r>
            <a:endParaRPr lang="cs-C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orientace na trh,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orientace na zákazníka,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koordinovaný marketing, 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výnosnost.</a:t>
            </a:r>
          </a:p>
          <a:p>
            <a:endParaRPr lang="cs-C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sektor: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orientace na zákazníka,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koordinovaný marketing. 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(Jakubíková, 2013)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25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15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Marketingové</a:t>
            </a:r>
            <a:r>
              <a:rPr kumimoji="0" lang="cs-CZ" sz="24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definice - příklady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64853"/>
            <a:ext cx="9941351" cy="4062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u="sng" dirty="0">
                <a:solidFill>
                  <a:srgbClr val="FF0000"/>
                </a:solidFill>
                <a:latin typeface="Arial"/>
                <a:cs typeface="Arial"/>
              </a:rPr>
              <a:t>Nejprve zjišťujeme potřeby, pak vyrábíme a tvoříme nabídku</a:t>
            </a:r>
            <a:endParaRPr lang="cs-CZ" sz="2400" b="1" u="sng" dirty="0">
              <a:solidFill>
                <a:srgbClr val="FF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endParaRPr lang="cs-C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● Marketing je aktivitou, souborem institucí a procesů pro vytváření , komunikaci, dodání a směnu nabídek, které mají hodnotu pro zákazníky, klienty, partnery a celou širokou veřejnost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(Americká marketingová asociace, 2007).</a:t>
            </a:r>
          </a:p>
          <a:p>
            <a:pPr marL="342900" indent="-342900">
              <a:buFontTx/>
              <a:buChar char="-"/>
            </a:pP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je společenský a manažerský proces, jehož prostřednictvím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uspokojují jednotlivci a skupiny své potřeby a přání v procesu výroby</a:t>
            </a:r>
          </a:p>
          <a:p>
            <a:r>
              <a:rPr lang="cs-CZ" sz="2400" dirty="0">
                <a:solidFill>
                  <a:srgbClr val="002060"/>
                </a:solidFill>
                <a:latin typeface="Arial"/>
                <a:cs typeface="Arial"/>
              </a:rPr>
              <a:t>   a směny produktů a hodnot </a:t>
            </a:r>
            <a:r>
              <a:rPr lang="cs-CZ" sz="2400" b="1" dirty="0">
                <a:solidFill>
                  <a:srgbClr val="FF0000"/>
                </a:solidFill>
                <a:latin typeface="Arial"/>
                <a:cs typeface="Arial"/>
              </a:rPr>
              <a:t>(Kotler et al., 2007, s. 40).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96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302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 se snaží definice vyjádřit?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4319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Zaměření na trh –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marketing jako filosofie podnikání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Východiskem je odhad potřeb.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Zákazníci musí být spokojeni.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Směna hodnot.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Cílem je prodej se ziskem.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Marketing jako soubor činností a funkcí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Marketing jako interdisciplinární obor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– ekonomie, psychologie, sociologie, statistika, kulturní antropologie.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Marketing v praxi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– jedna z funkcí podniků, hlavní funkce podniku, integrující (holistická) funkce podniku.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469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Vytvoří nový dokument" ma:contentTypeScope="" ma:versionID="e2333883d7fef1e38c22ad354fffc7d1">
  <xsd:schema xmlns:xsd="http://www.w3.org/2001/XMLSchema" xmlns:xs="http://www.w3.org/2001/XMLSchema" xmlns:p="http://schemas.microsoft.com/office/2006/metadata/properties" xmlns:ns2="606c038c-a783-49f2-9e13-52b41ac48c69" targetNamespace="http://schemas.microsoft.com/office/2006/metadata/properties" ma:root="true" ma:fieldsID="8743a941404ad41f068d579aa4c30c74" ns2:_="">
    <xsd:import namespace="606c038c-a783-49f2-9e13-52b41ac48c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2B6CC6-1DAF-4149-AA9F-CE445E7C8DA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CC19CA8-ED00-4F5B-A5B5-EC52AC03A2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6c038c-a783-49f2-9e13-52b41ac48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A7571E-CCC5-4A54-9F5D-D8AF88F86E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2593</Words>
  <Application>Microsoft Office PowerPoint</Application>
  <PresentationFormat>Širokoúhlá obrazovka</PresentationFormat>
  <Paragraphs>314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Arial Black</vt:lpstr>
      <vt:lpstr>Calibri</vt:lpstr>
      <vt:lpstr>Calibri Light</vt:lpstr>
      <vt:lpstr>Symbol</vt:lpstr>
      <vt:lpstr>Times New Roman</vt:lpstr>
      <vt:lpstr>Wingdings</vt:lpstr>
      <vt:lpstr>Motiv Office</vt:lpstr>
      <vt:lpstr>  Marketing a řízení vztahů se zákazníky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Řešení základní ekonomické otázky z pohledu ekonomie (SAMUELSON)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Nová paradigmata marketingu</vt:lpstr>
      <vt:lpstr>Digitální marketing. Praxe</vt:lpstr>
      <vt:lpstr>Humanistický marketing a humanizace značky - praxe</vt:lpstr>
      <vt:lpstr>Vícekanálový marketing - omnichannelová  řízení kanálů -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76</cp:revision>
  <dcterms:created xsi:type="dcterms:W3CDTF">2016-11-25T20:36:16Z</dcterms:created>
  <dcterms:modified xsi:type="dcterms:W3CDTF">2023-10-04T20:09:06Z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