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3" r:id="rId6"/>
    <p:sldId id="307" r:id="rId7"/>
    <p:sldId id="314" r:id="rId8"/>
    <p:sldId id="266" r:id="rId9"/>
    <p:sldId id="267" r:id="rId10"/>
    <p:sldId id="268" r:id="rId11"/>
    <p:sldId id="269" r:id="rId12"/>
    <p:sldId id="295" r:id="rId13"/>
    <p:sldId id="270" r:id="rId14"/>
    <p:sldId id="271" r:id="rId15"/>
    <p:sldId id="272" r:id="rId16"/>
    <p:sldId id="288" r:id="rId17"/>
    <p:sldId id="290" r:id="rId18"/>
    <p:sldId id="289" r:id="rId19"/>
    <p:sldId id="273" r:id="rId20"/>
    <p:sldId id="292" r:id="rId21"/>
    <p:sldId id="305" r:id="rId22"/>
    <p:sldId id="276" r:id="rId23"/>
    <p:sldId id="277" r:id="rId24"/>
    <p:sldId id="279" r:id="rId25"/>
    <p:sldId id="306" r:id="rId26"/>
    <p:sldId id="303" r:id="rId27"/>
    <p:sldId id="304" r:id="rId28"/>
    <p:sldId id="302" r:id="rId29"/>
    <p:sldId id="280" r:id="rId30"/>
    <p:sldId id="296" r:id="rId31"/>
    <p:sldId id="297" r:id="rId32"/>
    <p:sldId id="298" r:id="rId33"/>
    <p:sldId id="299" r:id="rId34"/>
    <p:sldId id="300" r:id="rId35"/>
    <p:sldId id="301" r:id="rId36"/>
    <p:sldId id="287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0080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rzyczna\Desktop\V&#253;zkum%20CRM\data-CRM-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840715538546199E-2"/>
          <c:y val="4.0553719855870564E-2"/>
          <c:w val="0.91074125582103449"/>
          <c:h val="0.862843146641981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List2!$C$6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8.3333333333333332E-3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4D-48E1-ABE1-2E6AC7C796C7}"/>
                </c:ext>
              </c:extLst>
            </c:dLbl>
            <c:dLbl>
              <c:idx val="4"/>
              <c:layout>
                <c:manualLayout>
                  <c:x val="-1.6666666666666767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4D-48E1-ABE1-2E6AC7C796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List2!$B$7:$B$11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List2!$C$7:$C$11</c:f>
              <c:numCache>
                <c:formatCode>0.00%</c:formatCode>
                <c:ptCount val="5"/>
                <c:pt idx="0">
                  <c:v>0.59399999999999997</c:v>
                </c:pt>
                <c:pt idx="1">
                  <c:v>3.7999999999999999E-2</c:v>
                </c:pt>
                <c:pt idx="2">
                  <c:v>0.27400000000000002</c:v>
                </c:pt>
                <c:pt idx="3">
                  <c:v>5.6000000000000001E-2</c:v>
                </c:pt>
                <c:pt idx="4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4D-48E1-ABE1-2E6AC7C796C7}"/>
            </c:ext>
          </c:extLst>
        </c:ser>
        <c:ser>
          <c:idx val="1"/>
          <c:order val="1"/>
          <c:tx>
            <c:strRef>
              <c:f>List2!$D$6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111111111111105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4D-48E1-ABE1-2E6AC7C796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List2!$B$7:$B$11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List2!$D$7:$D$11</c:f>
              <c:numCache>
                <c:formatCode>0.00%</c:formatCode>
                <c:ptCount val="5"/>
                <c:pt idx="0">
                  <c:v>0.64800000000000002</c:v>
                </c:pt>
                <c:pt idx="1">
                  <c:v>6.8000000000000005E-2</c:v>
                </c:pt>
                <c:pt idx="2">
                  <c:v>0.155</c:v>
                </c:pt>
                <c:pt idx="3">
                  <c:v>3.1E-2</c:v>
                </c:pt>
                <c:pt idx="4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4D-48E1-ABE1-2E6AC7C79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013944"/>
        <c:axId val="417022568"/>
      </c:barChart>
      <c:catAx>
        <c:axId val="417013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022568"/>
        <c:crosses val="autoZero"/>
        <c:auto val="1"/>
        <c:lblAlgn val="ctr"/>
        <c:lblOffset val="100"/>
        <c:noMultiLvlLbl val="0"/>
      </c:catAx>
      <c:valAx>
        <c:axId val="417022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0070C0"/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7013944"/>
        <c:crosses val="autoZero"/>
        <c:crossBetween val="between"/>
      </c:valAx>
      <c:spPr>
        <a:solidFill>
          <a:schemeClr val="accent6">
            <a:lumMod val="60000"/>
            <a:lumOff val="40000"/>
          </a:schemeClr>
        </a:solidFill>
        <a:ln>
          <a:solidFill>
            <a:schemeClr val="bg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algn="l"/>
            <a:r>
              <a:rPr lang="cs-CZ" sz="4000" b="1" dirty="0"/>
              <a:t>CRM a řízení vztahů se zákazníky, definice, jejich vývoj, </a:t>
            </a:r>
            <a:br>
              <a:rPr lang="cs-CZ" sz="4000" b="1" dirty="0"/>
            </a:br>
            <a:r>
              <a:rPr lang="cs-CZ" sz="4000" b="1" dirty="0"/>
              <a:t>názory na CRM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</a:t>
            </a:r>
            <a:r>
              <a:rPr lang="cs-CZ" sz="2400" b="1" i="1">
                <a:solidFill>
                  <a:srgbClr val="002060"/>
                </a:solidFill>
              </a:rPr>
              <a:t>se </a:t>
            </a:r>
          </a:p>
          <a:p>
            <a:pPr marL="0" indent="0" algn="ctr">
              <a:buNone/>
            </a:pPr>
            <a:r>
              <a:rPr lang="cs-CZ" sz="2400" b="1" i="1">
                <a:solidFill>
                  <a:srgbClr val="002060"/>
                </a:solidFill>
              </a:rPr>
              <a:t>s </a:t>
            </a:r>
            <a:r>
              <a:rPr lang="cs-CZ" sz="2400" b="1" i="1" dirty="0">
                <a:solidFill>
                  <a:srgbClr val="002060"/>
                </a:solidFill>
              </a:rPr>
              <a:t>pojmem CRM, vývojem definicí a koncepcemi CRM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819194" y="5249583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56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Definice CRM, jejich vývoj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Dohnala (2002):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vztahů se zákazníky zahrnuje zaměstnance, firemní procesy a IS/ICT technologie s hlavním cílem maximalizovat loajalitu zákazníků a tím i firemní ziskovost. Je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firemní strategie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čímž jej činí i součástí firemní kultury,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Storbacka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Lehtinen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(2002)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zmiňují že: cílem řízení vztahů se zákazníky není být blízko zákazníkovi, ale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žít s ním,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Lehtinen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(2007)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rozpracovává problematiku zákazníka s myšlenkou, že záměr CRM je vytvořit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dlouhodobé vztahy se zákazníky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nehnat se za maximalizací krátkodobého příjmu, ale poznat strategické zákazníky.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5264011" y="29243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2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459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Vnímání definice CRM, výzkum MSP v ČR, OPF, 2015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202713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554729"/>
              </p:ext>
            </p:extLst>
          </p:nvPr>
        </p:nvGraphicFramePr>
        <p:xfrm>
          <a:off x="320898" y="865027"/>
          <a:ext cx="10186595" cy="5573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3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3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235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 Typy definicí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FFFF00"/>
                          </a:solidFill>
                          <a:effectLst/>
                        </a:rPr>
                        <a:t>Freq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%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FFFF00"/>
                          </a:solidFill>
                          <a:effectLst/>
                        </a:rPr>
                        <a:t>Valid</a:t>
                      </a: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 %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FFFF00"/>
                          </a:solidFill>
                          <a:effectLst/>
                        </a:rPr>
                        <a:t>Cumulative</a:t>
                      </a: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 %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4511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</a:rPr>
                        <a:t>A:Vytvoření trvalých vztahů se zákazníky, které přináší dlouhodobou hodnotu oběma účastníkům  vztahu</a:t>
                      </a:r>
                      <a:endParaRPr lang="cs-CZ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477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64,8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69,7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69,7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1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</a:rPr>
                        <a:t>B:Softwarové řešení, které podporuje komunikaci se zákazníky</a:t>
                      </a:r>
                      <a:endParaRPr lang="cs-CZ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6,8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7,3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77,0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5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</a:rPr>
                        <a:t>C:Posun podniku od produktově orientované podnikové strategie na strategii orientovanou na zákazníky a jeho potřeby</a:t>
                      </a:r>
                      <a:endParaRPr lang="cs-CZ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114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15,5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16,7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93,7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1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</a:rPr>
                        <a:t>D:Poskytování potřebných informací pracovníkům, kteří jsou v přímém kontaktu se zákazníkem</a:t>
                      </a:r>
                      <a:endParaRPr lang="cs-CZ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3,1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3,4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97,1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8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</a:rPr>
                        <a:t>E:Módní záležitost</a:t>
                      </a:r>
                      <a:endParaRPr lang="cs-CZ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2,7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2,9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100,0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8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FFFF00"/>
                          </a:solidFill>
                          <a:effectLst/>
                        </a:rPr>
                        <a:t>Total</a:t>
                      </a:r>
                      <a:endParaRPr lang="cs-CZ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684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92,9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100,0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8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err="1">
                          <a:solidFill>
                            <a:srgbClr val="FFFF00"/>
                          </a:solidFill>
                          <a:effectLst/>
                        </a:rPr>
                        <a:t>Missing</a:t>
                      </a:r>
                      <a:endParaRPr lang="cs-CZ" sz="20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52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7,1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80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                                         </a:t>
                      </a:r>
                      <a:r>
                        <a:rPr lang="cs-CZ" sz="2000" dirty="0" err="1">
                          <a:solidFill>
                            <a:srgbClr val="FFFF00"/>
                          </a:solidFill>
                          <a:effectLst/>
                        </a:rPr>
                        <a:t>Total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736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171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4080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Vnímání definice CRM, výzkum MSP, komparace 2015 a 2005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2760908483"/>
              </p:ext>
            </p:extLst>
          </p:nvPr>
        </p:nvGraphicFramePr>
        <p:xfrm>
          <a:off x="1129553" y="1325340"/>
          <a:ext cx="7691717" cy="52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002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937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Přeměna marketingu na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●podle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Lehtinena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(2007, s. 18)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CRM objevilo spolu s rozvojem marketingu, který se postupně stal více osobní, až se proměnil v přímý marketing zákazníků, také známý jako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-to-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(jeden-na-jednoho) marketing, který se zaměřuje na jednotlivé zákazníky, 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 implementace CRM vyžaduje, aby firmy změnily svůj pohled na marketing.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Lehtinen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(2007)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viděl zárodky CRM už v 80. letech minulého století, kdy se započalo s automatizací zákaznických služeb a užívání call center.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01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45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Definice v CRM, technologie v definicích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26886" y="1330189"/>
            <a:ext cx="9539090" cy="467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002060"/>
                </a:solidFill>
              </a:rPr>
              <a:t>zpočátku se také CRM spojovalo </a:t>
            </a:r>
            <a:r>
              <a:rPr lang="cs-CZ" sz="2400" b="1" dirty="0">
                <a:solidFill>
                  <a:srgbClr val="FF0000"/>
                </a:solidFill>
              </a:rPr>
              <a:t>se softwarem</a:t>
            </a:r>
            <a:r>
              <a:rPr lang="cs-CZ" sz="2400" dirty="0">
                <a:solidFill>
                  <a:srgbClr val="002060"/>
                </a:solidFill>
              </a:rPr>
              <a:t>, jedna z prvních definic CRM podle </a:t>
            </a:r>
            <a:r>
              <a:rPr lang="cs-CZ" sz="2400" b="1" dirty="0" err="1">
                <a:solidFill>
                  <a:srgbClr val="002060"/>
                </a:solidFill>
              </a:rPr>
              <a:t>Kotlera</a:t>
            </a:r>
            <a:r>
              <a:rPr lang="cs-CZ" sz="2400" b="1" dirty="0">
                <a:solidFill>
                  <a:srgbClr val="002060"/>
                </a:solidFill>
              </a:rPr>
              <a:t> a Armstronga (2004) </a:t>
            </a:r>
            <a:r>
              <a:rPr lang="cs-CZ" sz="2400" dirty="0">
                <a:solidFill>
                  <a:srgbClr val="002060"/>
                </a:solidFill>
              </a:rPr>
              <a:t>specifikuje řízení vztahů se zákazníky jako: speciální programy a analytické techniky, které slouží k integraci a využití ohromného množství údajů o jednotlivých zákaznících uložených v databázích,</a:t>
            </a:r>
          </a:p>
          <a:p>
            <a:pPr algn="just"/>
            <a:endParaRPr lang="cs-CZ" sz="2400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FF0000"/>
                </a:solidFill>
              </a:rPr>
              <a:t>technologie</a:t>
            </a:r>
            <a:r>
              <a:rPr lang="cs-CZ" sz="2400" dirty="0">
                <a:solidFill>
                  <a:srgbClr val="002060"/>
                </a:solidFill>
              </a:rPr>
              <a:t> je zmiňována v řadě definicích, CRM představuje strategii </a:t>
            </a:r>
            <a:r>
              <a:rPr lang="cs-CZ" sz="2400" b="1" dirty="0">
                <a:solidFill>
                  <a:srgbClr val="FF0000"/>
                </a:solidFill>
              </a:rPr>
              <a:t>pro tvorbu hodnot podniku </a:t>
            </a:r>
            <a:r>
              <a:rPr lang="cs-CZ" sz="2400" dirty="0">
                <a:solidFill>
                  <a:srgbClr val="002060"/>
                </a:solidFill>
              </a:rPr>
              <a:t>a jeho zákazníků za pomocí vhodného použití technologií, dat a znalostí o zákaznících </a:t>
            </a:r>
            <a:r>
              <a:rPr lang="cs-CZ" sz="2400" b="1" dirty="0">
                <a:solidFill>
                  <a:srgbClr val="002060"/>
                </a:solidFill>
              </a:rPr>
              <a:t>(</a:t>
            </a:r>
            <a:r>
              <a:rPr lang="cs-CZ" sz="2400" b="1" dirty="0" err="1">
                <a:solidFill>
                  <a:srgbClr val="002060"/>
                </a:solidFill>
              </a:rPr>
              <a:t>Payne</a:t>
            </a:r>
            <a:r>
              <a:rPr lang="cs-CZ" sz="2400" b="1" dirty="0">
                <a:solidFill>
                  <a:srgbClr val="002060"/>
                </a:solidFill>
              </a:rPr>
              <a:t>, </a:t>
            </a:r>
            <a:r>
              <a:rPr lang="cs-CZ" sz="2400" b="1" dirty="0" err="1">
                <a:solidFill>
                  <a:srgbClr val="002060"/>
                </a:solidFill>
              </a:rPr>
              <a:t>Frow</a:t>
            </a:r>
            <a:r>
              <a:rPr lang="cs-CZ" sz="2400" b="1" dirty="0">
                <a:solidFill>
                  <a:srgbClr val="002060"/>
                </a:solidFill>
              </a:rPr>
              <a:t> 2005), </a:t>
            </a:r>
            <a:r>
              <a:rPr lang="cs-CZ" sz="2400" dirty="0">
                <a:solidFill>
                  <a:srgbClr val="002060"/>
                </a:solidFill>
              </a:rPr>
              <a:t>pro tuto strategii jsou potřebná školení pracovníků s používáním systému a investice do technologií, která pomáhají při rozvoji přidané hodnoty systému.</a:t>
            </a:r>
          </a:p>
        </p:txBody>
      </p:sp>
    </p:spTree>
    <p:extLst>
      <p:ext uri="{BB962C8B-B14F-4D97-AF65-F5344CB8AC3E}">
        <p14:creationId xmlns:p14="http://schemas.microsoft.com/office/powerpoint/2010/main" val="110695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114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Definice CRM, technologie v definicích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 je stále důležitější součást podnikání, usiluje o zvýšení zisků prostřednictvím dlouhodobých vztahů se zákazníky, v uplynulých letech mnoho podniků výrazně investovalo do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informačních technologií k efektivnějšímu řízení interakcí se zákazníky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Bohling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2006)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průzkumy v IT technologiích říkají, že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 patří k významným technologiím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Bligh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2004),</a:t>
            </a:r>
          </a:p>
          <a:p>
            <a:pPr algn="just"/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Knox et. al. (2003)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vnímají CRM jako strategický přístup zaměřený na posílení hodnoty pro akcionáře prostřednictvím rozvoje vztahů s klíčovými zákazníky a segmenty, které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sjednocují potenciál informačních technologií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marketingových strategií k dlouhodobému rentabilnímu vztahu.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85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78164"/>
            <a:ext cx="3602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Definice CRM, širší pojetí</a:t>
            </a:r>
            <a:endParaRPr kumimoji="0" lang="en-GB" sz="1800" b="1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544244"/>
            <a:ext cx="10143056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/>
              <a:t> 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některé definice chápou CRM jako širší pojem, např.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Peelen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(2005)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uvádí: CRM je třeba považovat za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obchodní strategii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která je zaměřena na rozvoj dlouhodobých, vzájemně výhodných, individuálních dodavatelsko-odběratelských vztahů a funguje na IT infrastruktuře, která pro něj musí být vyvinuta, umožňuje dobře definované a řízené procesy, a umísťuje schopné zaměstnance na pozice, aby fungoval optimálně.</a:t>
            </a:r>
          </a:p>
          <a:p>
            <a:r>
              <a:rPr lang="cs-CZ" sz="2400" dirty="0"/>
              <a:t> 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Kumara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Rainartze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(2006)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CRM strategický proces výběru zákazníků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které může podnik nejvýhodněji obsloužit, a utváření interakce mezi podnikem a těmito zákazníky. Cíl: optimalizace stávající a budoucí hodnoty zákazníků pro podnik.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CRM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business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integrates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procesess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profit.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grounded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high-quality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customer-related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and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enabled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technology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Maklan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2015, p.16).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62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04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CRM a krize marketingového mixu?</a:t>
            </a:r>
            <a:endParaRPr kumimoji="0" lang="en-GB" sz="1800" b="1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57040"/>
            <a:ext cx="9779986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marketingový mix 4P byl rozhodující v minulém století: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produkt, cena, distribuce a propagace. 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hlavním cílem zaměstnanců bylo prodat výrobek,  vnutit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na trh, bez ohledu na jeho požadavky,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současné době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výrobci a prodejci se zaměřují na to, co zákazník chce, provádějí výzkum, vyvíjejí své produkty dle potřeb zákazníků, neboť pro ně mohou mít značný přínos.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Chlebovský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(2005)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píše dokonce 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krizi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marketingového mixu a vidí budoucnost v CRM, v odborné literatuře se lze v této souvislosti setkat i s kritikou 4P a přechodem na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náklady zákazníka (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cost)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zákaznické řešení (</a:t>
            </a: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solution)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pohodlí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convenience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 komunikace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al, 2007)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Keller přicházejí později s následujícími 4P – lidé, procesy, programy a výkon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Keller, 2013).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277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04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CRM a krize marketingového mixu?</a:t>
            </a:r>
            <a:endParaRPr kumimoji="0" lang="en-GB" sz="1800" b="1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57040"/>
            <a:ext cx="10156504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4 P se řadí do moderního marketing managementu a více odrážejí podstatu řízení vztahů se zákazníky, neboť: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lidé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reprezentují interní marketing,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– odrážejí kreativitu, jen správné nastavení všech marketingových procesů může vytvářet vzájemně prospěšné dlouhodobé vztahy,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všechny aktivity namířené směrem ke spotřebitelům,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zahrnují dřívější 4P a řadu dalších aktivit, které nemusí hladce zapadnout do starého pohledu na marketing, marketingové aktivity mohou být prováděny nejen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offline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zejména online,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zachycuje škálu možných ukazatelů majících finanční a nefinanční dopad  na podnik, (databáze zákazníků, ziskovost zákazníků, hodnota značky, hodnota zákazníka pro firmu apod.)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Keller, 2013).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56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32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CRM a loajalita zákazníků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9096" y="1402080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centru pozornosti se objevila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loajalita zákazníka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vyplývající z budování dlouhodobých vztahů a také věrnostní programy (blíže i další kapitoly),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(2009)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poukazuje, že loajalita nesmí být špatně vyložena jen jako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věrnostní programy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mnoha průzkumech a výzkumech, se např. nerozlišuje mezi CRM a věrnostními programy 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Wojnarowska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2007, s. 171-173),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jiní autoři chápou jako nutnost rozlišovat mezi těmito dvěma pojmy.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1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r>
              <a:rPr lang="cs-CZ" sz="4000" b="1" dirty="0"/>
              <a:t>CRM a řízení vztahů se zákazníky, definice, jejich vývoj, </a:t>
            </a:r>
            <a:br>
              <a:rPr lang="cs-CZ" sz="4000" b="1" dirty="0"/>
            </a:br>
            <a:r>
              <a:rPr lang="cs-CZ" sz="4000" b="1" dirty="0"/>
              <a:t>názory na CRM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943449" y="1702766"/>
            <a:ext cx="5177269" cy="43618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k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Původ pojmu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CRM, jejich vývoj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 v definicích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Širší pojetí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Modely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Typologie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média a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538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Věrnostní programy jako podpora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Tesco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Stores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příklad věrnostní programu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cs-CZ" sz="2400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klubové karty,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cs-CZ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sběr bodů: 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nákupy, včetně partnerských organizací,</a:t>
            </a:r>
          </a:p>
          <a:p>
            <a:pPr marL="274320" indent="-274320" algn="just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dobití telefonu, účast v klubech, recyklace…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algn="just">
              <a:buClr>
                <a:schemeClr val="accent3"/>
              </a:buClr>
              <a:defRPr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využití: 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šetření na vánoce, platby v restauracích, zábavných zařízeních (aquaparky), kulturní a historické památky, lístek na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Eurotunel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 letové míle, platby finančních služeb…</a:t>
            </a:r>
          </a:p>
          <a:p>
            <a:pPr marL="274320" indent="-274320">
              <a:buClr>
                <a:schemeClr val="accent3"/>
              </a:buClr>
              <a:defRPr/>
            </a:pP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speciální kluby,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Tescodiety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dárkové poukazy,</a:t>
            </a:r>
          </a:p>
          <a:p>
            <a:pPr marL="274320" indent="-274320" algn="just">
              <a:buClr>
                <a:schemeClr val="accent3"/>
              </a:buClr>
              <a:defRPr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akce: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slevy, znásobení klubových bodů.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920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84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Úkoly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60626"/>
            <a:ext cx="9779986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jedním z nejdůležitějších úkolů CRM je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hodnoty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se zákazníky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 cílem získat a udržet si loajalitu zákazníků a jejich spokojenost,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Kumar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Rainartz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(2016)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domnívají, že tvorba hodnoty v marketingu má dvojí rozměr: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úspěch marketingu a posilování vztahu se zákazníkem je podmíněn vytvářením hodnoty pro zákazníka, 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druhý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zákazníci na oplátku dávají hodnotu pro podnik, proto je potřebné měřit tuto hodnotu a začlenit tento aspekt do řízení vztahů se zákazníky,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touto problematikou by se měl zabývat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hodnotový management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jehož podstatou se zabývá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Lošťáková et al (2009).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82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8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</a:t>
            </a: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CRM </a:t>
            </a:r>
            <a:r>
              <a:rPr 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Value</a:t>
            </a: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Chain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60626"/>
            <a:ext cx="977998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Maklan</a:t>
            </a:r>
            <a:r>
              <a:rPr lang="cs-CZ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CRM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Pětiúhelník 2"/>
          <p:cNvSpPr/>
          <p:nvPr/>
        </p:nvSpPr>
        <p:spPr>
          <a:xfrm>
            <a:off x="968188" y="2689412"/>
            <a:ext cx="9359153" cy="3065109"/>
          </a:xfrm>
          <a:prstGeom prst="homePlat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68188" y="2702859"/>
            <a:ext cx="1331259" cy="1477328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endParaRPr lang="cs-CZ" b="1" dirty="0"/>
          </a:p>
          <a:p>
            <a:r>
              <a:rPr lang="cs-CZ" b="1" dirty="0" err="1">
                <a:solidFill>
                  <a:srgbClr val="002060"/>
                </a:solidFill>
              </a:rPr>
              <a:t>Customer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 err="1">
                <a:solidFill>
                  <a:srgbClr val="002060"/>
                </a:solidFill>
              </a:rPr>
              <a:t>Porfolio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 err="1">
                <a:solidFill>
                  <a:srgbClr val="002060"/>
                </a:solidFill>
              </a:rPr>
              <a:t>Analysis</a:t>
            </a:r>
            <a:endParaRPr lang="cs-CZ" b="1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33064" y="2716299"/>
            <a:ext cx="1331259" cy="1477328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b="1" dirty="0" err="1">
                <a:solidFill>
                  <a:srgbClr val="002060"/>
                </a:solidFill>
              </a:rPr>
              <a:t>Customer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 err="1">
                <a:solidFill>
                  <a:srgbClr val="002060"/>
                </a:solidFill>
              </a:rPr>
              <a:t>Intimacy</a:t>
            </a:r>
            <a:endParaRPr lang="cs-CZ" b="1" dirty="0">
              <a:solidFill>
                <a:srgbClr val="00206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630706" y="2689412"/>
            <a:ext cx="1465729" cy="1477328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b="1" dirty="0">
                <a:solidFill>
                  <a:srgbClr val="002060"/>
                </a:solidFill>
              </a:rPr>
              <a:t>Network</a:t>
            </a:r>
          </a:p>
          <a:p>
            <a:r>
              <a:rPr lang="cs-CZ" b="1" dirty="0" err="1">
                <a:solidFill>
                  <a:srgbClr val="002060"/>
                </a:solidFill>
              </a:rPr>
              <a:t>Development</a:t>
            </a:r>
            <a:endParaRPr lang="cs-CZ" b="1" dirty="0">
              <a:solidFill>
                <a:srgbClr val="00206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96435" y="2675965"/>
            <a:ext cx="1506071" cy="1477328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b="1" dirty="0" err="1">
                <a:solidFill>
                  <a:srgbClr val="002060"/>
                </a:solidFill>
              </a:rPr>
              <a:t>Value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 err="1">
                <a:solidFill>
                  <a:srgbClr val="002060"/>
                </a:solidFill>
              </a:rPr>
              <a:t>Proposition</a:t>
            </a:r>
            <a:r>
              <a:rPr lang="cs-CZ" b="1" dirty="0">
                <a:solidFill>
                  <a:srgbClr val="002060"/>
                </a:solidFill>
              </a:rPr>
              <a:t> </a:t>
            </a:r>
          </a:p>
          <a:p>
            <a:r>
              <a:rPr lang="cs-CZ" b="1" dirty="0" err="1">
                <a:solidFill>
                  <a:srgbClr val="002060"/>
                </a:solidFill>
              </a:rPr>
              <a:t>Development</a:t>
            </a:r>
            <a:endParaRPr lang="cs-CZ" b="1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602506" y="2682689"/>
            <a:ext cx="1506071" cy="1477328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b="1" dirty="0" err="1">
                <a:solidFill>
                  <a:srgbClr val="002060"/>
                </a:solidFill>
              </a:rPr>
              <a:t>Manage</a:t>
            </a:r>
            <a:endParaRPr lang="cs-CZ" b="1" dirty="0">
              <a:solidFill>
                <a:srgbClr val="002060"/>
              </a:solidFill>
            </a:endParaRPr>
          </a:p>
          <a:p>
            <a:r>
              <a:rPr lang="cs-CZ" b="1" dirty="0" err="1">
                <a:solidFill>
                  <a:srgbClr val="002060"/>
                </a:solidFill>
              </a:rPr>
              <a:t>The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Customer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Lifecykle</a:t>
            </a:r>
            <a:endParaRPr lang="cs-CZ" b="1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68188" y="4209717"/>
            <a:ext cx="7100047" cy="369332"/>
          </a:xfrm>
          <a:prstGeom prst="rect">
            <a:avLst/>
          </a:prstGeom>
          <a:noFill/>
          <a:ln>
            <a:solidFill>
              <a:srgbClr val="339966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Leadeship</a:t>
            </a:r>
            <a:r>
              <a:rPr lang="cs-CZ" b="1" dirty="0">
                <a:solidFill>
                  <a:srgbClr val="002060"/>
                </a:solidFill>
              </a:rPr>
              <a:t> and </a:t>
            </a:r>
            <a:r>
              <a:rPr lang="cs-CZ" b="1" dirty="0" err="1">
                <a:solidFill>
                  <a:srgbClr val="002060"/>
                </a:solidFill>
              </a:rPr>
              <a:t>culture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968187" y="4608579"/>
            <a:ext cx="7100047" cy="369332"/>
          </a:xfrm>
          <a:prstGeom prst="rect">
            <a:avLst/>
          </a:prstGeom>
          <a:noFill/>
          <a:ln>
            <a:solidFill>
              <a:srgbClr val="339966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Data and </a:t>
            </a:r>
            <a:r>
              <a:rPr lang="cs-CZ" b="1" dirty="0" err="1">
                <a:solidFill>
                  <a:srgbClr val="002060"/>
                </a:solidFill>
              </a:rPr>
              <a:t>information</a:t>
            </a:r>
            <a:r>
              <a:rPr lang="cs-CZ" b="1" dirty="0">
                <a:solidFill>
                  <a:srgbClr val="002060"/>
                </a:solidFill>
              </a:rPr>
              <a:t> technology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968186" y="4970237"/>
            <a:ext cx="7100047" cy="369332"/>
          </a:xfrm>
          <a:prstGeom prst="rect">
            <a:avLst/>
          </a:prstGeom>
          <a:noFill/>
          <a:ln>
            <a:solidFill>
              <a:srgbClr val="339966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People</a:t>
            </a:r>
            <a:r>
              <a:rPr lang="cs-CZ" dirty="0"/>
              <a:t>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968185" y="5385189"/>
            <a:ext cx="7100047" cy="369332"/>
          </a:xfrm>
          <a:prstGeom prst="rect">
            <a:avLst/>
          </a:prstGeom>
          <a:noFill/>
          <a:ln>
            <a:solidFill>
              <a:srgbClr val="339966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Processes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8142193" y="3630706"/>
            <a:ext cx="129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Customer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148919" y="4535577"/>
            <a:ext cx="1519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Profitabilit</a:t>
            </a:r>
            <a:r>
              <a:rPr lang="cs-CZ" dirty="0"/>
              <a:t>y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18565" y="6145306"/>
            <a:ext cx="4477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Maklan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2015, p.20) </a:t>
            </a:r>
          </a:p>
        </p:txBody>
      </p:sp>
    </p:spTree>
    <p:extLst>
      <p:ext uri="{BB962C8B-B14F-4D97-AF65-F5344CB8AC3E}">
        <p14:creationId xmlns:p14="http://schemas.microsoft.com/office/powerpoint/2010/main" val="2989114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649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Modely CRM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960626"/>
            <a:ext cx="10255973" cy="60016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existují modely CRM: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IDIC model: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naznačuje, že by společnosti měly podniknout čtyři kroky s cílem vybudovat užší vzájemné vztahy se zákazníky :</a:t>
            </a:r>
          </a:p>
          <a:p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určit, kdo jsou vaší zákazníci a jejich porozumění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rozlišit - kteří zákazníci mají nejvyšší hodnotu nyní a kteří nabízejí nejvíce pro budoucnost,</a:t>
            </a:r>
          </a:p>
          <a:p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Interaktujte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zákazníky, abyste se ujistili, že chápete očekávání zákazníků a jejich vztahy s jinými dodavateli nebo značkami,</a:t>
            </a:r>
          </a:p>
          <a:p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vzájemně  se ovlivňujte se zákazníky, abyste se ujistili, že chápete očekávání zákazníků a jejich vztahy s jinými dodavateli nebo značkami,</a:t>
            </a:r>
          </a:p>
          <a:p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Customize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přizpůsobte nabídku a komunikaci, abyste zajistili splnění očekávání zákazníků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Peppers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Rogers,1999 cit.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Maklan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2015, pp. 20)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314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89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Modely CRM - </a:t>
            </a:r>
            <a:r>
              <a:rPr lang="cs-CZ" sz="24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Gartner</a:t>
            </a: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´s CRM model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547967"/>
              </p:ext>
            </p:extLst>
          </p:nvPr>
        </p:nvGraphicFramePr>
        <p:xfrm>
          <a:off x="524435" y="1277469"/>
          <a:ext cx="9829800" cy="4894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9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0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894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CRM Vision: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Leadership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Worth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Proposition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894"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CRM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Strategy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Objectives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Segments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Effective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Interaction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736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Experience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requirements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Expectations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Satisfaction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Competition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Collaboration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Feedback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Organizational</a:t>
                      </a:r>
                      <a:r>
                        <a:rPr lang="cs-CZ" sz="20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Collaboration</a:t>
                      </a:r>
                      <a:endParaRPr lang="cs-CZ" sz="20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Culture</a:t>
                      </a:r>
                      <a:r>
                        <a:rPr lang="cs-CZ" sz="20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strukture</a:t>
                      </a:r>
                      <a:endParaRPr lang="cs-CZ" sz="20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</a:t>
                      </a:r>
                      <a:r>
                        <a:rPr lang="cs-CZ" sz="20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Understanding</a:t>
                      </a:r>
                      <a:endParaRPr lang="cs-CZ" sz="20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cs-CZ" sz="20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</a:t>
                      </a:r>
                      <a:r>
                        <a:rPr lang="cs-CZ" sz="20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Competencies</a:t>
                      </a:r>
                      <a:endParaRPr lang="cs-CZ" sz="20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</a:t>
                      </a:r>
                      <a:r>
                        <a:rPr lang="cs-CZ" sz="20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</a:t>
                      </a:r>
                      <a:endParaRPr lang="cs-CZ" sz="20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</a:t>
                      </a:r>
                      <a:r>
                        <a:rPr lang="cs-CZ" sz="20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cs-CZ" sz="2000" b="1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Supplier</a:t>
                      </a:r>
                      <a:endParaRPr lang="cs-CZ" sz="20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894"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CRM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processes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Lifecykle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Knowledge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894"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CRM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Data,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Across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Channels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894"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CRM Technology: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Infrastructure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894">
                <a:tc gridSpan="2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r>
                        <a:rPr lang="cs-CZ" sz="20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CRM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Metrics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Serve,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Satisfaction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Loyalty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r>
                        <a:rPr lang="cs-CZ" sz="20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Costs</a:t>
                      </a:r>
                      <a:endParaRPr lang="cs-CZ" sz="20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24435" y="6338610"/>
            <a:ext cx="4263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(</a:t>
            </a:r>
            <a:r>
              <a:rPr lang="cs-CZ" sz="2400" b="1" dirty="0" err="1">
                <a:solidFill>
                  <a:srgbClr val="002060"/>
                </a:solidFill>
              </a:rPr>
              <a:t>Buttle</a:t>
            </a:r>
            <a:r>
              <a:rPr lang="cs-CZ" sz="2400" b="1" dirty="0">
                <a:solidFill>
                  <a:srgbClr val="002060"/>
                </a:solidFill>
              </a:rPr>
              <a:t>, </a:t>
            </a:r>
            <a:r>
              <a:rPr lang="cs-CZ" sz="2400" b="1" dirty="0" err="1">
                <a:solidFill>
                  <a:srgbClr val="002060"/>
                </a:solidFill>
              </a:rPr>
              <a:t>Maklan</a:t>
            </a:r>
            <a:r>
              <a:rPr lang="cs-CZ" sz="2400" b="1" dirty="0">
                <a:solidFill>
                  <a:srgbClr val="002060"/>
                </a:solidFill>
              </a:rPr>
              <a:t>, 2015, s. 22)</a:t>
            </a:r>
          </a:p>
        </p:txBody>
      </p:sp>
    </p:spTree>
    <p:extLst>
      <p:ext uri="{BB962C8B-B14F-4D97-AF65-F5344CB8AC3E}">
        <p14:creationId xmlns:p14="http://schemas.microsoft.com/office/powerpoint/2010/main" val="2977554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9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Typologie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57040"/>
            <a:ext cx="9779986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V-CRM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Management) – řízení vztahů se zákazníky na základě tvorby hodnoty,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D-CRM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Management) - diferencované řízení vztahů se zákazníky,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K-CRM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Custromer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Management) – řízení vztahů s  klíčovými zákazníky,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(Partner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Management) – řízení vztahů s partnery,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L-CRM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Management) – vedení zákaznických vztahů,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E-CRM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Management)–řízení vztahů se zákazníky v prostředí e-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S-CRM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Management) – řízení vztahů se zákazníky prostřednictvím tvorby sociálních sítí.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Lehtinen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2007; Lošťáková, 2009;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Burnet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2002;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Payne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2007;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Greenberg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2009), typy CRM budou dále postupně rozvíjeny.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266810" y="140054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69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50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Sociální média a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vztahů se zákazníky na  sociálních médiích je nazýváno jako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CRM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SCRM 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Ajmera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al, 2013)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CRM je neustále se vyvíjející systém, na který má vliv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revoluce sociálních médií a zákaznická interakce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sociální média, participace a osobní přístup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usnadňují schopnosti CRM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 vztahového marketingu, umožňují prodejcům interakci se zákazníky prostřednictvím vhodných komunikačních nástrojů,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sociální média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pomáhají vytvářet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produkty, služby a hodnoty a umožňují přístup k velkému množství dat o spotřebitelích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(Hoyer et al, 2010).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96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502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Sociální média a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Bairda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Parasnise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(2011)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mají sociální média (dále SM) obrovský potenciál pro podniky k získání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bližšího vztahu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 jejich zákazníky, během něhož dochází k vyššímu příjmu, eliminaci nákladů a nedostatků,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se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podnicích rapidně roste, sociální sítě jsou výzvou v oblasti řízení vztahů se zákazníky,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uživatelé sítí sdílí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své soukromé informace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také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využívají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sociální sítě k vyhledávání výrobků a následné sdílení svých zkušeností se svými přáteli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Tripp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Grégoire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2011).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45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45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Sociální média a CRM, interakce uživatelů SM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SM jsou základem pro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interakci mezi mnoha uživateli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(mezi zaměstnanci, zákazníky, partnery, obchodníky a sponzory), kteří přispívají svými názory, zkušenostmi a požadavky,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zákazníci různých podniků používají SM jako je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nebo různé blogy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vyjádření svých názorů, obav, stížností a reklamací týkající se produktů a služeb, které používají a také očekávají, že podniky budou na jejich vzkazy reagovat.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4576736" y="2609106"/>
            <a:ext cx="564777" cy="685800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8" name="Šipka dolů 7"/>
          <p:cNvSpPr/>
          <p:nvPr/>
        </p:nvSpPr>
        <p:spPr>
          <a:xfrm>
            <a:off x="1443571" y="2609106"/>
            <a:ext cx="564777" cy="685800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7427258" y="2548971"/>
            <a:ext cx="564777" cy="685800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605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908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Sociální média a CRM, sociální spotřebitelé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402080"/>
            <a:ext cx="10048927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sociální sítě a další nové technologie vytváří tzv. “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spotřebitelé“,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kteří mají prostředky ke sdílení svých názorů a zkušeností s produkty či službami,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vliv sociálních sítí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zkušenosti a názory spotřebitelů jsou masově sdíleny a mají významný vliv na tržní pozici podniku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Capuccio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Kulkarni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Sohail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2012),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nejnovější trendem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je pokus v CRM využít SM, jehož relační vlastnosti a charakteristiky jsou vhodné především pro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komunikaci se zákazníky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36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62349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Řízení vztahů se zákazníky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838200" y="1564243"/>
            <a:ext cx="10776045" cy="43088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>
                <a:solidFill>
                  <a:srgbClr val="FF0000"/>
                </a:solidFill>
              </a:rPr>
              <a:t>Počátky vztahů se zákazníky: </a:t>
            </a:r>
          </a:p>
          <a:p>
            <a:pPr marL="457200" indent="-457200" algn="just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doba před průmyslovou revolucí, řemeslníci prodávali své výrobky, znali svoje zákazníky v okolí a jejich potřeby, často je znali osobně </a:t>
            </a:r>
          </a:p>
          <a:p>
            <a:pPr marL="457200" indent="-457200" algn="just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informace o zákaznících si pečlivě uchovávali v paměti, či jednoduchým způsobem evidovali</a:t>
            </a:r>
          </a:p>
          <a:p>
            <a:pPr marL="457200" indent="-457200" algn="just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při předávání řemesla  docházelo k předávání  zkušeností i informací o zákaznících z otce na syna.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698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28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Sociální CRM (SCRM)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20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Spojením SM a CRM systému tedy vzniká nový pojem s názvem Sociální CRM. Ten je definován </a:t>
            </a:r>
            <a:r>
              <a:rPr lang="cs-CZ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jako:</a:t>
            </a:r>
          </a:p>
          <a:p>
            <a:pPr algn="just"/>
            <a:r>
              <a:rPr lang="cs-CZ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Filozofie a obchodní strategie, která je podporována technologickými platformami, sociálními médii, obchodními pravidly a procesy, které slouží k zapojení zákazníka do spolupráce s podnikem s cílem zajistit vzájemné hodnoty a vytvoření důvěry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Greenberg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2010).</a:t>
            </a:r>
          </a:p>
          <a:p>
            <a:pPr algn="just"/>
            <a:endParaRPr lang="cs-CZ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SCRM - přitahuje pozornost jak zákazníků, tak podniků jako udržitelný kanál pro sledování, správu a zlepšení vztahů se zákazníky,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podniky začínají být otevřené této platformě, jelikož efekt komunit na kanálech SM má vliv na jejich image značky, potenciální tržní příležitost a loajalitu zákazníků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Ajmera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al, 2013).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29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7377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Veřejný charakter konverzace na sociálních sítích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každá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konverzace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zapojení zákazníků na sociálních stránkách je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veřejná,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tedy viditelná,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výhoda -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zapojení potenciálních zákazníků, kteří mohou zjistit a získat potřebné informace o produktu, podniku,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jsou případné negativní konverzace, které se mohou stát virálními a ve velmi krátkém období ohrozit postavení na trhu,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přesto podniky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podporují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tento způsob komunikace, jelikož napomáhá zvyšovat loajalitu zákazníků a zároveň snižuje pracovní zátěž oddělení zákaznické péče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Ajmera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al, 2013).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06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779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339966"/>
                </a:solidFill>
              </a:rPr>
              <a:t>SCRM - cesta od </a:t>
            </a:r>
            <a:r>
              <a:rPr lang="cs-CZ" sz="2400" b="1" dirty="0">
                <a:solidFill>
                  <a:srgbClr val="FF0000"/>
                </a:solidFill>
              </a:rPr>
              <a:t>„</a:t>
            </a:r>
            <a:r>
              <a:rPr lang="cs-CZ" sz="2400" b="1" dirty="0" err="1">
                <a:solidFill>
                  <a:srgbClr val="FF0000"/>
                </a:solidFill>
              </a:rPr>
              <a:t>one</a:t>
            </a:r>
            <a:r>
              <a:rPr lang="cs-CZ" sz="2400" b="1" dirty="0">
                <a:solidFill>
                  <a:srgbClr val="FF0000"/>
                </a:solidFill>
              </a:rPr>
              <a:t>-to-many“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339966"/>
                </a:solidFill>
              </a:rPr>
              <a:t>k tzv.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„</a:t>
            </a:r>
            <a:r>
              <a:rPr lang="cs-CZ" sz="2400" b="1" dirty="0" err="1">
                <a:solidFill>
                  <a:srgbClr val="FF0000"/>
                </a:solidFill>
              </a:rPr>
              <a:t>one</a:t>
            </a:r>
            <a:r>
              <a:rPr lang="cs-CZ" sz="2400" b="1" dirty="0">
                <a:solidFill>
                  <a:srgbClr val="FF0000"/>
                </a:solidFill>
              </a:rPr>
              <a:t> to </a:t>
            </a:r>
            <a:r>
              <a:rPr lang="cs-CZ" sz="2400" b="1" dirty="0" err="1">
                <a:solidFill>
                  <a:srgbClr val="FF0000"/>
                </a:solidFill>
              </a:rPr>
              <a:t>one</a:t>
            </a:r>
            <a:r>
              <a:rPr lang="cs-CZ" sz="2400" b="1" dirty="0">
                <a:solidFill>
                  <a:srgbClr val="FF0000"/>
                </a:solidFill>
              </a:rPr>
              <a:t>“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41482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SCRM nenahrazuje stávající úsilí tradičního CRM, nýbrž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přidává další hodnotu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Je skvělým prostředkem pro budování značky a získání informací o spotřebitelích pro CRM, od nichž lze pak identifikovat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klíčové zákazníky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které přinesou podniku mimořádně vysokou hodnotu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SCRM se zaměřuje na sledování úkolů a interakci. Tento systém má potenciál posunout klasickou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-to-many“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komunikaci se zákazníky k takzvané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interakci s mnoha zákazníky,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podniky mohou využít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“hlas zákazníka“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sociálních sítích pro přímou komunikaci či zasílání e-mailů. SCRM je z důvodu nižší nákladovosti vhodný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 malé a střední podniky.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Capuccio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Kulkarni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Sohail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2012).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026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137617"/>
            <a:ext cx="2658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523015"/>
            <a:ext cx="10156504" cy="6370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k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myšlenky v 60. letech min. stol. zaměřené na komplexní pojetí  uspokojování potřeb, postupně tyto myšlenky rozšiřovány o evidenci informací, hodnotu pro zákazníka, jeho hodnota pro firmu, loajalitu zákazníků, zákaznicky orientované firmy, integrace CRM do organizační struktury.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Původ pojmu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 v 90. letech min. stol, diferencovaný význam zkratky.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CRM, jejich vývoj-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 definice, centrem zákazníci a různé části CRM, přechod ke dlouhodobosti.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 v definicích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počátků CRM spojeno se softwarem, podpora vzniku přidané hodnoty CRM.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Širší pojetí CRM-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 jako obchodní strategie, jako strategický proces.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Krize marketingového mixu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návrhy nových prvků.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CRM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hodnotový management.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Modely CRM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IDIC model, </a:t>
            </a:r>
            <a:r>
              <a:rPr lang="cs-CZ" sz="2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Gartner</a:t>
            </a:r>
            <a:r>
              <a:rPr lang="cs-CZ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´s CRM model.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 média a CRM, SCRM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usnadnění CRM a zákaznické interakce.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346743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Počátky řízení vztahů se zákazníky?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026" name="Picture 2" descr="VektorovÃ© kreslenÃ­ modrÃ© postav potÅesenÃ­ ruko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272" y="2497539"/>
            <a:ext cx="2694484" cy="3464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4" name="Oválný bublinový popisek 3"/>
          <p:cNvSpPr/>
          <p:nvPr/>
        </p:nvSpPr>
        <p:spPr>
          <a:xfrm>
            <a:off x="7318804" y="1131947"/>
            <a:ext cx="3125337" cy="1924334"/>
          </a:xfrm>
          <a:prstGeom prst="wedgeEllipseCallout">
            <a:avLst>
              <a:gd name="adj1" fmla="val -47471"/>
              <a:gd name="adj2" fmla="val 6391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Syn přejímá řemeslo</a:t>
            </a:r>
          </a:p>
          <a:p>
            <a:pPr algn="ctr"/>
            <a:r>
              <a:rPr lang="cs-CZ" sz="2400" b="1" dirty="0">
                <a:solidFill>
                  <a:srgbClr val="008080"/>
                </a:solidFill>
              </a:rPr>
              <a:t>a informace o zákaznících</a:t>
            </a:r>
          </a:p>
        </p:txBody>
      </p:sp>
      <p:sp>
        <p:nvSpPr>
          <p:cNvPr id="9" name="Oválný bublinový popisek 8"/>
          <p:cNvSpPr/>
          <p:nvPr/>
        </p:nvSpPr>
        <p:spPr>
          <a:xfrm>
            <a:off x="520887" y="1690688"/>
            <a:ext cx="3125337" cy="1924334"/>
          </a:xfrm>
          <a:prstGeom prst="wedgeEllipseCallout">
            <a:avLst>
              <a:gd name="adj1" fmla="val 63010"/>
              <a:gd name="adj2" fmla="val 3554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Otec předává řemeslo a informace o zákaznících</a:t>
            </a:r>
          </a:p>
        </p:txBody>
      </p:sp>
    </p:spTree>
    <p:extLst>
      <p:ext uri="{BB962C8B-B14F-4D97-AF65-F5344CB8AC3E}">
        <p14:creationId xmlns:p14="http://schemas.microsoft.com/office/powerpoint/2010/main" val="241655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32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Vývoj k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954798" cy="44319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Počátky: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k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prvotním autorům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myšlenek týkajících se řízení vztahů se zákazníky je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Levitt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(1960),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který zdůrazňuje zaměření firem na plnění zákazníkových potřeb, a nikoliv na prodej svých produktů či služeb,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Wensley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(1983)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rozšířili tuto myšlenku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definovali řízení vztahů se zákazníky jako systém umožňující získání podrobných informací o zákaznících a poté využití těchto informací k přizpůsobení nabídek, které jsou lépe spjaty s potřebami zákazníků, než je tomu u blízké konkurence.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2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32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Vývoj k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64853"/>
            <a:ext cx="9941351" cy="4801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od roku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1990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začaly více objevovat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záznamy informací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zákaznických vztazích,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od roku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1995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promýšlela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hodnoty pro zákazníka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základě důkladnějšího porozumění jeho potřebám,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roce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řízení vztahů se zákazníky projevilo ve změně kultury společnosti směrem k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zákaznicky orientované společnosti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což přispělo k rozvoji managementu,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roce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řízení společnosti posunulo k vytváření příslušné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organizační struktury zákaznicky orientované společnosti.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9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754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</a:rPr>
              <a:t>Původ pojmu CRM, význam zkratky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původ pojmu CRM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lze vysledovat zpět v 90. letech 20. století, kdy se koncept marketingu změnil z transakčního na relační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(Dohnal, 2002, s. 31),</a:t>
            </a: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někdy se lišil i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samotné zkratky CRM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který se pohyboval od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 až po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Relationship Marketing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začátku se objevovaly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mnohé definice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různým významem,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obtížné ověřit,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byl prvním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kdož definoval CRM, některé zdroje tvrdí, že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Lehtinen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spolu s kolegy byli jedni z prvních, kdo popsali a důkladně zkoumali CRM.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4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029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Povědomí o CRM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výzkum českých firem, MSP, 2005, OPF</a:t>
            </a:r>
            <a:endParaRPr kumimoji="0" lang="en-GB" sz="24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895658" y="44933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Group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106906"/>
              </p:ext>
            </p:extLst>
          </p:nvPr>
        </p:nvGraphicFramePr>
        <p:xfrm>
          <a:off x="372035" y="1142374"/>
          <a:ext cx="8229600" cy="4919716"/>
        </p:xfrm>
        <a:graphic>
          <a:graphicData uri="http://schemas.openxmlformats.org/drawingml/2006/table">
            <a:tbl>
              <a:tblPr/>
              <a:tblGrid>
                <a:gridCol w="4762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Povědomí o CRM - stupeň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Výroba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Služby obchod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A: Nízký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42,2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35,3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B: Poměrně dobrý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56,8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48,5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C: Výborný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1,0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11,8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1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D: Neodpovědělo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4,4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72035" y="6158753"/>
            <a:ext cx="6996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(</a:t>
            </a:r>
            <a:r>
              <a:rPr lang="cs-CZ" sz="2400" b="1" dirty="0" err="1">
                <a:solidFill>
                  <a:srgbClr val="002060"/>
                </a:solidFill>
              </a:rPr>
              <a:t>Starzyczná</a:t>
            </a:r>
            <a:r>
              <a:rPr lang="cs-CZ" sz="2400" b="1" dirty="0">
                <a:solidFill>
                  <a:srgbClr val="002060"/>
                </a:solidFill>
              </a:rPr>
              <a:t>, </a:t>
            </a:r>
            <a:r>
              <a:rPr lang="cs-CZ" sz="2400" b="1" dirty="0" err="1">
                <a:solidFill>
                  <a:srgbClr val="002060"/>
                </a:solidFill>
              </a:rPr>
              <a:t>Kauerová</a:t>
            </a:r>
            <a:r>
              <a:rPr lang="cs-CZ" sz="2400" b="1" dirty="0">
                <a:solidFill>
                  <a:srgbClr val="002060"/>
                </a:solidFill>
              </a:rPr>
              <a:t>, </a:t>
            </a:r>
            <a:r>
              <a:rPr lang="cs-CZ" sz="2400" b="1" dirty="0" err="1">
                <a:solidFill>
                  <a:srgbClr val="002060"/>
                </a:solidFill>
              </a:rPr>
              <a:t>Pellešová</a:t>
            </a:r>
            <a:r>
              <a:rPr lang="cs-CZ" sz="2400" b="1" dirty="0">
                <a:solidFill>
                  <a:srgbClr val="002060"/>
                </a:solidFill>
              </a:rPr>
              <a:t> et al, 2007)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052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3074" y="449337"/>
            <a:ext cx="8029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Povědomí o CRM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výzkum českých firem, MSP, 2015, OPF</a:t>
            </a:r>
            <a:endParaRPr kumimoji="0" lang="en-GB" sz="24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9078943" y="528850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200448"/>
              </p:ext>
            </p:extLst>
          </p:nvPr>
        </p:nvGraphicFramePr>
        <p:xfrm>
          <a:off x="363074" y="1280245"/>
          <a:ext cx="7875163" cy="4558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644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FFFF00"/>
                          </a:solidFill>
                          <a:effectLst/>
                        </a:rPr>
                        <a:t>Frequency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FFFF00"/>
                          </a:solidFill>
                          <a:effectLst/>
                        </a:rPr>
                        <a:t>Valid</a:t>
                      </a:r>
                      <a:r>
                        <a:rPr lang="cs-CZ" sz="2400" dirty="0">
                          <a:solidFill>
                            <a:srgbClr val="FFFF00"/>
                          </a:solidFill>
                          <a:effectLst/>
                        </a:rPr>
                        <a:t> %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FFFF00"/>
                          </a:solidFill>
                          <a:effectLst/>
                        </a:rPr>
                        <a:t>Cumulative</a:t>
                      </a: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 %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89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FFFF00"/>
                          </a:solidFill>
                          <a:effectLst/>
                        </a:rPr>
                        <a:t>Valid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FF00"/>
                          </a:solidFill>
                          <a:effectLst/>
                        </a:rPr>
                        <a:t>Ano</a:t>
                      </a:r>
                      <a:endParaRPr lang="cs-CZ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537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73,0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73,4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73,4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FF00"/>
                          </a:solidFill>
                          <a:effectLst/>
                        </a:rPr>
                        <a:t>Ne</a:t>
                      </a:r>
                      <a:endParaRPr lang="cs-CZ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195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26,5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26,6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100,0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3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FFFF00"/>
                          </a:solidFill>
                          <a:effectLst/>
                        </a:rPr>
                        <a:t>Total</a:t>
                      </a:r>
                      <a:endParaRPr lang="cs-CZ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732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99,5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100,0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FFFF00"/>
                          </a:solidFill>
                          <a:effectLst/>
                        </a:rPr>
                        <a:t>Missing</a:t>
                      </a:r>
                      <a:endParaRPr lang="cs-CZ" sz="24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,5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3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err="1">
                          <a:solidFill>
                            <a:srgbClr val="FFFF00"/>
                          </a:solidFill>
                          <a:effectLst/>
                        </a:rPr>
                        <a:t>Total</a:t>
                      </a:r>
                      <a:endParaRPr lang="cs-CZ" sz="24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chemeClr val="bg1"/>
                          </a:solidFill>
                          <a:effectLst/>
                        </a:rPr>
                        <a:t>736</a:t>
                      </a:r>
                      <a:endParaRPr lang="cs-CZ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100,0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073" y="5944763"/>
            <a:ext cx="671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(</a:t>
            </a:r>
            <a:r>
              <a:rPr lang="cs-CZ" sz="2400" b="1" dirty="0" err="1">
                <a:solidFill>
                  <a:srgbClr val="002060"/>
                </a:solidFill>
              </a:rPr>
              <a:t>Starzyczná</a:t>
            </a:r>
            <a:r>
              <a:rPr lang="cs-CZ" sz="2400" b="1" dirty="0">
                <a:solidFill>
                  <a:srgbClr val="002060"/>
                </a:solidFill>
              </a:rPr>
              <a:t>, </a:t>
            </a:r>
            <a:r>
              <a:rPr lang="cs-CZ" sz="2400" b="1" dirty="0" err="1">
                <a:solidFill>
                  <a:srgbClr val="002060"/>
                </a:solidFill>
              </a:rPr>
              <a:t>Kauerová</a:t>
            </a:r>
            <a:r>
              <a:rPr lang="cs-CZ" sz="2400" b="1" dirty="0">
                <a:solidFill>
                  <a:srgbClr val="002060"/>
                </a:solidFill>
              </a:rPr>
              <a:t>, </a:t>
            </a:r>
            <a:r>
              <a:rPr lang="cs-CZ" sz="2400" b="1" dirty="0" err="1">
                <a:solidFill>
                  <a:srgbClr val="002060"/>
                </a:solidFill>
              </a:rPr>
              <a:t>Pellešová</a:t>
            </a:r>
            <a:r>
              <a:rPr lang="cs-CZ" sz="2400" b="1" dirty="0">
                <a:solidFill>
                  <a:srgbClr val="002060"/>
                </a:solidFill>
              </a:rPr>
              <a:t> et al, 2007)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2527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Vytvoří nový dokument" ma:contentTypeScope="" ma:versionID="e2333883d7fef1e38c22ad354fffc7d1">
  <xsd:schema xmlns:xsd="http://www.w3.org/2001/XMLSchema" xmlns:xs="http://www.w3.org/2001/XMLSchema" xmlns:p="http://schemas.microsoft.com/office/2006/metadata/properties" xmlns:ns2="606c038c-a783-49f2-9e13-52b41ac48c69" targetNamespace="http://schemas.microsoft.com/office/2006/metadata/properties" ma:root="true" ma:fieldsID="8743a941404ad41f068d579aa4c30c74" ns2:_="">
    <xsd:import namespace="606c038c-a783-49f2-9e13-52b41ac48c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3EEB6A-0472-4080-B9F1-CB0C9FFF23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6c038c-a783-49f2-9e13-52b41ac48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62C3B0-F277-4B52-86F7-7E205E1520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8DA56B-C78E-4112-AF36-13E5EDFEBB0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3315</Words>
  <Application>Microsoft Office PowerPoint</Application>
  <PresentationFormat>Širokoúhlá obrazovka</PresentationFormat>
  <Paragraphs>345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Prezentace aplikace PowerPoint</vt:lpstr>
      <vt:lpstr>Prezentace aplikace PowerPoint</vt:lpstr>
      <vt:lpstr>Řízení vztahů se zákazníky</vt:lpstr>
      <vt:lpstr>Počátky řízení vztahů se zákazníky?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93</cp:revision>
  <dcterms:created xsi:type="dcterms:W3CDTF">2016-11-25T20:36:16Z</dcterms:created>
  <dcterms:modified xsi:type="dcterms:W3CDTF">2023-10-04T20:20:23Z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