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3" r:id="rId6"/>
    <p:sldId id="266" r:id="rId7"/>
    <p:sldId id="302" r:id="rId8"/>
    <p:sldId id="343" r:id="rId9"/>
    <p:sldId id="324" r:id="rId10"/>
    <p:sldId id="325" r:id="rId11"/>
    <p:sldId id="267" r:id="rId12"/>
    <p:sldId id="268" r:id="rId13"/>
    <p:sldId id="270" r:id="rId14"/>
    <p:sldId id="288" r:id="rId15"/>
    <p:sldId id="290" r:id="rId16"/>
    <p:sldId id="289" r:id="rId17"/>
    <p:sldId id="303" r:id="rId18"/>
    <p:sldId id="273" r:id="rId19"/>
    <p:sldId id="292" r:id="rId20"/>
    <p:sldId id="276" r:id="rId21"/>
    <p:sldId id="277" r:id="rId22"/>
    <p:sldId id="279" r:id="rId23"/>
    <p:sldId id="280" r:id="rId24"/>
    <p:sldId id="296" r:id="rId25"/>
    <p:sldId id="297" r:id="rId26"/>
    <p:sldId id="304" r:id="rId27"/>
    <p:sldId id="298" r:id="rId28"/>
    <p:sldId id="299" r:id="rId29"/>
    <p:sldId id="300" r:id="rId30"/>
    <p:sldId id="301" r:id="rId31"/>
    <p:sldId id="305" r:id="rId32"/>
    <p:sldId id="308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sps.cz/data-mining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algn="l"/>
            <a:r>
              <a:rPr lang="cs-CZ" sz="4000" b="1" dirty="0"/>
              <a:t>Architektura aplikace CRM, </a:t>
            </a:r>
            <a:br>
              <a:rPr lang="cs-CZ" sz="4000" b="1" dirty="0"/>
            </a:br>
            <a:r>
              <a:rPr lang="cs-CZ" sz="4000" b="1" dirty="0"/>
              <a:t>části CRM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cs-CZ" sz="2400" dirty="0"/>
            </a:br>
            <a:r>
              <a:rPr lang="cs-CZ" sz="2400" b="1" i="1" dirty="0">
                <a:solidFill>
                  <a:srgbClr val="002060"/>
                </a:solidFill>
              </a:rPr>
              <a:t>Cílem přednášky je pochopení jednotlivých částí CRM </a:t>
            </a:r>
            <a:br>
              <a:rPr lang="cs-CZ" sz="2400" b="1" i="1" dirty="0">
                <a:solidFill>
                  <a:srgbClr val="002060"/>
                </a:solidFill>
              </a:rPr>
            </a:br>
            <a:r>
              <a:rPr lang="cs-CZ" sz="2400" b="1" i="1" dirty="0">
                <a:solidFill>
                  <a:srgbClr val="002060"/>
                </a:solidFill>
              </a:rPr>
              <a:t>a jejich propojení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819194" y="5214182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83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ACRM: Prodejní technika – Up </a:t>
            </a:r>
            <a:r>
              <a:rPr lang="cs-CZ" sz="2400" b="1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selling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Prodejní technika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up-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velmi často zaměňována v rámci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svého výkladu za 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tyto dva pojmy znamenají?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up-</a:t>
            </a:r>
            <a:r>
              <a:rPr lang="cs-CZ" sz="24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= navyšovací prodej = prodej kvalitativně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lepšího zboží než je původní objednávka: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vyšší hodnoty objednávky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zákazníka, než původně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plánoval, a přesto zůstane spokojeným,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 v rámci objednávky: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nabídnutí alternativního produktu místo toho, který si sám vybral,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 to tak, že obě strany – tedy firma i zákazník získají vyšší hodnotu.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Příklady:</a:t>
            </a:r>
            <a:b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zájezd k moři místo Beskyd, desetikilové balení psích sucharů místo jednodenní porce, nebo poloprofesionální fotoaparát místo levného …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22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57996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ACRM: Prodejní technika-  </a:t>
            </a:r>
            <a:r>
              <a:rPr lang="cs-CZ" sz="2400" b="1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Cross-selling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cross-selling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= křížový prodej = prodej doplňkového zboží    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(sortimentu) k původní objednávce: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nabídka dalších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souvisejících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položek k probíhajícímu, nebo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provedenému nákupu,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cross-selling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má významné místo v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internetových obchodech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poměrně jednoduché jej do systému obchodu implementovat,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sledování nejčastěji společně objednávaného zboží, automatické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vypisování detailů příslušných výrobků,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se uplatnit i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v nabídce služeb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např.:  dvě společnosti, které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si přímo nekonkurují, ale obě nabízí vhodně se doplňující služby, se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domluví na vzájemném prodeji těchto služeb (např. dovolenkový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pobyt + doplňkové výlety).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01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947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ACRM - Podpůrné metody DM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11732" y="1041308"/>
            <a:ext cx="9875267" cy="5780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ABC analýza:</a:t>
            </a:r>
            <a:r>
              <a:rPr lang="cs-CZ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zjišťování klíčových zákazníků, rozdělení</a:t>
            </a:r>
          </a:p>
          <a:p>
            <a:pPr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  zákazníků podle jejich ziskovosti, správa reklamací 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(Ištván,</a:t>
            </a:r>
          </a:p>
          <a:p>
            <a:pPr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    2008),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regresní analýza: </a:t>
            </a: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hodnocení marketingových kampaní, hledání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závislostí mezi dvěma položkami (spotřeba/věk, spotřeba/region…)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k porovnávání cílových skupin 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(Ištván, 2008),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logistická regrese:</a:t>
            </a:r>
            <a:r>
              <a:rPr lang="cs-CZ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použití pro popis vztahu mezi několika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nezávislými proměnnými a dichotomickou závislou proměnnou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cs typeface="Arial" panose="020B0604020202020204" pitchFamily="34" charset="0"/>
              </a:rPr>
              <a:t>Kleinbaum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, Klein, 2010). </a:t>
            </a: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Pokud závislá proměnná není spojitá,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využijeme regresi logistickou (např. vztah mezi identifikačními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znaky a chováním zákazníků, jeho predikce),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faktorová analýza: </a:t>
            </a: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hodnocení základních atributů hodnoty</a:t>
            </a: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   zákazníka.</a:t>
            </a:r>
          </a:p>
        </p:txBody>
      </p:sp>
    </p:spTree>
    <p:extLst>
      <p:ext uri="{BB962C8B-B14F-4D97-AF65-F5344CB8AC3E}">
        <p14:creationId xmlns:p14="http://schemas.microsoft.com/office/powerpoint/2010/main" val="110695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97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ACRM Podpůrné metody DM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10089268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korespondenční analýza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metoda rozboru struktury závislostí dvou i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více proměnných, je sledován vliv jednotlivých kategorií, podobnost s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kategoriemi dalších proměnných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Hebák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 2007),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neuronové sítě 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klasifikace dat, k regresní analýze, k analýze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časových řad, shlukové analýze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korelace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zjišťující intenzitu vztahu mezi dvěma veličinami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(např. počet pracovníků prodeje a objem tržeb, tržby a HDP…),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výsledkem je korelační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(-1,+1),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časové řady-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časová řada je posloupnost číselných hodnot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zaznamenaných v čase – v marketingu se užívá např. při analýze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vývoje prodeje…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rozhodovací stromy-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varianty řešení určitého problému, např. řeší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rozhodování spotřebitele při nákupu, identifikuje nespokojené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zákazníky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(Ištván, 2008).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785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4"/>
          <p:cNvSpPr>
            <a:spLocks noChangeArrowheads="1"/>
          </p:cNvSpPr>
          <p:nvPr/>
        </p:nvSpPr>
        <p:spPr bwMode="auto">
          <a:xfrm>
            <a:off x="6096001" y="333376"/>
            <a:ext cx="1223963" cy="93662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</a:rPr>
              <a:t>Zákazník</a:t>
            </a:r>
          </a:p>
        </p:txBody>
      </p:sp>
      <p:sp>
        <p:nvSpPr>
          <p:cNvPr id="23555" name="Line 6"/>
          <p:cNvSpPr>
            <a:spLocks noChangeShapeType="1"/>
          </p:cNvSpPr>
          <p:nvPr/>
        </p:nvSpPr>
        <p:spPr bwMode="auto">
          <a:xfrm>
            <a:off x="6672263" y="1196975"/>
            <a:ext cx="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56" name="Oval 7"/>
          <p:cNvSpPr>
            <a:spLocks noChangeArrowheads="1"/>
          </p:cNvSpPr>
          <p:nvPr/>
        </p:nvSpPr>
        <p:spPr bwMode="auto">
          <a:xfrm>
            <a:off x="5591176" y="1628776"/>
            <a:ext cx="2232025" cy="79057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000066"/>
                </a:solidFill>
              </a:rPr>
              <a:t>Plánovaný nákup</a:t>
            </a:r>
          </a:p>
        </p:txBody>
      </p:sp>
      <p:sp>
        <p:nvSpPr>
          <p:cNvPr id="23557" name="Line 9"/>
          <p:cNvSpPr>
            <a:spLocks noChangeShapeType="1"/>
          </p:cNvSpPr>
          <p:nvPr/>
        </p:nvSpPr>
        <p:spPr bwMode="auto">
          <a:xfrm>
            <a:off x="6672263" y="2492376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5880101" y="2852739"/>
            <a:ext cx="158432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</a:rPr>
              <a:t>Na skladě</a:t>
            </a:r>
          </a:p>
        </p:txBody>
      </p:sp>
      <p:sp>
        <p:nvSpPr>
          <p:cNvPr id="23559" name="Line 11"/>
          <p:cNvSpPr>
            <a:spLocks noChangeShapeType="1"/>
          </p:cNvSpPr>
          <p:nvPr/>
        </p:nvSpPr>
        <p:spPr bwMode="auto">
          <a:xfrm>
            <a:off x="7572376" y="2997200"/>
            <a:ext cx="2411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0" name="Line 12"/>
          <p:cNvSpPr>
            <a:spLocks noChangeShapeType="1"/>
          </p:cNvSpPr>
          <p:nvPr/>
        </p:nvSpPr>
        <p:spPr bwMode="auto">
          <a:xfrm>
            <a:off x="9983789" y="2997200"/>
            <a:ext cx="71437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1" name="Text Box 13"/>
          <p:cNvSpPr txBox="1">
            <a:spLocks noChangeArrowheads="1"/>
          </p:cNvSpPr>
          <p:nvPr/>
        </p:nvSpPr>
        <p:spPr bwMode="auto">
          <a:xfrm>
            <a:off x="7896226" y="2636839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/>
              <a:t>ano</a:t>
            </a:r>
          </a:p>
        </p:txBody>
      </p:sp>
      <p:sp>
        <p:nvSpPr>
          <p:cNvPr id="23562" name="Oval 14"/>
          <p:cNvSpPr>
            <a:spLocks noChangeArrowheads="1"/>
          </p:cNvSpPr>
          <p:nvPr/>
        </p:nvSpPr>
        <p:spPr bwMode="auto">
          <a:xfrm>
            <a:off x="9506277" y="5712619"/>
            <a:ext cx="1295400" cy="90805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0066"/>
                </a:solidFill>
              </a:rPr>
              <a:t>Nákup</a:t>
            </a:r>
          </a:p>
        </p:txBody>
      </p:sp>
      <p:sp>
        <p:nvSpPr>
          <p:cNvPr id="23563" name="Line 16"/>
          <p:cNvSpPr>
            <a:spLocks noChangeShapeType="1"/>
          </p:cNvSpPr>
          <p:nvPr/>
        </p:nvSpPr>
        <p:spPr bwMode="auto">
          <a:xfrm flipH="1">
            <a:off x="4367214" y="30686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4" name="Line 17"/>
          <p:cNvSpPr>
            <a:spLocks noChangeShapeType="1"/>
          </p:cNvSpPr>
          <p:nvPr/>
        </p:nvSpPr>
        <p:spPr bwMode="auto">
          <a:xfrm>
            <a:off x="4367213" y="3068639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5" name="Text Box 19"/>
          <p:cNvSpPr txBox="1">
            <a:spLocks noChangeArrowheads="1"/>
          </p:cNvSpPr>
          <p:nvPr/>
        </p:nvSpPr>
        <p:spPr bwMode="auto">
          <a:xfrm>
            <a:off x="3719513" y="3644901"/>
            <a:ext cx="1511300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</a:rPr>
              <a:t>substituce</a:t>
            </a:r>
          </a:p>
        </p:txBody>
      </p:sp>
      <p:sp>
        <p:nvSpPr>
          <p:cNvPr id="23566" name="Line 20"/>
          <p:cNvSpPr>
            <a:spLocks noChangeShapeType="1"/>
          </p:cNvSpPr>
          <p:nvPr/>
        </p:nvSpPr>
        <p:spPr bwMode="auto">
          <a:xfrm>
            <a:off x="5232400" y="37893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7" name="Line 21"/>
          <p:cNvSpPr>
            <a:spLocks noChangeShapeType="1"/>
          </p:cNvSpPr>
          <p:nvPr/>
        </p:nvSpPr>
        <p:spPr bwMode="auto">
          <a:xfrm>
            <a:off x="6743700" y="37893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68" name="Text Box 22"/>
          <p:cNvSpPr txBox="1">
            <a:spLocks noChangeArrowheads="1"/>
          </p:cNvSpPr>
          <p:nvPr/>
        </p:nvSpPr>
        <p:spPr bwMode="auto">
          <a:xfrm>
            <a:off x="5519739" y="3357564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/>
              <a:t>ano</a:t>
            </a:r>
          </a:p>
        </p:txBody>
      </p:sp>
      <p:sp>
        <p:nvSpPr>
          <p:cNvPr id="23569" name="Line 23"/>
          <p:cNvSpPr>
            <a:spLocks noChangeShapeType="1"/>
          </p:cNvSpPr>
          <p:nvPr/>
        </p:nvSpPr>
        <p:spPr bwMode="auto">
          <a:xfrm flipH="1">
            <a:off x="2135189" y="38608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0" name="Text Box 25"/>
          <p:cNvSpPr txBox="1">
            <a:spLocks noChangeArrowheads="1"/>
          </p:cNvSpPr>
          <p:nvPr/>
        </p:nvSpPr>
        <p:spPr bwMode="auto">
          <a:xfrm>
            <a:off x="2782888" y="3357564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3300"/>
                </a:solidFill>
              </a:rPr>
              <a:t>ne</a:t>
            </a:r>
          </a:p>
        </p:txBody>
      </p:sp>
      <p:sp>
        <p:nvSpPr>
          <p:cNvPr id="23571" name="Text Box 26"/>
          <p:cNvSpPr txBox="1">
            <a:spLocks noChangeArrowheads="1"/>
          </p:cNvSpPr>
          <p:nvPr/>
        </p:nvSpPr>
        <p:spPr bwMode="auto">
          <a:xfrm>
            <a:off x="6240463" y="4365626"/>
            <a:ext cx="1871662" cy="366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Změna značky</a:t>
            </a:r>
          </a:p>
        </p:txBody>
      </p:sp>
      <p:sp>
        <p:nvSpPr>
          <p:cNvPr id="23572" name="Line 27"/>
          <p:cNvSpPr>
            <a:spLocks noChangeShapeType="1"/>
          </p:cNvSpPr>
          <p:nvPr/>
        </p:nvSpPr>
        <p:spPr bwMode="auto">
          <a:xfrm>
            <a:off x="2135188" y="38608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3" name="Oval 28"/>
          <p:cNvSpPr>
            <a:spLocks noChangeArrowheads="1"/>
          </p:cNvSpPr>
          <p:nvPr/>
        </p:nvSpPr>
        <p:spPr bwMode="auto">
          <a:xfrm>
            <a:off x="1362871" y="5662613"/>
            <a:ext cx="1619250" cy="100806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Návštěva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u konkurence</a:t>
            </a:r>
          </a:p>
        </p:txBody>
      </p:sp>
      <p:sp>
        <p:nvSpPr>
          <p:cNvPr id="23574" name="Line 30"/>
          <p:cNvSpPr>
            <a:spLocks noChangeShapeType="1"/>
          </p:cNvSpPr>
          <p:nvPr/>
        </p:nvSpPr>
        <p:spPr bwMode="auto">
          <a:xfrm>
            <a:off x="2135189" y="4941888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5" name="Line 31"/>
          <p:cNvSpPr>
            <a:spLocks noChangeShapeType="1"/>
          </p:cNvSpPr>
          <p:nvPr/>
        </p:nvSpPr>
        <p:spPr bwMode="auto">
          <a:xfrm>
            <a:off x="3935413" y="494188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6" name="Oval 32"/>
          <p:cNvSpPr>
            <a:spLocks noChangeArrowheads="1"/>
          </p:cNvSpPr>
          <p:nvPr/>
        </p:nvSpPr>
        <p:spPr bwMode="auto">
          <a:xfrm>
            <a:off x="3193818" y="5912755"/>
            <a:ext cx="1800225" cy="71913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Další návštěva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prodejny</a:t>
            </a:r>
          </a:p>
        </p:txBody>
      </p:sp>
      <p:sp>
        <p:nvSpPr>
          <p:cNvPr id="23577" name="Line 33"/>
          <p:cNvSpPr>
            <a:spLocks noChangeShapeType="1"/>
          </p:cNvSpPr>
          <p:nvPr/>
        </p:nvSpPr>
        <p:spPr bwMode="auto">
          <a:xfrm>
            <a:off x="8112126" y="45085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8" name="Line 34"/>
          <p:cNvSpPr>
            <a:spLocks noChangeShapeType="1"/>
          </p:cNvSpPr>
          <p:nvPr/>
        </p:nvSpPr>
        <p:spPr bwMode="auto">
          <a:xfrm>
            <a:off x="8904288" y="4508500"/>
            <a:ext cx="0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79" name="Text Box 35"/>
          <p:cNvSpPr txBox="1">
            <a:spLocks noChangeArrowheads="1"/>
          </p:cNvSpPr>
          <p:nvPr/>
        </p:nvSpPr>
        <p:spPr bwMode="auto">
          <a:xfrm>
            <a:off x="4800600" y="2565401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3300"/>
                </a:solidFill>
              </a:rPr>
              <a:t>ne</a:t>
            </a:r>
          </a:p>
        </p:txBody>
      </p:sp>
      <p:sp>
        <p:nvSpPr>
          <p:cNvPr id="23580" name="Line 36"/>
          <p:cNvSpPr>
            <a:spLocks noChangeShapeType="1"/>
          </p:cNvSpPr>
          <p:nvPr/>
        </p:nvSpPr>
        <p:spPr bwMode="auto">
          <a:xfrm flipH="1">
            <a:off x="5735638" y="46529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1" name="Line 37"/>
          <p:cNvSpPr>
            <a:spLocks noChangeShapeType="1"/>
          </p:cNvSpPr>
          <p:nvPr/>
        </p:nvSpPr>
        <p:spPr bwMode="auto">
          <a:xfrm>
            <a:off x="5735638" y="4652964"/>
            <a:ext cx="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582" name="Text Box 38"/>
          <p:cNvSpPr txBox="1">
            <a:spLocks noChangeArrowheads="1"/>
          </p:cNvSpPr>
          <p:nvPr/>
        </p:nvSpPr>
        <p:spPr bwMode="auto">
          <a:xfrm>
            <a:off x="5448300" y="4149726"/>
            <a:ext cx="647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</a:rPr>
              <a:t>ne</a:t>
            </a:r>
          </a:p>
        </p:txBody>
      </p:sp>
      <p:sp>
        <p:nvSpPr>
          <p:cNvPr id="23583" name="Oval 39"/>
          <p:cNvSpPr>
            <a:spLocks noChangeArrowheads="1"/>
          </p:cNvSpPr>
          <p:nvPr/>
        </p:nvSpPr>
        <p:spPr bwMode="auto">
          <a:xfrm>
            <a:off x="5231841" y="5828089"/>
            <a:ext cx="1655762" cy="8636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Jiné množství,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velikost</a:t>
            </a:r>
          </a:p>
        </p:txBody>
      </p:sp>
      <p:sp>
        <p:nvSpPr>
          <p:cNvPr id="23584" name="Oval 40"/>
          <p:cNvSpPr>
            <a:spLocks noChangeArrowheads="1"/>
          </p:cNvSpPr>
          <p:nvPr/>
        </p:nvSpPr>
        <p:spPr bwMode="auto">
          <a:xfrm>
            <a:off x="7571910" y="5887822"/>
            <a:ext cx="1655763" cy="71913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 dirty="0">
                <a:solidFill>
                  <a:srgbClr val="000066"/>
                </a:solidFill>
              </a:rPr>
              <a:t>Jiné ceny</a:t>
            </a:r>
          </a:p>
        </p:txBody>
      </p:sp>
      <p:sp>
        <p:nvSpPr>
          <p:cNvPr id="23585" name="Rectangle 41"/>
          <p:cNvSpPr>
            <a:spLocks noChangeArrowheads="1"/>
          </p:cNvSpPr>
          <p:nvPr/>
        </p:nvSpPr>
        <p:spPr bwMode="auto">
          <a:xfrm>
            <a:off x="8256588" y="40052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/>
              <a:t>ano</a:t>
            </a:r>
          </a:p>
        </p:txBody>
      </p:sp>
      <p:sp>
        <p:nvSpPr>
          <p:cNvPr id="23586" name="Text Box 42"/>
          <p:cNvSpPr txBox="1">
            <a:spLocks noChangeArrowheads="1"/>
          </p:cNvSpPr>
          <p:nvPr/>
        </p:nvSpPr>
        <p:spPr bwMode="auto">
          <a:xfrm>
            <a:off x="416859" y="549276"/>
            <a:ext cx="5102880" cy="116955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2060"/>
                </a:solidFill>
              </a:rPr>
              <a:t>Zjednodušený příklad rozhodovacího stromu 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2060"/>
                </a:solidFill>
              </a:rPr>
              <a:t>Ztráta zákazníků</a:t>
            </a:r>
          </a:p>
        </p:txBody>
      </p:sp>
      <p:pic>
        <p:nvPicPr>
          <p:cNvPr id="23587" name="Picture 43" descr="j0428133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589" y="333375"/>
            <a:ext cx="16605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701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88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Operativní CRM (OCRM)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OCRM - podpora skutečného kontaktu se zákazníky vedeného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zaměstnanci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linie (front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obecné automatizace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obchodních procesů, včetně prodeje výrobků, služeb a marketingu,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(sales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SFA,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2015, s. 212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veškerá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zákazníkem je sledována a uložena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v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databázi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 efektivně poskytována uživatelům nebo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zaměstnancům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(Dohnal, 2002, s. 60).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komunikovat s různými zaměstnanci s využitím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různých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kanálů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pocitu, že o zákazníka je postaráno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jednou osobou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minimalizace času pracovníka, který musí vynaložit na psaní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informací a administrativu (data jsou sdílena), 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výkonnosti pracovníků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kteří jsou pak schopni obsloužit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více zákazníků.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62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16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OCRM – databázový marketing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/>
              <a:t>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databázový marketing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-proces, vytváření, udržování a využívání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databází zákazníků a dalších databází (výrobků, dodavatelů,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dealerů) pro navazování kontaktu, provádění transakcí a vytváření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vztahu se zákazníky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2013), 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sběr dat: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probíhá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kontaktních centrech, data se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uspořádávájí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datového skladu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(data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warehouse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kde se vyhledávají, analyzují a na jejich základě přijímají rozhodnutí.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databází: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identifikace potencionálních zákazníků, rozhodování o nabídce pro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zákazníky, prohloubení věrnosti zákazníka, opětovná aktivace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zákazníků, eliminace závažných chyb 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Kotler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Keller, 2013, s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182).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277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991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OCRM – hlavní  aktivity:  1. Podpora  marketingu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59096" y="1402080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/>
              <a:t> 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Torggler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hovoří o třech hlavních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každodenních aktivitách v operativě  CRM, a to 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podpoře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marketingu, podpoře prodeje, podpoře zákaznických služeb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 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Torgglera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(2008)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marketingu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(PM)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tři složky: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plánování kampaní, kontrola kampaní a jejich vyhodnocování.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Podpora marketingu 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uskutečnění aplikací IT podniku,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umožnění splnění marketingových cílů, automatizace marketingu,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rozšířil podporu marketingu o tyto procesy: řízení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emailových kampaní, internetový marketing, procesy věrnostního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managementu, procesy řízení životního cyklu produktu, procesy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optimalizace webu a procesy optimalizace internetových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vyhledávačů</a:t>
            </a:r>
            <a:r>
              <a:rPr lang="cs-CZ" sz="2400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2015, s. 221-261)-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věnoval velkou pozornost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automatizaci marketingu.</a:t>
            </a:r>
            <a:endParaRPr lang="cs-CZ" sz="2400" dirty="0">
              <a:solidFill>
                <a:srgbClr val="00206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012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875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OCRM - hlavní  aktivity:  2. Podpora prodeje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4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Podpora prodeje (PP)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dosažení cílů stanovených pracovníky prodeje a obchodního managementu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 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Torgglera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(2008)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tři základní okruhy: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objednávek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příležitostí, podpora obchodního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procesu): termíny uzavírání smluv, cenové nabídky, časové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sledování objednávek a dodávek,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prodejních sil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plánování návštěv, jejich frekvence.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navrhování produktu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(individuální produktové nabídky, tvorba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nových produktů a inovace atd.), 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definuje procesy podpory prodeje takto: řízení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zákaznických účtů, řízení kontraktů, řízení schůzek,  návrh 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vizualizace produktů, tvorba nabídek, procesy prodejních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předpovědí, procesy řízení teritorií.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20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0807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OCRM - hlavní  aktivity:  3. Podpora  zákaznických  potřeb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60626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</a:rPr>
              <a:t>3.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zákaznických potřeb (PZS)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IT při naplňování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cílů pracovníků servisních míst a managementu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přeměna kontaktních center integrujících nejrůznější způsoby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komunikace,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Púchlo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(2010)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ukazuje na první místa kontaktu, jako jsou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internetové stránky, email,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helpdesk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či konkrétní produktové stránky,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důležitým místem je řízení stížností, které poskytují podnikům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zpětnou vazbu od zákazníků, rychlé a správné vyřízení reklamace ke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spokojenosti zákazníků,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doplňuje podporu PZS procesy řízení kontaktů, řízení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emailových odpovědí, procesy fakturace, procesy propojování částí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CRM – kolaborace s webem, nejčastěji se zde využívají mobilní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technologie a internet.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8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r>
              <a:rPr lang="cs-CZ" sz="4000" b="1" dirty="0"/>
              <a:t>Architektura aplikace CRM, </a:t>
            </a:r>
            <a:br>
              <a:rPr lang="cs-CZ" sz="4000" b="1" dirty="0"/>
            </a:br>
            <a:r>
              <a:rPr lang="cs-CZ" sz="4000" b="1" dirty="0"/>
              <a:t>části CRM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467626" y="1151437"/>
            <a:ext cx="4806091" cy="4052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Architektura CRM, části CRM, typy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Hodnota zákazníka a její procesní zajištění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Analytické části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analýz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Operativní CRM</a:t>
            </a:r>
          </a:p>
          <a:p>
            <a:pPr marL="0" indent="0">
              <a:buNone/>
            </a:pP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Kolaborativní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09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 err="1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Kolaborativní</a:t>
            </a:r>
            <a:r>
              <a:rPr lang="cs-CZ" sz="2400" b="1" dirty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CRM (KCRM)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KCRM umožňuje podnikům fungujícím kolem jednoho distribučního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kanálu, stejně jako všem oddělením v podniku, spolupracovat 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sdílet informace o zákaznících.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(Dohnal, 2002, s. 66-64),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(2009, s. 11)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hovoří o řízení partnerského vztahu (Partner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Relationshiop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Mangement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PRM).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Spolupráce mezi odd. 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maximální sdílení příslušných informací,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které získávají všechna oddělení, kladení důrazu na zvyšování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kvality služeb poskytovaných zákazníkům, Výsledkem KCRM: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zvýšení užitečnosti pro zákazníka a jeho loajality,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Rivalita mezi odd.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narušuje úsilí CRM sdílet příslušné údaje v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celém podniku (např. informace z linky zákaznické podpory může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pomoci marketing. odd. při příští kampani).</a:t>
            </a:r>
            <a:r>
              <a:rPr lang="cs-CZ" sz="2400" dirty="0">
                <a:solidFill>
                  <a:srgbClr val="002060"/>
                </a:solidFill>
              </a:rPr>
              <a:t>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96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13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KCRM – hlavní aktivity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11002"/>
            <a:ext cx="10048927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Podle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Torgglera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(2008)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KCRM dělí na tři hlavní aktivity: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  <a:p>
            <a:pPr algn="just"/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management kontaktů, ECRM a internet, centrum interakce se</a:t>
            </a:r>
          </a:p>
          <a:p>
            <a:pPr algn="just"/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zákazníky.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Management kontaktů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nástroje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podporují</a:t>
            </a: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dlouhodobou péči o zákaznická data: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adresy, kontaktní osoby, statusy zákazníků, 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podniky obvykle disponují s jedinou centrální databází, ke které mají přístup všechna oddělení, 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souvislostí s tvorbou databáze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Bokorová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2003)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vyskytují 2 hlavní problémy: </a:t>
            </a: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zaměstnanci nemají zájem dodávat relevantní informace do systému, </a:t>
            </a: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zaměstnanců jsou někdy intuitivní, neopírající se o relevantní informace ze CRM.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45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48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KCRM - hlavní aktivity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dalších aktivit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Torggler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2008).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ECRM a internet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ECRM představuje zavedení software fungujícího v externím prostředí, a to na webu, do prostředí podniku. Tento přístup 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(2005)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pomáhá podnikům,</a:t>
            </a:r>
          </a:p>
          <a:p>
            <a:pPr lvl="0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Centrum interakce se zákazníky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sbíhají se v něm všechny komunikační kanály, vyhodnocují se zde aktuální situace na trhu.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3617258" y="2078324"/>
            <a:ext cx="564777" cy="685800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8" name="Šipka dolů 7"/>
          <p:cNvSpPr/>
          <p:nvPr/>
        </p:nvSpPr>
        <p:spPr>
          <a:xfrm>
            <a:off x="1510806" y="2078324"/>
            <a:ext cx="564777" cy="685800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5723710" y="2078324"/>
            <a:ext cx="564777" cy="685800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605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351532" cy="986044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KCRM Propojení jednotlivých částí CRM</a:t>
            </a:r>
          </a:p>
        </p:txBody>
      </p:sp>
      <p:grpSp>
        <p:nvGrpSpPr>
          <p:cNvPr id="4" name="Skupina 3"/>
          <p:cNvGrpSpPr>
            <a:grpSpLocks/>
          </p:cNvGrpSpPr>
          <p:nvPr/>
        </p:nvGrpSpPr>
        <p:grpSpPr bwMode="auto">
          <a:xfrm>
            <a:off x="1290917" y="1351170"/>
            <a:ext cx="8547847" cy="4625788"/>
            <a:chOff x="1670" y="2137"/>
            <a:chExt cx="7810" cy="3794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" name="Obdélník 4"/>
            <p:cNvSpPr>
              <a:spLocks noChangeArrowheads="1"/>
            </p:cNvSpPr>
            <p:nvPr/>
          </p:nvSpPr>
          <p:spPr bwMode="auto">
            <a:xfrm>
              <a:off x="1670" y="4168"/>
              <a:ext cx="1944" cy="1560"/>
            </a:xfrm>
            <a:prstGeom prst="rect">
              <a:avLst/>
            </a:prstGeom>
            <a:grp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indent="450215" algn="just">
                <a:lnSpc>
                  <a:spcPct val="150000"/>
                </a:lnSpc>
                <a:spcBef>
                  <a:spcPts val="1200"/>
                </a:spcBef>
                <a:spcAft>
                  <a:spcPts val="0"/>
                </a:spcAft>
              </a:pPr>
              <a:r>
                <a:rPr lang="cs-CZ" sz="2400" b="1" dirty="0">
                  <a:solidFill>
                    <a:srgbClr val="00206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Zákazníci</a:t>
              </a:r>
            </a:p>
          </p:txBody>
        </p: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1671" y="2137"/>
              <a:ext cx="7809" cy="3794"/>
              <a:chOff x="1671" y="2137"/>
              <a:chExt cx="7809" cy="3794"/>
            </a:xfrm>
            <a:grpFill/>
          </p:grpSpPr>
          <p:grpSp>
            <p:nvGrpSpPr>
              <p:cNvPr id="7" name="Group 8"/>
              <p:cNvGrpSpPr>
                <a:grpSpLocks/>
              </p:cNvGrpSpPr>
              <p:nvPr/>
            </p:nvGrpSpPr>
            <p:grpSpPr bwMode="auto">
              <a:xfrm>
                <a:off x="2435" y="2137"/>
                <a:ext cx="7045" cy="3794"/>
                <a:chOff x="2435" y="2137"/>
                <a:chExt cx="7045" cy="3794"/>
              </a:xfrm>
              <a:grpFill/>
            </p:grpSpPr>
            <p:sp>
              <p:nvSpPr>
                <p:cNvPr id="10" name="Obousměrná svislá šipka 9"/>
                <p:cNvSpPr>
                  <a:spLocks noChangeArrowheads="1"/>
                </p:cNvSpPr>
                <p:nvPr/>
              </p:nvSpPr>
              <p:spPr bwMode="auto">
                <a:xfrm>
                  <a:off x="5383" y="3823"/>
                  <a:ext cx="448" cy="610"/>
                </a:xfrm>
                <a:prstGeom prst="upDownArrow">
                  <a:avLst>
                    <a:gd name="adj1" fmla="val 0"/>
                    <a:gd name="adj2" fmla="val 50001"/>
                  </a:avLst>
                </a:prstGeom>
                <a:grpFill/>
                <a:ln w="254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11" name="Group 10"/>
                <p:cNvGrpSpPr>
                  <a:grpSpLocks/>
                </p:cNvGrpSpPr>
                <p:nvPr/>
              </p:nvGrpSpPr>
              <p:grpSpPr bwMode="auto">
                <a:xfrm>
                  <a:off x="2435" y="2137"/>
                  <a:ext cx="7045" cy="3794"/>
                  <a:chOff x="2435" y="2137"/>
                  <a:chExt cx="7045" cy="3794"/>
                </a:xfrm>
                <a:grpFill/>
              </p:grpSpPr>
              <p:sp>
                <p:nvSpPr>
                  <p:cNvPr id="12" name="Obdélník 11"/>
                  <p:cNvSpPr>
                    <a:spLocks noChangeArrowheads="1"/>
                  </p:cNvSpPr>
                  <p:nvPr/>
                </p:nvSpPr>
                <p:spPr bwMode="auto">
                  <a:xfrm>
                    <a:off x="5010" y="4491"/>
                    <a:ext cx="4310" cy="1440"/>
                  </a:xfrm>
                  <a:prstGeom prst="rect">
                    <a:avLst/>
                  </a:prstGeom>
                  <a:grpFill/>
                  <a:ln w="254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pPr indent="450215" algn="ctr">
                      <a:lnSpc>
                        <a:spcPct val="150000"/>
                      </a:lnSpc>
                      <a:spcBef>
                        <a:spcPts val="1200"/>
                      </a:spcBef>
                      <a:spcAft>
                        <a:spcPts val="0"/>
                      </a:spcAft>
                    </a:pPr>
                    <a:r>
                      <a:rPr lang="en-GB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Back Office</a:t>
                    </a:r>
                    <a:endParaRPr lang="cs-CZ" sz="2400" b="1" dirty="0">
                      <a:solidFill>
                        <a:srgbClr val="002060"/>
                      </a:solidFill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3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2435" y="2137"/>
                    <a:ext cx="7045" cy="2300"/>
                    <a:chOff x="2435" y="2137"/>
                    <a:chExt cx="7045" cy="2300"/>
                  </a:xfrm>
                  <a:grpFill/>
                </p:grpSpPr>
                <p:sp>
                  <p:nvSpPr>
                    <p:cNvPr id="14" name="Obousměrná svislá šipka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4" y="3827"/>
                      <a:ext cx="448" cy="610"/>
                    </a:xfrm>
                    <a:prstGeom prst="upDownArrow">
                      <a:avLst>
                        <a:gd name="adj1" fmla="val 0"/>
                        <a:gd name="adj2" fmla="val 50001"/>
                      </a:avLst>
                    </a:prstGeom>
                    <a:grpFill/>
                    <a:ln w="254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ctr" anchorCtr="0" upright="1">
                      <a:noAutofit/>
                    </a:bodyPr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5" name="Group 1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35" y="2137"/>
                      <a:ext cx="7045" cy="2296"/>
                      <a:chOff x="2435" y="2137"/>
                      <a:chExt cx="7045" cy="2296"/>
                    </a:xfrm>
                    <a:grpFill/>
                  </p:grpSpPr>
                  <p:sp>
                    <p:nvSpPr>
                      <p:cNvPr id="16" name="Obousměrná svislá šipka 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540" y="3823"/>
                        <a:ext cx="448" cy="610"/>
                      </a:xfrm>
                      <a:prstGeom prst="upDownArrow">
                        <a:avLst>
                          <a:gd name="adj1" fmla="val 0"/>
                          <a:gd name="adj2" fmla="val 50001"/>
                        </a:avLst>
                      </a:prstGeom>
                      <a:grpFill/>
                      <a:ln w="254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ctr" anchorCtr="0" upright="1">
                        <a:noAutofit/>
                      </a:bodyPr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7" name="Group 1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35" y="2137"/>
                        <a:ext cx="7045" cy="1666"/>
                        <a:chOff x="2435" y="2137"/>
                        <a:chExt cx="7045" cy="1666"/>
                      </a:xfrm>
                      <a:grpFill/>
                    </p:grpSpPr>
                    <p:sp>
                      <p:nvSpPr>
                        <p:cNvPr id="18" name="Obdélník 1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250" y="2138"/>
                          <a:ext cx="1230" cy="1665"/>
                        </a:xfrm>
                        <a:prstGeom prst="rect">
                          <a:avLst/>
                        </a:prstGeom>
                        <a:grpFill/>
                        <a:ln w="254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rot="0" vert="horz" wrap="square" lIns="91440" tIns="45720" rIns="91440" bIns="45720" anchor="ctr" anchorCtr="0" upright="1">
                          <a:noAutofit/>
                        </a:bodyPr>
                        <a:lstStyle/>
                        <a:p>
                          <a:pPr indent="450215" algn="just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b="1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Data</a:t>
                          </a:r>
                          <a:endParaRPr lang="cs-CZ" b="1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450215" algn="just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b="1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Ware</a:t>
                          </a:r>
                          <a:endParaRPr lang="cs-CZ" b="1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450215" algn="just">
                            <a:lnSpc>
                              <a:spcPct val="150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b="1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house</a:t>
                          </a:r>
                          <a:endParaRPr lang="cs-CZ" b="1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19" name="Group 1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435" y="2137"/>
                          <a:ext cx="5810" cy="1666"/>
                          <a:chOff x="2435" y="2137"/>
                          <a:chExt cx="5810" cy="1666"/>
                        </a:xfrm>
                        <a:grpFill/>
                      </p:grpSpPr>
                      <p:sp>
                        <p:nvSpPr>
                          <p:cNvPr id="20" name="Obousměrná vodorovná šipka 1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7890" y="2888"/>
                            <a:ext cx="355" cy="223"/>
                          </a:xfrm>
                          <a:prstGeom prst="leftRightArrow">
                            <a:avLst>
                              <a:gd name="adj1" fmla="val 50000"/>
                              <a:gd name="adj2" fmla="val 49998"/>
                            </a:avLst>
                          </a:prstGeom>
                          <a:grpFill/>
                          <a:ln w="254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:ln>
                        </p:spPr>
                        <p:txBody>
                          <a:bodyPr rot="0" vert="horz" wrap="square" lIns="91440" tIns="45720" rIns="91440" bIns="45720" anchor="ctr" anchorCtr="0" upright="1">
                            <a:noAutofit/>
                          </a:bodyPr>
                          <a:lstStyle/>
                          <a:p>
                            <a:endParaRPr lang="cs-CZ"/>
                          </a:p>
                        </p:txBody>
                      </p:sp>
                      <p:grpSp>
                        <p:nvGrpSpPr>
                          <p:cNvPr id="21" name="Group 2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2435" y="2137"/>
                            <a:ext cx="5455" cy="1666"/>
                            <a:chOff x="2435" y="2137"/>
                            <a:chExt cx="5455" cy="1666"/>
                          </a:xfrm>
                          <a:grpFill/>
                        </p:grpSpPr>
                        <p:grpSp>
                          <p:nvGrpSpPr>
                            <p:cNvPr id="22" name="Group 21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2435" y="2138"/>
                              <a:ext cx="4220" cy="1665"/>
                              <a:chOff x="2435" y="2138"/>
                              <a:chExt cx="4220" cy="1665"/>
                            </a:xfrm>
                            <a:grpFill/>
                          </p:grpSpPr>
                          <p:grpSp>
                            <p:nvGrpSpPr>
                              <p:cNvPr id="24" name="Group 22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2435" y="2138"/>
                                <a:ext cx="3861" cy="1665"/>
                                <a:chOff x="2435" y="2138"/>
                                <a:chExt cx="3861" cy="1665"/>
                              </a:xfrm>
                              <a:grpFill/>
                            </p:grpSpPr>
                            <p:sp>
                              <p:nvSpPr>
                                <p:cNvPr id="26" name="Obdélník 25"/>
                                <p:cNvSpPr>
                                  <a:spLocks noChangeArrowheads="1"/>
                                </p:cNvSpPr>
                                <p:nvPr/>
                              </p:nvSpPr>
                              <p:spPr bwMode="auto">
                                <a:xfrm>
                                  <a:off x="4700" y="2138"/>
                                  <a:ext cx="1596" cy="1665"/>
                                </a:xfrm>
                                <a:prstGeom prst="rect">
                                  <a:avLst/>
                                </a:prstGeom>
                                <a:grpFill/>
                                <a:ln w="25400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:ln>
                              </p:spPr>
                              <p:txBody>
                                <a:bodyPr rot="0" vert="horz" wrap="square" lIns="91440" tIns="45720" rIns="91440" bIns="45720" anchor="ctr" anchorCtr="0" upright="1">
                                  <a:noAutofit/>
                                </a:bodyPr>
                                <a:lstStyle/>
                                <a:p>
                                  <a:pPr indent="450215" algn="just">
                                    <a:lnSpc>
                                      <a:spcPct val="150000"/>
                                    </a:lnSpc>
                                    <a:spcBef>
                                      <a:spcPts val="120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cs-CZ" b="1" dirty="0">
                                      <a:solidFill>
                                        <a:srgbClr val="002060"/>
                                      </a:solidFill>
                                      <a:effectLst/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a:t>Operativní</a:t>
                                  </a:r>
                                </a:p>
                                <a:p>
                                  <a:pPr indent="450215" algn="just">
                                    <a:lnSpc>
                                      <a:spcPct val="150000"/>
                                    </a:lnSpc>
                                    <a:spcBef>
                                      <a:spcPts val="1200"/>
                                    </a:spcBef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cs-CZ" b="1" dirty="0">
                                      <a:solidFill>
                                        <a:srgbClr val="002060"/>
                                      </a:solidFill>
                                      <a:effectLst/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a:t> CRM</a:t>
                                  </a:r>
                                </a:p>
                              </p:txBody>
                            </p:sp>
                            <p:grpSp>
                              <p:nvGrpSpPr>
                                <p:cNvPr id="27" name="Group 24"/>
                                <p:cNvGrpSpPr>
                                  <a:grpSpLocks/>
                                </p:cNvGrpSpPr>
                                <p:nvPr/>
                              </p:nvGrpSpPr>
                              <p:grpSpPr bwMode="auto">
                                <a:xfrm>
                                  <a:off x="2435" y="2138"/>
                                  <a:ext cx="2225" cy="1665"/>
                                  <a:chOff x="2435" y="2138"/>
                                  <a:chExt cx="2225" cy="1665"/>
                                </a:xfrm>
                                <a:grpFill/>
                              </p:grpSpPr>
                              <p:sp>
                                <p:nvSpPr>
                                  <p:cNvPr id="28" name="Obdélník 27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2435" y="2138"/>
                                    <a:ext cx="1830" cy="1665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 w="25400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0" vert="horz" wrap="square" lIns="91440" tIns="45720" rIns="91440" bIns="45720" anchor="ctr" anchorCtr="0" upright="1">
                                    <a:noAutofit/>
                                  </a:bodyPr>
                                  <a:lstStyle/>
                                  <a:p>
                                    <a:pPr indent="450215" algn="just">
                                      <a:lnSpc>
                                        <a:spcPct val="150000"/>
                                      </a:lnSpc>
                                      <a:spcBef>
                                        <a:spcPts val="1200"/>
                                      </a:spcBef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cs-CZ" b="1" dirty="0" err="1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Times New Roman" panose="020206030504050203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a:t>Kolaborativní</a:t>
                                    </a:r>
                                    <a:endParaRPr lang="cs-CZ" b="1" dirty="0">
                                      <a:solidFill>
                                        <a:srgbClr val="002060"/>
                                      </a:solidFill>
                                      <a:effectLst/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endParaRPr>
                                  </a:p>
                                  <a:p>
                                    <a:pPr indent="450215" algn="just">
                                      <a:lnSpc>
                                        <a:spcPct val="150000"/>
                                      </a:lnSpc>
                                      <a:spcBef>
                                        <a:spcPts val="1200"/>
                                      </a:spcBef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cs-CZ" b="1" dirty="0">
                                        <a:solidFill>
                                          <a:srgbClr val="002060"/>
                                        </a:solidFill>
                                        <a:effectLst/>
                                        <a:latin typeface="Times New Roman" panose="020206030504050203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a:t> CRM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29" name="Obousměrná vodorovná šipka 28"/>
                                  <p:cNvSpPr>
                                    <a:spLocks noChangeArrowheads="1"/>
                                  </p:cNvSpPr>
                                  <p:nvPr/>
                                </p:nvSpPr>
                                <p:spPr bwMode="auto">
                                  <a:xfrm>
                                    <a:off x="4305" y="2888"/>
                                    <a:ext cx="355" cy="223"/>
                                  </a:xfrm>
                                  <a:prstGeom prst="leftRightArrow">
                                    <a:avLst>
                                      <a:gd name="adj1" fmla="val 50000"/>
                                      <a:gd name="adj2" fmla="val 49998"/>
                                    </a:avLst>
                                  </a:prstGeom>
                                  <a:grpFill/>
                                  <a:ln w="25400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:ln>
                                </p:spPr>
                                <p:txBody>
                                  <a:bodyPr rot="0" vert="horz" wrap="square" lIns="91440" tIns="45720" rIns="91440" bIns="45720" anchor="ctr" anchorCtr="0" upright="1">
                                    <a:noAutofit/>
                                  </a:bodyPr>
                                  <a:lstStyle/>
                                  <a:p>
                                    <a:endParaRPr lang="cs-CZ"/>
                                  </a:p>
                                </p:txBody>
                              </p:sp>
                            </p:grpSp>
                          </p:grpSp>
                          <p:sp>
                            <p:nvSpPr>
                              <p:cNvPr id="25" name="Obousměrná vodorovná šipka 24"/>
                              <p:cNvSpPr>
                                <a:spLocks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6300" y="2905"/>
                                <a:ext cx="355" cy="223"/>
                              </a:xfrm>
                              <a:prstGeom prst="leftRightArrow">
                                <a:avLst>
                                  <a:gd name="adj1" fmla="val 50000"/>
                                  <a:gd name="adj2" fmla="val 49998"/>
                                </a:avLst>
                              </a:prstGeom>
                              <a:grpFill/>
                              <a:ln w="254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:ln>
                            </p:spPr>
                            <p:txBody>
                              <a:bodyPr rot="0" vert="horz" wrap="square" lIns="91440" tIns="45720" rIns="91440" bIns="45720" anchor="ctr" anchorCtr="0" upright="1">
                                <a:noAutofit/>
                              </a:bodyPr>
                              <a:lstStyle/>
                              <a:p>
                                <a:endParaRPr lang="cs-CZ"/>
                              </a:p>
                            </p:txBody>
                          </p:sp>
                        </p:grpSp>
                        <p:sp>
                          <p:nvSpPr>
                            <p:cNvPr id="23" name="Obdélník 22"/>
                            <p:cNvSpPr>
                              <a:spLocks noChangeArrowheads="1"/>
                            </p:cNvSpPr>
                            <p:nvPr/>
                          </p:nvSpPr>
                          <p:spPr bwMode="auto">
                            <a:xfrm>
                              <a:off x="6655" y="2137"/>
                              <a:ext cx="1235" cy="1665"/>
                            </a:xfrm>
                            <a:prstGeom prst="rect">
                              <a:avLst/>
                            </a:prstGeom>
                            <a:grpFill/>
                            <a:ln w="254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:ln>
                          </p:spPr>
                          <p:txBody>
                            <a:bodyPr rot="0" vert="horz" wrap="square" lIns="91440" tIns="45720" rIns="91440" bIns="45720" anchor="ctr" anchorCtr="0" upright="1">
                              <a:noAutofit/>
                            </a:bodyPr>
                            <a:lstStyle/>
                            <a:p>
                              <a:pPr indent="450215" algn="just">
                                <a:lnSpc>
                                  <a:spcPct val="150000"/>
                                </a:lnSpc>
                                <a:spcBef>
                                  <a:spcPts val="120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cs-CZ" b="1" dirty="0" err="1">
                                  <a:solidFill>
                                    <a:srgbClr val="00206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Analy</a:t>
                              </a:r>
                              <a:r>
                                <a:rPr lang="cs-CZ" b="1" dirty="0">
                                  <a:solidFill>
                                    <a:srgbClr val="00206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-</a:t>
                              </a:r>
                            </a:p>
                            <a:p>
                              <a:pPr indent="450215" algn="just">
                                <a:lnSpc>
                                  <a:spcPct val="150000"/>
                                </a:lnSpc>
                                <a:spcBef>
                                  <a:spcPts val="120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cs-CZ" b="1" dirty="0" err="1">
                                  <a:solidFill>
                                    <a:srgbClr val="002060"/>
                                  </a:solidFill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ti</a:t>
                              </a:r>
                              <a:r>
                                <a:rPr lang="cs-CZ" b="1" dirty="0" err="1">
                                  <a:solidFill>
                                    <a:srgbClr val="00206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cké</a:t>
                              </a:r>
                              <a:endParaRPr lang="cs-CZ" b="1" dirty="0">
                                <a:solidFill>
                                  <a:srgbClr val="002060"/>
                                </a:solidFill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  <a:p>
                              <a:pPr indent="450215" algn="just">
                                <a:lnSpc>
                                  <a:spcPct val="150000"/>
                                </a:lnSpc>
                                <a:spcBef>
                                  <a:spcPts val="1200"/>
                                </a:spcBef>
                                <a:spcAft>
                                  <a:spcPts val="0"/>
                                </a:spcAft>
                              </a:pPr>
                              <a:r>
                                <a:rPr lang="cs-CZ" b="1" dirty="0">
                                  <a:solidFill>
                                    <a:srgbClr val="002060"/>
                                  </a:solidFill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CRM</a:t>
                              </a:r>
                            </a:p>
                          </p:txBody>
                        </p:sp>
                      </p:grpSp>
                    </p:grpSp>
                  </p:grpSp>
                </p:grpSp>
              </p:grpSp>
            </p:grpSp>
          </p:grpSp>
          <p:cxnSp>
            <p:nvCxnSpPr>
              <p:cNvPr id="8" name="Přímá spojnice se šipkou 7"/>
              <p:cNvCxnSpPr>
                <a:cxnSpLocks noChangeShapeType="1"/>
              </p:cNvCxnSpPr>
              <p:nvPr/>
            </p:nvCxnSpPr>
            <p:spPr bwMode="auto">
              <a:xfrm flipH="1">
                <a:off x="1671" y="2969"/>
                <a:ext cx="640" cy="1100"/>
              </a:xfrm>
              <a:prstGeom prst="straightConnector1">
                <a:avLst/>
              </a:prstGeom>
              <a:grpFill/>
              <a:ln w="381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3000" dir="5400000" rotWithShape="0">
                  <a:srgbClr val="000000">
                    <a:alpha val="34998"/>
                  </a:srgbClr>
                </a:outerShdw>
              </a:effectLst>
              <a:extLst/>
            </p:spPr>
          </p:cxnSp>
          <p:cxnSp>
            <p:nvCxnSpPr>
              <p:cNvPr id="9" name="Přímá spojnice se šipkou 8"/>
              <p:cNvCxnSpPr>
                <a:cxnSpLocks noChangeShapeType="1"/>
              </p:cNvCxnSpPr>
              <p:nvPr/>
            </p:nvCxnSpPr>
            <p:spPr bwMode="auto">
              <a:xfrm flipV="1">
                <a:off x="3801" y="3963"/>
                <a:ext cx="640" cy="940"/>
              </a:xfrm>
              <a:prstGeom prst="straightConnector1">
                <a:avLst/>
              </a:prstGeom>
              <a:grpFill/>
              <a:ln w="38100">
                <a:solidFill>
                  <a:srgbClr val="000000"/>
                </a:solidFill>
                <a:round/>
                <a:headEnd/>
                <a:tailEnd type="arrow" w="med" len="med"/>
              </a:ln>
              <a:effectLst>
                <a:outerShdw dist="23000" dir="5400000" rotWithShape="0">
                  <a:srgbClr val="000000">
                    <a:alpha val="34998"/>
                  </a:srgbClr>
                </a:outerShdw>
              </a:effectLst>
              <a:extLst/>
            </p:spPr>
          </p:cxnSp>
        </p:grpSp>
      </p:grpSp>
      <p:sp>
        <p:nvSpPr>
          <p:cNvPr id="30" name="TextovéPole 29"/>
          <p:cNvSpPr txBox="1"/>
          <p:nvPr/>
        </p:nvSpPr>
        <p:spPr>
          <a:xfrm>
            <a:off x="1284062" y="5983989"/>
            <a:ext cx="2689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</a:rPr>
              <a:t>(Stoklasa,2012)</a:t>
            </a:r>
          </a:p>
        </p:txBody>
      </p:sp>
      <p:pic>
        <p:nvPicPr>
          <p:cNvPr id="31" name="Obrázek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879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390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CRM dle Dohnala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2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Dohnal (2002)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trhu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segmentace trhu, analýza segmentů,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jejich měření a plánování,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kvalifikace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definování odbornosti pracovníků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na příslušné pozice v podnikových procesech,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připravenost pro orientaci na zákazníka,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vztahů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vytvoření standardů pro plnění požadavků a přání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zákazníků,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nabídky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–analýza databází zákazníků a partnerů,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spokojenosti zákazníků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zjišťování zpětné vazby od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zákazníků, monitoring jejich názorů a postojů k nabízeným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produktům nebo službám, průzkum trhu,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 informací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sběr informací a tvorba databází.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367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82039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6700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</a:rPr>
              <a:t>Kategorizace nástrojů CRM – strategické nástroje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aplikace systémů CRM  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nástroje by měly být plánovány na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celopodnikové úrovni v jednom samostatném oddělení,  v praxi si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často své nástroje připravují jednotlivá oddělení 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Wessling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2002)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 zásadě si můžeme rozdělit nástroje na strategické 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technologické, ale může být i další členění, nástroje se ve skupinách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někdy překrývají,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nástroje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firemní politika, strategie a taktika, firemní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filosofie, firemní kultura a etika, vize, partnerství, loajalita, motivace,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hodnota vztahu a kvalita.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Firemní politika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politika znalostí,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interakcí, smluvní politika a kanálová politika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(Wessling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2002)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29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346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nástrojů CRM - technologické nástroje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Technologické nástroje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velmi široké: 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</a:rPr>
              <a:t>●●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management, management prodeje, telemarketing,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zákaznické kontaktní centrum, e-marketing, business inteligence,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oblast podpory služeb, multimodální přístup, sdílení informačních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zdrojů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Goldenberg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2002),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management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management) – pomůcky pro organizaci času.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Management prodeje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(Sales management) – přehled kontaktů,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jejich historii, zákaznické účty.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06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779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nástrojů CRM - technologické nástroje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Telemarketing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záznamy hovorů, automatické vytáčení.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Zákaznické kontaktní centrum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center) –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objednávkový systém, všechny činnosti týkající se zákaznických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služeb, monitoring, informovanost, vyhodnocování zákaznických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vztahů a případné řešení problémů a stížností.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E – marketing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řízení marketingových aktivit a nástrojů na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internetu.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Business inteligence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monitoring, reporting, marketingové nástroje.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02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779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nástrojů CRM - technologické nástroje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Oblast podpory služeb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support) – podpora činností pomocí mobilních technologií, rezervační systém,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dispečing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apod.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Multimodální přístup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Multimodal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přístup zákazníka k podniku (fax, web, mail, telefon).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9.Sdílení informačních nástrojů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(Data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technické a informační nástroje sloužící zákazníkovi ke sledování své objednávky.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6509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7799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nástrojů CRM - nástroje pro sběr, archivaci a zpracování informací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srgbClr val="002060"/>
                </a:solidFill>
              </a:rPr>
              <a:t>●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komplexní SW CRM aplikace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cs-CZ" sz="2400" dirty="0"/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času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kontaktů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kniha návštěv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cílený rozhovor, dotazník</a:t>
            </a:r>
          </a:p>
          <a:p>
            <a:pPr lvl="0"/>
            <a:endParaRPr lang="cs-CZ" sz="2400" dirty="0"/>
          </a:p>
          <a:p>
            <a:pPr lvl="0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diář, kartotéka.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41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992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Architektura, části nebo typy CRM?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954798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Kompletní popis toho, jak CRM v podniku funguje, by byl příliš složitý. </a:t>
            </a:r>
          </a:p>
          <a:p>
            <a:endParaRPr lang="cs-CZ" sz="2400" dirty="0"/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rozdělení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částí a jejich charakteristika: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(2009, s. 3 a 22)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označení "typy" CRM,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Dohnal (2002, s. 59) 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tři části architektury aplikace CRM: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analytické, operativní a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kolaborativní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Peelen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2005,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Torggler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2008,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Greenberg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2010). 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našich předchozích výzkumů nelze opomenout strategickou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rovinu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Starzyczná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Kauerová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Pellešová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al,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2007),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strategickou část CRM vnímá i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(2015, p. 117).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25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57040"/>
            <a:ext cx="10156504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Architektura CRM, části CRM, typy CRM 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různí autoři, různá terminologie-strategické CRM, analytické, operativní,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kolaborativní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Části CRM a tvorba hodnoty zákazníka-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jednotlivé části CRM vytvářejí hodnotu pro zákazníka a ten hodnotu pro firmu.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Analytické části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 CRM, data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informace o prodejních technikách up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Podpůrné metody data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miningu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rozhodovací stromy, regresní analýza, logistická regrese, ABC analýza apod.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Operativní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zaměstnanci první linie, komunikace se zákazníkem, databázový marketing. </a:t>
            </a:r>
          </a:p>
          <a:p>
            <a:pPr algn="just"/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Kolaborativní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PRM, spolupráce a rivalita mezi odděleními.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Procesy CRM dle dalších autorů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Kategorizace nástrojů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různé přístupy a členění.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794" y="257548"/>
            <a:ext cx="10515600" cy="450397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zákazníka a její procesní zajištění, strategické CRM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04412" y="1965868"/>
            <a:ext cx="221876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</a:rPr>
              <a:t>Analytické CRM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64071" y="3334011"/>
            <a:ext cx="225910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</a:rPr>
              <a:t>Operativní </a:t>
            </a:r>
          </a:p>
          <a:p>
            <a:pPr algn="ctr"/>
            <a:r>
              <a:rPr lang="cs-CZ" sz="2400" b="1" dirty="0">
                <a:solidFill>
                  <a:srgbClr val="002060"/>
                </a:solidFill>
              </a:rPr>
              <a:t>CRM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685082" y="4702154"/>
            <a:ext cx="225910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>
                <a:solidFill>
                  <a:srgbClr val="002060"/>
                </a:solidFill>
              </a:rPr>
              <a:t>Kolaborativní</a:t>
            </a:r>
            <a:r>
              <a:rPr lang="cs-CZ" sz="24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cs-CZ" sz="2400" b="1" dirty="0">
                <a:solidFill>
                  <a:srgbClr val="002060"/>
                </a:solidFill>
              </a:rPr>
              <a:t>CR</a:t>
            </a:r>
            <a:r>
              <a:rPr lang="cs-CZ" sz="2400" b="1" i="1" dirty="0">
                <a:solidFill>
                  <a:srgbClr val="002060"/>
                </a:solidFill>
              </a:rPr>
              <a:t>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820058" y="3367980"/>
            <a:ext cx="2259106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1"/>
                </a:solidFill>
              </a:rPr>
              <a:t>Strategické </a:t>
            </a:r>
          </a:p>
          <a:p>
            <a:pPr algn="ctr"/>
            <a:r>
              <a:rPr lang="cs-CZ" sz="2400" b="1" dirty="0">
                <a:solidFill>
                  <a:schemeClr val="bg1"/>
                </a:solidFill>
              </a:rPr>
              <a:t>CRM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9112916" y="2682504"/>
            <a:ext cx="1936376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002060"/>
                </a:solidFill>
              </a:rPr>
              <a:t>Hodnota pro zákazníka</a:t>
            </a:r>
          </a:p>
          <a:p>
            <a:pPr algn="ctr"/>
            <a:endParaRPr lang="cs-CZ" sz="2400" b="1" dirty="0">
              <a:solidFill>
                <a:srgbClr val="002060"/>
              </a:solidFill>
            </a:endParaRPr>
          </a:p>
          <a:p>
            <a:pPr algn="ctr"/>
            <a:r>
              <a:rPr lang="cs-CZ" sz="2400" b="1" dirty="0">
                <a:solidFill>
                  <a:srgbClr val="002060"/>
                </a:solidFill>
              </a:rPr>
              <a:t>Hodnota zákazníka</a:t>
            </a:r>
          </a:p>
          <a:p>
            <a:pPr algn="ctr"/>
            <a:r>
              <a:rPr lang="cs-CZ" sz="2400" b="1" dirty="0">
                <a:solidFill>
                  <a:srgbClr val="002060"/>
                </a:solidFill>
              </a:rPr>
              <a:t>pro podnik</a:t>
            </a:r>
          </a:p>
        </p:txBody>
      </p:sp>
      <p:sp>
        <p:nvSpPr>
          <p:cNvPr id="9" name="Šipka doprava 8"/>
          <p:cNvSpPr/>
          <p:nvPr/>
        </p:nvSpPr>
        <p:spPr>
          <a:xfrm>
            <a:off x="4761936" y="3641553"/>
            <a:ext cx="376519" cy="283853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8431313" y="3641553"/>
            <a:ext cx="329454" cy="283853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4245908" y="2050593"/>
            <a:ext cx="1381686" cy="1231908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4399708" y="4284458"/>
            <a:ext cx="1477493" cy="955876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Šipka dolů 15"/>
          <p:cNvSpPr/>
          <p:nvPr/>
        </p:nvSpPr>
        <p:spPr>
          <a:xfrm>
            <a:off x="9859227" y="3444467"/>
            <a:ext cx="443753" cy="39601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80715" y="581691"/>
            <a:ext cx="10992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CRM –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customer-centric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business stratégy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profitable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2015, p. 118).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Součástí je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CPM-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portfolio management.</a:t>
            </a:r>
          </a:p>
        </p:txBody>
      </p:sp>
    </p:spTree>
    <p:extLst>
      <p:ext uri="{BB962C8B-B14F-4D97-AF65-F5344CB8AC3E}">
        <p14:creationId xmlns:p14="http://schemas.microsoft.com/office/powerpoint/2010/main" val="45632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864" y="412833"/>
            <a:ext cx="8315325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Řízení zákaznického portfolia - CPM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A895256-BC85-4065-ADCB-1878074B801B}"/>
              </a:ext>
            </a:extLst>
          </p:cNvPr>
          <p:cNvSpPr txBox="1"/>
          <p:nvPr/>
        </p:nvSpPr>
        <p:spPr>
          <a:xfrm>
            <a:off x="463864" y="1596547"/>
            <a:ext cx="10776045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Soubor vzájemně se vylučujících skupin zákazníků, </a:t>
            </a:r>
          </a:p>
          <a:p>
            <a:pPr algn="ctr"/>
            <a:r>
              <a:rPr lang="cs-CZ" sz="3200" b="1" dirty="0">
                <a:solidFill>
                  <a:srgbClr val="008080"/>
                </a:solidFill>
              </a:rPr>
              <a:t>které zahrnují celou zákaznickou základnu.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C11A31A-9445-4DE7-B9DA-EAFF0C15EE86}"/>
              </a:ext>
            </a:extLst>
          </p:cNvPr>
          <p:cNvSpPr txBox="1"/>
          <p:nvPr/>
        </p:nvSpPr>
        <p:spPr>
          <a:xfrm>
            <a:off x="463864" y="3081136"/>
            <a:ext cx="721709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</a:rPr>
              <a:t>Základní disciplíny CPM: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segmentace trhu,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prodejní předpovědi (sales </a:t>
            </a:r>
            <a:r>
              <a:rPr lang="cs-CZ" sz="3200" dirty="0" err="1"/>
              <a:t>forecasting</a:t>
            </a:r>
            <a:r>
              <a:rPr lang="cs-CZ" sz="3200" dirty="0"/>
              <a:t>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propočet nákladů (ABC),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rozdělení podle celoživotní hodnoty zákazníků,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data </a:t>
            </a:r>
            <a:r>
              <a:rPr lang="cs-CZ" sz="3200" dirty="0" err="1"/>
              <a:t>mining</a:t>
            </a:r>
            <a:r>
              <a:rPr lang="cs-CZ" sz="32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220F70E-3154-47D3-8F0B-262874F9CC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932" y="4628747"/>
            <a:ext cx="4833068" cy="22292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Obdélník 17">
            <a:extLst>
              <a:ext uri="{FF2B5EF4-FFF2-40B4-BE49-F238E27FC236}">
                <a16:creationId xmlns:a16="http://schemas.microsoft.com/office/drawing/2014/main" id="{5F0C66FE-0E8D-4294-B21F-F0AD61A99DF0}"/>
              </a:ext>
            </a:extLst>
          </p:cNvPr>
          <p:cNvSpPr/>
          <p:nvPr/>
        </p:nvSpPr>
        <p:spPr>
          <a:xfrm>
            <a:off x="7680961" y="6626740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http://www.jinasenainfotech.com/customer-relationship-management.php</a:t>
            </a:r>
          </a:p>
        </p:txBody>
      </p:sp>
    </p:spTree>
    <p:extLst>
      <p:ext uri="{BB962C8B-B14F-4D97-AF65-F5344CB8AC3E}">
        <p14:creationId xmlns:p14="http://schemas.microsoft.com/office/powerpoint/2010/main" val="244722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864" y="341271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Rozdělení zákazníků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88450DCF-8EAB-4CFC-BE50-8CDB75B4471B}"/>
              </a:ext>
            </a:extLst>
          </p:cNvPr>
          <p:cNvSpPr/>
          <p:nvPr/>
        </p:nvSpPr>
        <p:spPr>
          <a:xfrm>
            <a:off x="588395" y="1495819"/>
            <a:ext cx="7593497" cy="51278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Klíčoví zákazníci (velmi hodnotní zákazníci)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mají největší vliv na prosperitu firmy, jsou nositeli největších  finančních i nefinančních přínosů,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Méně významní zákazníci (středně hodnotní zákazníci)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péče o tyto zákazníky není prioritou, je standardní.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b="1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Ostatní nevýznamní zákazníci (málo hodnotní a nehodnotní)</a:t>
            </a:r>
            <a:r>
              <a:rPr lang="cs-CZ" sz="2800" dirty="0">
                <a:solidFill>
                  <a:srgbClr val="00808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náhodní kupující.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AA13902-0250-4CA4-8A33-B23BC31F69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3486" y="2354821"/>
            <a:ext cx="3968513" cy="2972554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92EE1569-E52D-44E5-AE47-D205DCB0EE6F}"/>
              </a:ext>
            </a:extLst>
          </p:cNvPr>
          <p:cNvSpPr/>
          <p:nvPr/>
        </p:nvSpPr>
        <p:spPr>
          <a:xfrm>
            <a:off x="8722485" y="5327375"/>
            <a:ext cx="35700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https://www.cratejoy.com/sell/blog/difference-between-subscriber-and-customer/</a:t>
            </a:r>
          </a:p>
        </p:txBody>
      </p:sp>
    </p:spTree>
    <p:extLst>
      <p:ext uri="{BB962C8B-B14F-4D97-AF65-F5344CB8AC3E}">
        <p14:creationId xmlns:p14="http://schemas.microsoft.com/office/powerpoint/2010/main" val="348964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9223"/>
            <a:ext cx="7773537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8080"/>
                </a:solidFill>
                <a:latin typeface="+mn-lt"/>
              </a:rPr>
              <a:t>Strategicky významní zákazníci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1276B8E1-4B12-4CB7-B518-EB716923BAA3}"/>
              </a:ext>
            </a:extLst>
          </p:cNvPr>
          <p:cNvSpPr/>
          <p:nvPr/>
        </p:nvSpPr>
        <p:spPr>
          <a:xfrm>
            <a:off x="935291" y="1917327"/>
            <a:ext cx="7596459" cy="42568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Zákazníci s vysokou budoucí hodnotou po celou dobu životnosti 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Zákazníci s vysokým objemem obchodů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Benchmark zákazníci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Inspirativní zákazníci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Otvírači dveří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54B620C-980A-4D7A-9F36-60B0F63624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6105" y="4412975"/>
            <a:ext cx="3656113" cy="2445026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76D03DF5-3F29-4A24-A322-1E0A57CA8707}"/>
              </a:ext>
            </a:extLst>
          </p:cNvPr>
          <p:cNvSpPr/>
          <p:nvPr/>
        </p:nvSpPr>
        <p:spPr>
          <a:xfrm>
            <a:off x="5542059" y="6508777"/>
            <a:ext cx="32679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http://www.easybusinesscardmaker.com/strengthening-key-business-relationships-with-trade-shows.html</a:t>
            </a:r>
          </a:p>
        </p:txBody>
      </p:sp>
    </p:spTree>
    <p:extLst>
      <p:ext uri="{BB962C8B-B14F-4D97-AF65-F5344CB8AC3E}">
        <p14:creationId xmlns:p14="http://schemas.microsoft.com/office/powerpoint/2010/main" val="403014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04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Analytické CRM (ACRM)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4853"/>
            <a:ext cx="9941351" cy="48013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 analytického CRM: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dat zákazníků, jejich vyhodnocení, modelování a predikce chování zákazníků.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(Dohnal, 2002, s. 63).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Činnosti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ACRM: </a:t>
            </a:r>
            <a:endParaRPr lang="cs-CZ" sz="2400" b="1" dirty="0">
              <a:solidFill>
                <a:srgbClr val="FF0000"/>
              </a:solidFill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shromažďování údajů o zákaznících z hlediska produktů, dolování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dat (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-nástroj sběru dat),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zjišťování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druhu pořizovaných služeb přímo zakoupených či později,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hledání vzorů  chování a návrhy kroků v případech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up-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sellingu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cross-sellingu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 účinnosti marketingové kampaně, návrh cen, vývoj 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návrh nových produktů...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při rozhodování, tvorba manuálů pro zaměstnance pracující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ve službách s návody, jak reagovat na určité chování zákazníka...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96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195486"/>
            <a:ext cx="3728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ACRM - Data </a:t>
            </a:r>
            <a:r>
              <a:rPr lang="cs-CZ" sz="2400" b="1" dirty="0" err="1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mining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95494" y="657151"/>
            <a:ext cx="10411999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(DM):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tzv. dolování dat.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segmentace zákazníků,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shluková analýza,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analýza nákupního košíku, 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analýza hodnoty zákazníka, 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predikce odchodu zákazníků ke konkurenci.</a:t>
            </a:r>
          </a:p>
          <a:p>
            <a:r>
              <a:rPr lang="cs-CZ" sz="2400" b="1" dirty="0">
                <a:solidFill>
                  <a:srgbClr val="002060"/>
                </a:solidFill>
              </a:rPr>
              <a:t>Data </a:t>
            </a:r>
            <a:r>
              <a:rPr lang="cs-CZ" sz="2400" b="1" dirty="0" err="1">
                <a:solidFill>
                  <a:srgbClr val="002060"/>
                </a:solidFill>
              </a:rPr>
              <a:t>mining</a:t>
            </a:r>
            <a:r>
              <a:rPr lang="cs-CZ" sz="2400" b="1" dirty="0">
                <a:solidFill>
                  <a:srgbClr val="002060"/>
                </a:solidFill>
              </a:rPr>
              <a:t>.[online]. [vid  2.dubna 2017] Dostupné z </a:t>
            </a:r>
            <a:r>
              <a:rPr lang="cs-CZ" sz="2400" b="1" dirty="0">
                <a:solidFill>
                  <a:srgbClr val="002060"/>
                </a:solidFill>
                <a:hlinkClick r:id="rId2"/>
              </a:rPr>
              <a:t>http://www.msps.cz/data-</a:t>
            </a:r>
            <a:r>
              <a:rPr lang="cs-CZ" sz="2400" b="1" dirty="0" err="1">
                <a:solidFill>
                  <a:srgbClr val="002060"/>
                </a:solidFill>
                <a:hlinkClick r:id="rId2"/>
              </a:rPr>
              <a:t>mining</a:t>
            </a:r>
            <a:r>
              <a:rPr lang="cs-CZ" sz="2400" b="1" dirty="0">
                <a:solidFill>
                  <a:srgbClr val="002060"/>
                </a:solidFill>
                <a:hlinkClick r:id="rId2"/>
              </a:rPr>
              <a:t>/</a:t>
            </a:r>
            <a:r>
              <a:rPr lang="cs-CZ" sz="2400" b="1" dirty="0">
                <a:solidFill>
                  <a:srgbClr val="002060"/>
                </a:solidFill>
              </a:rPr>
              <a:t>, (</a:t>
            </a:r>
            <a:r>
              <a:rPr lang="cs-CZ" sz="2400" b="1" dirty="0" err="1">
                <a:solidFill>
                  <a:srgbClr val="002060"/>
                </a:solidFill>
              </a:rPr>
              <a:t>Buttle</a:t>
            </a:r>
            <a:r>
              <a:rPr lang="cs-CZ" sz="2400" b="1" dirty="0">
                <a:solidFill>
                  <a:srgbClr val="002060"/>
                </a:solidFill>
              </a:rPr>
              <a:t>, </a:t>
            </a:r>
            <a:r>
              <a:rPr lang="cs-CZ" sz="2400" b="1" dirty="0" err="1">
                <a:solidFill>
                  <a:srgbClr val="002060"/>
                </a:solidFill>
              </a:rPr>
              <a:t>Maklan</a:t>
            </a:r>
            <a:r>
              <a:rPr lang="cs-CZ" sz="2400" b="1" dirty="0">
                <a:solidFill>
                  <a:srgbClr val="002060"/>
                </a:solidFill>
              </a:rPr>
              <a:t>, 2015)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metody používané při DM: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rozhodovací stromy, ABC analýza, regresní analýza, logistická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regrese, korespondenční analýza, neuronové sítě, korelace, analýza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časové řady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atd.,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získání dat pro DM slouží firemní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systémy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sledují a vyhodnocují obchodní aktivity v rámci celé firmy, cílem CRM systémů: zlepšení cílení služeb, lepší porozumění zákazníkům a identifikace jejich potřeb.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519" y="274187"/>
            <a:ext cx="1308807" cy="96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469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e2333883d7fef1e38c22ad354fffc7d1">
  <xsd:schema xmlns:xsd="http://www.w3.org/2001/XMLSchema" xmlns:xs="http://www.w3.org/2001/XMLSchema" xmlns:p="http://schemas.microsoft.com/office/2006/metadata/properties" xmlns:ns2="606c038c-a783-49f2-9e13-52b41ac48c69" targetNamespace="http://schemas.microsoft.com/office/2006/metadata/properties" ma:root="true" ma:fieldsID="8743a941404ad41f068d579aa4c30c74" ns2:_="">
    <xsd:import namespace="606c038c-a783-49f2-9e13-52b41ac48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8E7AF1-B383-4726-B89F-12D7F7F518B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DFEB5A-2FB0-4085-970F-792DF4B57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6c038c-a783-49f2-9e13-52b41ac48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76A525-1390-46FF-BFAE-80C9652B87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2901</Words>
  <Application>Microsoft Office PowerPoint</Application>
  <PresentationFormat>Širokoúhlá obrazovka</PresentationFormat>
  <Paragraphs>369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Hodnota zákazníka a její procesní zajištění, strategické CRM</vt:lpstr>
      <vt:lpstr>Řízení zákaznického portfolia - CPM</vt:lpstr>
      <vt:lpstr>Rozdělení zákazníků</vt:lpstr>
      <vt:lpstr>Strategicky významní zákazníci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KCRM Propojení jednotlivých částí CRM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101</cp:revision>
  <dcterms:created xsi:type="dcterms:W3CDTF">2016-11-25T20:36:16Z</dcterms:created>
  <dcterms:modified xsi:type="dcterms:W3CDTF">2023-10-04T20:56:51Z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