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3" r:id="rId6"/>
    <p:sldId id="286" r:id="rId7"/>
    <p:sldId id="292" r:id="rId8"/>
    <p:sldId id="325" r:id="rId9"/>
    <p:sldId id="324" r:id="rId10"/>
    <p:sldId id="294" r:id="rId11"/>
    <p:sldId id="338" r:id="rId12"/>
    <p:sldId id="329" r:id="rId13"/>
    <p:sldId id="327" r:id="rId14"/>
    <p:sldId id="328" r:id="rId15"/>
    <p:sldId id="330" r:id="rId16"/>
    <p:sldId id="331" r:id="rId17"/>
    <p:sldId id="333" r:id="rId18"/>
    <p:sldId id="334" r:id="rId19"/>
    <p:sldId id="304" r:id="rId20"/>
    <p:sldId id="266" r:id="rId21"/>
    <p:sldId id="309" r:id="rId22"/>
    <p:sldId id="310" r:id="rId23"/>
    <p:sldId id="267" r:id="rId24"/>
    <p:sldId id="316" r:id="rId25"/>
    <p:sldId id="268" r:id="rId26"/>
    <p:sldId id="270" r:id="rId27"/>
    <p:sldId id="314" r:id="rId28"/>
    <p:sldId id="287" r:id="rId29"/>
    <p:sldId id="317" r:id="rId30"/>
    <p:sldId id="336" r:id="rId31"/>
    <p:sldId id="318" r:id="rId32"/>
    <p:sldId id="321" r:id="rId33"/>
    <p:sldId id="320" r:id="rId34"/>
    <p:sldId id="322" r:id="rId35"/>
    <p:sldId id="332" r:id="rId36"/>
    <p:sldId id="337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58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s://comedonchisciotte.org/pareggio-di-bilancio/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algn="l"/>
            <a:r>
              <a:rPr lang="cs-CZ" sz="4000" b="1" dirty="0"/>
              <a:t>Diferencované </a:t>
            </a:r>
          </a:p>
          <a:p>
            <a:pPr algn="l"/>
            <a:r>
              <a:rPr lang="cs-CZ" sz="4000" b="1" dirty="0"/>
              <a:t>řízení vztahů </a:t>
            </a:r>
            <a:br>
              <a:rPr lang="cs-CZ" sz="4000" b="1" dirty="0"/>
            </a:br>
            <a:r>
              <a:rPr lang="cs-CZ" sz="4000" b="1" dirty="0"/>
              <a:t>se zákazníky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20220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br>
              <a:rPr lang="cs-CZ" sz="2400" dirty="0"/>
            </a:br>
            <a:r>
              <a:rPr lang="cs-CZ" sz="2400" b="1" i="1" dirty="0">
                <a:solidFill>
                  <a:srgbClr val="002060"/>
                </a:solidFill>
              </a:rPr>
              <a:t>Cílem přednášky je pochopení proměn vztahů se zákazníkem  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a diferencovaný přístup 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k cílovým skupinám zákazníků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819194" y="5321829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997" y="1265182"/>
            <a:ext cx="3429000" cy="4601183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Budování vztahu se zákazníkem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516906" y="4586486"/>
            <a:ext cx="344244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Povědomí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7241103" y="2241579"/>
            <a:ext cx="524436" cy="3034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7925690" y="3655172"/>
            <a:ext cx="2581803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Obchodování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751453" y="4132802"/>
            <a:ext cx="2973353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Důvěra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516907" y="5271002"/>
            <a:ext cx="344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(Russell- Jones, 2002)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251520" y="449337"/>
            <a:ext cx="7199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Budování vztahu se zákazníkem - posloupnost vztahů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cxnSp>
        <p:nvCxnSpPr>
          <p:cNvPr id="4" name="Přímá spojnice se šipkou 3"/>
          <p:cNvCxnSpPr/>
          <p:nvPr/>
        </p:nvCxnSpPr>
        <p:spPr>
          <a:xfrm flipV="1">
            <a:off x="6851773" y="2226809"/>
            <a:ext cx="1152866" cy="2732542"/>
          </a:xfrm>
          <a:prstGeom prst="straightConnector1">
            <a:avLst/>
          </a:prstGeom>
          <a:ln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8166266" y="3176092"/>
            <a:ext cx="2100649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Spokojenost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8316994" y="2697012"/>
            <a:ext cx="184227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Věrnost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8516123" y="2243157"/>
            <a:ext cx="144401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Obhájce</a:t>
            </a:r>
          </a:p>
        </p:txBody>
      </p:sp>
      <p:sp>
        <p:nvSpPr>
          <p:cNvPr id="26" name="Šipka doprava 25"/>
          <p:cNvSpPr/>
          <p:nvPr/>
        </p:nvSpPr>
        <p:spPr>
          <a:xfrm>
            <a:off x="7047677" y="2697935"/>
            <a:ext cx="524436" cy="32420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prava 26"/>
          <p:cNvSpPr/>
          <p:nvPr/>
        </p:nvSpPr>
        <p:spPr>
          <a:xfrm>
            <a:off x="6812301" y="3241565"/>
            <a:ext cx="524436" cy="32420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/>
          <p:cNvSpPr/>
          <p:nvPr/>
        </p:nvSpPr>
        <p:spPr>
          <a:xfrm>
            <a:off x="6632398" y="3723899"/>
            <a:ext cx="524436" cy="32420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/>
          <p:cNvSpPr/>
          <p:nvPr/>
        </p:nvSpPr>
        <p:spPr>
          <a:xfrm>
            <a:off x="6479868" y="4100458"/>
            <a:ext cx="524436" cy="32420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/>
          <p:cNvSpPr/>
          <p:nvPr/>
        </p:nvSpPr>
        <p:spPr>
          <a:xfrm>
            <a:off x="6287492" y="4625532"/>
            <a:ext cx="524436" cy="32420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45458" y="1402080"/>
            <a:ext cx="4873177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Pozice zákazníka se k produktům a službám postupně mění.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601980" y="2597787"/>
            <a:ext cx="490324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 často zjišťují počty zákazníků v jednotlivých úrovních, zpracovávají věrnostní programy.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80258" y="4217154"/>
            <a:ext cx="4956972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nejvyšší úrovni je zákazník spolutvůrcem pozitivní image firmy.</a:t>
            </a:r>
          </a:p>
        </p:txBody>
      </p:sp>
    </p:spTree>
    <p:extLst>
      <p:ext uri="{BB962C8B-B14F-4D97-AF65-F5344CB8AC3E}">
        <p14:creationId xmlns:p14="http://schemas.microsoft.com/office/powerpoint/2010/main" val="2014239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4247349" y="1049136"/>
            <a:ext cx="590710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Cílový trh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2698995" y="1401929"/>
            <a:ext cx="524436" cy="3034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325035" y="3219990"/>
            <a:ext cx="3751729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Obchodování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585446" y="1510801"/>
            <a:ext cx="5230906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povědomí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85801" y="5849127"/>
            <a:ext cx="344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Kotler,Keller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2013)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251520" y="449337"/>
            <a:ext cx="8424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Marketingový trychtýř dle </a:t>
            </a:r>
            <a:r>
              <a:rPr 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Kotlera</a:t>
            </a: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–vývoj posloupnosti vztahu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3" name="TextovéPole 22"/>
          <p:cNvSpPr txBox="1"/>
          <p:nvPr/>
        </p:nvSpPr>
        <p:spPr>
          <a:xfrm>
            <a:off x="5207343" y="2468350"/>
            <a:ext cx="4047563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Současný uživatel</a:t>
            </a:r>
          </a:p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např. jednou za 3 měsíce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881954" y="1993709"/>
            <a:ext cx="469834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Ochoten vyzkoušet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452798" y="3681655"/>
            <a:ext cx="3502943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Pravidelný uživatel</a:t>
            </a:r>
          </a:p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např. jednou za 3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6" name="Šipka doprava 25"/>
          <p:cNvSpPr/>
          <p:nvPr/>
        </p:nvSpPr>
        <p:spPr>
          <a:xfrm>
            <a:off x="2273971" y="2143897"/>
            <a:ext cx="524436" cy="32420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prava 26"/>
          <p:cNvSpPr/>
          <p:nvPr/>
        </p:nvSpPr>
        <p:spPr>
          <a:xfrm>
            <a:off x="1724007" y="2942854"/>
            <a:ext cx="524436" cy="32420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/>
          <p:cNvSpPr/>
          <p:nvPr/>
        </p:nvSpPr>
        <p:spPr>
          <a:xfrm>
            <a:off x="1417723" y="3723899"/>
            <a:ext cx="524436" cy="32420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/>
          <p:cNvSpPr/>
          <p:nvPr/>
        </p:nvSpPr>
        <p:spPr>
          <a:xfrm>
            <a:off x="1234181" y="4436377"/>
            <a:ext cx="524436" cy="32420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/>
          <p:cNvSpPr/>
          <p:nvPr/>
        </p:nvSpPr>
        <p:spPr>
          <a:xfrm>
            <a:off x="893287" y="4943196"/>
            <a:ext cx="524436" cy="32420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5698159" y="4529753"/>
            <a:ext cx="3039035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Preferující zákazník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5940206" y="4991418"/>
            <a:ext cx="2581835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Věrný zákazník</a:t>
            </a:r>
          </a:p>
        </p:txBody>
      </p:sp>
    </p:spTree>
    <p:extLst>
      <p:ext uri="{BB962C8B-B14F-4D97-AF65-F5344CB8AC3E}">
        <p14:creationId xmlns:p14="http://schemas.microsoft.com/office/powerpoint/2010/main" val="2080751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2846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trychtýř dle </a:t>
            </a:r>
            <a:r>
              <a:rPr lang="cs-CZ" sz="2400" b="1" dirty="0" err="1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Kotlera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vývoj vnímání zákazníka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551420"/>
            <a:ext cx="1014305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Cílový trh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Mám povědomí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Jsem ochoten vyzkoušet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Nemám problém značku vyzkoušet, ale ještě jsem tak neučinil.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Vyzkoušel jsem (nezavrhl)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Značku jsem vyzkoušel, klidně bych ji koupil znovu, ale zatím jsem tak neučinil.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Pravidelný uživatel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Jsem pravidelný uživatel. Ale značka není tou, kterou používám nejčastěji.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Preferující zákazník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Tuto značku používám nejčastěji, i když používám i jiné značky.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Věrný zákazník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Vždy používám tuto značku, pokud ji seženu.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663895" y="3708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668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36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Ztráty zákazníků (odchod zákazníků)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94459"/>
            <a:ext cx="10143056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možné udělat pro snížení míry odchodu zákazníků? </a:t>
            </a:r>
          </a:p>
          <a:p>
            <a:pPr marL="457200" indent="-457200">
              <a:buAutoNum type="arabicPeriod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Definovat a měřit svou míru retence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možnosti získávání a udržení zákazníků, </a:t>
            </a:r>
          </a:p>
          <a:p>
            <a:pPr marL="457200" indent="-457200">
              <a:buAutoNum type="arabicPeriod"/>
            </a:pP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Rozlišovat příčiny odchodu zákazníků a identifikovat ty, které lze řídit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lze bojovat o ty zákazníky, kteří odcházejí z důvodu špatných služeb, vadných výrobků, vysokých cen, ….</a:t>
            </a:r>
          </a:p>
          <a:p>
            <a:pPr marL="457200" indent="-457200">
              <a:buAutoNum type="arabicPeriod"/>
            </a:pP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Porovnávat celoživotní hodnotu zákazníků vůči nákladům na snížení odchodu zákazníků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bojujme, pokud jsou náklady na udržení nižší než ušlý zisk.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běžný přínos zákazníka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přínos za běžný rok,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celoživotní hodnota zákazníka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hodnota za celou dobu budoucí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spolupráce, blíže následující text a kapitola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(Lošťáková, 2009),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Keller, 2013).</a:t>
            </a: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663895" y="3708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006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9371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Ztráty zákazníků, výzkum českých MSP 2015, OPF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9224521" y="631627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363678"/>
              </p:ext>
            </p:extLst>
          </p:nvPr>
        </p:nvGraphicFramePr>
        <p:xfrm>
          <a:off x="251522" y="1470203"/>
          <a:ext cx="11272609" cy="5225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3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4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9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3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8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33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00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Frequency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Percent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Valid Percent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Cumulative Percent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58">
                <a:tc rowSpan="8">
                  <a:txBody>
                    <a:bodyPr/>
                    <a:lstStyle/>
                    <a:p>
                      <a:pPr algn="l" fontAlgn="t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Valid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Vysoká cena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365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49,6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51,2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51,2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Kvalita výrobku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21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2,9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2,9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54,1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86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Nekvalitní poprodejní servis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46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6,3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6,5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60,6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Dodací termíny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77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10,5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10,8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71,4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Nekompetentní jednání prodejců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27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3,7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3,8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75,2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4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Problémy související s organizací práce</a:t>
                      </a:r>
                      <a:endParaRPr lang="pt-BR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122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16,6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17,1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92,3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2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Jiné...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55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7,5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7,7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100,0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2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Total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713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96,9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100,0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258">
                <a:tc>
                  <a:txBody>
                    <a:bodyPr/>
                    <a:lstStyle/>
                    <a:p>
                      <a:pPr algn="l" fontAlgn="t"/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cs-CZ" sz="2400" b="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Missing</a:t>
                      </a:r>
                      <a:r>
                        <a:rPr lang="cs-CZ" sz="2400" b="0" u="none" strike="noStrike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3,1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258"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Total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736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u="none" strike="noStrike">
                          <a:solidFill>
                            <a:srgbClr val="002060"/>
                          </a:solidFill>
                          <a:effectLst/>
                        </a:rPr>
                        <a:t>100,0</a:t>
                      </a:r>
                      <a:endParaRPr lang="cs-CZ" sz="24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51521" y="950645"/>
            <a:ext cx="756122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 je nejčastější důvod ztráty Vašich zákazníků?</a:t>
            </a:r>
          </a:p>
        </p:txBody>
      </p:sp>
    </p:spTree>
    <p:extLst>
      <p:ext uri="{BB962C8B-B14F-4D97-AF65-F5344CB8AC3E}">
        <p14:creationId xmlns:p14="http://schemas.microsoft.com/office/powerpoint/2010/main" val="568196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948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Ztráty zákazníků, výzkum českých MSP, OPF - komparace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9246198" y="292437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51521" y="950645"/>
            <a:ext cx="756122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 je nejčastější důvod ztráty Vašich zákazníků?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1520" y="1559859"/>
            <a:ext cx="11720806" cy="489364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Srovnání výsledků výzkumu MSP v roce 2015 a 2005 dle oboru podnikání</a:t>
            </a:r>
            <a:endParaRPr lang="cs-CZ" dirty="0"/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roce 2015: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výroba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- 1. vysoká cena (48,5%), 2. dodací termíny (24,6% ),3. organizace práce (17,5%),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- 1. vysoká cena (48,5%), 2. organizace práce (23,0%), 3. dodací termíny (8,3%),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- 1. vysoká cena (60,1% ), 2. nekvalitní poprodejní servis (9,1% ),3. jiné (7,2%),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roce 2005: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výroba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- 1. vysoká cena (65,6%), 2. jiné (14,8% ),3. dodací termíny (9,8%),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- 1. vysoká cena (48,5%), 2. jiné (31,1%), 3. dodací termíny (11,1%),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Jiné- konkurence, vysoká nezaměstnanost, nevyhovující nabídka…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Starzyczná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Kauerová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Pellešová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al, 2007)</a:t>
            </a:r>
          </a:p>
        </p:txBody>
      </p:sp>
    </p:spTree>
    <p:extLst>
      <p:ext uri="{BB962C8B-B14F-4D97-AF65-F5344CB8AC3E}">
        <p14:creationId xmlns:p14="http://schemas.microsoft.com/office/powerpoint/2010/main" val="498508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5426122" cy="762768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  <a:latin typeface="+mn-lt"/>
              </a:rPr>
              <a:t>Symptomy ohrožení vztahu</a:t>
            </a:r>
          </a:p>
        </p:txBody>
      </p:sp>
      <p:sp>
        <p:nvSpPr>
          <p:cNvPr id="3" name="Obdélník 2"/>
          <p:cNvSpPr/>
          <p:nvPr/>
        </p:nvSpPr>
        <p:spPr>
          <a:xfrm>
            <a:off x="523165" y="1249233"/>
            <a:ext cx="6287068" cy="4770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Existují nějaká varování, že je vztah ohrožen? </a:t>
            </a:r>
          </a:p>
          <a:p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Každý vztah prochází krizemi. </a:t>
            </a:r>
          </a:p>
          <a:p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Symptomy:</a:t>
            </a:r>
          </a:p>
          <a:p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●Zákazník omezuje kontakt </a:t>
            </a:r>
          </a:p>
          <a:p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klesá objem nákupů </a:t>
            </a:r>
          </a:p>
          <a:p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nárůst stížností</a:t>
            </a:r>
          </a:p>
          <a:p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vznik problémů při distribuci</a:t>
            </a:r>
          </a:p>
          <a:p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či přímé konstatování, že bude vztah ukončen. </a:t>
            </a:r>
          </a:p>
          <a:p>
            <a:endParaRPr lang="cs-CZ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pic>
        <p:nvPicPr>
          <p:cNvPr id="5" name="Obrázek 4" descr="原始文件 ‎ （SVG文件，尺寸为35 × 71像素，文件大小：771字节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167" y="1127893"/>
            <a:ext cx="2546319" cy="2470245"/>
          </a:xfrm>
          <a:prstGeom prst="rect">
            <a:avLst/>
          </a:prstGeom>
        </p:spPr>
      </p:pic>
      <p:pic>
        <p:nvPicPr>
          <p:cNvPr id="6" name="Obrázek 5" descr="原始文件 ‎ （SVG文件，尺寸为35 × 71像素，文件大小：771字节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7911" y="2208341"/>
            <a:ext cx="2546319" cy="2470245"/>
          </a:xfrm>
          <a:prstGeom prst="rect">
            <a:avLst/>
          </a:prstGeom>
        </p:spPr>
      </p:pic>
      <p:pic>
        <p:nvPicPr>
          <p:cNvPr id="7" name="Obrázek 6" descr="原始文件 ‎ （SVG文件，尺寸为35 × 71像素，文件大小：771字节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920" y="3980625"/>
            <a:ext cx="2546319" cy="247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381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8149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strategie – dle změny vztahu se zákazníkem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34561"/>
            <a:ext cx="1014305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V rámci vývoje marketingových koncepcí se rozlišují 3 typy marketingových strategií, které mění v průběhu let vztah k zákazníkovi.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Jedná se o strategii: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masového marketingu,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marketingovou strategii cílení na segmenty trhu a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strategii řízení vztahů se zákazníky (CRM).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(Lošťáková et al, 2009) </a:t>
            </a:r>
          </a:p>
          <a:p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CRM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masová personalizace,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masová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kastomizace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strategie diferencované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kastomizace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strategie diferencovaného CRM.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9462676" y="3708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125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9624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strategie, jejich přehled dle změn vztahu se zákazníkem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5163670" y="1148600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96971" y="1164853"/>
            <a:ext cx="329452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Masový marketing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6971" y="2357733"/>
            <a:ext cx="3314711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Marketingová strategie cílení na segmenty trhu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96971" y="4011286"/>
            <a:ext cx="3348321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řízení vztahů se zákazníky (CRM)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471810" y="2279034"/>
            <a:ext cx="323738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Stupeň segmentace trhu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471810" y="3791130"/>
            <a:ext cx="3502965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Masová personalizace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Masová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kastomizace</a:t>
            </a: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diferencované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kastomizace</a:t>
            </a: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diferencovaného CRM</a:t>
            </a:r>
          </a:p>
        </p:txBody>
      </p:sp>
      <p:sp>
        <p:nvSpPr>
          <p:cNvPr id="3" name="Šipka doprava 2"/>
          <p:cNvSpPr/>
          <p:nvPr/>
        </p:nvSpPr>
        <p:spPr>
          <a:xfrm>
            <a:off x="5107652" y="2357733"/>
            <a:ext cx="968189" cy="67360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5124457" y="4088719"/>
            <a:ext cx="968189" cy="67360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591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4117" y="376468"/>
            <a:ext cx="27318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Masový marketing 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754003"/>
            <a:ext cx="9954798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●využívá se, pokud jsou rozdíly v potřebách a chování zákazníků malé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Earls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2008), 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využívá se, pokud potřebujeme změnit nebo nějakým způsobem ovlivnit chování velké skupiny lidí,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tuto strategii využívají obchodní řetězce, které nabízejí velké množství zboží a hodnotu za nižší cenu,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aplikují ji také firmy, které prodávají známé globální značky, jako je např.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Coca-cola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Sony, Toyota apod.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(Lošťáková et al, 2009).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4570013" y="884171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96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r>
              <a:rPr lang="cs-CZ" sz="4000" b="1" dirty="0"/>
              <a:t>Diferencované </a:t>
            </a:r>
          </a:p>
          <a:p>
            <a:pPr algn="l"/>
            <a:r>
              <a:rPr lang="cs-CZ" sz="4000" b="1" dirty="0"/>
              <a:t>řízení vztahů </a:t>
            </a:r>
            <a:br>
              <a:rPr lang="cs-CZ" sz="4000" b="1" dirty="0"/>
            </a:br>
            <a:r>
              <a:rPr lang="cs-CZ" sz="4000" b="1" dirty="0"/>
              <a:t>se zákazníky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451564" y="1862530"/>
            <a:ext cx="5098830" cy="43634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Budování vztahu se zákazníkem – obecný přístup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Retence zákazníků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Ztráty zákazníků 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Marketingové strategie dle změny vztahu se zákazníkem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 typů strategií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Typy zákazníků dle jejich přínosů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vztahů s klíčovými zákazníky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04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cílení na segmenty trhu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164853"/>
            <a:ext cx="9941351" cy="55399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zákazníci jsou stále náročnější a poměrně snadno se orientují v nabídce zboží, je třeba je třídit, rozlišovat a segmentovat,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využívá se několik strategií, záleží na charakteru segmentu trhu  a běžném přínosů zákazníků a jejich celoživotní hodnoty, např.: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může se jednat 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velké segmenty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trhu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(velké segmenty jsou aplikovány, pokud má firma omezené finanční zdroje, ale již vnímá rozdíly v potřebách zákazníků, poptávka je poměrně velká, výroba či prodej se týká produktů s velkým podílem na trhu),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sousední segmenty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trhu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(vyčerpání potenciálu tržního segmentu vede k orientaci na příbuzné potřeby, např. výrobci aut různé třídy).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578055" y="39390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796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04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cílení na segmenty trhu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164853"/>
            <a:ext cx="9941351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strategie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cílení na mnoho segmentů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(sítě benzínových stanic s více rozmanitými službami, nejen nákup benzínu, ale další doplňující nákupy či služby, občerstvení apod.),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cílení na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malý segment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(prodej luxusních aut),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cílení na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mikrosegment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(výklenek, např. speciality prodávané MSP, vznikají, protože se někdy nedaří vytvářet homogenní segmenty),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nebo o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subsegmenty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 rámci vybraných segmentů mohou mít zákazníci ještě další rozdílné požadavky na nabídku, pak se vytvářejí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subsegmenty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 hlubším pohledem na jejich potřeby, tato segmentace vede k individualizaci komunikace i obsluhy zákazníků).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793208" y="1954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351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46566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cílení na segmenty trhu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578055" y="1954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04262" y="1402080"/>
            <a:ext cx="1358154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Velké segmenty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863287" y="1402079"/>
            <a:ext cx="1358154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Sousední segmenty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22312" y="1402079"/>
            <a:ext cx="1358154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002060"/>
                </a:solidFill>
              </a:rPr>
              <a:t>Multi</a:t>
            </a:r>
            <a:r>
              <a:rPr lang="cs-CZ" b="1" dirty="0">
                <a:solidFill>
                  <a:srgbClr val="002060"/>
                </a:solidFill>
              </a:rPr>
              <a:t>-</a:t>
            </a:r>
          </a:p>
          <a:p>
            <a:r>
              <a:rPr lang="cs-CZ" b="1" dirty="0">
                <a:solidFill>
                  <a:srgbClr val="002060"/>
                </a:solidFill>
              </a:rPr>
              <a:t>segmenty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580466" y="1402078"/>
            <a:ext cx="1358154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Malé</a:t>
            </a:r>
          </a:p>
          <a:p>
            <a:r>
              <a:rPr lang="cs-CZ" b="1" dirty="0">
                <a:solidFill>
                  <a:srgbClr val="002060"/>
                </a:solidFill>
              </a:rPr>
              <a:t>segmenty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938620" y="1402078"/>
            <a:ext cx="1274108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Mikro</a:t>
            </a:r>
          </a:p>
          <a:p>
            <a:r>
              <a:rPr lang="cs-CZ" b="1" dirty="0">
                <a:solidFill>
                  <a:srgbClr val="002060"/>
                </a:solidFill>
              </a:rPr>
              <a:t>segmenty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192792" y="1402077"/>
            <a:ext cx="1364878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Sub</a:t>
            </a:r>
          </a:p>
          <a:p>
            <a:r>
              <a:rPr lang="cs-CZ" b="1" dirty="0">
                <a:solidFill>
                  <a:srgbClr val="002060"/>
                </a:solidFill>
              </a:rPr>
              <a:t>segmenty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06841" y="2048408"/>
            <a:ext cx="1381687" cy="1754326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>
                <a:solidFill>
                  <a:srgbClr val="002060"/>
                </a:solidFill>
              </a:rPr>
              <a:t>Segment 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862416" y="2039416"/>
            <a:ext cx="1381687" cy="1754326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>
                <a:solidFill>
                  <a:srgbClr val="002060"/>
                </a:solidFill>
              </a:rPr>
              <a:t>Segment 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832160" y="3793742"/>
            <a:ext cx="1411943" cy="2031325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>
                <a:solidFill>
                  <a:srgbClr val="002060"/>
                </a:solidFill>
              </a:rPr>
              <a:t>Segment B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267634" y="5825067"/>
            <a:ext cx="1312832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C</a:t>
            </a:r>
          </a:p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590230" y="5825067"/>
            <a:ext cx="1277470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C</a:t>
            </a:r>
          </a:p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877464" y="6102066"/>
            <a:ext cx="129643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002060"/>
                </a:solidFill>
              </a:rPr>
              <a:t>Segm</a:t>
            </a:r>
            <a:r>
              <a:rPr lang="cs-CZ" b="1" dirty="0">
                <a:solidFill>
                  <a:srgbClr val="002060"/>
                </a:solidFill>
              </a:rPr>
              <a:t>. C2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192792" y="2039416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A1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199516" y="2408748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A2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192792" y="2769087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A3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7199516" y="3138273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Segment A4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7192792" y="3521312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B1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7199516" y="3890498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B2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179983" y="4273969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B3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7179983" y="4654693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B4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7179983" y="5013321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B5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7173897" y="5370132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B6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173897" y="5740103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C1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7173897" y="6096275"/>
            <a:ext cx="13581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Segment C2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557669" y="5825067"/>
            <a:ext cx="3904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Lošťáková et al, 2009, s. 16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83646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85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Masová personalizace (strategie CRM)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úroveň řízení vztahů se zákazníky:</a:t>
            </a:r>
          </a:p>
          <a:p>
            <a:pPr algn="just"/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zákazník je rozpoznáván podle jména, adresy, případně podle předchozího nákupního chování,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získané informace se využívají ke tvorbě systému individuální marketingové komunikace s cílovými zákazníky,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zákazník má dojem, že je o něho individuálně pečováno,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využívá tuto strategii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např. banky, zásilkový obchod, prodejci vůbec.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(Best, 2005)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578055" y="39390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522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15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Masová </a:t>
            </a:r>
            <a:r>
              <a:rPr lang="cs-CZ" sz="2400" b="1" dirty="0" err="1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kastomizace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(strategie CRM)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385235"/>
            <a:ext cx="10116162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druhá úroveň řízení vztahů se zákazníky:</a:t>
            </a:r>
          </a:p>
          <a:p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je založena na tom, že někteří zákazníci jsou ochotni zaplatit více za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nějaké užitky navíc,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zákazník je spolutvůrcem produktu podle svých individuálních potřeb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a movitosti,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každý zákazník je obsluhován zvlášť, i když stejným způsobem,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využívá strategii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prodejci nábytkových souprav, prodejci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vytvářející různou konfiguraci počítačů apod.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(Best, 2005)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448352" y="337419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941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106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Diferencovaná </a:t>
            </a:r>
            <a:r>
              <a:rPr 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kastomizace</a:t>
            </a: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(strategie CRM)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1519" y="1154992"/>
            <a:ext cx="10156504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třetí úroveň řízení vztahů se zákazníky:</a:t>
            </a:r>
          </a:p>
          <a:p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strategie respektuje rozdílné potřeby a přání zákazníků,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 zákazníkům jsou na míru šity produkty a služby,  způsob distribuce,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komunikace …, tedy všechny nástroje marketingového mixu,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zákazník dostává jedinečnou hodnotu, na které se aktivně podílí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Prahalad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Ramaswamy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2005),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využívá strategii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zejména B2B trhy pro průmyslové kupující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a výrobní firmy vyrábějící spotřební zboží pro své distributory.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(Best, 2005)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793208" y="1954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63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Strategie diferencovaného CRM (DCRM)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10156504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čtvrtá úroveň řízení vztahů se zákazníky: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kombinace všech typů strategií CRM,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strategie uplatňuje rozdílné potřeby, požadavky, nákupní a spotřební chování, běžný přínos zákazníků, celoživotní hodnotu pro podnik,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Donald,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Woodburn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(2007)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je třeba hodnotit, co zákazník dává firmě nyní a co může přinést za celou dobu budoucí spolupráce, viz následující kapitola,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pro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významné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zákazníky je vhodná strategie diferencované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kastomizace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pro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středně významné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masové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kastomizace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pro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méně významné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zákazníky masové personalizace.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793208" y="1954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/>
          <p:cNvSpPr/>
          <p:nvPr/>
        </p:nvSpPr>
        <p:spPr>
          <a:xfrm>
            <a:off x="7678908" y="1402080"/>
            <a:ext cx="887505" cy="45720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41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67302"/>
            <a:ext cx="8983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Volba strategie CRM v závislosti na hodnotě zákazníka pro podnik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9497962" y="310402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/>
          <p:cNvSpPr/>
          <p:nvPr/>
        </p:nvSpPr>
        <p:spPr>
          <a:xfrm>
            <a:off x="370233" y="1217816"/>
            <a:ext cx="887505" cy="45720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278373"/>
              </p:ext>
            </p:extLst>
          </p:nvPr>
        </p:nvGraphicFramePr>
        <p:xfrm>
          <a:off x="3574785" y="1720669"/>
          <a:ext cx="693270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6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397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Sklízej pomocí strategie masové </a:t>
                      </a:r>
                      <a:r>
                        <a:rPr lang="cs-CZ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kastomizace</a:t>
                      </a:r>
                      <a:r>
                        <a:rPr lang="cs-CZ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nebo masové personalizace</a:t>
                      </a:r>
                    </a:p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Zákazníci se zajímavým běžným přínosem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Udržuj vztahy pomocí strategie diferencované </a:t>
                      </a:r>
                      <a:r>
                        <a:rPr lang="cs-CZ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kastomizace</a:t>
                      </a:r>
                      <a:endParaRPr lang="cs-CZ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Nejhodnotnější zákazníci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3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Uplatni strategii masové personalizace nebo nabídku nediferencuj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Nejméně</a:t>
                      </a:r>
                      <a:r>
                        <a:rPr lang="cs-CZ" b="1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hodnotní zákazníci</a:t>
                      </a:r>
                      <a:endParaRPr lang="cs-CZ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Rozvíjej vztahy pomocí strategie diferencované </a:t>
                      </a:r>
                      <a:r>
                        <a:rPr lang="cs-CZ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kastomizace</a:t>
                      </a:r>
                      <a:endParaRPr lang="cs-CZ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Zákazníci s největším potenciálem růstu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32011" y="2689082"/>
            <a:ext cx="1438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Běžný přínos zákazníka pro podnik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24421" y="2319750"/>
            <a:ext cx="99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vysoký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224421" y="4079865"/>
            <a:ext cx="99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nízký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617259" y="6037729"/>
            <a:ext cx="6890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Celoživotní hodnota zákazníka pro podnik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961964" y="5183386"/>
            <a:ext cx="99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nízká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390965" y="5174264"/>
            <a:ext cx="99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vysoká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37882" y="6046851"/>
            <a:ext cx="2681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(Lošťáková et al, 2009)</a:t>
            </a:r>
          </a:p>
        </p:txBody>
      </p:sp>
    </p:spTree>
    <p:extLst>
      <p:ext uri="{BB962C8B-B14F-4D97-AF65-F5344CB8AC3E}">
        <p14:creationId xmlns:p14="http://schemas.microsoft.com/office/powerpoint/2010/main" val="41293986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91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Členění zákazníků dle jejich přínosů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1519" y="1154992"/>
            <a:ext cx="10156504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přínosů zákazníků a jejich hodnoty lze členit zákazníky na klíčové, méně významné, a ostatní nevýznamné zákazníky: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(Lošťáková, 2009)</a:t>
            </a:r>
          </a:p>
          <a:p>
            <a:pPr lvl="0"/>
            <a:endParaRPr lang="cs-CZ" sz="2400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Klíčoví zákazníci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nejvíce ovlivňují prosperitu firmy, přinášejí nejvyšší příjmy, firmy pro ně připravují speciální nabídku, uplatňují individuální přístup, přizpůsobují produkty, platební podmínky, cenu, přednostně vybavují objednávky, nabízejí více poprodejních služeb atd.,</a:t>
            </a:r>
          </a:p>
          <a:p>
            <a:pPr lvl="0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Méně významní zákazníci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– p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éče o tyto zákazníky není prioritou, i když nabídka je standardní a přizpůsobují se služby, nižší frekvence kontaktů,</a:t>
            </a:r>
          </a:p>
          <a:p>
            <a:pPr lvl="0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 nevýznamní zákazníci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náhodní kupující, kterým jsou nabízené standardní produkty služby, ceny.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793208" y="1954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6718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773" y="1271273"/>
            <a:ext cx="914385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Diferencujete přístup k zákazníkům podle jejich přínosů pro firmu?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9499399" y="267967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10773" y="577249"/>
            <a:ext cx="806898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 českých MSP, OPF, 2015 – četnost aktivit </a:t>
            </a: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523018"/>
              </p:ext>
            </p:extLst>
          </p:nvPr>
        </p:nvGraphicFramePr>
        <p:xfrm>
          <a:off x="410773" y="2055401"/>
          <a:ext cx="9526604" cy="4424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5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8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11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1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48353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Frequency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Percent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Valid</a:t>
                      </a:r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cs-CZ" sz="24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Percent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Cumulative Percent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622">
                <a:tc rowSpan="4">
                  <a:txBody>
                    <a:bodyPr/>
                    <a:lstStyle/>
                    <a:p>
                      <a:pPr algn="l" fontAlgn="t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Valid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Pravidelně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192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26,1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26,7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26,7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Příležitostně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341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46,3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47,4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74,1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Nikdy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186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25,3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25,9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100,0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Total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719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97,7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100,0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622"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Missing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System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17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2,3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622"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24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Total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736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>
                          <a:solidFill>
                            <a:srgbClr val="002060"/>
                          </a:solidFill>
                          <a:effectLst/>
                        </a:rPr>
                        <a:t>100,0</a:t>
                      </a:r>
                      <a:endParaRPr lang="cs-CZ" sz="24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581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749038" y="1807198"/>
            <a:ext cx="2088108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</a:rPr>
              <a:t>Cíl CRM 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3785862" y="1762953"/>
            <a:ext cx="1583140" cy="73698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99304" y="1652924"/>
            <a:ext cx="4885899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Dlouhodobý stabilní vztah se zákazníkem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91839" y="5168369"/>
            <a:ext cx="7192370" cy="954107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>
                <a:solidFill>
                  <a:srgbClr val="008080"/>
                </a:solidFill>
              </a:rPr>
              <a:t>Vztah je vytvářen na základě jednotlivých epizod, setkání, návštěv a jednání</a:t>
            </a:r>
            <a:endParaRPr lang="cs-CZ" sz="2800" b="1" dirty="0">
              <a:solidFill>
                <a:srgbClr val="008080"/>
              </a:solidFill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24553" y="861230"/>
            <a:ext cx="6722660" cy="6175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>
                <a:solidFill>
                  <a:srgbClr val="008080"/>
                </a:solidFill>
                <a:latin typeface="+mn-lt"/>
              </a:rPr>
              <a:t>Budování stabilního vztahu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96E290F-EEA2-4DE4-8A67-E6FA66477D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816431" y="2935779"/>
            <a:ext cx="3898037" cy="1796744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E8E8D11F-B04E-43BD-9880-A3178EC29272}"/>
              </a:ext>
            </a:extLst>
          </p:cNvPr>
          <p:cNvSpPr txBox="1"/>
          <p:nvPr/>
        </p:nvSpPr>
        <p:spPr>
          <a:xfrm>
            <a:off x="4056355" y="9009258"/>
            <a:ext cx="4885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4" tooltip="https://comedonchisciotte.org/pareggio-di-bilancio/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5" tooltip="https://creativecommons.org/licenses/by-nc-sa/3.0/"/>
              </a:rPr>
              <a:t>CC BY-SA-NC</a:t>
            </a: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87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klíčového zákazníka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1519" y="1154992"/>
            <a:ext cx="10156504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Pojetí klíčového zákazníka firmy není jednoznačné a současně není jednoduchá jeho definice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Cheverton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2001),</a:t>
            </a:r>
          </a:p>
          <a:p>
            <a:pPr lvl="0"/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je klíčový zákazník? </a:t>
            </a:r>
          </a:p>
          <a:p>
            <a:pPr lvl="0"/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zákazník, kterého nesmíme ztratit,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zákazník, který bude zdrojem příštích příjmů a zisku,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zákazník mající velký potenciál prodeje,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zákazník mající speciální požadavky,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zákazník, který umožňuje naplňovat cíle firmy.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793208" y="1954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/>
          <p:cNvSpPr/>
          <p:nvPr/>
        </p:nvSpPr>
        <p:spPr>
          <a:xfrm>
            <a:off x="4673490" y="2205317"/>
            <a:ext cx="887505" cy="45720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7446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07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Strategie pro klíčové zákazníky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1519" y="1154992"/>
            <a:ext cx="10029269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 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- rozvíjení potenciálu u stálých zákazníků, kde chcete dosahovat vyšších obchodů - pokud má být strategie úspěšná, musí váš zákazník současné řešení považovat za přínosné a hodnotné, pro dosažení vyšších obchodů je nutné – posílení  důvěry, vytvoření výstupních bariér a rozvoj produktu,</a:t>
            </a:r>
          </a:p>
          <a:p>
            <a:pPr fontAlgn="base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strategie 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STABILITA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- v situacích, kdy zákazník projevuje nespokojenost nebo nejsme schopni uspokojit jeho představy, stabilizujeme to, co funguje, dále posilujeme to, co je přínosné a řešíme to, co je třeba změnit, zákazník ocení schopnost přiznat chybu, naslouchat a odvahu přijít se změnou, </a:t>
            </a:r>
          </a:p>
          <a:p>
            <a:pPr fontAlgn="base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strategie 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OBRANA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- reakce na chytré nebo nečestné strategie konkurentů, kteří by rádi získali přízeň vašich zákazníků - budujeme značku profesionála s jedinečnou a odlišnou nabídkou a se zapojením celé firmy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(Šlapák, 2017)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793208" y="1954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1745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25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zákaznické základny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11002"/>
            <a:ext cx="10156504" cy="60016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snižování míry odchodu zákazníků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důraz kladen na výběr a školení zaměstnanců a jejich vstřícnost k zákazníkům,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prodlužování délky vztahu se zákazníkem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spokojenost, propojenost s firmou…,</a:t>
            </a:r>
          </a:p>
          <a:p>
            <a:pPr lvl="0"/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růstového potenciálu každého zákazníka pomocí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cross-sellingu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up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sellingu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nové nabídky a nové příležitosti….,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ziskovosti neziskových zákazníků nebo ukončení vztahu s nimi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výzvy k nákupu dalších položek, větších balení, v zájmu neukončení vztahu, 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neproporcionálně vyššího úsilí na nejziskovější zákazníky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 nejziskovějšími (klíčovými) zákazníky se zachází speciálně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Keller, 2013).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793208" y="1954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8546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241524"/>
            <a:ext cx="2970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Shrnutí přednášky </a:t>
            </a:r>
            <a:endParaRPr kumimoji="0" lang="en-GB" sz="24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698934"/>
            <a:ext cx="10156504" cy="60016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Budování vztahu se zákazníkem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obecný přístup, fáze navázání, rozvíjení a ukončení vztahu, posloupnost vztahu, ztráty zákazníků.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Retence zákazníků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získání a udržení zákazníků,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Kotlerův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trychtýř.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Marketingové strategie dle změny vztahu se zákazníkem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proměny vztahu, masový marketing, marketingová strategie cílení na segmenty trhu, strategie řízení vztahů se zákazníky (CRM).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 typů strategií 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masová personalizace, masová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kastomizace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strategie diferencované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kastomizace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strategie diferencovaného CRM.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Členění zákazníků dle jejich přínosů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klíčoví zákazníci, méně významní zákazníci, ostatní nevýznamní zákazníci.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Klíčový zákazník, jeho pojetí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neexistuje jednotná definice.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vztahů s klíčovými zákazníky 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pro klíčové zákazníky.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zákaznické základny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míra odchodu, prodlužování délky. vztahu, růstový potenciál zákazníka, zvyšování ziskovosti, ….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771762" y="84624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33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722660" cy="617514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8080"/>
                </a:solidFill>
                <a:latin typeface="+mn-lt"/>
              </a:rPr>
              <a:t>Budování stabilního vztahu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0" name="Textové pole 14351"/>
          <p:cNvSpPr txBox="1">
            <a:spLocks noChangeArrowheads="1"/>
          </p:cNvSpPr>
          <p:nvPr/>
        </p:nvSpPr>
        <p:spPr bwMode="auto">
          <a:xfrm>
            <a:off x="838200" y="1704221"/>
            <a:ext cx="3010468" cy="9980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Vnímaná kvalita</a:t>
            </a:r>
            <a:endParaRPr lang="cs-CZ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ové pole 14351"/>
          <p:cNvSpPr txBox="1">
            <a:spLocks noChangeArrowheads="1"/>
          </p:cNvSpPr>
          <p:nvPr/>
        </p:nvSpPr>
        <p:spPr bwMode="auto">
          <a:xfrm>
            <a:off x="838199" y="3186665"/>
            <a:ext cx="3010469" cy="1126028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/>
              <a:t>Hodnota vnímaná zákazníkem </a:t>
            </a:r>
            <a:r>
              <a:rPr lang="cs-CZ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ové pole 14351"/>
          <p:cNvSpPr txBox="1">
            <a:spLocks noChangeArrowheads="1"/>
          </p:cNvSpPr>
          <p:nvPr/>
        </p:nvSpPr>
        <p:spPr bwMode="auto">
          <a:xfrm>
            <a:off x="838199" y="5036024"/>
            <a:ext cx="3010469" cy="1351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/>
              <a:t>Investice vnímaná zákazníkem</a:t>
            </a: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ové pole 14351"/>
          <p:cNvSpPr txBox="1">
            <a:spLocks noChangeArrowheads="1"/>
          </p:cNvSpPr>
          <p:nvPr/>
        </p:nvSpPr>
        <p:spPr bwMode="auto">
          <a:xfrm>
            <a:off x="4691228" y="1704221"/>
            <a:ext cx="2514789" cy="9980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Věrný zákazník</a:t>
            </a:r>
            <a:endParaRPr lang="cs-CZ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ové pole 14351"/>
          <p:cNvSpPr txBox="1">
            <a:spLocks noChangeArrowheads="1"/>
          </p:cNvSpPr>
          <p:nvPr/>
        </p:nvSpPr>
        <p:spPr bwMode="auto">
          <a:xfrm>
            <a:off x="4691228" y="3184915"/>
            <a:ext cx="2514790" cy="10319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Spokojenost </a:t>
            </a:r>
            <a:endParaRPr lang="cs-CZ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zákazníka</a:t>
            </a:r>
            <a:endParaRPr lang="cs-CZ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ové pole 14351"/>
          <p:cNvSpPr txBox="1">
            <a:spLocks noChangeArrowheads="1"/>
          </p:cNvSpPr>
          <p:nvPr/>
        </p:nvSpPr>
        <p:spPr bwMode="auto">
          <a:xfrm>
            <a:off x="4790364" y="5036024"/>
            <a:ext cx="2415653" cy="12146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Vazby</a:t>
            </a: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cs-CZ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ové pole 14351"/>
          <p:cNvSpPr txBox="1">
            <a:spLocks noChangeArrowheads="1"/>
          </p:cNvSpPr>
          <p:nvPr/>
        </p:nvSpPr>
        <p:spPr bwMode="auto">
          <a:xfrm>
            <a:off x="8673831" y="2971490"/>
            <a:ext cx="2281735" cy="1127893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Stabilita</a:t>
            </a:r>
            <a:endParaRPr lang="cs-CZ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vztahu</a:t>
            </a:r>
            <a:endParaRPr lang="cs-CZ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Přímá spojnice se šipkou 12"/>
          <p:cNvCxnSpPr>
            <a:cxnSpLocks/>
          </p:cNvCxnSpPr>
          <p:nvPr/>
        </p:nvCxnSpPr>
        <p:spPr>
          <a:xfrm flipV="1">
            <a:off x="2343433" y="4536246"/>
            <a:ext cx="0" cy="390861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cxnSpLocks/>
          </p:cNvCxnSpPr>
          <p:nvPr/>
        </p:nvCxnSpPr>
        <p:spPr>
          <a:xfrm flipH="1">
            <a:off x="2343432" y="2772043"/>
            <a:ext cx="1" cy="382137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cxnSpLocks/>
          </p:cNvCxnSpPr>
          <p:nvPr/>
        </p:nvCxnSpPr>
        <p:spPr>
          <a:xfrm flipH="1" flipV="1">
            <a:off x="5948622" y="2788801"/>
            <a:ext cx="49568" cy="365379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5948622" y="4452615"/>
            <a:ext cx="0" cy="40424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7342496" y="2203239"/>
            <a:ext cx="1009934" cy="1099519"/>
          </a:xfrm>
          <a:prstGeom prst="straightConnector1">
            <a:avLst/>
          </a:prstGeom>
          <a:ln w="381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7365430" y="3985146"/>
            <a:ext cx="959704" cy="1869744"/>
          </a:xfrm>
          <a:prstGeom prst="straightConnector1">
            <a:avLst/>
          </a:prstGeom>
          <a:ln w="381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53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6672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Budování vztahu se zákazníkem – obecný přístup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34561"/>
            <a:ext cx="10143056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Tři základní fáze: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Storbacka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Lehtinen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2007)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navázání vztahu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vzbuzení zájmu, využití marketingové komunikace, sdělování informací a ovlivňování emocí,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rozvíjení vztahu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snaha o proměnu krátkodobého vztahu na dlouhodobý,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získávání zákazníka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je spojeno s prodejními analýzami, segmentací, reklamou, propagací, vlastním obchodováním, vedením kampaní a službami,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udržení zákazníka (retence)–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souvisí se nabízenými službami, kvalitou produktu, zárukami a soukromím, spokojeností a loajalitou a zásobovacími (distribučními) cestami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(Russell-Jones, 2002), </a:t>
            </a:r>
          </a:p>
          <a:p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ukončení vztahu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 iniciativy zákazníka (není potřeba) i organizace (bezcennost vztahu, změna hodnoty zákazníka).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641918" y="292437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276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23837"/>
            <a:ext cx="3429000" cy="4601183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Budování vztahu se zákazníkem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482655" y="1054370"/>
            <a:ext cx="307937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Vnímání hodnoty, značky,  image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477178" y="2167136"/>
            <a:ext cx="2554943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Navázání vztahu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42543" y="3056747"/>
            <a:ext cx="3724836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vztahu, úpadek vztahu</a:t>
            </a:r>
          </a:p>
        </p:txBody>
      </p:sp>
      <p:sp>
        <p:nvSpPr>
          <p:cNvPr id="9" name="Šipka doprava 8"/>
          <p:cNvSpPr/>
          <p:nvPr/>
        </p:nvSpPr>
        <p:spPr>
          <a:xfrm>
            <a:off x="5947224" y="1260323"/>
            <a:ext cx="524436" cy="47636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2551576" y="2152438"/>
            <a:ext cx="524436" cy="47636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6492682" y="2190402"/>
            <a:ext cx="524436" cy="47636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3502957" y="3159933"/>
            <a:ext cx="524436" cy="47636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8256486" y="3212361"/>
            <a:ext cx="524436" cy="47636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069533" y="4315690"/>
            <a:ext cx="3186953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Ukončení vztahu</a:t>
            </a:r>
          </a:p>
        </p:txBody>
      </p:sp>
      <p:sp>
        <p:nvSpPr>
          <p:cNvPr id="15" name="Šipka doprava 14"/>
          <p:cNvSpPr/>
          <p:nvPr/>
        </p:nvSpPr>
        <p:spPr>
          <a:xfrm>
            <a:off x="4282879" y="4324303"/>
            <a:ext cx="524436" cy="47636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471660" y="5245934"/>
            <a:ext cx="3186953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Konsolidace vztahu</a:t>
            </a:r>
          </a:p>
        </p:txBody>
      </p:sp>
      <p:sp>
        <p:nvSpPr>
          <p:cNvPr id="17" name="Šipka doprava 16"/>
          <p:cNvSpPr/>
          <p:nvPr/>
        </p:nvSpPr>
        <p:spPr>
          <a:xfrm>
            <a:off x="5080736" y="5248657"/>
            <a:ext cx="524436" cy="47636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>
            <a:off x="8780922" y="4388136"/>
            <a:ext cx="524436" cy="47636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628648" y="5759753"/>
            <a:ext cx="3136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Oreský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(2006, s. 9)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251520" y="449337"/>
            <a:ext cx="5186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Budování vztahu se zákazníkem - fáze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00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779" y="105063"/>
            <a:ext cx="7937309" cy="91776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Případová studie </a:t>
            </a:r>
            <a:r>
              <a:rPr lang="cs-CZ" sz="3600" b="1" dirty="0">
                <a:solidFill>
                  <a:srgbClr val="008080"/>
                </a:solidFill>
                <a:latin typeface="+mn-lt"/>
              </a:rPr>
              <a:t>– informační imunita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278789" y="1389421"/>
            <a:ext cx="8701287" cy="47303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je východiskem komunikace se zákazníkem. Všude je tolik informací a tolik reklamních kampaní, že se často  v praxi setkáváme, že 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roste imunita vůči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informacím. Setkáváme se s ní např. 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sledování filmu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televizi, který je často přerušován reklamou. Stává se to často v rozporu s platnou legislativou, která upravuje reklamu v televizi. Přibývá lidí, kteří reklamu odmítají. Určitě jste se setkali s tím, že na poštovních schránkách lidé umísťují nálepky „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Nevhazujte reklamní materiál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nebo propagační letáky.“ Tento jev není ojedinělý. Lidé si tímto způsobem budují kolem svého domu „zeď“, kde si chtějí udržet soukromí. Storbacka a Lehtinen (2002) tomuto jevu říkají „zapouzdření.“</a:t>
            </a:r>
          </a:p>
        </p:txBody>
      </p:sp>
      <p:pic>
        <p:nvPicPr>
          <p:cNvPr id="1026" name="Picture 2" descr="Informace pro rodiče o použití elektronických čipů – ZŠ Rousínov">
            <a:extLst>
              <a:ext uri="{FF2B5EF4-FFF2-40B4-BE49-F238E27FC236}">
                <a16:creationId xmlns:a16="http://schemas.microsoft.com/office/drawing/2014/main" id="{BF405B2B-A5D5-40B5-88DF-95FAAD685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260" y="246515"/>
            <a:ext cx="1415398" cy="983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formace | Obec Lidečko">
            <a:extLst>
              <a:ext uri="{FF2B5EF4-FFF2-40B4-BE49-F238E27FC236}">
                <a16:creationId xmlns:a16="http://schemas.microsoft.com/office/drawing/2014/main" id="{F0F526AA-A92E-4041-9A74-672EC3614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9511" y="3165686"/>
            <a:ext cx="3012489" cy="203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íce než 7 ilustrací Sledování Tv a Televize zdarma - Pixabay">
            <a:extLst>
              <a:ext uri="{FF2B5EF4-FFF2-40B4-BE49-F238E27FC236}">
                <a16:creationId xmlns:a16="http://schemas.microsoft.com/office/drawing/2014/main" id="{6BFBC718-91CD-4D54-B2F8-61F242521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8827" y="1389421"/>
            <a:ext cx="3065755" cy="1671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ewsletter">
            <a:extLst>
              <a:ext uri="{FF2B5EF4-FFF2-40B4-BE49-F238E27FC236}">
                <a16:creationId xmlns:a16="http://schemas.microsoft.com/office/drawing/2014/main" id="{D03FAAFB-3D3D-4D7C-99D7-FFFAE858F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9511" y="5069150"/>
            <a:ext cx="2864388" cy="13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525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7200330" cy="917765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Případová studie – informační imunita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90850" y="1371666"/>
            <a:ext cx="4469422" cy="503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této informační imunitě zabránit, resp. ji eliminovat?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Nabízí se odpověď.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Firmy musí mít informace o zákaznících (databáze) a jeho chování v minulosti (Storbacka, Lehtinen, 2003). Dá se to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aplikovat lépe u náročnějších produktů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(ukončení termínovaného vkladu, uběhnutí určité doby od nákupu auta).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4DA1811-B3C9-4C6B-9F62-B6DF79D7F260}"/>
              </a:ext>
            </a:extLst>
          </p:cNvPr>
          <p:cNvSpPr txBox="1"/>
          <p:nvPr/>
        </p:nvSpPr>
        <p:spPr>
          <a:xfrm>
            <a:off x="5592932" y="1371666"/>
            <a:ext cx="6498453" cy="230832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Je třeba snížit počet sdělení zákazníkům.</a:t>
            </a:r>
          </a:p>
          <a:p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Je třeba rozpoznat okamžiky, kdy zákazník potřebuje pomoci</a:t>
            </a:r>
          </a:p>
          <a:p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Dobře načasovat sdělení.</a:t>
            </a:r>
          </a:p>
          <a:p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Lze sledovat určitá životní období v lidském životě, jako je stěhování, narození dítěte, svatba. 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2050" name="Picture 2" descr="Informace k testování ve škole – Střední průmyslová škola dopravní, a.s.">
            <a:extLst>
              <a:ext uri="{FF2B5EF4-FFF2-40B4-BE49-F238E27FC236}">
                <a16:creationId xmlns:a16="http://schemas.microsoft.com/office/drawing/2014/main" id="{217BB614-3A47-4C51-B2BE-C7D714214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924" y="3890721"/>
            <a:ext cx="3209833" cy="238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95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23837"/>
            <a:ext cx="3429000" cy="4601183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Budování vztahu se zákazníkem</a:t>
            </a:r>
            <a:endParaRPr lang="cs-CZ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81081" y="3352492"/>
            <a:ext cx="2147475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Získání </a:t>
            </a:r>
          </a:p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zákazníka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840495" y="3328411"/>
            <a:ext cx="2357293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Udržení </a:t>
            </a:r>
          </a:p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zákazníka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28648" y="5759753"/>
            <a:ext cx="3889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(Russell - Jones, 2002)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251520" y="449337"/>
            <a:ext cx="5448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Získávání a udržení zákazníka (retence)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Šipka doprava 2"/>
          <p:cNvSpPr/>
          <p:nvPr/>
        </p:nvSpPr>
        <p:spPr>
          <a:xfrm>
            <a:off x="5778179" y="3599460"/>
            <a:ext cx="712694" cy="33706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2865396" y="1755669"/>
            <a:ext cx="1990165" cy="6723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Prodejní analýzy</a:t>
            </a:r>
          </a:p>
        </p:txBody>
      </p:sp>
      <p:sp>
        <p:nvSpPr>
          <p:cNvPr id="23" name="Ovál 22"/>
          <p:cNvSpPr/>
          <p:nvPr/>
        </p:nvSpPr>
        <p:spPr>
          <a:xfrm>
            <a:off x="7013064" y="1653211"/>
            <a:ext cx="1990165" cy="6723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Služby zákazníkům</a:t>
            </a:r>
          </a:p>
        </p:txBody>
      </p:sp>
      <p:sp>
        <p:nvSpPr>
          <p:cNvPr id="24" name="Ovál 23"/>
          <p:cNvSpPr/>
          <p:nvPr/>
        </p:nvSpPr>
        <p:spPr>
          <a:xfrm>
            <a:off x="206746" y="2305782"/>
            <a:ext cx="1990165" cy="6723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Segmentace</a:t>
            </a:r>
          </a:p>
          <a:p>
            <a:pPr algn="ctr"/>
            <a:r>
              <a:rPr lang="cs-CZ" dirty="0">
                <a:solidFill>
                  <a:srgbClr val="002060"/>
                </a:solidFill>
              </a:rPr>
              <a:t>zákazníků</a:t>
            </a:r>
          </a:p>
        </p:txBody>
      </p:sp>
      <p:sp>
        <p:nvSpPr>
          <p:cNvPr id="25" name="Ovál 24"/>
          <p:cNvSpPr/>
          <p:nvPr/>
        </p:nvSpPr>
        <p:spPr>
          <a:xfrm>
            <a:off x="9657649" y="2305781"/>
            <a:ext cx="1990165" cy="6723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Kvalita produktů</a:t>
            </a:r>
          </a:p>
        </p:txBody>
      </p:sp>
      <p:sp>
        <p:nvSpPr>
          <p:cNvPr id="27" name="Ovál 26"/>
          <p:cNvSpPr/>
          <p:nvPr/>
        </p:nvSpPr>
        <p:spPr>
          <a:xfrm>
            <a:off x="3630063" y="4971619"/>
            <a:ext cx="1990165" cy="6723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Vedení kampaní</a:t>
            </a:r>
          </a:p>
        </p:txBody>
      </p:sp>
      <p:sp>
        <p:nvSpPr>
          <p:cNvPr id="28" name="Ovál 27"/>
          <p:cNvSpPr/>
          <p:nvPr/>
        </p:nvSpPr>
        <p:spPr>
          <a:xfrm>
            <a:off x="6840494" y="5031717"/>
            <a:ext cx="1990165" cy="6723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Spokojenost zákazníků</a:t>
            </a:r>
          </a:p>
        </p:txBody>
      </p:sp>
      <p:sp>
        <p:nvSpPr>
          <p:cNvPr id="29" name="Ovál 28"/>
          <p:cNvSpPr/>
          <p:nvPr/>
        </p:nvSpPr>
        <p:spPr>
          <a:xfrm>
            <a:off x="9095116" y="4713423"/>
            <a:ext cx="1990165" cy="6723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Distribuční cesty</a:t>
            </a:r>
          </a:p>
        </p:txBody>
      </p:sp>
      <p:sp>
        <p:nvSpPr>
          <p:cNvPr id="30" name="Ovál 29"/>
          <p:cNvSpPr/>
          <p:nvPr/>
        </p:nvSpPr>
        <p:spPr>
          <a:xfrm>
            <a:off x="251520" y="3507144"/>
            <a:ext cx="1990165" cy="6723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Propagace reklama</a:t>
            </a:r>
          </a:p>
        </p:txBody>
      </p:sp>
      <p:sp>
        <p:nvSpPr>
          <p:cNvPr id="31" name="Ovál 30"/>
          <p:cNvSpPr/>
          <p:nvPr/>
        </p:nvSpPr>
        <p:spPr>
          <a:xfrm>
            <a:off x="9778672" y="3389282"/>
            <a:ext cx="1990165" cy="6723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Důvěra a soukromí</a:t>
            </a:r>
          </a:p>
        </p:txBody>
      </p:sp>
      <p:sp>
        <p:nvSpPr>
          <p:cNvPr id="32" name="Ovál 31"/>
          <p:cNvSpPr/>
          <p:nvPr/>
        </p:nvSpPr>
        <p:spPr>
          <a:xfrm>
            <a:off x="1196788" y="4811329"/>
            <a:ext cx="2084293" cy="6723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Obchodování</a:t>
            </a:r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3860478" y="2641957"/>
            <a:ext cx="0" cy="571890"/>
          </a:xfrm>
          <a:prstGeom prst="straightConnector1">
            <a:avLst/>
          </a:prstGeom>
          <a:ln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2238934" y="2877671"/>
            <a:ext cx="867337" cy="450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2476523" y="3843319"/>
            <a:ext cx="6193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3106271" y="4410635"/>
            <a:ext cx="322729" cy="302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H="1" flipV="1">
            <a:off x="4625145" y="4307915"/>
            <a:ext cx="1" cy="575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8008147" y="2551386"/>
            <a:ext cx="10994" cy="652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7835577" y="4307915"/>
            <a:ext cx="0" cy="575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 flipV="1">
            <a:off x="9372600" y="4179496"/>
            <a:ext cx="717598" cy="416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H="1">
            <a:off x="9318812" y="3743909"/>
            <a:ext cx="3388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 flipH="1">
            <a:off x="9095116" y="2877671"/>
            <a:ext cx="393114" cy="225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3979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599D23510A08448081F7EECBA4A6D4" ma:contentTypeVersion="6" ma:contentTypeDescription="Vytvoří nový dokument" ma:contentTypeScope="" ma:versionID="e2333883d7fef1e38c22ad354fffc7d1">
  <xsd:schema xmlns:xsd="http://www.w3.org/2001/XMLSchema" xmlns:xs="http://www.w3.org/2001/XMLSchema" xmlns:p="http://schemas.microsoft.com/office/2006/metadata/properties" xmlns:ns2="606c038c-a783-49f2-9e13-52b41ac48c69" targetNamespace="http://schemas.microsoft.com/office/2006/metadata/properties" ma:root="true" ma:fieldsID="8743a941404ad41f068d579aa4c30c74" ns2:_="">
    <xsd:import namespace="606c038c-a783-49f2-9e13-52b41ac48c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c038c-a783-49f2-9e13-52b41ac48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14E9AC-00C4-49FF-8E20-25A04AEF00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6c038c-a783-49f2-9e13-52b41ac48c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296CD3-15FE-4436-A2C5-AFEB0206661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EE7DE43-B2D2-4F1E-B9DD-21866E753A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2823</Words>
  <Application>Microsoft Office PowerPoint</Application>
  <PresentationFormat>Širokoúhlá obrazovka</PresentationFormat>
  <Paragraphs>454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Budování stabilního vztahu</vt:lpstr>
      <vt:lpstr>Prezentace aplikace PowerPoint</vt:lpstr>
      <vt:lpstr>Budování vztahu se zákazníkem</vt:lpstr>
      <vt:lpstr>Případová studie – informační imunita</vt:lpstr>
      <vt:lpstr>Případová studie – informační imunita</vt:lpstr>
      <vt:lpstr>Budování vztahu se zákazníkem</vt:lpstr>
      <vt:lpstr>Budování vztahu se zákazníkem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Symptomy ohrožení vztahu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160</cp:revision>
  <dcterms:created xsi:type="dcterms:W3CDTF">2016-11-25T20:36:16Z</dcterms:created>
  <dcterms:modified xsi:type="dcterms:W3CDTF">2023-10-04T20:55:07Z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