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403" r:id="rId3"/>
    <p:sldId id="404" r:id="rId4"/>
    <p:sldId id="402" r:id="rId5"/>
    <p:sldId id="406" r:id="rId6"/>
    <p:sldId id="405" r:id="rId7"/>
    <p:sldId id="424" r:id="rId8"/>
    <p:sldId id="407" r:id="rId9"/>
    <p:sldId id="410" r:id="rId10"/>
    <p:sldId id="414" r:id="rId11"/>
    <p:sldId id="415" r:id="rId12"/>
    <p:sldId id="416" r:id="rId13"/>
    <p:sldId id="409" r:id="rId14"/>
    <p:sldId id="411" r:id="rId15"/>
    <p:sldId id="412" r:id="rId16"/>
    <p:sldId id="420" r:id="rId17"/>
    <p:sldId id="408" r:id="rId18"/>
    <p:sldId id="417" r:id="rId19"/>
    <p:sldId id="418" r:id="rId20"/>
    <p:sldId id="419" r:id="rId21"/>
    <p:sldId id="421" r:id="rId22"/>
    <p:sldId id="422" r:id="rId23"/>
    <p:sldId id="423" r:id="rId2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103" d="100"/>
          <a:sy n="103" d="100"/>
        </p:scale>
        <p:origin x="811"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16.11.2023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Risk management</a:t>
            </a: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Risk </a:t>
            </a:r>
            <a:r>
              <a:rPr lang="cs-CZ" sz="1400" dirty="0" err="1">
                <a:solidFill>
                  <a:schemeClr val="bg1"/>
                </a:solidFill>
                <a:latin typeface="Times New Roman" panose="02020603050405020304" pitchFamily="18" charset="0"/>
                <a:cs typeface="Times New Roman" panose="02020603050405020304" pitchFamily="18" charset="0"/>
              </a:rPr>
              <a:t>Identification</a:t>
            </a:r>
            <a:r>
              <a:rPr lang="cs-CZ" sz="1400" dirty="0">
                <a:solidFill>
                  <a:schemeClr val="bg1"/>
                </a:solidFill>
                <a:latin typeface="Times New Roman" panose="02020603050405020304" pitchFamily="18" charset="0"/>
                <a:cs typeface="Times New Roman" panose="02020603050405020304" pitchFamily="18" charset="0"/>
              </a:rPr>
              <a:t> and </a:t>
            </a:r>
            <a:r>
              <a:rPr lang="cs-CZ" sz="1400" dirty="0" err="1">
                <a:solidFill>
                  <a:schemeClr val="bg1"/>
                </a:solidFill>
                <a:latin typeface="Times New Roman" panose="02020603050405020304" pitchFamily="18" charset="0"/>
                <a:cs typeface="Times New Roman" panose="02020603050405020304" pitchFamily="18" charset="0"/>
              </a:rPr>
              <a:t>Analysis</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algn="just"/>
            <a:r>
              <a:rPr lang="en-US" sz="1800" dirty="0"/>
              <a:t>Different perceptions of danger have a significant influence on people's decisions and behavior. There are many different situations where people perceive danger only partially or do not perceive it at all. </a:t>
            </a:r>
            <a:endParaRPr lang="cs-CZ" sz="1800" dirty="0"/>
          </a:p>
          <a:p>
            <a:pPr algn="just"/>
            <a:r>
              <a:rPr lang="en-US" sz="1800" dirty="0"/>
              <a:t>The perception of danger can be relatively easily influenced by different means in different circumstances and, of course, with different goals. </a:t>
            </a:r>
            <a:endParaRPr lang="cs-CZ" sz="1800" dirty="0"/>
          </a:p>
          <a:p>
            <a:pPr algn="just"/>
            <a:r>
              <a:rPr lang="en-US" sz="1800" dirty="0"/>
              <a:t>The area of serious influence includes information to the recipients, or risk holders about the danger, its manifestations, the consequences of implementation, prevention, etc. </a:t>
            </a:r>
            <a:endParaRPr lang="cs-CZ" sz="1800" dirty="0"/>
          </a:p>
          <a:p>
            <a:pPr algn="just"/>
            <a:r>
              <a:rPr lang="en-US" sz="1800" dirty="0"/>
              <a:t>The opposite of this influence is, for example, the spread of alarming messages and intimidation of the population aimed at causing panic, political, religious, commercial propaganda, etc.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2926125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algn="just"/>
            <a:r>
              <a:rPr lang="en-US" sz="1800" dirty="0"/>
              <a:t>The result of the perception of danger is the degree of tolerance of people to danger or risk. As hazard identification (also hazard classification and risk quantification) is not an independent process for humans, the very perception of danger must be taken into account when making decisions. Above all, it is necessary to consider what analysts and experts consider to be an acceptable hazard, </a:t>
            </a:r>
            <a:r>
              <a:rPr lang="en-US" sz="1800" dirty="0" err="1"/>
              <a:t>ie</a:t>
            </a:r>
            <a:r>
              <a:rPr lang="en-US" sz="1800" dirty="0"/>
              <a:t> to estimate an acceptance threshold. </a:t>
            </a:r>
            <a:endParaRPr lang="cs-CZ" sz="1800" dirty="0"/>
          </a:p>
          <a:p>
            <a:pPr algn="just"/>
            <a:r>
              <a:rPr lang="en-US" sz="1800" b="1" dirty="0"/>
              <a:t>There are three basic levels of risk tolerance</a:t>
            </a:r>
            <a:r>
              <a:rPr lang="en-US" sz="1800" dirty="0"/>
              <a:t>. </a:t>
            </a:r>
            <a:endParaRPr lang="cs-CZ" sz="1800" dirty="0"/>
          </a:p>
          <a:p>
            <a:pPr lvl="1" algn="just"/>
            <a:r>
              <a:rPr lang="en-US" sz="1800" b="1" i="1" dirty="0"/>
              <a:t>Risk aversion</a:t>
            </a:r>
            <a:r>
              <a:rPr lang="en-US" sz="1800" dirty="0"/>
              <a:t>. The person is interested in suppressing all dangers so that losses from their implementation are minimal. He is often even so interested at the cost of increased non-refundable costs. (Risk aversion is a necessary condition for the creation of an insurance contract.)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1511291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algn="just"/>
            <a:endParaRPr lang="cs-CZ" sz="1800" b="1" dirty="0"/>
          </a:p>
          <a:p>
            <a:pPr algn="just"/>
            <a:r>
              <a:rPr lang="en-US" sz="1800" b="1" dirty="0"/>
              <a:t>Prone to risk</a:t>
            </a:r>
            <a:r>
              <a:rPr lang="en-US" sz="1800" dirty="0"/>
              <a:t>. The person is interested in entering the danger, because he is interested in using the risks offered. The propensity for risk leads a person to look for highly risky variants that have a hope of a good result. </a:t>
            </a:r>
            <a:endParaRPr lang="cs-CZ" sz="1800" dirty="0"/>
          </a:p>
          <a:p>
            <a:pPr algn="just"/>
            <a:endParaRPr lang="cs-CZ" sz="1800" dirty="0"/>
          </a:p>
          <a:p>
            <a:pPr algn="just"/>
            <a:r>
              <a:rPr lang="en-US" sz="1800" b="1" dirty="0"/>
              <a:t>Neutral attitude to risk</a:t>
            </a:r>
            <a:r>
              <a:rPr lang="en-US" sz="1800" dirty="0"/>
              <a:t>. For a person with a risk-neutral attitude, risk aversion and propensity are in balance. </a:t>
            </a:r>
            <a:endParaRPr lang="cs-CZ" sz="1800" i="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2689724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marL="0" indent="0" algn="just">
              <a:buNone/>
            </a:pPr>
            <a:r>
              <a:rPr lang="en-US" sz="1800" dirty="0"/>
              <a:t>The following questions should be asked at the beginning of each risk identification: </a:t>
            </a:r>
            <a:endParaRPr lang="cs-CZ" sz="1800" dirty="0"/>
          </a:p>
          <a:p>
            <a:pPr algn="just"/>
            <a:r>
              <a:rPr lang="en-US" sz="1800" dirty="0"/>
              <a:t>What adverse events can occur? (radical interruption of the company's operation caused by sabotage, strike, flood, fire, insolvency of customers, non-application of products / services on the market, etc.) </a:t>
            </a:r>
            <a:endParaRPr lang="cs-CZ" sz="1800" dirty="0"/>
          </a:p>
          <a:p>
            <a:pPr algn="just"/>
            <a:r>
              <a:rPr lang="en-US" sz="1800" dirty="0"/>
              <a:t>What is the probability of adverse events? (the six adverse events defined above are classified in the company from least probable to most probable) </a:t>
            </a:r>
            <a:endParaRPr lang="cs-CZ" sz="1800" dirty="0"/>
          </a:p>
          <a:p>
            <a:pPr algn="just"/>
            <a:r>
              <a:rPr lang="en-US" sz="1800" dirty="0"/>
              <a:t>If an adverse event occurs, what are the consequences? (damage to property, interruption of activities in selected establishments of the company, destruction of production, lack of funds, imposition of bankruptcy).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1335989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806489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algn="just"/>
            <a:r>
              <a:rPr lang="en-US" sz="1800" dirty="0"/>
              <a:t>In order to facilitate the identification of hazards and a more effective understanding of risk analysis procedures, it is useful to organize hazards into groups, the criterion for classification being primarily the source from which the hazard originates. </a:t>
            </a:r>
            <a:endParaRPr lang="cs-CZ" sz="1800" dirty="0"/>
          </a:p>
          <a:p>
            <a:pPr algn="just"/>
            <a:r>
              <a:rPr lang="en-US" sz="1800" dirty="0"/>
              <a:t>Several basic hazard groups can be distinguished: </a:t>
            </a:r>
            <a:endParaRPr lang="cs-CZ" sz="1800" dirty="0"/>
          </a:p>
          <a:p>
            <a:pPr lvl="1" algn="just"/>
            <a:r>
              <a:rPr lang="en-US" sz="1400" dirty="0"/>
              <a:t>Technological dangers. (Industrial, transport, energy, chemical, electrical, nuclear, electronic, communication, etc.) </a:t>
            </a:r>
            <a:endParaRPr lang="cs-CZ" sz="1400" dirty="0"/>
          </a:p>
          <a:p>
            <a:pPr lvl="1" algn="just"/>
            <a:r>
              <a:rPr lang="en-US" sz="1400" dirty="0"/>
              <a:t>Economic dangers. (Insolvency of debtors, obsolescence of technology, volatility of markets, general changes in values ​​in society, collapse of financial institutions, privatization, scarcity, overproduction, etc.) </a:t>
            </a:r>
            <a:endParaRPr lang="cs-CZ" sz="1400" dirty="0"/>
          </a:p>
          <a:p>
            <a:pPr lvl="1" algn="just"/>
            <a:r>
              <a:rPr lang="en-US" sz="1400" dirty="0"/>
              <a:t>Political dangers. (Violent changes in the political system, civil unrest, occasional initiatives, terrorism, demographic development, nationalism, totalitarian regime, etc.) </a:t>
            </a:r>
            <a:endParaRPr lang="cs-CZ" sz="1400" dirty="0"/>
          </a:p>
          <a:p>
            <a:pPr lvl="1" algn="just"/>
            <a:r>
              <a:rPr lang="en-US" sz="1400" dirty="0"/>
              <a:t>Social danger. (Crime, fraud, sabotage, squatters, vandalism, unemployment, etc.) </a:t>
            </a:r>
            <a:endParaRPr lang="cs-CZ" sz="1400" dirty="0"/>
          </a:p>
          <a:p>
            <a:pPr lvl="1" algn="just"/>
            <a:r>
              <a:rPr lang="en-US" sz="1400" dirty="0"/>
              <a:t>Legal and regulatory dangers. (Laws, standards, contracts, lawyers, courts, arbitrators, experts, etc.) </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758830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marL="0" indent="0" algn="just">
              <a:buNone/>
            </a:pPr>
            <a:endParaRPr lang="cs-CZ" sz="1800" b="1" dirty="0"/>
          </a:p>
          <a:p>
            <a:pPr algn="just"/>
            <a:r>
              <a:rPr lang="cs-CZ" sz="1800" dirty="0" err="1"/>
              <a:t>Climatic</a:t>
            </a:r>
            <a:r>
              <a:rPr lang="cs-CZ" sz="1800" dirty="0"/>
              <a:t> </a:t>
            </a:r>
            <a:r>
              <a:rPr lang="cs-CZ" sz="1800" dirty="0" err="1"/>
              <a:t>hazards</a:t>
            </a:r>
            <a:r>
              <a:rPr lang="cs-CZ" sz="1800" dirty="0"/>
              <a:t>. (</a:t>
            </a:r>
            <a:r>
              <a:rPr lang="cs-CZ" sz="1800" dirty="0" err="1"/>
              <a:t>Short</a:t>
            </a:r>
            <a:r>
              <a:rPr lang="cs-CZ" sz="1800" dirty="0"/>
              <a:t> - term </a:t>
            </a:r>
            <a:r>
              <a:rPr lang="cs-CZ" sz="1800" dirty="0" err="1"/>
              <a:t>weather</a:t>
            </a:r>
            <a:r>
              <a:rPr lang="cs-CZ" sz="1800" dirty="0"/>
              <a:t> </a:t>
            </a:r>
            <a:r>
              <a:rPr lang="cs-CZ" sz="1800" dirty="0" err="1"/>
              <a:t>events</a:t>
            </a:r>
            <a:r>
              <a:rPr lang="cs-CZ" sz="1800" dirty="0"/>
              <a:t>, long - term </a:t>
            </a:r>
            <a:r>
              <a:rPr lang="cs-CZ" sz="1800" dirty="0" err="1"/>
              <a:t>fluctuations</a:t>
            </a:r>
            <a:r>
              <a:rPr lang="cs-CZ" sz="1800" dirty="0"/>
              <a:t> in </a:t>
            </a:r>
            <a:r>
              <a:rPr lang="cs-CZ" sz="1800" dirty="0" err="1"/>
              <a:t>weather</a:t>
            </a:r>
            <a:r>
              <a:rPr lang="cs-CZ" sz="1800" dirty="0"/>
              <a:t> </a:t>
            </a:r>
            <a:r>
              <a:rPr lang="cs-CZ" sz="1800" dirty="0" err="1"/>
              <a:t>conditions</a:t>
            </a:r>
            <a:r>
              <a:rPr lang="cs-CZ" sz="1800" dirty="0"/>
              <a:t>, </a:t>
            </a:r>
            <a:r>
              <a:rPr lang="cs-CZ" sz="1800" dirty="0" err="1"/>
              <a:t>climate</a:t>
            </a:r>
            <a:r>
              <a:rPr lang="cs-CZ" sz="1800" dirty="0"/>
              <a:t> </a:t>
            </a:r>
            <a:r>
              <a:rPr lang="cs-CZ" sz="1800" dirty="0" err="1"/>
              <a:t>change</a:t>
            </a:r>
            <a:r>
              <a:rPr lang="cs-CZ" sz="1800" dirty="0"/>
              <a:t>, </a:t>
            </a:r>
            <a:r>
              <a:rPr lang="cs-CZ" sz="1800" dirty="0" err="1"/>
              <a:t>etc</a:t>
            </a:r>
            <a:r>
              <a:rPr lang="cs-CZ" sz="1800" dirty="0"/>
              <a:t>.) </a:t>
            </a:r>
          </a:p>
          <a:p>
            <a:pPr algn="just"/>
            <a:r>
              <a:rPr lang="cs-CZ" sz="1800" dirty="0" err="1"/>
              <a:t>Geological</a:t>
            </a:r>
            <a:r>
              <a:rPr lang="cs-CZ" sz="1800" dirty="0"/>
              <a:t> </a:t>
            </a:r>
            <a:r>
              <a:rPr lang="cs-CZ" sz="1800" dirty="0" err="1"/>
              <a:t>hazards</a:t>
            </a:r>
            <a:r>
              <a:rPr lang="cs-CZ" sz="1800" dirty="0"/>
              <a:t> (Seismicity, </a:t>
            </a:r>
            <a:r>
              <a:rPr lang="cs-CZ" sz="1800" dirty="0" err="1"/>
              <a:t>landslides</a:t>
            </a:r>
            <a:r>
              <a:rPr lang="cs-CZ" sz="1800" dirty="0"/>
              <a:t>, </a:t>
            </a:r>
            <a:r>
              <a:rPr lang="cs-CZ" sz="1800" dirty="0" err="1"/>
              <a:t>sedimentation</a:t>
            </a:r>
            <a:r>
              <a:rPr lang="cs-CZ" sz="1800" dirty="0"/>
              <a:t> </a:t>
            </a:r>
            <a:r>
              <a:rPr lang="cs-CZ" sz="1800" dirty="0" err="1"/>
              <a:t>of</a:t>
            </a:r>
            <a:r>
              <a:rPr lang="cs-CZ" sz="1800" dirty="0"/>
              <a:t> </a:t>
            </a:r>
            <a:r>
              <a:rPr lang="cs-CZ" sz="1800" dirty="0" err="1"/>
              <a:t>soils</a:t>
            </a:r>
            <a:r>
              <a:rPr lang="cs-CZ" sz="1800" dirty="0"/>
              <a:t>, </a:t>
            </a:r>
            <a:r>
              <a:rPr lang="cs-CZ" sz="1800" dirty="0" err="1"/>
              <a:t>groundwater</a:t>
            </a:r>
            <a:r>
              <a:rPr lang="cs-CZ" sz="1800" dirty="0"/>
              <a:t>, </a:t>
            </a:r>
            <a:r>
              <a:rPr lang="cs-CZ" sz="1800" dirty="0" err="1"/>
              <a:t>undermining</a:t>
            </a:r>
            <a:r>
              <a:rPr lang="cs-CZ" sz="1800" dirty="0"/>
              <a:t>, </a:t>
            </a:r>
            <a:r>
              <a:rPr lang="cs-CZ" sz="1800" dirty="0" err="1"/>
              <a:t>etc</a:t>
            </a:r>
            <a:r>
              <a:rPr lang="cs-CZ" sz="1800" dirty="0"/>
              <a:t>.) </a:t>
            </a:r>
          </a:p>
          <a:p>
            <a:pPr algn="just"/>
            <a:r>
              <a:rPr lang="cs-CZ" sz="1800" dirty="0" err="1"/>
              <a:t>Environmental</a:t>
            </a:r>
            <a:r>
              <a:rPr lang="cs-CZ" sz="1800" dirty="0"/>
              <a:t> </a:t>
            </a:r>
            <a:r>
              <a:rPr lang="cs-CZ" sz="1800" dirty="0" err="1"/>
              <a:t>hazards</a:t>
            </a:r>
            <a:r>
              <a:rPr lang="cs-CZ" sz="1800" dirty="0"/>
              <a:t>. (Acid </a:t>
            </a:r>
            <a:r>
              <a:rPr lang="cs-CZ" sz="1800" dirty="0" err="1"/>
              <a:t>rain</a:t>
            </a:r>
            <a:r>
              <a:rPr lang="cs-CZ" sz="1800" dirty="0"/>
              <a:t>, </a:t>
            </a:r>
            <a:r>
              <a:rPr lang="cs-CZ" sz="1800" dirty="0" err="1"/>
              <a:t>biological</a:t>
            </a:r>
            <a:r>
              <a:rPr lang="cs-CZ" sz="1800" dirty="0"/>
              <a:t> </a:t>
            </a:r>
            <a:r>
              <a:rPr lang="cs-CZ" sz="1800" dirty="0" err="1"/>
              <a:t>damage</a:t>
            </a:r>
            <a:r>
              <a:rPr lang="cs-CZ" sz="1800" dirty="0"/>
              <a:t>, </a:t>
            </a:r>
            <a:r>
              <a:rPr lang="cs-CZ" sz="1800" dirty="0" err="1"/>
              <a:t>electric</a:t>
            </a:r>
            <a:r>
              <a:rPr lang="cs-CZ" sz="1800" dirty="0"/>
              <a:t> </a:t>
            </a:r>
            <a:r>
              <a:rPr lang="cs-CZ" sz="1800" dirty="0" err="1"/>
              <a:t>shocks</a:t>
            </a:r>
            <a:r>
              <a:rPr lang="cs-CZ" sz="1800" dirty="0"/>
              <a:t>, </a:t>
            </a:r>
            <a:r>
              <a:rPr lang="cs-CZ" sz="1800" dirty="0" err="1"/>
              <a:t>meteorites</a:t>
            </a:r>
            <a:r>
              <a:rPr lang="cs-CZ" sz="1800" dirty="0"/>
              <a:t>, </a:t>
            </a:r>
            <a:r>
              <a:rPr lang="cs-CZ" sz="1800" dirty="0" err="1"/>
              <a:t>etc</a:t>
            </a:r>
            <a:r>
              <a:rPr lang="cs-CZ" sz="1800" dirty="0"/>
              <a:t>.) </a:t>
            </a:r>
          </a:p>
          <a:p>
            <a:pPr algn="just"/>
            <a:r>
              <a:rPr lang="cs-CZ" sz="1800" dirty="0" err="1"/>
              <a:t>Physiological</a:t>
            </a:r>
            <a:r>
              <a:rPr lang="cs-CZ" sz="1800" dirty="0"/>
              <a:t> </a:t>
            </a:r>
            <a:r>
              <a:rPr lang="cs-CZ" sz="1800" dirty="0" err="1"/>
              <a:t>hazards</a:t>
            </a:r>
            <a:r>
              <a:rPr lang="cs-CZ" sz="1800" dirty="0"/>
              <a:t>. (</a:t>
            </a:r>
            <a:r>
              <a:rPr lang="cs-CZ" sz="1800" dirty="0" err="1"/>
              <a:t>Epidemics</a:t>
            </a:r>
            <a:r>
              <a:rPr lang="cs-CZ" sz="1800" dirty="0"/>
              <a:t>, </a:t>
            </a:r>
            <a:r>
              <a:rPr lang="cs-CZ" sz="1800" dirty="0" err="1"/>
              <a:t>pandemics</a:t>
            </a:r>
            <a:r>
              <a:rPr lang="cs-CZ" sz="1800" dirty="0"/>
              <a:t>, </a:t>
            </a:r>
            <a:r>
              <a:rPr lang="cs-CZ" sz="1800" dirty="0" err="1"/>
              <a:t>human</a:t>
            </a:r>
            <a:r>
              <a:rPr lang="cs-CZ" sz="1800" dirty="0"/>
              <a:t> and animal </a:t>
            </a:r>
            <a:r>
              <a:rPr lang="cs-CZ" sz="1800" dirty="0" err="1"/>
              <a:t>health</a:t>
            </a:r>
            <a:r>
              <a:rPr lang="cs-CZ" sz="1800" dirty="0"/>
              <a:t>, </a:t>
            </a:r>
            <a:r>
              <a:rPr lang="cs-CZ" sz="1800" dirty="0" err="1"/>
              <a:t>excrement</a:t>
            </a:r>
            <a:r>
              <a:rPr lang="cs-CZ" sz="1800" dirty="0"/>
              <a:t> </a:t>
            </a:r>
            <a:r>
              <a:rPr lang="cs-CZ" sz="1800" dirty="0" err="1"/>
              <a:t>of</a:t>
            </a:r>
            <a:r>
              <a:rPr lang="cs-CZ" sz="1800" dirty="0"/>
              <a:t> </a:t>
            </a:r>
            <a:r>
              <a:rPr lang="cs-CZ" sz="1800" dirty="0" err="1"/>
              <a:t>living</a:t>
            </a:r>
            <a:r>
              <a:rPr lang="cs-CZ" sz="1800" dirty="0"/>
              <a:t> </a:t>
            </a:r>
            <a:r>
              <a:rPr lang="cs-CZ" sz="1800" dirty="0" err="1"/>
              <a:t>organisms</a:t>
            </a:r>
            <a:r>
              <a:rPr lang="cs-CZ" sz="1800" dirty="0"/>
              <a:t>, </a:t>
            </a:r>
            <a:r>
              <a:rPr lang="cs-CZ" sz="1800" dirty="0" err="1"/>
              <a:t>etc</a:t>
            </a:r>
            <a:r>
              <a:rPr lang="cs-CZ" sz="1800" dirty="0"/>
              <a:t>.) </a:t>
            </a:r>
          </a:p>
          <a:p>
            <a:pPr algn="just"/>
            <a:r>
              <a:rPr lang="cs-CZ" sz="1800" dirty="0" err="1"/>
              <a:t>Psychological</a:t>
            </a:r>
            <a:r>
              <a:rPr lang="cs-CZ" sz="1800" dirty="0"/>
              <a:t> </a:t>
            </a:r>
            <a:r>
              <a:rPr lang="cs-CZ" sz="1800" dirty="0" err="1"/>
              <a:t>dangers</a:t>
            </a:r>
            <a:r>
              <a:rPr lang="cs-CZ" sz="1800" dirty="0"/>
              <a:t>. (</a:t>
            </a:r>
            <a:r>
              <a:rPr lang="cs-CZ" sz="1800" dirty="0" err="1"/>
              <a:t>Subconscious</a:t>
            </a:r>
            <a:r>
              <a:rPr lang="cs-CZ" sz="1800" dirty="0"/>
              <a:t> </a:t>
            </a:r>
            <a:r>
              <a:rPr lang="cs-CZ" sz="1800" dirty="0" err="1"/>
              <a:t>fear</a:t>
            </a:r>
            <a:r>
              <a:rPr lang="cs-CZ" sz="1800" dirty="0"/>
              <a:t>, panic, </a:t>
            </a:r>
            <a:r>
              <a:rPr lang="cs-CZ" sz="1800" dirty="0" err="1"/>
              <a:t>perceived</a:t>
            </a:r>
            <a:r>
              <a:rPr lang="cs-CZ" sz="1800" dirty="0"/>
              <a:t> </a:t>
            </a:r>
            <a:r>
              <a:rPr lang="cs-CZ" sz="1800" dirty="0" err="1"/>
              <a:t>fear</a:t>
            </a:r>
            <a:r>
              <a:rPr lang="cs-CZ" sz="1800" dirty="0"/>
              <a:t>, influence by </a:t>
            </a:r>
            <a:r>
              <a:rPr lang="cs-CZ" sz="1800" dirty="0" err="1"/>
              <a:t>unscientific</a:t>
            </a:r>
            <a:r>
              <a:rPr lang="cs-CZ" sz="1800" dirty="0"/>
              <a:t> </a:t>
            </a:r>
            <a:r>
              <a:rPr lang="cs-CZ" sz="1800" dirty="0" err="1"/>
              <a:t>theories</a:t>
            </a:r>
            <a:r>
              <a:rPr lang="cs-CZ" sz="1800" dirty="0"/>
              <a:t>, </a:t>
            </a:r>
            <a:r>
              <a:rPr lang="cs-CZ" sz="1800" dirty="0" err="1"/>
              <a:t>etc</a:t>
            </a:r>
            <a:r>
              <a:rPr lang="cs-CZ" sz="1800" dirty="0"/>
              <a:t>.) </a:t>
            </a:r>
            <a:endParaRPr lang="cs-CZ" sz="12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1474758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algn="just"/>
            <a:endParaRPr lang="cs-CZ" sz="1800" dirty="0"/>
          </a:p>
          <a:p>
            <a:pPr marL="0" indent="0" algn="just">
              <a:buNone/>
            </a:pPr>
            <a:r>
              <a:rPr lang="en-US" sz="1800" dirty="0"/>
              <a:t>Furthermore, it is possible to group risks according to the general classification into groups and mark them as critical, important and less important (common)</a:t>
            </a:r>
            <a:r>
              <a:rPr lang="cs-CZ" sz="1800" dirty="0"/>
              <a:t>:</a:t>
            </a:r>
          </a:p>
          <a:p>
            <a:pPr algn="just"/>
            <a:r>
              <a:rPr lang="en-US" sz="1800" dirty="0"/>
              <a:t>critical risk - all threats, the potential losses of which are of such an order that they will result in the bankruptcy of the company (war conflict, change of legislation); </a:t>
            </a:r>
            <a:endParaRPr lang="cs-CZ" sz="1800" dirty="0"/>
          </a:p>
          <a:p>
            <a:pPr algn="just"/>
            <a:r>
              <a:rPr lang="en-US" sz="1800" dirty="0"/>
              <a:t>important risk - a threat, the potential losses of which will not result in bankruptcy, but further operation will require the company to borrow funds (natural disaster, embezzlement, collapse of financial markets); </a:t>
            </a:r>
            <a:endParaRPr lang="cs-CZ" sz="1800" dirty="0"/>
          </a:p>
          <a:p>
            <a:pPr algn="just"/>
            <a:r>
              <a:rPr lang="en-US" sz="1800" dirty="0"/>
              <a:t>common risk - a threat whose potential losses can be covered by the company's current assets or current income without undue financial pressure (employee strike, lightning strike, short circuit). </a:t>
            </a:r>
            <a:endParaRPr lang="cs-CZ" sz="1800" b="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107070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analysis</a:t>
            </a:r>
            <a:endParaRPr lang="cs-CZ" sz="1800" b="1" dirty="0"/>
          </a:p>
          <a:p>
            <a:pPr marL="0" indent="0" algn="just">
              <a:buNone/>
            </a:pPr>
            <a:endParaRPr lang="cs-CZ" sz="1800" b="1" dirty="0"/>
          </a:p>
          <a:p>
            <a:pPr algn="just"/>
            <a:r>
              <a:rPr lang="en-US" sz="1800" dirty="0"/>
              <a:t>Risk analysis is usually understood as the process of defining threats, the probability of their realization and the actual impact of risk realization, </a:t>
            </a:r>
            <a:r>
              <a:rPr lang="en-US" sz="1800" dirty="0" err="1"/>
              <a:t>ie</a:t>
            </a:r>
            <a:r>
              <a:rPr lang="en-US" sz="1800" dirty="0"/>
              <a:t> the determination of risks and their severity. </a:t>
            </a:r>
            <a:endParaRPr lang="cs-CZ" sz="1800" dirty="0"/>
          </a:p>
          <a:p>
            <a:pPr algn="just"/>
            <a:r>
              <a:rPr lang="en-US" sz="1800" dirty="0"/>
              <a:t>The risk usually does not exist in isolation, but it is usually certain combinations of risks that may pose a threat to the company in their impact. </a:t>
            </a:r>
            <a:endParaRPr lang="cs-CZ" sz="1800" dirty="0"/>
          </a:p>
          <a:p>
            <a:pPr algn="just"/>
            <a:r>
              <a:rPr lang="en-US" sz="1800" dirty="0"/>
              <a:t>Given the number of risks, priorities need to be identified in terms of impact and likelihood of their occurrence, and focus on key risk areas.</a:t>
            </a:r>
            <a:endParaRPr lang="cs-CZ" sz="1800" dirty="0"/>
          </a:p>
          <a:p>
            <a:pPr algn="just"/>
            <a:r>
              <a:rPr lang="en-US" sz="1800" dirty="0"/>
              <a:t>It can be said that the risk is greater in some situations than in others. The level of risk arises from the value of the affected assets, persons, processes, the level of threat and vulnerability. </a:t>
            </a:r>
            <a:endParaRPr lang="cs-CZ" sz="1800" dirty="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3969448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analysis</a:t>
            </a:r>
            <a:endParaRPr lang="cs-CZ" sz="1800" b="1" dirty="0"/>
          </a:p>
          <a:p>
            <a:pPr algn="just"/>
            <a:endParaRPr lang="cs-CZ" sz="1800" dirty="0"/>
          </a:p>
          <a:p>
            <a:pPr algn="just"/>
            <a:r>
              <a:rPr lang="en-US" sz="1800" dirty="0"/>
              <a:t>Risk analysis works with variables that in many cases cannot be accurately measured and the determination of their size is often based on a qualified estimate by a specialist, expressed only on the basis of his experience (usually terms such as "small", "medium", "large" or scale). 1 to 10).</a:t>
            </a:r>
            <a:endParaRPr lang="cs-CZ" sz="1800" dirty="0"/>
          </a:p>
          <a:p>
            <a:pPr algn="just"/>
            <a:r>
              <a:rPr lang="en-US" sz="1800" dirty="0"/>
              <a:t>In the case of an individual, we measure the risk according to the probability of an unfavorable deviation from the result we hope for. </a:t>
            </a:r>
            <a:endParaRPr lang="cs-CZ" sz="1800" dirty="0"/>
          </a:p>
          <a:p>
            <a:pPr algn="just"/>
            <a:r>
              <a:rPr lang="en-US" sz="1800" dirty="0"/>
              <a:t>In the case of a large number of units exposed to risk, estimates can be made of the probability of occurrence of a given number of losses. </a:t>
            </a:r>
            <a:endParaRPr lang="cs-CZ" sz="1800" dirty="0"/>
          </a:p>
          <a:p>
            <a:pPr algn="just"/>
            <a:r>
              <a:rPr lang="en-US" sz="1800" dirty="0"/>
              <a:t>Based on these estimates, it is possible to formulate a forecast. The expectation here is that a predicted amount of losses will occur.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2646547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analysis</a:t>
            </a:r>
            <a:endParaRPr lang="cs-CZ" sz="1800" b="1" dirty="0"/>
          </a:p>
          <a:p>
            <a:pPr algn="just"/>
            <a:endParaRPr lang="cs-CZ" sz="1800" dirty="0"/>
          </a:p>
          <a:p>
            <a:pPr marL="0" indent="0" algn="just">
              <a:buNone/>
            </a:pPr>
            <a:r>
              <a:rPr lang="en-US" sz="1800" dirty="0"/>
              <a:t>In practice, two basic approaches to risk analysis are promoted: </a:t>
            </a:r>
            <a:endParaRPr lang="cs-CZ" sz="1800" dirty="0"/>
          </a:p>
          <a:p>
            <a:pPr algn="just"/>
            <a:r>
              <a:rPr lang="en-US" sz="1800" dirty="0"/>
              <a:t>Qu</a:t>
            </a:r>
            <a:r>
              <a:rPr lang="cs-CZ" sz="1800" dirty="0" err="1"/>
              <a:t>antitative</a:t>
            </a:r>
            <a:r>
              <a:rPr lang="en-US" sz="1800" dirty="0"/>
              <a:t> methods are characterized by the fact that the risks are expressed to a certain extent (for example, they are scored &lt;1 to 10&gt;, or determined by the probability &lt;0; 1&gt; or verbally &lt;small, medium, large&gt;). </a:t>
            </a:r>
            <a:endParaRPr lang="cs-CZ" sz="1800" dirty="0"/>
          </a:p>
          <a:p>
            <a:pPr algn="just"/>
            <a:r>
              <a:rPr lang="en-US" sz="1800" dirty="0"/>
              <a:t>Qualitative methods are simpler and faster, but more subjective. It usually presents problems in the area of risk management, in assessing the acceptability of financial costs necessary to eliminate the threat, which can be characterized by a qualitative method, such as "large to critical". </a:t>
            </a:r>
            <a:endParaRPr lang="cs-CZ" sz="1800" dirty="0"/>
          </a:p>
          <a:p>
            <a:pPr algn="just"/>
            <a:r>
              <a:rPr lang="en-US" sz="1800" dirty="0"/>
              <a:t>The lack of a clear financial statement makes it cost-effective to control cost-effectiveness.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4166068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47"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Risk (Italian </a:t>
            </a:r>
            <a:r>
              <a:rPr lang="en-US" sz="1800" dirty="0" err="1"/>
              <a:t>risico</a:t>
            </a:r>
            <a:r>
              <a:rPr lang="en-US" sz="1800" dirty="0"/>
              <a:t>) - the risk of damage, injury, loss or destruction, or business failure. Historical term dating from the 17th century. </a:t>
            </a:r>
            <a:endParaRPr lang="cs-CZ" sz="1800" dirty="0"/>
          </a:p>
          <a:p>
            <a:pPr marL="0" indent="0" algn="just">
              <a:buNone/>
            </a:pPr>
            <a:endParaRPr lang="cs-CZ" sz="1800" dirty="0"/>
          </a:p>
          <a:p>
            <a:pPr algn="just"/>
            <a:r>
              <a:rPr lang="en-US" sz="1800" b="1" dirty="0"/>
              <a:t>Risk </a:t>
            </a:r>
            <a:r>
              <a:rPr lang="cs-CZ" sz="1800" dirty="0" err="1"/>
              <a:t>is</a:t>
            </a:r>
            <a:r>
              <a:rPr lang="cs-CZ" sz="1800" dirty="0"/>
              <a:t>: </a:t>
            </a:r>
          </a:p>
          <a:p>
            <a:pPr lvl="1" algn="just"/>
            <a:r>
              <a:rPr lang="en-US" sz="1400" dirty="0"/>
              <a:t>a combination of the probability or frequency of occurrence and consequences of a particular dangerous event; </a:t>
            </a:r>
            <a:endParaRPr lang="cs-CZ" sz="1400" dirty="0"/>
          </a:p>
          <a:p>
            <a:pPr lvl="1" algn="just"/>
            <a:r>
              <a:rPr lang="en-US" sz="1400" dirty="0"/>
              <a:t>probability or possibility of failure (loss); </a:t>
            </a:r>
            <a:endParaRPr lang="cs-CZ" sz="1400" dirty="0"/>
          </a:p>
          <a:p>
            <a:pPr lvl="1" algn="just"/>
            <a:r>
              <a:rPr lang="en-US" sz="1400" dirty="0"/>
              <a:t>variability of possible results or uncertainty of their achievement; deviation of actual and expected results; </a:t>
            </a:r>
            <a:endParaRPr lang="cs-CZ" sz="1400" dirty="0"/>
          </a:p>
          <a:p>
            <a:pPr lvl="1" algn="just"/>
            <a:r>
              <a:rPr lang="en-US" sz="1400" dirty="0"/>
              <a:t>the probability of any result other than expected; the possibility of loss or profit. </a:t>
            </a:r>
            <a:endParaRPr lang="cs-CZ" sz="1400" dirty="0"/>
          </a:p>
          <a:p>
            <a:pPr marL="457200" lvl="1" indent="0" algn="just">
              <a:buNone/>
            </a:pPr>
            <a:endParaRPr lang="cs-CZ" sz="1400" dirty="0"/>
          </a:p>
          <a:p>
            <a:pPr algn="just"/>
            <a:r>
              <a:rPr lang="en-US" sz="1800" b="1" dirty="0"/>
              <a:t>Risk management </a:t>
            </a:r>
            <a:r>
              <a:rPr lang="en-US" sz="1800" dirty="0"/>
              <a:t>- a systematic and coordinated way of working with risk and uncertainty applied throughout the company and including all types of risks. </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Risk</a:t>
            </a:r>
          </a:p>
        </p:txBody>
      </p:sp>
    </p:spTree>
    <p:extLst>
      <p:ext uri="{BB962C8B-B14F-4D97-AF65-F5344CB8AC3E}">
        <p14:creationId xmlns:p14="http://schemas.microsoft.com/office/powerpoint/2010/main" val="30576034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analysis</a:t>
            </a:r>
            <a:endParaRPr lang="cs-CZ" sz="1800" b="1" dirty="0"/>
          </a:p>
          <a:p>
            <a:pPr algn="just"/>
            <a:r>
              <a:rPr lang="en-US" sz="1800" dirty="0"/>
              <a:t>Quantitative methods are based on a mathematical calculation of the risk and frequency of the threat and its impact. </a:t>
            </a:r>
            <a:endParaRPr lang="cs-CZ" sz="1800" dirty="0"/>
          </a:p>
          <a:p>
            <a:pPr algn="just"/>
            <a:r>
              <a:rPr lang="en-US" sz="1800" dirty="0"/>
              <a:t>They usually express the impact in financial terms as thousands of CZK. The risk is most often expressed in the form of an annual expected loss, which is expressed as a financial amount. </a:t>
            </a:r>
            <a:endParaRPr lang="cs-CZ" sz="1800" dirty="0"/>
          </a:p>
          <a:p>
            <a:pPr algn="just"/>
            <a:r>
              <a:rPr lang="en-US" sz="1800" dirty="0"/>
              <a:t>Quantitative methods are more accurate; Although their implementation requires more time and effort, they provide a risk statement that is more beneficial for their management. </a:t>
            </a:r>
            <a:endParaRPr lang="cs-CZ" sz="1800" dirty="0"/>
          </a:p>
          <a:p>
            <a:pPr algn="just"/>
            <a:r>
              <a:rPr lang="en-US" sz="1800" dirty="0"/>
              <a:t>To support the implementation of quantitative risk analysis, special tools are usually used, usually in the form of programs, often with a database of information, in which the methodology and procedure for performing risk analysis is already in place. There are currently a number of these tools. </a:t>
            </a:r>
            <a:endParaRPr lang="cs-CZ" sz="17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1556044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analysis</a:t>
            </a:r>
            <a:endParaRPr lang="cs-CZ" sz="1800" b="1" dirty="0"/>
          </a:p>
          <a:p>
            <a:pPr algn="just"/>
            <a:endParaRPr lang="cs-CZ" sz="1800" dirty="0"/>
          </a:p>
          <a:p>
            <a:pPr algn="just"/>
            <a:r>
              <a:rPr lang="en-US" sz="1800" dirty="0"/>
              <a:t>Semi-quantitative assessment uses qualitatively described scales, which are assigned numerical values, the combination of which determines the degree of risk. </a:t>
            </a:r>
            <a:endParaRPr lang="cs-CZ" sz="1800" dirty="0"/>
          </a:p>
          <a:p>
            <a:pPr algn="just"/>
            <a:r>
              <a:rPr lang="en-US" sz="1800" dirty="0"/>
              <a:t>It serves as a starting point for safety measures in operation (</a:t>
            </a:r>
            <a:r>
              <a:rPr lang="en-US" sz="1800" dirty="0" err="1"/>
              <a:t>eg</a:t>
            </a:r>
            <a:r>
              <a:rPr lang="en-US" sz="1800" dirty="0"/>
              <a:t> point method). </a:t>
            </a:r>
            <a:endParaRPr lang="cs-CZ" sz="1800" dirty="0"/>
          </a:p>
          <a:p>
            <a:pPr algn="just"/>
            <a:r>
              <a:rPr lang="en-US" sz="1800" dirty="0"/>
              <a:t>The result of the risk analysis is the determination of the degree of individual risks, represented by a combination (product) of the severity of the consequences (N) and its probability (P). </a:t>
            </a:r>
            <a:endParaRPr lang="cs-CZ" sz="17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4231765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2753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dirty="0"/>
              <a:t>Risk </a:t>
            </a:r>
            <a:r>
              <a:rPr lang="cs-CZ" sz="1750" b="1" dirty="0" err="1"/>
              <a:t>analysis</a:t>
            </a:r>
            <a:endParaRPr lang="cs-CZ" sz="1750" b="1" dirty="0"/>
          </a:p>
          <a:p>
            <a:pPr marL="0" indent="0" algn="just">
              <a:buNone/>
            </a:pPr>
            <a:r>
              <a:rPr lang="en-US" sz="1750" dirty="0"/>
              <a:t>Risk analysis with different number of parameters </a:t>
            </a:r>
            <a:endParaRPr lang="cs-CZ" sz="1750" dirty="0"/>
          </a:p>
          <a:p>
            <a:pPr marL="0" indent="0" algn="just">
              <a:buNone/>
            </a:pPr>
            <a:r>
              <a:rPr lang="en-US" sz="1750" b="1" i="1" dirty="0"/>
              <a:t>A. method with two parameters</a:t>
            </a:r>
            <a:r>
              <a:rPr lang="cs-CZ" sz="1750" b="1" i="1" dirty="0"/>
              <a:t>:</a:t>
            </a:r>
            <a:r>
              <a:rPr lang="en-US" sz="1750" b="1" i="1" dirty="0"/>
              <a:t> </a:t>
            </a:r>
            <a:endParaRPr lang="cs-CZ" sz="1750" b="1" i="1" dirty="0"/>
          </a:p>
          <a:p>
            <a:pPr algn="just"/>
            <a:r>
              <a:rPr lang="en-US" sz="1750" dirty="0"/>
              <a:t>1. evaluation of the probability of the incident and its impact (only 2 PI parameters - probability of incident and D - impact) </a:t>
            </a:r>
            <a:endParaRPr lang="cs-CZ" sz="1750" dirty="0"/>
          </a:p>
          <a:p>
            <a:pPr algn="just"/>
            <a:r>
              <a:rPr lang="en-US" sz="1750" dirty="0"/>
              <a:t>2. calculation of the risk level R according to the relation R = PI x D P – </a:t>
            </a:r>
            <a:endParaRPr lang="cs-CZ" sz="1750" dirty="0"/>
          </a:p>
          <a:p>
            <a:pPr algn="just"/>
            <a:endParaRPr lang="cs-CZ" sz="1750" dirty="0"/>
          </a:p>
          <a:p>
            <a:pPr algn="just"/>
            <a:r>
              <a:rPr lang="en-US" sz="1750" dirty="0"/>
              <a:t>Probability of origin and existence of risk </a:t>
            </a:r>
            <a:endParaRPr lang="cs-CZ" sz="1750" dirty="0"/>
          </a:p>
          <a:p>
            <a:pPr marL="0" indent="0" algn="just">
              <a:buNone/>
            </a:pPr>
            <a:r>
              <a:rPr lang="en-US" sz="1750" dirty="0"/>
              <a:t>1) Random </a:t>
            </a:r>
            <a:endParaRPr lang="cs-CZ" sz="1750" dirty="0"/>
          </a:p>
          <a:p>
            <a:pPr marL="0" indent="0" algn="just">
              <a:buNone/>
            </a:pPr>
            <a:r>
              <a:rPr lang="en-US" sz="1750" dirty="0"/>
              <a:t>2) Unlikely </a:t>
            </a:r>
            <a:endParaRPr lang="cs-CZ" sz="1750" dirty="0"/>
          </a:p>
          <a:p>
            <a:pPr marL="0" indent="0" algn="just">
              <a:buNone/>
            </a:pPr>
            <a:r>
              <a:rPr lang="en-US" sz="1750" dirty="0"/>
              <a:t>3) Probable </a:t>
            </a:r>
            <a:endParaRPr lang="cs-CZ" sz="1750" dirty="0"/>
          </a:p>
          <a:p>
            <a:pPr marL="0" indent="0" algn="just">
              <a:buNone/>
            </a:pPr>
            <a:r>
              <a:rPr lang="en-US" sz="1750" dirty="0"/>
              <a:t>4) Very likely </a:t>
            </a:r>
            <a:endParaRPr lang="cs-CZ" sz="1750" dirty="0"/>
          </a:p>
          <a:p>
            <a:pPr marL="0" indent="0" algn="just">
              <a:buNone/>
            </a:pPr>
            <a:r>
              <a:rPr lang="en-US" sz="1750" dirty="0"/>
              <a:t>5) Permanent </a:t>
            </a:r>
            <a:endParaRPr lang="cs-CZ" sz="17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2564130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b="1" dirty="0"/>
              <a:t>Risk </a:t>
            </a:r>
            <a:r>
              <a:rPr lang="cs-CZ" sz="1400" b="1" dirty="0" err="1"/>
              <a:t>analysis</a:t>
            </a:r>
            <a:endParaRPr lang="cs-CZ" sz="1400" b="1" dirty="0"/>
          </a:p>
          <a:p>
            <a:pPr marL="0" indent="0" algn="just">
              <a:buNone/>
            </a:pPr>
            <a:r>
              <a:rPr lang="en-US" sz="1400" dirty="0"/>
              <a:t>Risk analysis with different number of parameters </a:t>
            </a:r>
            <a:endParaRPr lang="cs-CZ" sz="1400" dirty="0"/>
          </a:p>
          <a:p>
            <a:pPr marL="0" indent="0" algn="just">
              <a:buNone/>
            </a:pPr>
            <a:r>
              <a:rPr lang="en-US" sz="1400" dirty="0"/>
              <a:t>B. method with three parameters </a:t>
            </a:r>
            <a:endParaRPr lang="cs-CZ" sz="1400" dirty="0"/>
          </a:p>
          <a:p>
            <a:pPr algn="just"/>
            <a:r>
              <a:rPr lang="en-US" sz="1400" dirty="0"/>
              <a:t>1. construction of the vulnerability matrix (value of asset A depending on the probability of threat T) </a:t>
            </a:r>
            <a:endParaRPr lang="cs-CZ" sz="1400" dirty="0"/>
          </a:p>
          <a:p>
            <a:pPr algn="just"/>
            <a:r>
              <a:rPr lang="en-US" sz="1400" dirty="0"/>
              <a:t>2. calculation of the risk level R according to the relation R = T x A x V, where V is the vulnerability </a:t>
            </a:r>
            <a:endParaRPr lang="cs-CZ" sz="1400" dirty="0"/>
          </a:p>
          <a:p>
            <a:pPr algn="just"/>
            <a:r>
              <a:rPr lang="en-US" sz="1400" dirty="0"/>
              <a:t>3. preparation of the risk matrix from the calculated values (value of asset A depending on the probability of threat T) </a:t>
            </a:r>
            <a:endParaRPr lang="cs-CZ" sz="1400" dirty="0"/>
          </a:p>
          <a:p>
            <a:pPr algn="just"/>
            <a:r>
              <a:rPr lang="en-US" sz="1400" dirty="0"/>
              <a:t>4. setting boundaries for different degrees of risk R – </a:t>
            </a:r>
            <a:endParaRPr lang="cs-CZ" sz="1400" dirty="0"/>
          </a:p>
          <a:p>
            <a:pPr marL="0" indent="0" algn="just">
              <a:buNone/>
            </a:pPr>
            <a:r>
              <a:rPr lang="en-US" sz="1400" dirty="0"/>
              <a:t>Risk level </a:t>
            </a:r>
            <a:endParaRPr lang="cs-CZ" sz="1400" dirty="0"/>
          </a:p>
          <a:p>
            <a:pPr algn="just">
              <a:buAutoNum type="arabicParenR"/>
            </a:pPr>
            <a:r>
              <a:rPr lang="en-US" sz="1400" dirty="0"/>
              <a:t>0 - 10: Insignificant risk </a:t>
            </a:r>
            <a:endParaRPr lang="cs-CZ" sz="1400" dirty="0"/>
          </a:p>
          <a:p>
            <a:pPr algn="just">
              <a:buAutoNum type="arabicParenR"/>
            </a:pPr>
            <a:r>
              <a:rPr lang="en-US" sz="1400" dirty="0"/>
              <a:t>11 - 20: Acceptable risk </a:t>
            </a:r>
            <a:endParaRPr lang="cs-CZ" sz="1400" dirty="0"/>
          </a:p>
          <a:p>
            <a:pPr algn="just">
              <a:buAutoNum type="arabicParenR"/>
            </a:pPr>
            <a:r>
              <a:rPr lang="en-US" sz="1400" dirty="0"/>
              <a:t>21 - 30: Moderate risk </a:t>
            </a:r>
            <a:endParaRPr lang="cs-CZ" sz="1400" dirty="0"/>
          </a:p>
          <a:p>
            <a:pPr algn="just">
              <a:buAutoNum type="arabicParenR"/>
            </a:pPr>
            <a:r>
              <a:rPr lang="en-US" sz="1400" dirty="0"/>
              <a:t>31 - 60: Undesirable risk </a:t>
            </a:r>
            <a:endParaRPr lang="cs-CZ" sz="1400" dirty="0"/>
          </a:p>
          <a:p>
            <a:pPr algn="just">
              <a:buAutoNum type="arabicParenR"/>
            </a:pPr>
            <a:r>
              <a:rPr lang="en-US" sz="1400" dirty="0"/>
              <a:t>61 - 120: Unacceptable risk </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78899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err="1"/>
              <a:t>Internal</a:t>
            </a:r>
            <a:r>
              <a:rPr lang="cs-CZ" sz="1800" dirty="0"/>
              <a:t> and </a:t>
            </a:r>
            <a:r>
              <a:rPr lang="cs-CZ" sz="1800" dirty="0" err="1"/>
              <a:t>external</a:t>
            </a:r>
            <a:r>
              <a:rPr lang="cs-CZ" sz="1800" dirty="0"/>
              <a:t> </a:t>
            </a:r>
            <a:r>
              <a:rPr lang="cs-CZ" sz="1800" dirty="0" err="1"/>
              <a:t>economic</a:t>
            </a:r>
            <a:r>
              <a:rPr lang="cs-CZ" sz="1800" dirty="0"/>
              <a:t> </a:t>
            </a:r>
            <a:r>
              <a:rPr lang="cs-CZ" sz="1800" dirty="0" err="1"/>
              <a:t>risks</a:t>
            </a:r>
            <a:r>
              <a:rPr lang="cs-CZ" sz="1800" dirty="0"/>
              <a:t> </a:t>
            </a:r>
          </a:p>
          <a:p>
            <a:r>
              <a:rPr lang="cs-CZ" sz="1800" dirty="0" err="1"/>
              <a:t>Production</a:t>
            </a:r>
            <a:r>
              <a:rPr lang="cs-CZ" sz="1800" dirty="0"/>
              <a:t> (</a:t>
            </a:r>
            <a:r>
              <a:rPr lang="cs-CZ" sz="1800" dirty="0" err="1"/>
              <a:t>technological</a:t>
            </a:r>
            <a:r>
              <a:rPr lang="cs-CZ" sz="1800" dirty="0"/>
              <a:t>) and </a:t>
            </a:r>
            <a:r>
              <a:rPr lang="cs-CZ" sz="1800" dirty="0" err="1"/>
              <a:t>technical</a:t>
            </a:r>
            <a:r>
              <a:rPr lang="cs-CZ" sz="1800" dirty="0"/>
              <a:t> </a:t>
            </a:r>
            <a:r>
              <a:rPr lang="cs-CZ" sz="1800" dirty="0" err="1"/>
              <a:t>risks</a:t>
            </a:r>
            <a:r>
              <a:rPr lang="cs-CZ" sz="1800" dirty="0"/>
              <a:t> </a:t>
            </a:r>
          </a:p>
          <a:p>
            <a:r>
              <a:rPr lang="cs-CZ" sz="1800" dirty="0" err="1"/>
              <a:t>Social</a:t>
            </a:r>
            <a:r>
              <a:rPr lang="cs-CZ" sz="1800" dirty="0"/>
              <a:t> </a:t>
            </a:r>
            <a:r>
              <a:rPr lang="cs-CZ" sz="1800" dirty="0" err="1"/>
              <a:t>work</a:t>
            </a:r>
            <a:r>
              <a:rPr lang="cs-CZ" sz="1800" dirty="0"/>
              <a:t> </a:t>
            </a:r>
            <a:r>
              <a:rPr lang="cs-CZ" sz="1800" dirty="0" err="1"/>
              <a:t>risks</a:t>
            </a:r>
            <a:r>
              <a:rPr lang="cs-CZ" sz="1800" dirty="0"/>
              <a:t> </a:t>
            </a:r>
          </a:p>
          <a:p>
            <a:r>
              <a:rPr lang="cs-CZ" sz="1800" dirty="0" err="1"/>
              <a:t>Information</a:t>
            </a:r>
            <a:r>
              <a:rPr lang="cs-CZ" sz="1800" dirty="0"/>
              <a:t> </a:t>
            </a:r>
            <a:r>
              <a:rPr lang="cs-CZ" sz="1800" dirty="0" err="1"/>
              <a:t>risks</a:t>
            </a:r>
            <a:r>
              <a:rPr lang="cs-CZ" sz="1800" dirty="0"/>
              <a:t> </a:t>
            </a:r>
          </a:p>
          <a:p>
            <a:r>
              <a:rPr lang="cs-CZ" sz="1800" dirty="0" err="1"/>
              <a:t>Supplier</a:t>
            </a:r>
            <a:r>
              <a:rPr lang="cs-CZ" sz="1800" dirty="0"/>
              <a:t> </a:t>
            </a:r>
            <a:r>
              <a:rPr lang="cs-CZ" sz="1800" dirty="0" err="1"/>
              <a:t>risks</a:t>
            </a:r>
            <a:r>
              <a:rPr lang="cs-CZ" sz="1800" dirty="0"/>
              <a:t> </a:t>
            </a:r>
          </a:p>
          <a:p>
            <a:r>
              <a:rPr lang="cs-CZ" sz="1800" dirty="0" err="1"/>
              <a:t>Political</a:t>
            </a:r>
            <a:r>
              <a:rPr lang="cs-CZ" sz="1800" dirty="0"/>
              <a:t> </a:t>
            </a:r>
            <a:r>
              <a:rPr lang="cs-CZ" sz="1800" dirty="0" err="1"/>
              <a:t>risks</a:t>
            </a:r>
            <a:r>
              <a:rPr lang="cs-CZ" sz="1800" dirty="0"/>
              <a:t> </a:t>
            </a:r>
          </a:p>
          <a:p>
            <a:r>
              <a:rPr lang="cs-CZ" sz="1800" dirty="0"/>
              <a:t>Market </a:t>
            </a:r>
            <a:r>
              <a:rPr lang="cs-CZ" sz="1800" dirty="0" err="1"/>
              <a:t>risks</a:t>
            </a:r>
            <a:r>
              <a:rPr lang="cs-CZ" sz="1800" dirty="0"/>
              <a:t> </a:t>
            </a:r>
          </a:p>
          <a:p>
            <a:r>
              <a:rPr lang="cs-CZ" sz="1800" dirty="0" err="1"/>
              <a:t>Legislative</a:t>
            </a:r>
            <a:r>
              <a:rPr lang="cs-CZ" sz="1800" dirty="0"/>
              <a:t> </a:t>
            </a:r>
            <a:r>
              <a:rPr lang="cs-CZ" sz="1800" dirty="0" err="1"/>
              <a:t>risks</a:t>
            </a:r>
            <a:r>
              <a:rPr lang="cs-CZ" sz="1800" dirty="0"/>
              <a:t> </a:t>
            </a:r>
          </a:p>
          <a:p>
            <a:r>
              <a:rPr lang="cs-CZ" sz="1800" dirty="0"/>
              <a:t>Natural </a:t>
            </a:r>
            <a:r>
              <a:rPr lang="cs-CZ" sz="1800" dirty="0" err="1"/>
              <a:t>hazards</a:t>
            </a:r>
            <a:r>
              <a:rPr lang="cs-CZ" sz="1800" dirty="0"/>
              <a:t>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Risk </a:t>
            </a:r>
            <a:r>
              <a:rPr lang="cs-CZ" dirty="0" err="1"/>
              <a:t>Classification</a:t>
            </a:r>
            <a:endParaRPr lang="cs-CZ" dirty="0"/>
          </a:p>
        </p:txBody>
      </p:sp>
    </p:spTree>
    <p:extLst>
      <p:ext uri="{BB962C8B-B14F-4D97-AF65-F5344CB8AC3E}">
        <p14:creationId xmlns:p14="http://schemas.microsoft.com/office/powerpoint/2010/main" val="355840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950" b="1" dirty="0"/>
              <a:t>Risk </a:t>
            </a:r>
            <a:r>
              <a:rPr lang="cs-CZ" sz="1950" b="1" dirty="0"/>
              <a:t>m</a:t>
            </a:r>
            <a:r>
              <a:rPr lang="en-US" sz="1950" b="1" dirty="0" err="1"/>
              <a:t>anagement</a:t>
            </a:r>
            <a:r>
              <a:rPr lang="en-US" sz="1950" b="1" dirty="0"/>
              <a:t> </a:t>
            </a:r>
            <a:r>
              <a:rPr lang="en-US" sz="1950" dirty="0"/>
              <a:t>is an area of management focused on analyzing and reducing risk, using a variety of risk prevention methods and techniques that eliminate existing or reveal future risk-increasing factors. Risk is a ubiquitous and characteristic accompanying phenomenon of the functioning of organizations in today's turbulent environment. </a:t>
            </a:r>
            <a:endParaRPr lang="cs-CZ" sz="1950" dirty="0"/>
          </a:p>
          <a:p>
            <a:pPr algn="just"/>
            <a:r>
              <a:rPr lang="en-US" sz="1950" b="1" dirty="0"/>
              <a:t>Risk management </a:t>
            </a:r>
            <a:r>
              <a:rPr lang="en-US" sz="1950" dirty="0"/>
              <a:t>is a systematic, repetitive set of interrelated activities aimed at managing potential risks, </a:t>
            </a:r>
            <a:r>
              <a:rPr lang="en-US" sz="1950" dirty="0" err="1"/>
              <a:t>ie</a:t>
            </a:r>
            <a:r>
              <a:rPr lang="en-US" sz="1950" dirty="0"/>
              <a:t> reducing the likelihood of their occurrence or reducing their impact on the organization and its goals. </a:t>
            </a:r>
            <a:endParaRPr lang="cs-CZ" sz="1950" dirty="0"/>
          </a:p>
          <a:p>
            <a:pPr algn="just"/>
            <a:r>
              <a:rPr lang="en-US" sz="1950" b="1" dirty="0"/>
              <a:t>The purpose of risk management </a:t>
            </a:r>
            <a:r>
              <a:rPr lang="en-US" sz="1950" dirty="0"/>
              <a:t>is to prevent problems or negative phenomena, to avoid crisis management and to prevent problems from arising. </a:t>
            </a:r>
            <a:endParaRPr lang="cs-CZ" sz="1950" dirty="0"/>
          </a:p>
          <a:p>
            <a:pPr marL="361950" lvl="1" indent="-361950" algn="just">
              <a:buFont typeface="Arial" panose="020B0604020202020204" pitchFamily="34" charset="0"/>
              <a:buChar char="•"/>
            </a:pPr>
            <a:endParaRPr lang="cs-CZ" sz="19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2037935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Crisis management works with negative developments that are already being implemented. Risk management is trying to capture all possible variants at a time when they are so far only theoretical. </a:t>
            </a:r>
            <a:endParaRPr lang="cs-CZ" sz="1800" dirty="0"/>
          </a:p>
          <a:p>
            <a:pPr algn="just"/>
            <a:r>
              <a:rPr lang="en-US" sz="1800" dirty="0"/>
              <a:t>And it is at this point that crisis management and risk management are connected. </a:t>
            </a:r>
            <a:endParaRPr lang="cs-CZ" sz="1800" dirty="0"/>
          </a:p>
          <a:p>
            <a:pPr algn="just"/>
            <a:r>
              <a:rPr lang="en-US" sz="1800" dirty="0"/>
              <a:t>The issue of risk management, control and regulation is a complex matter. Therefore, it is beyond the power of the individual, however active, to cover this whole set of problems. For this reason, crisis management and risk management teams began to emerge in companies </a:t>
            </a:r>
            <a:endParaRPr lang="cs-CZ" sz="1800" dirty="0"/>
          </a:p>
          <a:p>
            <a:pPr algn="just"/>
            <a:r>
              <a:rPr lang="en-US" sz="1800" dirty="0"/>
              <a:t>Risk and crisis management consists in the fact that by fully understanding it and capturing it in time, we can redirect negative developments through appropriate interventions through its stabilization to their full management. In this way we can save many values, which will be saved by well-applied interventions.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587678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Risk management consists of several interrelated phases - according to various methodologies, 4, 5, 6 or 8 are distinguished from them. 6 basic phases are most often used, namely: </a:t>
            </a:r>
            <a:endParaRPr lang="cs-CZ" sz="1800" dirty="0"/>
          </a:p>
          <a:p>
            <a:pPr marL="0" indent="0" algn="just">
              <a:buNone/>
            </a:pPr>
            <a:endParaRPr lang="cs-CZ" sz="1800" dirty="0"/>
          </a:p>
          <a:p>
            <a:pPr algn="just"/>
            <a:r>
              <a:rPr lang="cs-CZ" sz="1800" dirty="0"/>
              <a:t>risk </a:t>
            </a:r>
            <a:r>
              <a:rPr lang="cs-CZ" sz="1800" dirty="0" err="1"/>
              <a:t>identification</a:t>
            </a:r>
            <a:endParaRPr lang="cs-CZ" sz="1800" dirty="0"/>
          </a:p>
          <a:p>
            <a:pPr algn="just"/>
            <a:r>
              <a:rPr lang="cs-CZ" sz="1800" dirty="0"/>
              <a:t>risk </a:t>
            </a:r>
            <a:r>
              <a:rPr lang="cs-CZ" sz="1800" dirty="0" err="1"/>
              <a:t>analysis</a:t>
            </a:r>
            <a:endParaRPr lang="cs-CZ" sz="1800" dirty="0"/>
          </a:p>
          <a:p>
            <a:pPr algn="just"/>
            <a:r>
              <a:rPr lang="cs-CZ" sz="1800" dirty="0"/>
              <a:t>risk </a:t>
            </a:r>
            <a:r>
              <a:rPr lang="cs-CZ" sz="1800" dirty="0" err="1"/>
              <a:t>evaluation</a:t>
            </a:r>
            <a:r>
              <a:rPr lang="cs-CZ" sz="1800" dirty="0"/>
              <a:t> </a:t>
            </a:r>
          </a:p>
          <a:p>
            <a:pPr algn="just"/>
            <a:r>
              <a:rPr lang="cs-CZ" sz="1800" dirty="0"/>
              <a:t>risk </a:t>
            </a:r>
            <a:r>
              <a:rPr lang="cs-CZ" sz="1800" dirty="0" err="1"/>
              <a:t>mitigation</a:t>
            </a:r>
            <a:endParaRPr lang="cs-CZ" sz="1800" dirty="0"/>
          </a:p>
          <a:p>
            <a:pPr algn="just"/>
            <a:r>
              <a:rPr lang="cs-CZ" sz="1800" dirty="0"/>
              <a:t>risk monitoring and </a:t>
            </a:r>
            <a:r>
              <a:rPr lang="cs-CZ" sz="1800" dirty="0" err="1"/>
              <a:t>review</a:t>
            </a:r>
            <a:r>
              <a:rPr lang="cs-CZ" sz="1800" dirty="0"/>
              <a:t> </a:t>
            </a:r>
          </a:p>
          <a:p>
            <a:pPr algn="just"/>
            <a:endParaRPr lang="cs-CZ" sz="1800" dirty="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3710457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Řízení 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195486"/>
            <a:ext cx="5184576" cy="4512077"/>
          </a:xfrm>
          <a:prstGeom prst="rect">
            <a:avLst/>
          </a:prstGeom>
        </p:spPr>
      </p:pic>
    </p:spTree>
    <p:extLst>
      <p:ext uri="{BB962C8B-B14F-4D97-AF65-F5344CB8AC3E}">
        <p14:creationId xmlns:p14="http://schemas.microsoft.com/office/powerpoint/2010/main" val="2174955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algn="just"/>
            <a:r>
              <a:rPr lang="en-US" sz="1800" dirty="0"/>
              <a:t>Crisis management, together with unreliability, deals with the possible emergence of a risky situation. In order for this to be recognized, it is necessary to be able to properly describe the risk and define it. </a:t>
            </a:r>
            <a:endParaRPr lang="cs-CZ" sz="1800" dirty="0"/>
          </a:p>
          <a:p>
            <a:pPr algn="just"/>
            <a:r>
              <a:rPr lang="en-US" sz="1800" dirty="0"/>
              <a:t>The first step in the risk reduction process is to know their properties. </a:t>
            </a:r>
            <a:endParaRPr lang="cs-CZ" sz="1800" dirty="0"/>
          </a:p>
          <a:p>
            <a:pPr algn="just"/>
            <a:r>
              <a:rPr lang="en-US" sz="1800" dirty="0"/>
              <a:t>To identify hazards and hazard scenarios, a good imagination and the ability to predict even such phenomena, or events about which little or nothing is known so far. This applies in particular to objects or processes where new technological processes, new materials or new technologies are to be applied in the implementation. </a:t>
            </a:r>
            <a:endParaRPr lang="cs-CZ" sz="1800" dirty="0"/>
          </a:p>
          <a:p>
            <a:pPr algn="just"/>
            <a:r>
              <a:rPr lang="en-US" sz="1800" dirty="0"/>
              <a:t>However, attention must also be paid to objects, or processes which, under normal conditions, are not exposed to any danger, but in specific conditions may become significant recipients of risk.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2275075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Risk </a:t>
            </a:r>
            <a:r>
              <a:rPr lang="cs-CZ" sz="1600" b="1" dirty="0" err="1"/>
              <a:t>identification</a:t>
            </a:r>
            <a:endParaRPr lang="cs-CZ" sz="1600" b="1" dirty="0"/>
          </a:p>
          <a:p>
            <a:pPr algn="just"/>
            <a:r>
              <a:rPr lang="en-US" sz="1600" dirty="0"/>
              <a:t>The concept of danger has two basic features: </a:t>
            </a:r>
            <a:endParaRPr lang="cs-CZ" sz="1600" dirty="0"/>
          </a:p>
          <a:p>
            <a:pPr lvl="1" algn="just"/>
            <a:r>
              <a:rPr lang="en-US" sz="1600" dirty="0"/>
              <a:t>it relates to the future - it is necessary to think about the danger that arises, not about what could have happened; </a:t>
            </a:r>
            <a:endParaRPr lang="cs-CZ" sz="1600" dirty="0"/>
          </a:p>
          <a:p>
            <a:pPr lvl="1" algn="just"/>
            <a:r>
              <a:rPr lang="en-US" sz="1600" dirty="0"/>
              <a:t>it is vague - an adverse event that is known to occur is certainly not a danger but a fact that can be actively or passively dealt with. </a:t>
            </a:r>
            <a:endParaRPr lang="cs-CZ" sz="1600" dirty="0"/>
          </a:p>
          <a:p>
            <a:pPr algn="just"/>
            <a:r>
              <a:rPr lang="en-US" sz="1600" dirty="0"/>
              <a:t>Both of these features manifest themselves in the identification of hazards and hazard scenarios, depending on the context in which the identification takes place. </a:t>
            </a:r>
            <a:endParaRPr lang="cs-CZ" sz="1600" dirty="0"/>
          </a:p>
          <a:p>
            <a:pPr algn="just"/>
            <a:r>
              <a:rPr lang="en-US" sz="1600" dirty="0"/>
              <a:t>The context is the relationship of the hazard assessor to the object or process. The hazard assessor will have a different relationship to the risk of fire and collapse of the industrial production plant if he is in the position of: top management, building manager, engineer who designed the plant, construction contractor who carried out the plant, local politician before the election, local politician after elections, a disabled worker in the factory, other employees of the company, etc. </a:t>
            </a:r>
            <a:endParaRPr lang="cs-CZ" sz="1600" i="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65610900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3931</TotalTime>
  <Words>2667</Words>
  <Application>Microsoft Office PowerPoint</Application>
  <PresentationFormat>Předvádění na obrazovce (16:9)</PresentationFormat>
  <Paragraphs>185</Paragraphs>
  <Slides>23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Arial</vt:lpstr>
      <vt:lpstr>Calibri</vt:lpstr>
      <vt:lpstr>Enriqueta</vt:lpstr>
      <vt:lpstr>Times New Roman</vt:lpstr>
      <vt:lpstr>SLU</vt:lpstr>
      <vt:lpstr>Risk management </vt:lpstr>
      <vt:lpstr>Risk</vt:lpstr>
      <vt:lpstr>Risk Classification</vt:lpstr>
      <vt:lpstr>Risk Management</vt:lpstr>
      <vt:lpstr>Risk Management</vt:lpstr>
      <vt:lpstr>Risk Management</vt:lpstr>
      <vt:lpstr>Řízení rizika</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503</cp:revision>
  <dcterms:created xsi:type="dcterms:W3CDTF">2016-07-06T15:42:34Z</dcterms:created>
  <dcterms:modified xsi:type="dcterms:W3CDTF">2023-11-16T08:52:30Z</dcterms:modified>
</cp:coreProperties>
</file>