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handoutMasterIdLst>
    <p:handoutMasterId r:id="rId41"/>
  </p:handoutMasterIdLst>
  <p:sldIdLst>
    <p:sldId id="256" r:id="rId3"/>
    <p:sldId id="257" r:id="rId4"/>
    <p:sldId id="346" r:id="rId5"/>
    <p:sldId id="348" r:id="rId6"/>
    <p:sldId id="349" r:id="rId7"/>
    <p:sldId id="377" r:id="rId8"/>
    <p:sldId id="350" r:id="rId9"/>
    <p:sldId id="351" r:id="rId10"/>
    <p:sldId id="382" r:id="rId11"/>
    <p:sldId id="383" r:id="rId12"/>
    <p:sldId id="385" r:id="rId13"/>
    <p:sldId id="386" r:id="rId14"/>
    <p:sldId id="402" r:id="rId15"/>
    <p:sldId id="387" r:id="rId16"/>
    <p:sldId id="388" r:id="rId17"/>
    <p:sldId id="389" r:id="rId18"/>
    <p:sldId id="390" r:id="rId19"/>
    <p:sldId id="391" r:id="rId20"/>
    <p:sldId id="392" r:id="rId21"/>
    <p:sldId id="321" r:id="rId22"/>
    <p:sldId id="393" r:id="rId23"/>
    <p:sldId id="395" r:id="rId24"/>
    <p:sldId id="396" r:id="rId25"/>
    <p:sldId id="397" r:id="rId26"/>
    <p:sldId id="398" r:id="rId27"/>
    <p:sldId id="399" r:id="rId28"/>
    <p:sldId id="400" r:id="rId29"/>
    <p:sldId id="404" r:id="rId30"/>
    <p:sldId id="405" r:id="rId31"/>
    <p:sldId id="413" r:id="rId32"/>
    <p:sldId id="414" r:id="rId33"/>
    <p:sldId id="410" r:id="rId34"/>
    <p:sldId id="403" r:id="rId35"/>
    <p:sldId id="408" r:id="rId36"/>
    <p:sldId id="406" r:id="rId37"/>
    <p:sldId id="412" r:id="rId38"/>
    <p:sldId id="299" r:id="rId3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095">
          <p15:clr>
            <a:srgbClr val="A4A3A4"/>
          </p15:clr>
        </p15:guide>
        <p15:guide id="2" pos="21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usinska" initials="M" lastIdx="1" clrIdx="0">
    <p:extLst>
      <p:ext uri="{19B8F6BF-5375-455C-9EA6-DF929625EA0E}">
        <p15:presenceInfo xmlns:p15="http://schemas.microsoft.com/office/powerpoint/2012/main" userId="Matusins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6600"/>
    <a:srgbClr val="307871"/>
    <a:srgbClr val="003300"/>
    <a:srgbClr val="00544D"/>
    <a:srgbClr val="6B2E6E"/>
    <a:srgbClr val="265787"/>
    <a:srgbClr val="00244D"/>
    <a:srgbClr val="9C1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Světlý styl 3 – zvýraznění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Světlý styl 3 – zvýraznění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Styl s motivem 1 – zvýraznění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Světlý styl 2 – zvýraznění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9" d="100"/>
          <a:sy n="79" d="100"/>
        </p:scale>
        <p:origin x="1296" y="62"/>
      </p:cViewPr>
      <p:guideLst>
        <p:guide orient="horz" pos="4095"/>
        <p:guide pos="213"/>
      </p:guideLst>
    </p:cSldViewPr>
  </p:slideViewPr>
  <p:notesTextViewPr>
    <p:cViewPr>
      <p:scale>
        <a:sx n="100" d="100"/>
        <a:sy n="100" d="100"/>
      </p:scale>
      <p:origin x="0" y="0"/>
    </p:cViewPr>
  </p:notesTextViewPr>
  <p:notesViewPr>
    <p:cSldViewPr snapToGrid="0">
      <p:cViewPr varScale="1">
        <p:scale>
          <a:sx n="65" d="100"/>
          <a:sy n="65" d="100"/>
        </p:scale>
        <p:origin x="3082"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802FC6-0F51-44D1-94BF-D58013E26770}" type="datetimeFigureOut">
              <a:rPr lang="cs-CZ" smtClean="0"/>
              <a:t>19. 10. 2020</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4E235A-B16B-42DD-BA04-150D3DEA7132}" type="slidenum">
              <a:rPr lang="cs-CZ" smtClean="0"/>
              <a:t>‹#›</a:t>
            </a:fld>
            <a:endParaRPr lang="cs-CZ"/>
          </a:p>
        </p:txBody>
      </p:sp>
    </p:spTree>
    <p:extLst>
      <p:ext uri="{BB962C8B-B14F-4D97-AF65-F5344CB8AC3E}">
        <p14:creationId xmlns:p14="http://schemas.microsoft.com/office/powerpoint/2010/main" val="4043574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73800-B487-4A12-A039-09E601D79911}" type="datetimeFigureOut">
              <a:rPr lang="en-GB" smtClean="0"/>
              <a:t>19/10/2020</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0E56D5-EB8F-46C4-B236-4651016FA256}" type="slidenum">
              <a:rPr lang="en-GB" smtClean="0"/>
              <a:t>‹#›</a:t>
            </a:fld>
            <a:endParaRPr lang="en-GB"/>
          </a:p>
        </p:txBody>
      </p:sp>
    </p:spTree>
    <p:extLst>
      <p:ext uri="{BB962C8B-B14F-4D97-AF65-F5344CB8AC3E}">
        <p14:creationId xmlns:p14="http://schemas.microsoft.com/office/powerpoint/2010/main" val="1585352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p:cNvSpPr>
            <a:spLocks noGrp="1" noRot="1" noChangeAspect="1" noTextEdit="1"/>
          </p:cNvSpPr>
          <p:nvPr>
            <p:ph type="sldImg"/>
          </p:nvPr>
        </p:nvSpPr>
        <p:spPr>
          <a:ln/>
        </p:spPr>
      </p:sp>
      <p:sp>
        <p:nvSpPr>
          <p:cNvPr id="1741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
        <p:nvSpPr>
          <p:cNvPr id="1741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Unicode MS" panose="020B0604020202020204" pitchFamily="34" charset="-128"/>
              </a:defRPr>
            </a:lvl1pPr>
            <a:lvl2pPr marL="742950" indent="-285750">
              <a:spcBef>
                <a:spcPct val="30000"/>
              </a:spcBef>
              <a:defRPr sz="1200">
                <a:solidFill>
                  <a:schemeClr val="tx1"/>
                </a:solidFill>
                <a:latin typeface="Arial Unicode MS" panose="020B0604020202020204" pitchFamily="34" charset="-128"/>
              </a:defRPr>
            </a:lvl2pPr>
            <a:lvl3pPr marL="1143000" indent="-228600">
              <a:spcBef>
                <a:spcPct val="30000"/>
              </a:spcBef>
              <a:defRPr sz="1200">
                <a:solidFill>
                  <a:schemeClr val="tx1"/>
                </a:solidFill>
                <a:latin typeface="Arial Unicode MS" panose="020B0604020202020204" pitchFamily="34" charset="-128"/>
              </a:defRPr>
            </a:lvl3pPr>
            <a:lvl4pPr marL="1600200" indent="-228600">
              <a:spcBef>
                <a:spcPct val="30000"/>
              </a:spcBef>
              <a:defRPr sz="1200">
                <a:solidFill>
                  <a:schemeClr val="tx1"/>
                </a:solidFill>
                <a:latin typeface="Arial Unicode MS" panose="020B0604020202020204" pitchFamily="34" charset="-128"/>
              </a:defRPr>
            </a:lvl4pPr>
            <a:lvl5pPr marL="2057400" indent="-22860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a:spcBef>
                <a:spcPct val="0"/>
              </a:spcBef>
            </a:pPr>
            <a:fld id="{093082CD-4CD1-419D-91B9-5F8EA873B76F}" type="slidenum">
              <a:rPr lang="cs-CZ" altLang="cs-CZ" smtClean="0"/>
              <a:pPr>
                <a:spcBef>
                  <a:spcPct val="0"/>
                </a:spcBef>
              </a:pPr>
              <a:t>4</a:t>
            </a:fld>
            <a:endParaRPr lang="cs-CZ" altLang="cs-CZ" smtClean="0"/>
          </a:p>
        </p:txBody>
      </p:sp>
    </p:spTree>
    <p:extLst>
      <p:ext uri="{BB962C8B-B14F-4D97-AF65-F5344CB8AC3E}">
        <p14:creationId xmlns:p14="http://schemas.microsoft.com/office/powerpoint/2010/main" val="405369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49051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208702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201706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44490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33155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2675293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76406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2865881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629653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11093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809338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280122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57348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63324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98021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47775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1946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fld id="{CE2041E4-D774-42A6-93C7-650C3C5F8C23}" type="datetime1">
              <a:rPr lang="cs-CZ" smtClean="0"/>
              <a:t>19. 10. 2020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18ADDDF-1264-4F28-8338-EC1E07F3DEE5}" type="slidenum">
              <a:rPr lang="cs-CZ" altLang="cs-CZ"/>
              <a:pPr>
                <a:defRPr/>
              </a:pPr>
              <a:t>‹#›</a:t>
            </a:fld>
            <a:endParaRPr lang="cs-CZ" altLang="cs-CZ"/>
          </a:p>
        </p:txBody>
      </p:sp>
    </p:spTree>
    <p:extLst>
      <p:ext uri="{BB962C8B-B14F-4D97-AF65-F5344CB8AC3E}">
        <p14:creationId xmlns:p14="http://schemas.microsoft.com/office/powerpoint/2010/main" val="57712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69FA55E8-C018-4164-84C8-BC9596AF92F3}" type="datetime1">
              <a:rPr lang="cs-CZ" smtClean="0"/>
              <a:t>19. 10. 2020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3CB83C9-5B4C-4800-9FD3-945C60804B34}" type="slidenum">
              <a:rPr lang="cs-CZ" altLang="cs-CZ"/>
              <a:pPr>
                <a:defRPr/>
              </a:pPr>
              <a:t>‹#›</a:t>
            </a:fld>
            <a:endParaRPr lang="cs-CZ" altLang="cs-CZ"/>
          </a:p>
        </p:txBody>
      </p:sp>
    </p:spTree>
    <p:extLst>
      <p:ext uri="{BB962C8B-B14F-4D97-AF65-F5344CB8AC3E}">
        <p14:creationId xmlns:p14="http://schemas.microsoft.com/office/powerpoint/2010/main" val="159021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767223B-2088-4BA7-A6DD-3D75311BDC33}" type="datetime1">
              <a:rPr lang="cs-CZ" smtClean="0"/>
              <a:t>19. 10. 2020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AD71501-7BD9-4790-9FCF-670D1CE8DC9C}" type="slidenum">
              <a:rPr lang="cs-CZ" altLang="cs-CZ"/>
              <a:pPr>
                <a:defRPr/>
              </a:pPr>
              <a:t>‹#›</a:t>
            </a:fld>
            <a:endParaRPr lang="cs-CZ" altLang="cs-CZ"/>
          </a:p>
        </p:txBody>
      </p:sp>
    </p:spTree>
    <p:extLst>
      <p:ext uri="{BB962C8B-B14F-4D97-AF65-F5344CB8AC3E}">
        <p14:creationId xmlns:p14="http://schemas.microsoft.com/office/powerpoint/2010/main" val="365818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574675" y="304800"/>
            <a:ext cx="8001000" cy="1216025"/>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566738" y="1752600"/>
            <a:ext cx="8001000" cy="4267200"/>
          </a:xfrm>
        </p:spPr>
        <p:txBody>
          <a:bodyPr>
            <a:normAutofit/>
          </a:bodyPr>
          <a:lstStyle/>
          <a:p>
            <a:pPr lvl="0"/>
            <a:endParaRPr lang="cs-CZ" noProof="0" smtClean="0"/>
          </a:p>
        </p:txBody>
      </p:sp>
      <p:sp>
        <p:nvSpPr>
          <p:cNvPr id="4" name="Zástupný symbol pro datum 13"/>
          <p:cNvSpPr>
            <a:spLocks noGrp="1"/>
          </p:cNvSpPr>
          <p:nvPr>
            <p:ph type="dt" sz="half" idx="10"/>
          </p:nvPr>
        </p:nvSpPr>
        <p:spPr/>
        <p:txBody>
          <a:bodyPr/>
          <a:lstStyle>
            <a:lvl1pPr>
              <a:defRPr/>
            </a:lvl1pPr>
          </a:lstStyle>
          <a:p>
            <a:pPr>
              <a:defRPr/>
            </a:pPr>
            <a:endParaRPr lang="cs-CZ"/>
          </a:p>
        </p:txBody>
      </p:sp>
      <p:sp>
        <p:nvSpPr>
          <p:cNvPr id="5" name="Zástupný symbol pro zápatí 2"/>
          <p:cNvSpPr>
            <a:spLocks noGrp="1"/>
          </p:cNvSpPr>
          <p:nvPr>
            <p:ph type="ftr" sz="quarter" idx="11"/>
          </p:nvPr>
        </p:nvSpPr>
        <p:spPr/>
        <p:txBody>
          <a:bodyPr/>
          <a:lstStyle>
            <a:lvl1pPr>
              <a:defRPr/>
            </a:lvl1pPr>
          </a:lstStyle>
          <a:p>
            <a:pPr>
              <a:defRPr/>
            </a:pPr>
            <a:endParaRPr lang="cs-CZ"/>
          </a:p>
        </p:txBody>
      </p:sp>
      <p:sp>
        <p:nvSpPr>
          <p:cNvPr id="6" name="Zástupný symbol pro číslo snímku 22"/>
          <p:cNvSpPr>
            <a:spLocks noGrp="1"/>
          </p:cNvSpPr>
          <p:nvPr>
            <p:ph type="sldNum" sz="quarter" idx="12"/>
          </p:nvPr>
        </p:nvSpPr>
        <p:spPr/>
        <p:txBody>
          <a:bodyPr/>
          <a:lstStyle>
            <a:lvl1pPr>
              <a:defRPr/>
            </a:lvl1pPr>
          </a:lstStyle>
          <a:p>
            <a:pPr>
              <a:defRPr/>
            </a:pPr>
            <a:fld id="{7C19A48C-745D-4F7A-A46B-A1DFBD9B176B}" type="slidenum">
              <a:rPr lang="cs-CZ" altLang="cs-CZ"/>
              <a:pPr>
                <a:defRPr/>
              </a:pPr>
              <a:t>‹#›</a:t>
            </a:fld>
            <a:endParaRPr lang="cs-CZ" altLang="cs-CZ"/>
          </a:p>
        </p:txBody>
      </p:sp>
    </p:spTree>
    <p:extLst>
      <p:ext uri="{BB962C8B-B14F-4D97-AF65-F5344CB8AC3E}">
        <p14:creationId xmlns:p14="http://schemas.microsoft.com/office/powerpoint/2010/main" val="4042917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507A1CD1-A59D-4601-BF0B-EBC8FCACB2EE}" type="datetime1">
              <a:rPr lang="cs-CZ" smtClean="0"/>
              <a:t>19. 10. 2020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876004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D965672-5E70-41C8-8ECC-EB9BF48CF637}" type="datetime1">
              <a:rPr lang="cs-CZ" smtClean="0"/>
              <a:t>19. 10. 2020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1276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E0E1FED2-8807-400A-BB9E-138A974B4518}" type="datetime1">
              <a:rPr lang="cs-CZ" smtClean="0"/>
              <a:t>19. 10. 2020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613283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28650" y="1825625"/>
            <a:ext cx="386715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825625"/>
            <a:ext cx="386715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270FBB0-7772-4E57-8966-B878598A67C3}" type="datetime1">
              <a:rPr lang="cs-CZ" smtClean="0"/>
              <a:t>19. 10. 2020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12412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C0BA729-6EFD-4F20-808A-55EB4D2D0B81}" type="datetime1">
              <a:rPr lang="cs-CZ" smtClean="0"/>
              <a:t>19. 10. 2020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2031946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5F72AAD-7C4C-42EB-B459-3D056A1DEB6F}" type="datetime1">
              <a:rPr lang="cs-CZ" smtClean="0"/>
              <a:t>19. 10. 2020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628140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301038A-67FA-4497-B836-078D62186377}" type="datetime1">
              <a:rPr lang="cs-CZ" smtClean="0"/>
              <a:t>19. 10. 2020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172680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9BF6E34F-E050-4EAB-AD42-3F1CC7A5D933}" type="datetime1">
              <a:rPr lang="cs-CZ" smtClean="0"/>
              <a:t>19. 10. 2020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09F7D87-A4E6-4B6E-9D27-4FA8003DE0F0}" type="slidenum">
              <a:rPr lang="cs-CZ" altLang="cs-CZ"/>
              <a:pPr>
                <a:defRPr/>
              </a:pPr>
              <a:t>‹#›</a:t>
            </a:fld>
            <a:endParaRPr lang="cs-CZ" altLang="cs-CZ"/>
          </a:p>
        </p:txBody>
      </p:sp>
    </p:spTree>
    <p:extLst>
      <p:ext uri="{BB962C8B-B14F-4D97-AF65-F5344CB8AC3E}">
        <p14:creationId xmlns:p14="http://schemas.microsoft.com/office/powerpoint/2010/main" val="239052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21BB549B-443B-4296-9693-612C86DE460F}" type="datetime1">
              <a:rPr lang="cs-CZ" smtClean="0"/>
              <a:t>19. 10. 2020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986762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B6B4A4E-DFAA-4DF2-8CAA-38710C33E349}" type="datetime1">
              <a:rPr lang="cs-CZ" smtClean="0"/>
              <a:t>19. 10. 2020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50328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26B014-03D3-47A8-A29A-AC4F24347643}" type="datetime1">
              <a:rPr lang="cs-CZ" smtClean="0"/>
              <a:t>19. 10. 2020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851388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28650" y="365125"/>
            <a:ext cx="57626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DB38E56-1E37-42CD-AFDA-B82706509BBB}" type="datetime1">
              <a:rPr lang="cs-CZ" smtClean="0"/>
              <a:t>19. 10. 2020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DE1257-616D-4DFF-BC7B-1D110706FE5F}" type="slidenum">
              <a:rPr lang="cs-CZ" smtClean="0"/>
              <a:t>‹#›</a:t>
            </a:fld>
            <a:endParaRPr lang="cs-CZ"/>
          </a:p>
        </p:txBody>
      </p:sp>
    </p:spTree>
    <p:extLst>
      <p:ext uri="{BB962C8B-B14F-4D97-AF65-F5344CB8AC3E}">
        <p14:creationId xmlns:p14="http://schemas.microsoft.com/office/powerpoint/2010/main" val="341233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8F373EED-B19A-4A94-AD3A-60C14B21641B}" type="datetime1">
              <a:rPr lang="cs-CZ" smtClean="0"/>
              <a:t>19. 10. 2020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3A43CB71-E416-464C-86CB-A55091E5F12D}" type="slidenum">
              <a:rPr lang="cs-CZ" altLang="cs-CZ"/>
              <a:pPr>
                <a:defRPr/>
              </a:pPr>
              <a:t>‹#›</a:t>
            </a:fld>
            <a:endParaRPr lang="cs-CZ" altLang="cs-CZ"/>
          </a:p>
        </p:txBody>
      </p:sp>
    </p:spTree>
    <p:extLst>
      <p:ext uri="{BB962C8B-B14F-4D97-AF65-F5344CB8AC3E}">
        <p14:creationId xmlns:p14="http://schemas.microsoft.com/office/powerpoint/2010/main" val="229535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970C787C-8E14-40EA-8529-6F37A5E7F3B7}" type="datetime1">
              <a:rPr lang="cs-CZ" smtClean="0"/>
              <a:t>19. 10. 2020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8F58CE5-2EB2-412A-9C0F-D009C00C8346}" type="slidenum">
              <a:rPr lang="cs-CZ" altLang="cs-CZ"/>
              <a:pPr>
                <a:defRPr/>
              </a:pPr>
              <a:t>‹#›</a:t>
            </a:fld>
            <a:endParaRPr lang="cs-CZ" altLang="cs-CZ"/>
          </a:p>
        </p:txBody>
      </p:sp>
    </p:spTree>
    <p:extLst>
      <p:ext uri="{BB962C8B-B14F-4D97-AF65-F5344CB8AC3E}">
        <p14:creationId xmlns:p14="http://schemas.microsoft.com/office/powerpoint/2010/main" val="20620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7CD6B8A5-7FDC-4BED-9551-3A6F8B29F9DB}" type="datetime1">
              <a:rPr lang="cs-CZ" smtClean="0"/>
              <a:t>19. 10. 2020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0137C48E-035A-429E-9ADF-79C48A0AD2F3}" type="slidenum">
              <a:rPr lang="cs-CZ" altLang="cs-CZ"/>
              <a:pPr>
                <a:defRPr/>
              </a:pPr>
              <a:t>‹#›</a:t>
            </a:fld>
            <a:endParaRPr lang="cs-CZ" altLang="cs-CZ"/>
          </a:p>
        </p:txBody>
      </p:sp>
    </p:spTree>
    <p:extLst>
      <p:ext uri="{BB962C8B-B14F-4D97-AF65-F5344CB8AC3E}">
        <p14:creationId xmlns:p14="http://schemas.microsoft.com/office/powerpoint/2010/main" val="13582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fld id="{4A0B5851-F367-4DE9-ADEC-5E17B78C0377}" type="datetime1">
              <a:rPr lang="cs-CZ" smtClean="0"/>
              <a:t>19. 10. 2020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7E1A00D4-7926-404C-B321-BFF026D8C31C}" type="slidenum">
              <a:rPr lang="cs-CZ" altLang="cs-CZ"/>
              <a:pPr>
                <a:defRPr/>
              </a:pPr>
              <a:t>‹#›</a:t>
            </a:fld>
            <a:endParaRPr lang="cs-CZ" altLang="cs-CZ"/>
          </a:p>
        </p:txBody>
      </p:sp>
    </p:spTree>
    <p:extLst>
      <p:ext uri="{BB962C8B-B14F-4D97-AF65-F5344CB8AC3E}">
        <p14:creationId xmlns:p14="http://schemas.microsoft.com/office/powerpoint/2010/main" val="213352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250C4D89-67C3-4DD8-98BA-25E13079A40E}" type="datetime1">
              <a:rPr lang="cs-CZ" smtClean="0"/>
              <a:t>19. 10. 2020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BAE82D61-01CE-4948-92AE-A6ED95CD8D15}" type="slidenum">
              <a:rPr lang="cs-CZ" altLang="cs-CZ"/>
              <a:pPr>
                <a:defRPr/>
              </a:pPr>
              <a:t>‹#›</a:t>
            </a:fld>
            <a:endParaRPr lang="cs-CZ" altLang="cs-CZ"/>
          </a:p>
        </p:txBody>
      </p:sp>
    </p:spTree>
    <p:extLst>
      <p:ext uri="{BB962C8B-B14F-4D97-AF65-F5344CB8AC3E}">
        <p14:creationId xmlns:p14="http://schemas.microsoft.com/office/powerpoint/2010/main" val="176688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DEF0DEFA-A6B0-4A10-9BC3-59CF25CD509F}" type="datetime1">
              <a:rPr lang="cs-CZ" smtClean="0"/>
              <a:t>19. 10. 2020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A033F4D-D45C-4D32-B9B4-4DB8B4F8A3A6}" type="slidenum">
              <a:rPr lang="cs-CZ" altLang="cs-CZ"/>
              <a:pPr>
                <a:defRPr/>
              </a:pPr>
              <a:t>‹#›</a:t>
            </a:fld>
            <a:endParaRPr lang="cs-CZ" altLang="cs-CZ"/>
          </a:p>
        </p:txBody>
      </p:sp>
    </p:spTree>
    <p:extLst>
      <p:ext uri="{BB962C8B-B14F-4D97-AF65-F5344CB8AC3E}">
        <p14:creationId xmlns:p14="http://schemas.microsoft.com/office/powerpoint/2010/main" val="415510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41C50AA6-E6AB-4689-AC2A-964CABD17C90}" type="datetime1">
              <a:rPr lang="cs-CZ" smtClean="0"/>
              <a:t>19. 10. 2020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C43421B-2210-4A7E-ABDE-6C42E3F47FFB}" type="slidenum">
              <a:rPr lang="cs-CZ" altLang="cs-CZ"/>
              <a:pPr>
                <a:defRPr/>
              </a:pPr>
              <a:t>‹#›</a:t>
            </a:fld>
            <a:endParaRPr lang="cs-CZ" altLang="cs-CZ"/>
          </a:p>
        </p:txBody>
      </p:sp>
    </p:spTree>
    <p:extLst>
      <p:ext uri="{BB962C8B-B14F-4D97-AF65-F5344CB8AC3E}">
        <p14:creationId xmlns:p14="http://schemas.microsoft.com/office/powerpoint/2010/main" val="2795317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dirty="0"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4FF1BB5-F2CB-4F40-ACAE-2E6527B71F63}" type="datetime1">
              <a:rPr lang="cs-CZ" smtClean="0"/>
              <a:t>19. 10. 2020</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2F082D34-91F0-4445-8CCE-2A9DBE25484A}" type="slidenum">
              <a:rPr lang="cs-CZ" altLang="cs-CZ" smtClean="0"/>
              <a:pPr>
                <a:defRPr/>
              </a:pPr>
              <a:t>‹#›</a:t>
            </a:fld>
            <a:endParaRPr lang="cs-CZ" alt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sldNum="0" hdr="0" ftr="0" dt="0"/>
  <p:txStyles>
    <p:titleStyle>
      <a:lvl1pPr algn="ctr" rtl="0" eaLnBrk="1" fontAlgn="base" hangingPunct="1">
        <a:spcBef>
          <a:spcPct val="0"/>
        </a:spcBef>
        <a:spcAft>
          <a:spcPct val="0"/>
        </a:spcAft>
        <a:defRPr sz="4400" kern="1200">
          <a:solidFill>
            <a:schemeClr val="tx1"/>
          </a:solidFill>
          <a:latin typeface="Arial" panose="020B0604020202020204"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BCC50-4C3E-487D-AE3B-91C1C7CF9DC2}" type="datetime1">
              <a:rPr lang="cs-CZ" smtClean="0"/>
              <a:t>19. 10. 2020</a:t>
            </a:fld>
            <a:endParaRPr lang="cs-CZ"/>
          </a:p>
        </p:txBody>
      </p:sp>
      <p:sp>
        <p:nvSpPr>
          <p:cNvPr id="5" name="Zástupný symbol pro zápatí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E1257-616D-4DFF-BC7B-1D110706FE5F}" type="slidenum">
              <a:rPr lang="cs-CZ" smtClean="0"/>
              <a:t>‹#›</a:t>
            </a:fld>
            <a:endParaRPr lang="cs-CZ"/>
          </a:p>
        </p:txBody>
      </p:sp>
    </p:spTree>
    <p:extLst>
      <p:ext uri="{BB962C8B-B14F-4D97-AF65-F5344CB8AC3E}">
        <p14:creationId xmlns:p14="http://schemas.microsoft.com/office/powerpoint/2010/main" val="4003014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hyperlink" Target="http://search.seznam.cz/?q=REKLAMA+NA+TOALETN%C3%8D+PAP%C3%8DR&amp;sourceid=szn-HP&amp;trp=1&amp;oq=REKLAMA+NA+TOALETN%C3%8D+PAP%C3%8DR&amp;sgId=&amp;aq=-1&amp;thru=&amp;su="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2571750"/>
            <a:ext cx="9144000" cy="18002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cs-CZ" sz="3600" b="1" dirty="0" smtClean="0">
                <a:latin typeface="Arial" pitchFamily="34" charset="0"/>
                <a:cs typeface="Arial" pitchFamily="34" charset="0"/>
              </a:rPr>
              <a:t>PSYCHOLOGY AND EMOTIONS IN ADVERTISING</a:t>
            </a:r>
            <a:endParaRPr lang="en-GB" sz="3600" b="1" dirty="0">
              <a:latin typeface="Arial" pitchFamily="34" charset="0"/>
              <a:cs typeface="Arial" pitchFamily="34" charset="0"/>
            </a:endParaRPr>
          </a:p>
        </p:txBody>
      </p:sp>
      <p:sp>
        <p:nvSpPr>
          <p:cNvPr id="2051" name="TextovéPole 7"/>
          <p:cNvSpPr txBox="1">
            <a:spLocks noChangeArrowheads="1"/>
          </p:cNvSpPr>
          <p:nvPr/>
        </p:nvSpPr>
        <p:spPr bwMode="auto">
          <a:xfrm>
            <a:off x="0" y="48117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1800" dirty="0">
                <a:latin typeface="Arial" panose="020B0604020202020204" pitchFamily="34" charset="0"/>
              </a:rPr>
              <a:t>Ing. </a:t>
            </a:r>
            <a:r>
              <a:rPr lang="cs-CZ" altLang="cs-CZ" sz="1800" dirty="0" smtClean="0">
                <a:latin typeface="Arial" panose="020B0604020202020204" pitchFamily="34" charset="0"/>
              </a:rPr>
              <a:t>Kateřina </a:t>
            </a:r>
            <a:r>
              <a:rPr lang="cs-CZ" altLang="cs-CZ" sz="1800" dirty="0" err="1" smtClean="0">
                <a:latin typeface="Arial" panose="020B0604020202020204" pitchFamily="34" charset="0"/>
              </a:rPr>
              <a:t>Matušínská</a:t>
            </a:r>
            <a:r>
              <a:rPr lang="en-GB" altLang="cs-CZ" sz="1800" dirty="0" smtClean="0">
                <a:latin typeface="Arial" panose="020B0604020202020204" pitchFamily="34" charset="0"/>
              </a:rPr>
              <a:t>, </a:t>
            </a:r>
            <a:r>
              <a:rPr lang="en-GB" altLang="cs-CZ" sz="1800" dirty="0">
                <a:latin typeface="Arial" panose="020B0604020202020204" pitchFamily="34" charset="0"/>
              </a:rPr>
              <a:t>Ph.D.</a:t>
            </a:r>
          </a:p>
          <a:p>
            <a:pPr algn="ctr" eaLnBrk="1" hangingPunct="1">
              <a:spcBef>
                <a:spcPct val="0"/>
              </a:spcBef>
              <a:buFontTx/>
              <a:buNone/>
            </a:pPr>
            <a:r>
              <a:rPr lang="cs-CZ" altLang="cs-CZ" sz="1800" dirty="0" smtClean="0">
                <a:latin typeface="Arial" panose="020B0604020202020204" pitchFamily="34" charset="0"/>
              </a:rPr>
              <a:t>MARKETING COMMUNICATION 2</a:t>
            </a:r>
            <a:r>
              <a:rPr lang="en-GB" altLang="cs-CZ" sz="1800" dirty="0" smtClean="0">
                <a:latin typeface="Arial" panose="020B0604020202020204" pitchFamily="34" charset="0"/>
              </a:rPr>
              <a:t>/</a:t>
            </a:r>
            <a:r>
              <a:rPr lang="cs-CZ" altLang="cs-CZ" sz="1800" dirty="0" smtClean="0">
                <a:latin typeface="Arial" panose="020B0604020202020204" pitchFamily="34" charset="0"/>
              </a:rPr>
              <a:t>NAMK2</a:t>
            </a:r>
            <a:endParaRPr lang="en-GB" altLang="cs-CZ" sz="1800" dirty="0">
              <a:latin typeface="Arial" panose="020B0604020202020204"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728" y="185153"/>
            <a:ext cx="2668801" cy="2054924"/>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42106" y="1688417"/>
            <a:ext cx="8229600" cy="4525962"/>
          </a:xfrm>
        </p:spPr>
        <p:txBody>
          <a:bodyPr/>
          <a:lstStyle/>
          <a:p>
            <a:pPr>
              <a:tabLst>
                <a:tab pos="541338" algn="l"/>
              </a:tabLst>
            </a:pPr>
            <a:r>
              <a:rPr lang="en-AU" altLang="cs-CZ" sz="2200" dirty="0" smtClean="0"/>
              <a:t>Each colour of the solar spectrum corresponds to a particular wavelength of light.</a:t>
            </a:r>
          </a:p>
          <a:p>
            <a:pPr>
              <a:tabLst>
                <a:tab pos="541338" algn="l"/>
              </a:tabLst>
            </a:pPr>
            <a:r>
              <a:rPr lang="en-AU" altLang="cs-CZ" sz="2200" dirty="0" smtClean="0"/>
              <a:t>The red colour has a wavelength of 650-760 </a:t>
            </a:r>
            <a:r>
              <a:rPr lang="en-AU" altLang="cs-CZ" sz="2200" dirty="0" err="1" smtClean="0"/>
              <a:t>nanometers</a:t>
            </a:r>
            <a:r>
              <a:rPr lang="en-AU" altLang="cs-CZ" sz="2200" dirty="0" smtClean="0"/>
              <a:t> (billionths of a meter), yellow 550-590 nm, 490-550 nm, green, blue 490-430 nm and the colour purple has the lowest wavelength - around 420 nm.</a:t>
            </a:r>
          </a:p>
          <a:p>
            <a:pPr>
              <a:tabLst>
                <a:tab pos="541338" algn="l"/>
              </a:tabLst>
            </a:pPr>
            <a:r>
              <a:rPr lang="en-AU" altLang="cs-CZ" sz="2200" dirty="0" smtClean="0"/>
              <a:t>Generally, people are able to distinguish different shades 150-200 monochromatic colours.</a:t>
            </a:r>
          </a:p>
          <a:p>
            <a:pPr marL="0" indent="0">
              <a:buNone/>
              <a:tabLst>
                <a:tab pos="541338" algn="l"/>
              </a:tabLst>
            </a:pPr>
            <a:endParaRPr lang="cs-CZ" altLang="cs-CZ" sz="2200" dirty="0"/>
          </a:p>
          <a:p>
            <a:pPr marL="0" indent="0">
              <a:buNone/>
              <a:tabLst>
                <a:tab pos="541338" algn="l"/>
              </a:tabLst>
            </a:pPr>
            <a:endParaRPr lang="cs-CZ" altLang="cs-CZ" sz="2200" dirty="0"/>
          </a:p>
          <a:p>
            <a:pPr marL="355600" indent="0">
              <a:buNone/>
              <a:tabLst>
                <a:tab pos="541338" algn="l"/>
              </a:tabLst>
            </a:pPr>
            <a:endParaRPr lang="cs-CZ" altLang="cs-CZ" sz="2200" dirty="0" smtClean="0"/>
          </a:p>
          <a:p>
            <a:pPr marL="0" indent="0">
              <a:buNone/>
              <a:tabLst>
                <a:tab pos="541338" algn="l"/>
              </a:tabLst>
            </a:pPr>
            <a:endParaRPr lang="cs-CZ" altLang="cs-CZ" sz="2200" dirty="0"/>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800" b="1" cap="all" dirty="0">
                <a:latin typeface="Arial" panose="020B0604020202020204" pitchFamily="34" charset="0"/>
              </a:rPr>
              <a:t>Selected basic terminology</a:t>
            </a:r>
          </a:p>
          <a:p>
            <a:pPr algn="ctr" eaLnBrk="1" hangingPunct="1">
              <a:spcBef>
                <a:spcPct val="0"/>
              </a:spcBef>
              <a:buFontTx/>
              <a:buNone/>
              <a:defRPr/>
            </a:pPr>
            <a:r>
              <a:rPr lang="en-AU" altLang="cs-CZ" sz="2400" b="1" cap="all" dirty="0">
                <a:latin typeface="Arial" panose="020B0604020202020204" pitchFamily="34" charset="0"/>
              </a:rPr>
              <a:t>The colours </a:t>
            </a:r>
            <a:r>
              <a:rPr lang="cs-CZ" altLang="cs-CZ" sz="2400" b="1" cap="all" dirty="0" smtClean="0">
                <a:latin typeface="Arial" panose="020B0604020202020204" pitchFamily="34" charset="0"/>
              </a:rPr>
              <a:t>use</a:t>
            </a:r>
            <a:endParaRPr lang="en-AU" altLang="cs-CZ" sz="2400" b="1" cap="all" dirty="0">
              <a:latin typeface="Arial" panose="020B0604020202020204" pitchFamily="34" charset="0"/>
            </a:endParaRPr>
          </a:p>
        </p:txBody>
      </p:sp>
      <p:pic>
        <p:nvPicPr>
          <p:cNvPr id="12292" name="Picture 4"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93" y="4693723"/>
            <a:ext cx="3041466" cy="1831195"/>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395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800" b="1" cap="all" dirty="0">
                <a:latin typeface="Arial" panose="020B0604020202020204" pitchFamily="34" charset="0"/>
              </a:rPr>
              <a:t>Selected basic terminology</a:t>
            </a:r>
          </a:p>
          <a:p>
            <a:pPr algn="ctr" eaLnBrk="1" hangingPunct="1">
              <a:spcBef>
                <a:spcPct val="0"/>
              </a:spcBef>
              <a:buFontTx/>
              <a:buNone/>
              <a:defRPr/>
            </a:pPr>
            <a:r>
              <a:rPr lang="en-AU" altLang="cs-CZ" sz="2400" b="1" cap="all" dirty="0">
                <a:latin typeface="Arial" panose="020B0604020202020204" pitchFamily="34" charset="0"/>
              </a:rPr>
              <a:t>The colours in marketing communication</a:t>
            </a:r>
          </a:p>
        </p:txBody>
      </p:sp>
      <p:graphicFrame>
        <p:nvGraphicFramePr>
          <p:cNvPr id="7" name="Group 3"/>
          <p:cNvGraphicFramePr>
            <a:graphicFrameLocks/>
          </p:cNvGraphicFramePr>
          <p:nvPr>
            <p:extLst>
              <p:ext uri="{D42A27DB-BD31-4B8C-83A1-F6EECF244321}">
                <p14:modId xmlns:p14="http://schemas.microsoft.com/office/powerpoint/2010/main" val="3810362816"/>
              </p:ext>
            </p:extLst>
          </p:nvPr>
        </p:nvGraphicFramePr>
        <p:xfrm>
          <a:off x="239697" y="1613277"/>
          <a:ext cx="8562196" cy="4871815"/>
        </p:xfrm>
        <a:graphic>
          <a:graphicData uri="http://schemas.openxmlformats.org/drawingml/2006/table">
            <a:tbl>
              <a:tblPr>
                <a:tableStyleId>{16D9F66E-5EB9-4882-86FB-DCBF35E3C3E4}</a:tableStyleId>
              </a:tblPr>
              <a:tblGrid>
                <a:gridCol w="1380433">
                  <a:extLst>
                    <a:ext uri="{9D8B030D-6E8A-4147-A177-3AD203B41FA5}">
                      <a16:colId xmlns:a16="http://schemas.microsoft.com/office/drawing/2014/main" val="20000"/>
                    </a:ext>
                  </a:extLst>
                </a:gridCol>
                <a:gridCol w="2779744">
                  <a:extLst>
                    <a:ext uri="{9D8B030D-6E8A-4147-A177-3AD203B41FA5}">
                      <a16:colId xmlns:a16="http://schemas.microsoft.com/office/drawing/2014/main" val="20001"/>
                    </a:ext>
                  </a:extLst>
                </a:gridCol>
                <a:gridCol w="4402019">
                  <a:extLst>
                    <a:ext uri="{9D8B030D-6E8A-4147-A177-3AD203B41FA5}">
                      <a16:colId xmlns:a16="http://schemas.microsoft.com/office/drawing/2014/main" val="20002"/>
                    </a:ext>
                  </a:extLst>
                </a:gridCol>
              </a:tblGrid>
              <a:tr h="38021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b="1" u="none" strike="noStrike" cap="none" normalizeH="0" baseline="0" noProof="0" dirty="0" smtClean="0">
                          <a:ln>
                            <a:noFill/>
                          </a:ln>
                          <a:effectLst/>
                        </a:rPr>
                        <a:t>COLOUR</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400" b="1" u="none" strike="noStrike" cap="none" normalizeH="0" baseline="0" noProof="0" dirty="0" smtClean="0">
                          <a:ln>
                            <a:noFill/>
                          </a:ln>
                          <a:effectLst/>
                        </a:rPr>
                        <a:t>PERSONALITY CONNECTION</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b="1" u="none" strike="noStrike" cap="none" normalizeH="0" baseline="0" noProof="0" dirty="0" smtClean="0">
                          <a:ln>
                            <a:noFill/>
                          </a:ln>
                          <a:effectLst/>
                        </a:rPr>
                        <a:t>MARKETING MEANING</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extLst>
                  <a:ext uri="{0D108BD9-81ED-4DB2-BD59-A6C34878D82A}">
                    <a16:rowId xmlns:a16="http://schemas.microsoft.com/office/drawing/2014/main" val="10000"/>
                  </a:ext>
                </a:extLst>
              </a:tr>
              <a:tr h="331875">
                <a:tc row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AU" altLang="cs-CZ" sz="1400" u="none" strike="noStrike" cap="none" normalizeH="0" baseline="0" noProof="0" dirty="0" smtClean="0">
                        <a:ln>
                          <a:noFill/>
                        </a:ln>
                        <a:effectLst>
                          <a:outerShdw blurRad="38100" dist="38100" dir="2700000" algn="tl">
                            <a:srgbClr val="C0C0C0"/>
                          </a:outerShdw>
                        </a:effectLst>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outerShdw blurRad="38100" dist="38100" dir="2700000" algn="tl">
                              <a:srgbClr val="C0C0C0"/>
                            </a:outerShdw>
                          </a:effectLst>
                        </a:rPr>
                        <a:t>BLUE</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row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latin typeface="Arial" panose="020B0604020202020204" pitchFamily="34" charset="0"/>
                          <a:cs typeface="+mn-cs"/>
                        </a:rPr>
                        <a:t>Respect, authority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latin typeface="Arial" panose="020B0604020202020204" pitchFamily="34" charset="0"/>
                          <a:cs typeface="+mn-cs"/>
                        </a:rPr>
                        <a:t>Men look for products in blue package.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1"/>
                  </a:ext>
                </a:extLst>
              </a:tr>
              <a:tr h="275825">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Blue houses are not demanded.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2"/>
                  </a:ext>
                </a:extLst>
              </a:tr>
              <a:tr h="380210">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Low calorie skimmed milk</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3"/>
                  </a:ext>
                </a:extLst>
              </a:tr>
              <a:tr h="275825">
                <a:tc row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rPr>
                        <a:t>YELLOW</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row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Caution, notaries, temporality, warmth</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Eyes react to this colour very quickly.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4"/>
                  </a:ext>
                </a:extLst>
              </a:tr>
              <a:tr h="240339">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The coffee in yellow cup tastes blandly.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5"/>
                  </a:ext>
                </a:extLst>
              </a:tr>
              <a:tr h="275825">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It sells the house.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6"/>
                  </a:ext>
                </a:extLst>
              </a:tr>
              <a:tr h="275825">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rPr>
                        <a:t>GREEN</a:t>
                      </a:r>
                      <a:endParaRPr kumimoji="0" lang="en-AU" altLang="cs-CZ" sz="1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Safety, naturalness, relaxation or carelessness, living things</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Good working environment</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7"/>
                  </a:ext>
                </a:extLst>
              </a:tr>
              <a:tr h="194619">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Associations with vegetable and chewing gum.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8"/>
                  </a:ext>
                </a:extLst>
              </a:tr>
              <a:tr h="275825">
                <a:tc rowSpan="5">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mn-cs"/>
                        </a:rPr>
                        <a:t>RED</a:t>
                      </a:r>
                      <a:endParaRPr kumimoji="0" lang="en-AU" altLang="cs-CZ" sz="1400" b="1" i="0" u="none" strike="noStrike" cap="none" normalizeH="0" baseline="0" noProof="0" dirty="0" smtClean="0">
                        <a:ln>
                          <a:noFill/>
                        </a:ln>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a:txBody>
                  <a:tcPr horzOverflow="overflow"/>
                </a:tc>
                <a:tc rowSpan="5">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Humanity, excitement, eagerness, passion, strength</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b="0" i="0" u="none" strike="noStrike" cap="none" normalizeH="0" baseline="0" noProof="0" dirty="0" smtClean="0">
                          <a:ln>
                            <a:noFill/>
                          </a:ln>
                          <a:solidFill>
                            <a:schemeClr val="tx1"/>
                          </a:solidFill>
                          <a:effectLst/>
                          <a:latin typeface="Arial" panose="020B0604020202020204" pitchFamily="34" charset="0"/>
                          <a:cs typeface="+mn-cs"/>
                        </a:rPr>
                        <a:t>The meal has better </a:t>
                      </a:r>
                      <a:r>
                        <a:rPr kumimoji="0" lang="en-AU" altLang="cs-CZ" sz="1400" b="0" i="0" u="none" strike="noStrike" cap="none" normalizeH="0" baseline="0" noProof="0" dirty="0" err="1" smtClean="0">
                          <a:ln>
                            <a:noFill/>
                          </a:ln>
                          <a:solidFill>
                            <a:schemeClr val="tx1"/>
                          </a:solidFill>
                          <a:effectLst/>
                          <a:latin typeface="Arial" panose="020B0604020202020204" pitchFamily="34" charset="0"/>
                          <a:cs typeface="+mn-cs"/>
                        </a:rPr>
                        <a:t>tas</a:t>
                      </a:r>
                      <a:r>
                        <a:rPr kumimoji="0" lang="cs-CZ" altLang="cs-CZ" sz="1400" b="0" i="0" u="none" strike="noStrike" cap="none" normalizeH="0" baseline="0" noProof="0" dirty="0" smtClean="0">
                          <a:ln>
                            <a:noFill/>
                          </a:ln>
                          <a:solidFill>
                            <a:schemeClr val="tx1"/>
                          </a:solidFill>
                          <a:effectLst/>
                          <a:latin typeface="Arial" panose="020B0604020202020204" pitchFamily="34" charset="0"/>
                          <a:cs typeface="+mn-cs"/>
                        </a:rPr>
                        <a:t>t</a:t>
                      </a:r>
                      <a:r>
                        <a:rPr kumimoji="0" lang="en-AU" altLang="cs-CZ" sz="1400" b="0" i="0" u="none" strike="noStrike" cap="none" normalizeH="0" baseline="0" noProof="0" dirty="0" smtClean="0">
                          <a:ln>
                            <a:noFill/>
                          </a:ln>
                          <a:solidFill>
                            <a:schemeClr val="tx1"/>
                          </a:solidFill>
                          <a:effectLst/>
                          <a:latin typeface="Arial" panose="020B0604020202020204" pitchFamily="34" charset="0"/>
                          <a:cs typeface="+mn-cs"/>
                        </a:rPr>
                        <a:t>e.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9"/>
                  </a:ext>
                </a:extLst>
              </a:tr>
              <a:tr h="198614">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Coffee in red cup is perceived to be stronger.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10"/>
                  </a:ext>
                </a:extLst>
              </a:tr>
              <a:tr h="380210">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Women prefer this colour with the combination with blue colour.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11"/>
                  </a:ext>
                </a:extLst>
              </a:tr>
              <a:tr h="286594">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Men prefer this colour with the combination with yellow colour.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12"/>
                  </a:ext>
                </a:extLst>
              </a:tr>
              <a:tr h="230374">
                <a:tc vMerge="1">
                  <a:txBody>
                    <a:bodyPr/>
                    <a:lstStyle/>
                    <a:p>
                      <a:endParaRPr lang="cs-CZ"/>
                    </a:p>
                  </a:txBody>
                  <a:tcPr/>
                </a:tc>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altLang="cs-CZ" sz="1400" u="none" strike="noStrike" cap="none" normalizeH="0" baseline="0" noProof="0" dirty="0" smtClean="0">
                          <a:ln>
                            <a:noFill/>
                          </a:ln>
                          <a:effectLst/>
                        </a:rPr>
                        <a:t>The special red colour is owned by Coca-Cola. </a:t>
                      </a:r>
                      <a:endParaRPr kumimoji="0" lang="en-AU" altLang="cs-CZ" sz="14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13"/>
                  </a:ext>
                </a:extLst>
              </a:tr>
            </a:tbl>
          </a:graphicData>
        </a:graphic>
      </p:graphicFrame>
      <p:sp>
        <p:nvSpPr>
          <p:cNvPr id="3" name="TextovéPole 2"/>
          <p:cNvSpPr txBox="1"/>
          <p:nvPr/>
        </p:nvSpPr>
        <p:spPr>
          <a:xfrm>
            <a:off x="290901" y="6462943"/>
            <a:ext cx="3488712" cy="276999"/>
          </a:xfrm>
          <a:prstGeom prst="rect">
            <a:avLst/>
          </a:prstGeom>
          <a:noFill/>
        </p:spPr>
        <p:txBody>
          <a:bodyPr wrap="none" rtlCol="0">
            <a:spAutoFit/>
          </a:bodyPr>
          <a:lstStyle/>
          <a:p>
            <a:r>
              <a:rPr lang="cs-CZ" sz="1200" i="1" dirty="0" smtClean="0"/>
              <a:t>Source: Vysekalová, Psychologie reklamy, 2002.</a:t>
            </a:r>
            <a:endParaRPr lang="cs-CZ" sz="1200" i="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50648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a:p>
            <a:pPr algn="ctr" eaLnBrk="1" hangingPunct="1">
              <a:spcBef>
                <a:spcPct val="0"/>
              </a:spcBef>
              <a:buFontTx/>
              <a:buNone/>
              <a:defRPr/>
            </a:pPr>
            <a:r>
              <a:rPr lang="en-AU" altLang="cs-CZ" sz="2200" b="1" cap="all" dirty="0" smtClean="0">
                <a:latin typeface="Arial" panose="020B0604020202020204" pitchFamily="34" charset="0"/>
              </a:rPr>
              <a:t>The colours in marketing communication</a:t>
            </a:r>
          </a:p>
        </p:txBody>
      </p:sp>
      <p:graphicFrame>
        <p:nvGraphicFramePr>
          <p:cNvPr id="3" name="Tabulka 2"/>
          <p:cNvGraphicFramePr>
            <a:graphicFrameLocks noGrp="1"/>
          </p:cNvGraphicFramePr>
          <p:nvPr>
            <p:extLst>
              <p:ext uri="{D42A27DB-BD31-4B8C-83A1-F6EECF244321}">
                <p14:modId xmlns:p14="http://schemas.microsoft.com/office/powerpoint/2010/main" val="1095540437"/>
              </p:ext>
            </p:extLst>
          </p:nvPr>
        </p:nvGraphicFramePr>
        <p:xfrm>
          <a:off x="290901" y="1743526"/>
          <a:ext cx="8562195" cy="4156458"/>
        </p:xfrm>
        <a:graphic>
          <a:graphicData uri="http://schemas.openxmlformats.org/drawingml/2006/table">
            <a:tbl>
              <a:tblPr>
                <a:tableStyleId>{16D9F66E-5EB9-4882-86FB-DCBF35E3C3E4}</a:tableStyleId>
              </a:tblPr>
              <a:tblGrid>
                <a:gridCol w="2028232">
                  <a:extLst>
                    <a:ext uri="{9D8B030D-6E8A-4147-A177-3AD203B41FA5}">
                      <a16:colId xmlns:a16="http://schemas.microsoft.com/office/drawing/2014/main" val="20000"/>
                    </a:ext>
                  </a:extLst>
                </a:gridCol>
                <a:gridCol w="2947386">
                  <a:extLst>
                    <a:ext uri="{9D8B030D-6E8A-4147-A177-3AD203B41FA5}">
                      <a16:colId xmlns:a16="http://schemas.microsoft.com/office/drawing/2014/main" val="20001"/>
                    </a:ext>
                  </a:extLst>
                </a:gridCol>
                <a:gridCol w="3586577">
                  <a:extLst>
                    <a:ext uri="{9D8B030D-6E8A-4147-A177-3AD203B41FA5}">
                      <a16:colId xmlns:a16="http://schemas.microsoft.com/office/drawing/2014/main" val="20002"/>
                    </a:ext>
                  </a:extLst>
                </a:gridCol>
              </a:tblGrid>
              <a:tr h="349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cs-CZ" sz="1500" b="1" u="none" strike="noStrike" cap="none" normalizeH="0" baseline="0" noProof="0" dirty="0" smtClean="0">
                          <a:ln>
                            <a:noFill/>
                          </a:ln>
                          <a:effectLst/>
                          <a:latin typeface="Arial" panose="020B0604020202020204" pitchFamily="34" charset="0"/>
                          <a:cs typeface="Arial" panose="020B0604020202020204" pitchFamily="34" charset="0"/>
                        </a:rPr>
                        <a:t>COLOUR</a:t>
                      </a:r>
                    </a:p>
                    <a:p>
                      <a:pPr algn="ctr"/>
                      <a:endParaRPr lang="en-AU" sz="1500" b="1" noProof="0" dirty="0">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cs-CZ" sz="1500" b="1" u="none" strike="noStrike" cap="none" normalizeH="0" baseline="0" noProof="0" dirty="0" smtClean="0">
                          <a:ln>
                            <a:noFill/>
                          </a:ln>
                          <a:effectLst/>
                          <a:latin typeface="Arial" panose="020B0604020202020204" pitchFamily="34" charset="0"/>
                          <a:cs typeface="Arial" panose="020B0604020202020204" pitchFamily="34" charset="0"/>
                        </a:rPr>
                        <a:t>PERSONALITY CONNECTION</a:t>
                      </a:r>
                    </a:p>
                    <a:p>
                      <a:pPr algn="ctr"/>
                      <a:endParaRPr lang="en-AU" sz="1500" b="1" noProof="0" dirty="0">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cs-CZ" sz="1500" b="1" u="none" strike="noStrike" cap="none" normalizeH="0" baseline="0" noProof="0" dirty="0" smtClean="0">
                          <a:ln>
                            <a:noFill/>
                          </a:ln>
                          <a:effectLst/>
                          <a:latin typeface="Arial" panose="020B0604020202020204" pitchFamily="34" charset="0"/>
                          <a:cs typeface="Arial" panose="020B0604020202020204" pitchFamily="34" charset="0"/>
                        </a:rPr>
                        <a:t>MARKETING MEANING</a:t>
                      </a:r>
                    </a:p>
                    <a:p>
                      <a:pPr algn="ctr"/>
                      <a:endParaRPr lang="en-AU" sz="1500" b="1" noProof="0" dirty="0">
                        <a:latin typeface="Arial" panose="020B0604020202020204" pitchFamily="34" charset="0"/>
                        <a:cs typeface="Arial" panose="020B0604020202020204" pitchFamily="34" charset="0"/>
                      </a:endParaRPr>
                    </a:p>
                  </a:txBody>
                  <a:tcPr horzOverflow="overflow">
                    <a:solidFill>
                      <a:schemeClr val="accent5">
                        <a:lumMod val="40000"/>
                        <a:lumOff val="60000"/>
                      </a:schemeClr>
                    </a:solidFill>
                  </a:tcPr>
                </a:tc>
                <a:extLst>
                  <a:ext uri="{0D108BD9-81ED-4DB2-BD59-A6C34878D82A}">
                    <a16:rowId xmlns:a16="http://schemas.microsoft.com/office/drawing/2014/main" val="10000"/>
                  </a:ext>
                </a:extLst>
              </a:tr>
              <a:tr h="349390">
                <a:tc rowSpan="2">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cs-CZ" sz="1500" u="none" strike="noStrike" cap="none" normalizeH="0" baseline="0" noProof="0" dirty="0" smtClean="0">
                        <a:ln>
                          <a:noFill/>
                        </a:ln>
                        <a:effectLst>
                          <a:outerShdw blurRad="38100" dist="38100" dir="2700000" algn="tl">
                            <a:srgbClr val="C0C0C0"/>
                          </a:outerShdw>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cs-CZ" sz="1500" u="none" strike="noStrike" cap="none" normalizeH="0" baseline="0" noProof="0" dirty="0" smtClean="0">
                        <a:ln>
                          <a:noFill/>
                        </a:ln>
                        <a:effectLst>
                          <a:outerShdw blurRad="38100" dist="38100" dir="2700000" algn="tl">
                            <a:srgbClr val="C0C0C0"/>
                          </a:outerShdw>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outerShdw blurRad="38100" dist="38100" dir="2700000" algn="tl">
                              <a:srgbClr val="C0C0C0"/>
                            </a:outerShdw>
                          </a:effectLst>
                          <a:latin typeface="Arial" panose="020B0604020202020204" pitchFamily="34" charset="0"/>
                          <a:cs typeface="Arial" panose="020B0604020202020204" pitchFamily="34" charset="0"/>
                        </a:rPr>
                        <a:t>BROWN</a:t>
                      </a:r>
                      <a:endParaRPr kumimoji="0" lang="en-AU" altLang="cs-CZ" sz="1500" b="1" i="0" u="none" strike="noStrike" cap="none" normalizeH="0" baseline="0" noProof="0" dirty="0" smtClean="0">
                        <a:ln>
                          <a:noFill/>
                        </a:ln>
                        <a:solidFill>
                          <a:srgbClr val="800000"/>
                        </a:solidFill>
                        <a:effectLst>
                          <a:outerShdw blurRad="38100" dist="38100" dir="2700000" algn="tl">
                            <a:srgbClr val="C0C0C0"/>
                          </a:outerShdw>
                        </a:effectLst>
                        <a:latin typeface="Arial" panose="020B0604020202020204" pitchFamily="34" charset="0"/>
                        <a:cs typeface="Arial" panose="020B0604020202020204" pitchFamily="34" charset="0"/>
                      </a:endParaRPr>
                    </a:p>
                  </a:txBody>
                  <a:tcPr horzOverflow="overflow"/>
                </a:tc>
                <a:tc rowSpan="2">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Informality, relaxation, masculinity, nature</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Coffee in dark brown cup is "too strong"</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1"/>
                  </a:ext>
                </a:extLst>
              </a:tr>
              <a:tr h="502248">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Men look for the products in brown package. </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2"/>
                  </a:ext>
                </a:extLst>
              </a:tr>
              <a:tr h="349390">
                <a:tc rowSpan="3">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cs-CZ" sz="15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5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WHITE</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rowSpan="3">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Kindness, purity, innocence, gentleness, politeness, formality</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Lower </a:t>
                      </a:r>
                      <a:r>
                        <a:rPr kumimoji="0" lang="en-AU" altLang="cs-CZ" sz="1500" u="none" strike="noStrike" cap="none" normalizeH="0" baseline="0" noProof="0" dirty="0" err="1" smtClean="0">
                          <a:ln>
                            <a:noFill/>
                          </a:ln>
                          <a:effectLst/>
                          <a:latin typeface="Arial" panose="020B0604020202020204" pitchFamily="34" charset="0"/>
                          <a:cs typeface="Arial" panose="020B0604020202020204" pitchFamily="34" charset="0"/>
                        </a:rPr>
                        <a:t>calori</a:t>
                      </a:r>
                      <a:r>
                        <a:rPr kumimoji="0" lang="cs-CZ" altLang="cs-CZ" sz="1500" u="none" strike="noStrike" cap="none" normalizeH="0" baseline="0" noProof="0" dirty="0" smtClean="0">
                          <a:ln>
                            <a:noFill/>
                          </a:ln>
                          <a:effectLst/>
                          <a:latin typeface="Arial" panose="020B0604020202020204" pitchFamily="34" charset="0"/>
                          <a:cs typeface="Arial" panose="020B0604020202020204" pitchFamily="34" charset="0"/>
                        </a:rPr>
                        <a:t>e</a:t>
                      </a: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s</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3"/>
                  </a:ext>
                </a:extLst>
              </a:tr>
              <a:tr h="202446">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Clean and healthy products. </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4"/>
                  </a:ext>
                </a:extLst>
              </a:tr>
              <a:tr h="349390">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Purity, bath products, femininity</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5"/>
                  </a:ext>
                </a:extLst>
              </a:tr>
              <a:tr h="202446">
                <a:tc rowSpan="2">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cs-CZ" sz="15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500" b="0" i="0" u="none" strike="noStrike" cap="none" normalizeH="0" baseline="0" noProof="0" dirty="0" smtClean="0">
                          <a:ln>
                            <a:noFill/>
                          </a:ln>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BLACK</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rowSpan="2">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Refinement, power, authority, mystery</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Elegant dress</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6"/>
                  </a:ext>
                </a:extLst>
              </a:tr>
              <a:tr h="202446">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Modern electronic products</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7"/>
                  </a:ext>
                </a:extLst>
              </a:tr>
              <a:tr h="502248">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outerShdw blurRad="38100" dist="38100" dir="2700000" algn="tl">
                              <a:srgbClr val="C0C0C0"/>
                            </a:outerShdw>
                          </a:effectLst>
                          <a:latin typeface="Arial" panose="020B0604020202020204" pitchFamily="34" charset="0"/>
                          <a:cs typeface="Arial" panose="020B0604020202020204" pitchFamily="34" charset="0"/>
                        </a:rPr>
                        <a:t>GOLD, SILVER, PLATINUM </a:t>
                      </a:r>
                      <a:endParaRPr kumimoji="0" lang="en-AU" altLang="cs-CZ" sz="15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Elegance, opulence, grandeur</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High value</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8"/>
                  </a:ext>
                </a:extLst>
              </a:tr>
              <a:tr h="502248">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outerShdw blurRad="38100" dist="38100" dir="2700000" algn="tl">
                              <a:srgbClr val="C0C0C0"/>
                            </a:outerShdw>
                          </a:effectLst>
                          <a:latin typeface="Arial" panose="020B0604020202020204" pitchFamily="34" charset="0"/>
                          <a:cs typeface="Arial" panose="020B0604020202020204" pitchFamily="34" charset="0"/>
                        </a:rPr>
                        <a:t>ORANGE</a:t>
                      </a:r>
                      <a:endParaRPr kumimoji="0" lang="en-AU" altLang="cs-CZ" sz="15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Ability, hedonism, informality</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defRPr>
                      </a:lvl1pPr>
                      <a:lvl2pPr indent="-7938">
                        <a:spcBef>
                          <a:spcPct val="20000"/>
                        </a:spcBef>
                        <a:defRPr sz="2400">
                          <a:solidFill>
                            <a:schemeClr val="tx1"/>
                          </a:solidFill>
                          <a:latin typeface="Arial" panose="020B0604020202020204" pitchFamily="34" charset="0"/>
                        </a:defRPr>
                      </a:lvl2pPr>
                      <a:lvl3pPr indent="-23813">
                        <a:spcBef>
                          <a:spcPct val="20000"/>
                        </a:spcBef>
                        <a:defRPr sz="2000">
                          <a:solidFill>
                            <a:schemeClr val="tx1"/>
                          </a:solidFill>
                          <a:latin typeface="Arial" panose="020B0604020202020204" pitchFamily="34" charset="0"/>
                        </a:defRPr>
                      </a:lvl3pPr>
                      <a:lvl4pPr indent="-76200">
                        <a:spcBef>
                          <a:spcPct val="20000"/>
                        </a:spcBef>
                        <a:defRPr>
                          <a:solidFill>
                            <a:schemeClr val="tx1"/>
                          </a:solidFill>
                          <a:latin typeface="Arial" panose="020B0604020202020204" pitchFamily="34" charset="0"/>
                        </a:defRPr>
                      </a:lvl4pPr>
                      <a:lvl5pPr indent="-146050">
                        <a:spcBef>
                          <a:spcPct val="20000"/>
                        </a:spcBef>
                        <a:defRPr>
                          <a:solidFill>
                            <a:schemeClr val="tx1"/>
                          </a:solidFill>
                          <a:latin typeface="Arial" panose="020B0604020202020204" pitchFamily="34" charset="0"/>
                        </a:defRPr>
                      </a:lvl5pPr>
                      <a:lvl6pPr indent="-146050" fontAlgn="base">
                        <a:spcBef>
                          <a:spcPct val="20000"/>
                        </a:spcBef>
                        <a:spcAft>
                          <a:spcPct val="0"/>
                        </a:spcAft>
                        <a:defRPr>
                          <a:solidFill>
                            <a:schemeClr val="tx1"/>
                          </a:solidFill>
                          <a:latin typeface="Arial" panose="020B0604020202020204" pitchFamily="34" charset="0"/>
                        </a:defRPr>
                      </a:lvl6pPr>
                      <a:lvl7pPr indent="-146050" fontAlgn="base">
                        <a:spcBef>
                          <a:spcPct val="20000"/>
                        </a:spcBef>
                        <a:spcAft>
                          <a:spcPct val="0"/>
                        </a:spcAft>
                        <a:defRPr>
                          <a:solidFill>
                            <a:schemeClr val="tx1"/>
                          </a:solidFill>
                          <a:latin typeface="Arial" panose="020B0604020202020204" pitchFamily="34" charset="0"/>
                        </a:defRPr>
                      </a:lvl7pPr>
                      <a:lvl8pPr indent="-146050" fontAlgn="base">
                        <a:spcBef>
                          <a:spcPct val="20000"/>
                        </a:spcBef>
                        <a:spcAft>
                          <a:spcPct val="0"/>
                        </a:spcAft>
                        <a:defRPr>
                          <a:solidFill>
                            <a:schemeClr val="tx1"/>
                          </a:solidFill>
                          <a:latin typeface="Arial" panose="020B0604020202020204" pitchFamily="34" charset="0"/>
                        </a:defRPr>
                      </a:lvl8pPr>
                      <a:lvl9pPr indent="-14605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altLang="cs-CZ" sz="1500" u="none" strike="noStrike" cap="none" normalizeH="0" baseline="0" noProof="0" dirty="0" smtClean="0">
                          <a:ln>
                            <a:noFill/>
                          </a:ln>
                          <a:effectLst/>
                          <a:latin typeface="Arial" panose="020B0604020202020204" pitchFamily="34" charset="0"/>
                          <a:cs typeface="Arial" panose="020B0604020202020204" pitchFamily="34" charset="0"/>
                        </a:rPr>
                        <a:t>It attracts attention very quickly. </a:t>
                      </a:r>
                      <a:endParaRPr kumimoji="0" lang="en-AU" altLang="cs-CZ" sz="1500" b="0"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009"/>
                  </a:ext>
                </a:extLst>
              </a:tr>
            </a:tbl>
          </a:graphicData>
        </a:graphic>
      </p:graphicFrame>
      <p:sp>
        <p:nvSpPr>
          <p:cNvPr id="8" name="TextovéPole 7"/>
          <p:cNvSpPr txBox="1"/>
          <p:nvPr/>
        </p:nvSpPr>
        <p:spPr>
          <a:xfrm>
            <a:off x="290901" y="6337430"/>
            <a:ext cx="3488712" cy="276999"/>
          </a:xfrm>
          <a:prstGeom prst="rect">
            <a:avLst/>
          </a:prstGeom>
          <a:noFill/>
        </p:spPr>
        <p:txBody>
          <a:bodyPr wrap="none" rtlCol="0">
            <a:spAutoFit/>
          </a:bodyPr>
          <a:lstStyle/>
          <a:p>
            <a:r>
              <a:rPr lang="cs-CZ" sz="1200" i="1" dirty="0" smtClean="0"/>
              <a:t>Source: Vysekalová, Psychologie reklamy, 2002.</a:t>
            </a:r>
            <a:endParaRPr lang="cs-CZ" sz="1200" i="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2964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42106" y="1755908"/>
            <a:ext cx="8535564" cy="4525962"/>
          </a:xfrm>
        </p:spPr>
        <p:txBody>
          <a:bodyPr/>
          <a:lstStyle/>
          <a:p>
            <a:pPr marL="0" indent="0" algn="ctr">
              <a:buNone/>
              <a:tabLst>
                <a:tab pos="541338" algn="l"/>
              </a:tabLst>
            </a:pPr>
            <a:r>
              <a:rPr lang="en-AU" altLang="cs-CZ" sz="2200" b="1" dirty="0" smtClean="0"/>
              <a:t>Travel agency</a:t>
            </a:r>
          </a:p>
          <a:p>
            <a:pPr marL="0" indent="0" algn="ctr">
              <a:buNone/>
              <a:tabLst>
                <a:tab pos="541338" algn="l"/>
              </a:tabLst>
            </a:pPr>
            <a:endParaRPr lang="en-AU" altLang="cs-CZ" sz="2200" b="1" dirty="0" smtClean="0"/>
          </a:p>
          <a:p>
            <a:pPr marL="0" indent="0" algn="ctr">
              <a:buNone/>
              <a:tabLst>
                <a:tab pos="541338" algn="l"/>
              </a:tabLst>
            </a:pPr>
            <a:r>
              <a:rPr lang="en-AU" altLang="cs-CZ" sz="2200" b="1" dirty="0" smtClean="0"/>
              <a:t>Law office</a:t>
            </a:r>
          </a:p>
          <a:p>
            <a:pPr marL="0" indent="0" algn="ctr">
              <a:buNone/>
              <a:tabLst>
                <a:tab pos="541338" algn="l"/>
              </a:tabLst>
            </a:pPr>
            <a:endParaRPr lang="en-AU" altLang="cs-CZ" sz="2200" b="1" dirty="0" smtClean="0"/>
          </a:p>
          <a:p>
            <a:pPr marL="0" indent="0" algn="ctr">
              <a:buNone/>
              <a:tabLst>
                <a:tab pos="541338" algn="l"/>
              </a:tabLst>
            </a:pPr>
            <a:r>
              <a:rPr lang="en-AU" altLang="cs-CZ" sz="2200" b="1" dirty="0" smtClean="0"/>
              <a:t>Beauty salon</a:t>
            </a:r>
          </a:p>
          <a:p>
            <a:pPr marL="0" indent="0" algn="ctr">
              <a:buNone/>
              <a:tabLst>
                <a:tab pos="541338" algn="l"/>
              </a:tabLst>
            </a:pPr>
            <a:endParaRPr lang="en-AU" altLang="cs-CZ" sz="2200" b="1" dirty="0" smtClean="0"/>
          </a:p>
          <a:p>
            <a:pPr marL="0" indent="0" algn="ctr">
              <a:buNone/>
              <a:tabLst>
                <a:tab pos="541338" algn="l"/>
              </a:tabLst>
            </a:pPr>
            <a:r>
              <a:rPr lang="en-AU" altLang="cs-CZ" sz="2200" b="1" dirty="0" smtClean="0"/>
              <a:t>Construction company</a:t>
            </a:r>
          </a:p>
          <a:p>
            <a:pPr marL="0" indent="0" algn="ctr">
              <a:buNone/>
              <a:tabLst>
                <a:tab pos="541338" algn="l"/>
              </a:tabLst>
            </a:pPr>
            <a:endParaRPr lang="en-AU" altLang="cs-CZ" sz="2200" b="1" dirty="0" smtClean="0"/>
          </a:p>
          <a:p>
            <a:pPr>
              <a:tabLst>
                <a:tab pos="541338" algn="l"/>
              </a:tabLst>
            </a:pPr>
            <a:r>
              <a:rPr lang="en-AU" altLang="cs-CZ" sz="2200" b="1" dirty="0" smtClean="0"/>
              <a:t>Assign the appropriate colour for creating a positive association to a field of business mentioned above!!!</a:t>
            </a:r>
            <a:endParaRPr lang="en-AU"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a:p>
            <a:pPr algn="ctr" eaLnBrk="1" hangingPunct="1">
              <a:spcBef>
                <a:spcPct val="0"/>
              </a:spcBef>
              <a:buFontTx/>
              <a:buNone/>
              <a:defRPr/>
            </a:pPr>
            <a:r>
              <a:rPr lang="en-AU" altLang="cs-CZ" sz="2200" b="1" cap="all" dirty="0" smtClean="0">
                <a:latin typeface="Arial" panose="020B0604020202020204" pitchFamily="34" charset="0"/>
              </a:rPr>
              <a:t>The colour use </a:t>
            </a:r>
          </a:p>
        </p:txBody>
      </p:sp>
      <p:pic>
        <p:nvPicPr>
          <p:cNvPr id="13314" name="Picture 2"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05" y="2180917"/>
            <a:ext cx="2766572" cy="198271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71354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66329" y="1702642"/>
            <a:ext cx="8535564" cy="4525962"/>
          </a:xfrm>
        </p:spPr>
        <p:txBody>
          <a:bodyPr/>
          <a:lstStyle/>
          <a:p>
            <a:pPr>
              <a:lnSpc>
                <a:spcPct val="90000"/>
              </a:lnSpc>
            </a:pPr>
            <a:r>
              <a:rPr lang="en-AU" altLang="cs-CZ" sz="2200" dirty="0" smtClean="0"/>
              <a:t>Use of audio advertising (TV, radio).</a:t>
            </a:r>
          </a:p>
          <a:p>
            <a:pPr>
              <a:lnSpc>
                <a:spcPct val="90000"/>
              </a:lnSpc>
            </a:pPr>
            <a:endParaRPr lang="en-AU" altLang="cs-CZ" sz="2200" dirty="0" smtClean="0"/>
          </a:p>
          <a:p>
            <a:pPr>
              <a:lnSpc>
                <a:spcPct val="90000"/>
              </a:lnSpc>
            </a:pPr>
            <a:r>
              <a:rPr lang="en-AU" altLang="cs-CZ" sz="2200" dirty="0" smtClean="0"/>
              <a:t>Use in POP, where the sound is a signal that attracts the attention of the presented goods.</a:t>
            </a:r>
          </a:p>
          <a:p>
            <a:pPr>
              <a:lnSpc>
                <a:spcPct val="90000"/>
              </a:lnSpc>
            </a:pPr>
            <a:endParaRPr lang="en-AU" altLang="cs-CZ" sz="2200" dirty="0" smtClean="0"/>
          </a:p>
          <a:p>
            <a:pPr>
              <a:lnSpc>
                <a:spcPct val="90000"/>
              </a:lnSpc>
            </a:pPr>
            <a:r>
              <a:rPr lang="en-AU" altLang="cs-CZ" sz="2200" dirty="0" smtClean="0"/>
              <a:t>There is the use of sounds range from 20 (whisper) to 80 decibels (noise of a busy street).</a:t>
            </a:r>
          </a:p>
          <a:p>
            <a:pPr>
              <a:lnSpc>
                <a:spcPct val="90000"/>
              </a:lnSpc>
            </a:pPr>
            <a:endParaRPr lang="en-AU" altLang="cs-CZ" sz="2200" dirty="0" smtClean="0"/>
          </a:p>
          <a:p>
            <a:pPr>
              <a:lnSpc>
                <a:spcPct val="90000"/>
              </a:lnSpc>
            </a:pPr>
            <a:r>
              <a:rPr lang="en-AU" altLang="cs-CZ" sz="2200" dirty="0" smtClean="0"/>
              <a:t>Music and speech are the basic symbolic sound cues. </a:t>
            </a:r>
          </a:p>
          <a:p>
            <a:pPr marL="0" indent="0">
              <a:buNone/>
              <a:tabLst>
                <a:tab pos="541338" algn="l"/>
              </a:tabLst>
            </a:pPr>
            <a:endParaRPr lang="cs-CZ" altLang="cs-CZ" sz="2200" dirty="0"/>
          </a:p>
          <a:p>
            <a:pPr marL="355600" indent="0">
              <a:buNone/>
              <a:tabLst>
                <a:tab pos="541338" algn="l"/>
              </a:tabLst>
            </a:pPr>
            <a:endParaRPr lang="cs-CZ" altLang="cs-CZ" sz="2200" dirty="0" smtClean="0"/>
          </a:p>
          <a:p>
            <a:pPr marL="0" indent="0">
              <a:buNone/>
              <a:tabLst>
                <a:tab pos="541338" algn="l"/>
              </a:tabLst>
            </a:pPr>
            <a:endParaRPr lang="cs-CZ" altLang="cs-CZ" sz="2200" dirty="0"/>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a:p>
            <a:pPr algn="ctr" eaLnBrk="1" hangingPunct="1">
              <a:spcBef>
                <a:spcPct val="0"/>
              </a:spcBef>
              <a:buFontTx/>
              <a:buNone/>
              <a:defRPr/>
            </a:pPr>
            <a:r>
              <a:rPr lang="en-AU" altLang="cs-CZ" sz="2200" b="1" cap="all" dirty="0" smtClean="0">
                <a:latin typeface="Arial" panose="020B0604020202020204" pitchFamily="34" charset="0"/>
              </a:rPr>
              <a:t>Sound use</a:t>
            </a:r>
          </a:p>
        </p:txBody>
      </p:sp>
      <p:pic>
        <p:nvPicPr>
          <p:cNvPr id="14338" name="Picture 2"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072" y="5130153"/>
            <a:ext cx="1996820" cy="1479126"/>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80501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52829" y="1182390"/>
            <a:ext cx="8229600" cy="4525962"/>
          </a:xfrm>
        </p:spPr>
        <p:txBody>
          <a:bodyPr/>
          <a:lstStyle/>
          <a:p>
            <a:pPr marL="0" indent="0">
              <a:buNone/>
              <a:tabLst>
                <a:tab pos="541338" algn="l"/>
              </a:tabLst>
            </a:pPr>
            <a:endParaRPr lang="cs-CZ" altLang="cs-CZ" sz="2200" dirty="0"/>
          </a:p>
          <a:p>
            <a:pPr marL="0" indent="0">
              <a:buNone/>
              <a:tabLst>
                <a:tab pos="541338" algn="l"/>
              </a:tabLst>
            </a:pPr>
            <a:endParaRPr lang="cs-CZ" altLang="cs-CZ" sz="2200" dirty="0"/>
          </a:p>
          <a:p>
            <a:pPr marL="0" indent="0">
              <a:buNone/>
              <a:tabLst>
                <a:tab pos="541338" algn="l"/>
              </a:tabLst>
            </a:pPr>
            <a:endParaRPr lang="cs-CZ" altLang="cs-CZ" sz="2200" dirty="0" smtClean="0"/>
          </a:p>
          <a:p>
            <a:pPr marL="0" indent="0">
              <a:buNone/>
              <a:tabLst>
                <a:tab pos="541338" algn="l"/>
              </a:tabLst>
            </a:pPr>
            <a:endParaRPr lang="cs-CZ" altLang="cs-CZ" sz="2200" dirty="0"/>
          </a:p>
          <a:p>
            <a:pPr marL="0" indent="0">
              <a:buNone/>
              <a:tabLst>
                <a:tab pos="541338" algn="l"/>
              </a:tabLst>
            </a:pPr>
            <a:endParaRPr lang="cs-CZ" altLang="cs-CZ" sz="2200" dirty="0"/>
          </a:p>
          <a:p>
            <a:pPr marL="355600" indent="0">
              <a:buNone/>
              <a:tabLst>
                <a:tab pos="541338" algn="l"/>
              </a:tabLst>
            </a:pPr>
            <a:endParaRPr lang="cs-CZ" altLang="cs-CZ" sz="2200" dirty="0" smtClean="0"/>
          </a:p>
          <a:p>
            <a:pPr marL="0" indent="0">
              <a:buNone/>
              <a:tabLst>
                <a:tab pos="541338" algn="l"/>
              </a:tabLst>
            </a:pPr>
            <a:endParaRPr lang="cs-CZ" altLang="cs-CZ" sz="2200" dirty="0"/>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sp>
        <p:nvSpPr>
          <p:cNvPr id="2" name="Obdélník 1"/>
          <p:cNvSpPr/>
          <p:nvPr/>
        </p:nvSpPr>
        <p:spPr>
          <a:xfrm>
            <a:off x="132795" y="1196299"/>
            <a:ext cx="8092181" cy="3816429"/>
          </a:xfrm>
          <a:prstGeom prst="rect">
            <a:avLst/>
          </a:prstGeom>
        </p:spPr>
        <p:txBody>
          <a:bodyPr wrap="square">
            <a:spAutoFit/>
          </a:bodyPr>
          <a:lstStyle/>
          <a:p>
            <a:r>
              <a:rPr lang="en-US" sz="2200" b="1" dirty="0" smtClean="0"/>
              <a:t>E</a:t>
            </a:r>
            <a:r>
              <a:rPr lang="en-AU" sz="2200" b="1" dirty="0" smtClean="0"/>
              <a:t>. The discrimination threshold - </a:t>
            </a:r>
            <a:r>
              <a:rPr lang="en-AU" sz="2200" dirty="0" smtClean="0"/>
              <a:t>the minimum difference that can be detected between two similar stimuli is called the discrimination threshold, or just noticeable difference. In some cases it is desirable low discrimination t</a:t>
            </a:r>
            <a:r>
              <a:rPr lang="cs-CZ" sz="2200" dirty="0" smtClean="0"/>
              <a:t>h</a:t>
            </a:r>
            <a:r>
              <a:rPr lang="en-AU" sz="2200" dirty="0" err="1" smtClean="0"/>
              <a:t>reshold</a:t>
            </a:r>
            <a:r>
              <a:rPr lang="en-AU" sz="2200" dirty="0" smtClean="0"/>
              <a:t>, sometimes high discrimination threshold.</a:t>
            </a:r>
          </a:p>
          <a:p>
            <a:endParaRPr lang="en-AU" sz="2200" b="1" dirty="0" smtClean="0"/>
          </a:p>
          <a:p>
            <a:pPr marL="342900" indent="-342900">
              <a:buFont typeface="Arial" panose="020B0604020202020204" pitchFamily="34" charset="0"/>
              <a:buChar char="•"/>
            </a:pPr>
            <a:r>
              <a:rPr lang="en-AU" sz="2200" b="1" dirty="0" smtClean="0"/>
              <a:t>Absolute threshold - </a:t>
            </a:r>
            <a:r>
              <a:rPr lang="en-AU" sz="2200" dirty="0" smtClean="0"/>
              <a:t>the lowest level at which an individual can perceive the stimulus. The point at which a person can tell the difference between "something and nothing „ (i.e. The distance at which a driver may observe a billboard on the highway, is the absolute threshold of the individual). </a:t>
            </a:r>
            <a:endParaRPr lang="en-AU" sz="2200" dirty="0"/>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2778" y="4930852"/>
            <a:ext cx="2459115" cy="1822492"/>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65293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42106" y="1528619"/>
            <a:ext cx="8229600" cy="4525962"/>
          </a:xfrm>
        </p:spPr>
        <p:txBody>
          <a:bodyPr/>
          <a:lstStyle/>
          <a:p>
            <a:pPr marL="355600" indent="0">
              <a:buNone/>
              <a:tabLst>
                <a:tab pos="541338" algn="l"/>
              </a:tabLst>
            </a:pPr>
            <a:endParaRPr lang="cs-CZ" altLang="cs-CZ" sz="2200" dirty="0" smtClean="0"/>
          </a:p>
          <a:p>
            <a:pPr marL="0" indent="0">
              <a:buNone/>
              <a:tabLst>
                <a:tab pos="541338" algn="l"/>
              </a:tabLst>
            </a:pPr>
            <a:endParaRPr lang="cs-CZ" altLang="cs-CZ" sz="2200" dirty="0"/>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sp>
        <p:nvSpPr>
          <p:cNvPr id="3" name="Obdélník 2"/>
          <p:cNvSpPr/>
          <p:nvPr/>
        </p:nvSpPr>
        <p:spPr>
          <a:xfrm>
            <a:off x="342105" y="1443841"/>
            <a:ext cx="8677608" cy="3139321"/>
          </a:xfrm>
          <a:prstGeom prst="rect">
            <a:avLst/>
          </a:prstGeom>
          <a:solidFill>
            <a:srgbClr val="FFFF00"/>
          </a:solidFill>
        </p:spPr>
        <p:txBody>
          <a:bodyPr wrap="square">
            <a:spAutoFit/>
          </a:bodyPr>
          <a:lstStyle/>
          <a:p>
            <a:r>
              <a:rPr lang="en-AU" sz="2200" b="1" dirty="0" smtClean="0"/>
              <a:t>F. Subliminal perception - </a:t>
            </a:r>
            <a:r>
              <a:rPr lang="en-AU" sz="2200" dirty="0" smtClean="0"/>
              <a:t>it is not scientifically proven that subliminal perception exists. </a:t>
            </a:r>
          </a:p>
          <a:p>
            <a:endParaRPr lang="en-AU" sz="2200" dirty="0" smtClean="0"/>
          </a:p>
          <a:p>
            <a:pPr marL="342900" indent="-342900">
              <a:buFont typeface="Arial" panose="020B0604020202020204" pitchFamily="34" charset="0"/>
              <a:buChar char="•"/>
            </a:pPr>
            <a:r>
              <a:rPr lang="en-AU" sz="2200" dirty="0" smtClean="0"/>
              <a:t>Subliminal advertising is prohibited in Czech legislation. </a:t>
            </a:r>
          </a:p>
          <a:p>
            <a:pPr marL="342900" indent="-342900">
              <a:buFont typeface="Arial" panose="020B0604020202020204" pitchFamily="34" charset="0"/>
              <a:buChar char="•"/>
            </a:pPr>
            <a:r>
              <a:rPr lang="en-AU" sz="2200" dirty="0" smtClean="0"/>
              <a:t>Opponents argue that it is interference in the free choice of man, it could be misused for commercial, political and promotional purposes. </a:t>
            </a:r>
          </a:p>
          <a:p>
            <a:pPr marL="342900" indent="-342900">
              <a:buFont typeface="Arial" panose="020B0604020202020204" pitchFamily="34" charset="0"/>
              <a:buChar char="•"/>
            </a:pPr>
            <a:r>
              <a:rPr lang="en-AU" sz="2200" b="1" dirty="0" smtClean="0"/>
              <a:t>Numerous scientific experiments in this field have been constantly realized. </a:t>
            </a:r>
            <a:endParaRPr lang="en-AU" sz="2200" dirty="0"/>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555" y="4329386"/>
            <a:ext cx="1937887" cy="2302130"/>
          </a:xfrm>
          <a:prstGeom prst="rect">
            <a:avLst/>
          </a:prstGeom>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93101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42106" y="1528619"/>
            <a:ext cx="8229600" cy="4525962"/>
          </a:xfrm>
        </p:spPr>
        <p:txBody>
          <a:bodyPr/>
          <a:lstStyle/>
          <a:p>
            <a:pPr marL="355600" indent="0">
              <a:buNone/>
              <a:tabLst>
                <a:tab pos="541338" algn="l"/>
              </a:tabLst>
            </a:pPr>
            <a:endParaRPr lang="cs-CZ" altLang="cs-CZ" sz="2200" dirty="0" smtClean="0"/>
          </a:p>
          <a:p>
            <a:pPr marL="0" indent="0">
              <a:buNone/>
              <a:tabLst>
                <a:tab pos="541338" algn="l"/>
              </a:tabLst>
            </a:pPr>
            <a:endParaRPr lang="cs-CZ" altLang="cs-CZ" sz="2200" dirty="0"/>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sp>
        <p:nvSpPr>
          <p:cNvPr id="3" name="Obdélník 2"/>
          <p:cNvSpPr/>
          <p:nvPr/>
        </p:nvSpPr>
        <p:spPr>
          <a:xfrm>
            <a:off x="233195" y="1565790"/>
            <a:ext cx="8677608" cy="4832092"/>
          </a:xfrm>
          <a:prstGeom prst="rect">
            <a:avLst/>
          </a:prstGeom>
        </p:spPr>
        <p:txBody>
          <a:bodyPr wrap="square">
            <a:spAutoFit/>
          </a:bodyPr>
          <a:lstStyle/>
          <a:p>
            <a:r>
              <a:rPr lang="en-AU" sz="2200" b="1" dirty="0" smtClean="0"/>
              <a:t>H. </a:t>
            </a:r>
            <a:r>
              <a:rPr lang="cs-CZ" sz="2200" b="1" dirty="0"/>
              <a:t>M</a:t>
            </a:r>
            <a:r>
              <a:rPr lang="en-AU" sz="2200" b="1" dirty="0" err="1" smtClean="0"/>
              <a:t>emory</a:t>
            </a:r>
            <a:r>
              <a:rPr lang="en-AU" sz="2200" b="1" dirty="0" smtClean="0"/>
              <a:t>, forgetting and repetition</a:t>
            </a:r>
          </a:p>
          <a:p>
            <a:pPr marL="342900" indent="-342900">
              <a:buFont typeface="Arial" panose="020B0604020202020204" pitchFamily="34" charset="0"/>
              <a:buChar char="•"/>
            </a:pPr>
            <a:r>
              <a:rPr lang="en-AU" sz="2200" dirty="0" smtClean="0"/>
              <a:t>Sensory memory - all data transmitted to us through the senses (smell, colour and touch) and senses remain only a second or two.</a:t>
            </a:r>
          </a:p>
          <a:p>
            <a:pPr marL="342900" indent="-342900">
              <a:buFont typeface="Arial" panose="020B0604020202020204" pitchFamily="34" charset="0"/>
              <a:buChar char="•"/>
            </a:pPr>
            <a:r>
              <a:rPr lang="en-AU" sz="2200" dirty="0" smtClean="0"/>
              <a:t>Short-term memory - state of real mind in which information is processed and kept only for a short time. If the information is repeated, then is transferred from 2 </a:t>
            </a:r>
            <a:r>
              <a:rPr lang="cs-CZ" sz="2200" dirty="0" smtClean="0"/>
              <a:t>t</a:t>
            </a:r>
            <a:r>
              <a:rPr lang="en-AU" sz="2200" dirty="0" smtClean="0"/>
              <a:t>o 10 seconds into long-term memory. Number of information which may be in short-term memory is 4 to 5.</a:t>
            </a:r>
          </a:p>
          <a:p>
            <a:pPr marL="342900" indent="-342900">
              <a:buFont typeface="Arial" panose="020B0604020202020204" pitchFamily="34" charset="0"/>
              <a:buChar char="•"/>
            </a:pPr>
            <a:r>
              <a:rPr lang="en-AU" sz="2200" dirty="0" smtClean="0"/>
              <a:t>Long-term memory - information last longer - a few minutes, days, years. Companies want to facilitate the transmission and storage of the product and the brand in the long term memory of customers. Brand visible images help to this process.  (Nike - tick, Adidas - three stripes etc.)</a:t>
            </a:r>
            <a:endParaRPr lang="en-AU" sz="22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05684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42106" y="1546374"/>
            <a:ext cx="8615463" cy="4525962"/>
          </a:xfrm>
        </p:spPr>
        <p:txBody>
          <a:bodyPr/>
          <a:lstStyle/>
          <a:p>
            <a:pPr marL="0" indent="0">
              <a:buNone/>
              <a:tabLst>
                <a:tab pos="541338" algn="l"/>
              </a:tabLst>
            </a:pPr>
            <a:r>
              <a:rPr lang="en-AU" altLang="cs-CZ" sz="2200" b="1" dirty="0" smtClean="0"/>
              <a:t>I. Association - </a:t>
            </a:r>
            <a:r>
              <a:rPr lang="en-AU" altLang="cs-CZ" sz="2200" dirty="0" smtClean="0"/>
              <a:t>the connection between the perceptions that have left an imprint in the memory. Advertisements must associate product characteristics with the brand. It is best if the name of the product creates the direct association with its characteristics – </a:t>
            </a:r>
            <a:r>
              <a:rPr lang="en-AU" altLang="cs-CZ" sz="2200" dirty="0" err="1" smtClean="0"/>
              <a:t>Dobrá</a:t>
            </a:r>
            <a:r>
              <a:rPr lang="en-AU" altLang="cs-CZ" sz="2200" dirty="0" smtClean="0"/>
              <a:t> </a:t>
            </a:r>
            <a:r>
              <a:rPr lang="en-AU" altLang="cs-CZ" sz="2200" dirty="0" err="1" smtClean="0"/>
              <a:t>voda</a:t>
            </a:r>
            <a:r>
              <a:rPr lang="en-AU" altLang="cs-CZ" sz="2200" dirty="0" smtClean="0"/>
              <a:t> (Good Water). Association relates to positioning.</a:t>
            </a:r>
          </a:p>
          <a:p>
            <a:pPr marL="0" indent="0">
              <a:buNone/>
              <a:tabLst>
                <a:tab pos="541338" algn="l"/>
              </a:tabLst>
            </a:pPr>
            <a:endParaRPr lang="en-AU" altLang="cs-CZ" sz="2200" b="1" dirty="0" smtClean="0"/>
          </a:p>
          <a:p>
            <a:pPr marL="0" indent="0">
              <a:buNone/>
              <a:tabLst>
                <a:tab pos="541338" algn="l"/>
              </a:tabLst>
            </a:pPr>
            <a:r>
              <a:rPr lang="en-AU" altLang="cs-CZ" sz="2200" b="1" dirty="0" smtClean="0"/>
              <a:t>J. Persuasion - </a:t>
            </a:r>
            <a:r>
              <a:rPr lang="en-AU" altLang="cs-CZ" sz="2200" dirty="0" smtClean="0"/>
              <a:t>change of mind, attitudes or </a:t>
            </a:r>
            <a:r>
              <a:rPr lang="en-AU" altLang="cs-CZ" sz="2200" dirty="0" err="1" smtClean="0"/>
              <a:t>behavio</a:t>
            </a:r>
            <a:r>
              <a:rPr lang="cs-CZ" altLang="cs-CZ" sz="2200" dirty="0" smtClean="0"/>
              <a:t>u</a:t>
            </a:r>
            <a:r>
              <a:rPr lang="en-AU" altLang="cs-CZ" sz="2200" dirty="0" smtClean="0"/>
              <a:t>r caused by some communication. </a:t>
            </a:r>
          </a:p>
          <a:p>
            <a:pPr marL="0" indent="0">
              <a:buNone/>
              <a:tabLst>
                <a:tab pos="541338" algn="l"/>
              </a:tabLst>
            </a:pPr>
            <a:endParaRPr lang="en-AU" altLang="cs-CZ" sz="2200" b="1" dirty="0" smtClean="0"/>
          </a:p>
          <a:p>
            <a:pPr marL="0" indent="0">
              <a:buNone/>
              <a:tabLst>
                <a:tab pos="541338" algn="l"/>
              </a:tabLst>
            </a:pPr>
            <a:r>
              <a:rPr lang="en-AU" altLang="cs-CZ" sz="2200" b="1" dirty="0" smtClean="0"/>
              <a:t>K. Learning - </a:t>
            </a:r>
            <a:r>
              <a:rPr lang="en-AU" altLang="cs-CZ" sz="2200" dirty="0" smtClean="0"/>
              <a:t>a relatively permanent change in behaviour that is the result of stimuli (behavioural, cognitive and visual learning, classical conditioning).</a:t>
            </a:r>
          </a:p>
          <a:p>
            <a:pPr marL="514350" indent="-514350">
              <a:buAutoNum type="romanUcPeriod"/>
              <a:tabLst>
                <a:tab pos="541338" algn="l"/>
              </a:tabLst>
            </a:pPr>
            <a:endParaRPr lang="cs-CZ" altLang="cs-CZ" sz="2200" dirty="0"/>
          </a:p>
          <a:p>
            <a:pPr marL="0" indent="0">
              <a:buNone/>
              <a:tabLst>
                <a:tab pos="541338" algn="l"/>
              </a:tabLst>
            </a:pPr>
            <a:endParaRPr lang="cs-CZ" altLang="cs-CZ" sz="2200" dirty="0"/>
          </a:p>
          <a:p>
            <a:pPr marL="514350" indent="-514350">
              <a:buAutoNum type="romanUcPeriod"/>
              <a:tabLst>
                <a:tab pos="541338" algn="l"/>
              </a:tabLst>
            </a:pPr>
            <a:endParaRPr lang="cs-CZ" altLang="cs-CZ" sz="2200" dirty="0" smtClean="0"/>
          </a:p>
          <a:p>
            <a:pPr marL="0" indent="0">
              <a:buNone/>
              <a:tabLst>
                <a:tab pos="541338" algn="l"/>
              </a:tabLst>
            </a:pPr>
            <a:endParaRPr lang="cs-CZ" altLang="cs-CZ" sz="2200" dirty="0" smtClean="0"/>
          </a:p>
          <a:p>
            <a:pPr marL="0" indent="0">
              <a:buNone/>
              <a:tabLst>
                <a:tab pos="541338" algn="l"/>
              </a:tabLst>
            </a:pPr>
            <a:r>
              <a:rPr lang="cs-CZ" altLang="cs-CZ" sz="2200" dirty="0" smtClean="0"/>
              <a:t> </a:t>
            </a:r>
            <a:endParaRPr lang="cs-CZ" altLang="cs-CZ" sz="2200"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46807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86431" y="1280045"/>
            <a:ext cx="8957569" cy="4525962"/>
          </a:xfrm>
        </p:spPr>
        <p:txBody>
          <a:bodyPr/>
          <a:lstStyle/>
          <a:p>
            <a:pPr marL="0" indent="0">
              <a:buNone/>
              <a:tabLst>
                <a:tab pos="541338" algn="l"/>
              </a:tabLst>
            </a:pPr>
            <a:r>
              <a:rPr lang="en-AU" altLang="cs-CZ" sz="2000" b="1" dirty="0" smtClean="0"/>
              <a:t>L. Motivation (lat. Mover - motion) - </a:t>
            </a:r>
            <a:r>
              <a:rPr lang="en-AU" altLang="cs-CZ" sz="2000" dirty="0" smtClean="0"/>
              <a:t>stimuli should cause the human activity - mainly the purchase of a commodity. Among the sources of motivation belong:</a:t>
            </a:r>
          </a:p>
          <a:p>
            <a:pPr>
              <a:tabLst>
                <a:tab pos="541338" algn="l"/>
              </a:tabLst>
            </a:pPr>
            <a:r>
              <a:rPr lang="en-AU" altLang="cs-CZ" sz="2000" dirty="0" smtClean="0"/>
              <a:t>Habits (innovators, conservative) - interests and overall lifestyle (e.g. interest in tennis) - idols (celebrities, what they dress, what they eat) and values.</a:t>
            </a:r>
          </a:p>
          <a:p>
            <a:pPr marL="541338" indent="-185738">
              <a:tabLst>
                <a:tab pos="541338" algn="l"/>
              </a:tabLst>
            </a:pPr>
            <a:r>
              <a:rPr lang="en-AU" altLang="cs-CZ" sz="2000" b="1" dirty="0" smtClean="0"/>
              <a:t>Among the values ​​belong: </a:t>
            </a:r>
            <a:r>
              <a:rPr lang="en-AU" altLang="cs-CZ" sz="2000" dirty="0" smtClean="0"/>
              <a:t>value for money (a bargain, economical package, discounts, bulk purchases) - the time value (products that save time - the willingness to pay more) - the value of differentiation, uniqueness (custom production, the unique characteristics of the product, higher price) - health value (shoes, textiles, food, cars) - the value of love (buying gifts for others, parties organizing, celebrations) - the value of technical maturity (purchase of the most advanced technology) - the value of environmental protection (recyclable packaging) - the value of animal protection (vegetarians , rejection of fur and products tested on animals) – value of conformity (products which are not too outdated or too modern).</a:t>
            </a:r>
          </a:p>
          <a:p>
            <a:pPr>
              <a:tabLst>
                <a:tab pos="541338" algn="l"/>
              </a:tabLst>
            </a:pPr>
            <a:endParaRPr lang="cs-CZ" altLang="cs-CZ" sz="2000" dirty="0"/>
          </a:p>
          <a:p>
            <a:pPr marL="0" indent="0">
              <a:buNone/>
              <a:tabLst>
                <a:tab pos="541338" algn="l"/>
              </a:tabLst>
            </a:pPr>
            <a:endParaRPr lang="cs-CZ" altLang="cs-CZ" sz="2200" dirty="0"/>
          </a:p>
          <a:p>
            <a:pPr marL="514350" indent="-514350">
              <a:buAutoNum type="romanUcPeriod"/>
              <a:tabLst>
                <a:tab pos="541338" algn="l"/>
              </a:tabLst>
            </a:pPr>
            <a:endParaRPr lang="cs-CZ" altLang="cs-CZ" sz="2200" dirty="0" smtClean="0"/>
          </a:p>
          <a:p>
            <a:pPr marL="0" indent="0">
              <a:buNone/>
              <a:tabLst>
                <a:tab pos="541338" algn="l"/>
              </a:tabLst>
            </a:pPr>
            <a:endParaRPr lang="cs-CZ" altLang="cs-CZ" sz="2200" dirty="0" smtClean="0"/>
          </a:p>
          <a:p>
            <a:pPr marL="0" indent="0">
              <a:buNone/>
              <a:tabLst>
                <a:tab pos="541338" algn="l"/>
              </a:tabLst>
            </a:pPr>
            <a:r>
              <a:rPr lang="cs-CZ" altLang="cs-CZ" sz="2200" dirty="0" smtClean="0"/>
              <a:t> </a:t>
            </a:r>
            <a:endParaRPr lang="cs-CZ" altLang="cs-CZ" sz="2200"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537415" y="649704"/>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0486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en-US" b="1" dirty="0">
                <a:latin typeface="Arial" pitchFamily="34" charset="0"/>
                <a:cs typeface="Arial" pitchFamily="34" charset="0"/>
              </a:rPr>
              <a:t>PSYCHOLOGY AND EMOTIONS IN </a:t>
            </a:r>
            <a:r>
              <a:rPr lang="en-US" b="1" dirty="0" smtClean="0">
                <a:latin typeface="Arial" pitchFamily="34" charset="0"/>
                <a:cs typeface="Arial" pitchFamily="34" charset="0"/>
              </a:rPr>
              <a:t>ADVERTISING</a:t>
            </a:r>
            <a:endParaRPr lang="en-US" b="1" dirty="0">
              <a:latin typeface="Arial" pitchFamily="34" charset="0"/>
              <a:cs typeface="Arial" pitchFamily="34" charset="0"/>
            </a:endParaRPr>
          </a:p>
        </p:txBody>
      </p:sp>
      <p:sp>
        <p:nvSpPr>
          <p:cNvPr id="3077" name="TextovéPole 8"/>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cs-CZ" sz="2400" b="1" cap="all" dirty="0" smtClean="0">
                <a:latin typeface="Arial" panose="020B0604020202020204" pitchFamily="34" charset="0"/>
              </a:rPr>
              <a:t>Outline of the lecture </a:t>
            </a:r>
          </a:p>
        </p:txBody>
      </p:sp>
      <p:sp>
        <p:nvSpPr>
          <p:cNvPr id="3078" name="TextovéPole 10"/>
          <p:cNvSpPr txBox="1">
            <a:spLocks noChangeArrowheads="1"/>
          </p:cNvSpPr>
          <p:nvPr/>
        </p:nvSpPr>
        <p:spPr bwMode="auto">
          <a:xfrm>
            <a:off x="307975" y="2100263"/>
            <a:ext cx="84772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0"/>
              </a:spcBef>
              <a:buFont typeface="+mj-lt"/>
              <a:buAutoNum type="arabicPeriod"/>
              <a:defRPr/>
            </a:pPr>
            <a:r>
              <a:rPr lang="en-AU" altLang="cs-CZ" sz="2200" dirty="0" smtClean="0">
                <a:latin typeface="Arial" panose="020B0604020202020204" pitchFamily="34" charset="0"/>
              </a:rPr>
              <a:t>What is advertising? </a:t>
            </a:r>
          </a:p>
          <a:p>
            <a:pPr marL="457200" indent="-457200" eaLnBrk="1" hangingPunct="1">
              <a:spcBef>
                <a:spcPct val="0"/>
              </a:spcBef>
              <a:buFont typeface="+mj-lt"/>
              <a:buAutoNum type="arabicPeriod"/>
              <a:defRPr/>
            </a:pPr>
            <a:r>
              <a:rPr lang="en-AU" altLang="cs-CZ" sz="2200" dirty="0" smtClean="0">
                <a:latin typeface="Arial" panose="020B0604020202020204" pitchFamily="34" charset="0"/>
              </a:rPr>
              <a:t>Psychology in advertising</a:t>
            </a:r>
          </a:p>
          <a:p>
            <a:pPr marL="457200" indent="-457200" eaLnBrk="1" hangingPunct="1">
              <a:spcBef>
                <a:spcPct val="0"/>
              </a:spcBef>
              <a:buFont typeface="+mj-lt"/>
              <a:buAutoNum type="arabicPeriod"/>
              <a:defRPr/>
            </a:pPr>
            <a:r>
              <a:rPr lang="en-AU" altLang="cs-CZ" sz="2200" dirty="0" smtClean="0">
                <a:latin typeface="Arial" panose="020B0604020202020204" pitchFamily="34" charset="0"/>
              </a:rPr>
              <a:t>Selected basic terminology</a:t>
            </a:r>
          </a:p>
          <a:p>
            <a:pPr marL="457200" indent="-457200" eaLnBrk="1" hangingPunct="1">
              <a:spcBef>
                <a:spcPct val="0"/>
              </a:spcBef>
              <a:buFont typeface="+mj-lt"/>
              <a:buAutoNum type="arabicPeriod"/>
              <a:defRPr/>
            </a:pPr>
            <a:r>
              <a:rPr lang="en-AU" altLang="cs-CZ" sz="2200" dirty="0" smtClean="0">
                <a:latin typeface="Arial" panose="020B0604020202020204" pitchFamily="34" charset="0"/>
              </a:rPr>
              <a:t>Emotional appeals in advertising</a:t>
            </a:r>
          </a:p>
          <a:p>
            <a:pPr marL="457200" indent="-457200" eaLnBrk="1" hangingPunct="1">
              <a:spcBef>
                <a:spcPct val="0"/>
              </a:spcBef>
              <a:buFont typeface="+mj-lt"/>
              <a:buAutoNum type="arabicPeriod"/>
              <a:defRPr/>
            </a:pPr>
            <a:r>
              <a:rPr lang="en-AU" altLang="cs-CZ" sz="2200" dirty="0" err="1" smtClean="0">
                <a:latin typeface="Arial" panose="020B0604020202020204" pitchFamily="34" charset="0"/>
              </a:rPr>
              <a:t>Neuromarketing</a:t>
            </a:r>
            <a:r>
              <a:rPr lang="en-AU" altLang="cs-CZ" sz="2200" dirty="0" smtClean="0">
                <a:latin typeface="Arial" panose="020B0604020202020204" pitchFamily="34" charset="0"/>
              </a:rPr>
              <a:t>   </a:t>
            </a:r>
            <a:endParaRPr lang="en-AU" altLang="cs-CZ" sz="1800" dirty="0" smtClean="0">
              <a:latin typeface="Arial" panose="020B0604020202020204" pitchFamily="34" charset="0"/>
            </a:endParaRPr>
          </a:p>
        </p:txBody>
      </p:sp>
      <p:sp>
        <p:nvSpPr>
          <p:cNvPr id="2" name="AutoShape 6" descr="data:image/jpeg;base64,/9j/4AAQSkZJRgABAQAAAQABAAD/2wCEAAkGBxESEhUSEhIVFRUWEhUYFxUVFhYVGBcXFRcYGBYYFxcYHCgiGBolHRUZIjEhJSkrLjAwFx8zODMsNyguLisBCgoKDg0OGxAQGzAmICUtLy8vListLzU1LTItLTUtMi8vNy8vNTU3LS8tLS0tLS0uLS0tLS01LS01LS8vLS0tLf/AABEIAMQBAQMBEQACEQEDEQH/xAAcAAEAAgMBAQEAAAAAAAAAAAAABQYCAwQHAQj/xABAEAACAQIEAwYDBwMCAwkAAAABAgADEQQFEiEGMUEHEyJRYXEygZEUI0JSgqGxYpLBU9EkY7IVMzRDcqLh8PH/xAAaAQEAAwEBAQAAAAAAAAAAAAAAAwQFAgYB/8QAMREBAAIBAgQCCQQDAQEAAAAAAAECAwQRBRIhMUFREzJhcYGhsdHwIpHB4RQjQjNS/9oADAMBAAIRAxEAPwD3GAgICAgICAgICAgICAgIHxmA5wAN4H2AgICAgICAgICAgICAgICAgICAgICAgICAgICAgIHFVxh5AW94HMzE8zeBsoVivt5QO+lVDDaBnAQEBAQEBA+MbbmBzPi/yj5mBr79/P8AaB9GJYc7GB0Ua4b38oG2AgICAgICAgICAgICAgICAgVnHZh3eIFMjZwxv5EH9xA7la8DKBmhI3EDso177HYwN8BAQEBAEwI6tV1H06QPqrAzCwBSBqYW5QO3D1dQ9esDbAQEBAQEBAQEBAQEBAQEBAp3ECA4uiDyJqDy5iByaquCPiJqYcn4ubJfz9PWBYsPXVwCDcHrA3iB9gdFGvbYwOkGB9gICBy4yp+EdeftA0IkDaqwN6U4GNUCBzvAywZ8RHmP4gdsBAQEBAQEBAQEBAQEBAQECo8Si2Kw5/5jf9MDQcTfGPQY3R6KnQfPlcCBx4GtUo99TRS5pNcKOZQ7wLBleZJWQMvzB5gjmIEgIH0QNlNyIHUjgwMoGitXtsOf8QOZVgbkSBtFhAxarA1F4GtjAywY8Xygd0BAQEBAQEBAQEBAQEBAQECo8Vn7/DnyrfysBUFBsUAyfeomtX81NwQbc7eRgc2TVFqYqvVQ3QhVB8yvOBoyYtatoF2757C9tx6wJHJ87FQlHGiovND/AIgTqNeBkIGamAqux9vSBgqwNgED6akDUzwMS0DHVAwZoHbgqdhc8z/HSB0QEBAQEBAQEBAQEBAQED4TA1VTAo/FDu1RQNirq6luTWBut+hgbMAEr11xAZkqIpR6Z8je23ub3gbckGnEYlRy7y/zIF4GvJcDWo1mDWemxdxUG1tX4SIGipgBicRibkq1M0hTcc18JuPa8CQyDMWemC53BKk+xtvAn6VUGBtEDIQFoGpmga2qQNZqQMTUgfDUgbMOLm5gSiwMoCAgICAgICAgICAgICB8ga3ECKzPLlqKQRAp+Nwj0nBvpYfDU8/6X/3gSeRYtSzKRpqc2HmfMHrA0cNYp/vKDXWoGdlV97AnY7Hdd+hgbeFyx7xnt3hdtdthcHoOgtA58twlalVag48Ls7LUXkBztvyMDZh8XUwtXuar60YFlbqAPPygWfCYtXAIIIPIiB1iBkIHypTDf7wITMhWTla3Q2vAg61XF32qf+1f9oH2lWxZ5sP7RAk8Hhqh3Yk+8CewlG0DuUQPsBAQEBAQEBAQEBAQEBAQMSIGt0gR2PwKuCCLgwKfmWAakRckAHwVBzQ+R81gd2V5sC2msAKgFg1tnX0P+IG3JKZD1GItrqMQPTp/EDPIcVUd8Qrm608QUUnnawa1+trj6wOTBIK+Jq1GAZADTUHkVXn9STAxy1RQxFWlTJ0AKbHexIJIECyYPHK2wN7cx1EDvVrwMxA+lQRY7iBzNgF6CB9XAjygb0w4EDcq2gZQEBAQEBAQEBAQEBAQEBAQEDEiBg6wODGYQMCCIFPzTKzT5glL3BHxIfNfSBtyvMSrKlQjf4X6N/sYEjjmFCjVZfidmI9XqbD/AB9IDIcNoUDyUX9zzgRWUg1sRiCOXe2J8gu31gbc7wX2cjEUW0kuoZOjXP8AMCdwWYi4W41WvbzgS1OoDygbRAyEDIGBlAQEBAQEBAQEBAQEBAQEBAQEBAQMSIGDLA48Thgw3ECo5tlRp3supDzXy9VgcVLEfAlVi1MMCj+R6B/aBaMGdiR6WgQ9Kl9kpJQpnVWquSzerNepUPoL2A9vWBs4pa5oU/Orq+Sj/wCYGzG5IKqK6HRVA2YdetjAxynOnV+5xA0VByPRoFpoVwfeB0AwPt4Gs1xcAbkmB0QEBAQEBAQEBAQEBAQEBAQEBAQED4RAwZYHJiKAIgVXNspKEsguD8SdD7eRgcGAzE0PNqRP6qZ8j6QJHLaGqr3rMGZje45BQDpA9IGnNDrxiL+Sl+7GB3cRYhqdIBDpZnRVI97/AOIH3GYJcTTsws68mHQ9PlA0ZDj2KlX+JDpb5dYFjoYq43+sD5VxBPLYQNmXpuT5QO+AgICAgICAgecdoOeVcRWTLME/3jP96ykjTa3h1DkBuW9gPSVs15tPJVt8O09MVJ1OaOkdvz6NC5TxBghelXXFKPwuxc/SpY/Rp85c1O07u5z8O1E/rryT7P6+zdQ7TKtFgmPwNSk3Vl8I9bCpb9mM+xqJjpaHNuEVvHNgyRP57PstGV8aZfiLBMQgY8lqfdt9Gtf5SWuWlu0s/Lw/UYvWrPw6p9WB3G48xJFN9gICAgICAgIHwiBgywOavRBgVjNspIJemN+q9GHkYEPg8UaB1ICU/HTPxJ7ekCQy5O8xDVwQVbTpt5KOvzgZ57U1V6FPy1Of4ECVwI5n2H0//YEHgj/xGIt1qW+cCyqtgB5CB9gSmFSyj6/WBugICAgICAgVPtB4sGBohae9epsgsTpHIuQPoB1PsZDmyckdO7R4dov8i+9vVjv9mvs+4dOFpHEV79/VALFyLogGykiwv1J+R5RipyxvPd94hqozX9HT1Y8vH88FYzHtZZcQ4pUkegDZSxZWa3NgwvYHoLfzIp1PXp2X8XBItjjnmYt+fndO5d2j5fiAExCmlq5CqFemf1LcAerATuM9Ld1TLwrUYuuOd9vLv+e53ZnwBl2IGpafdllsHonSCDvfT8J5+U6thpZFi4nqcXSZ39/5ur78AZhhiWwOYMB0R7qPna6E+ukSP0N6+rZcjiemyxtnxfGPzf5sV4tzrB3+2YLvVF7uoty/qpBl+oHyj0mWvrQ+/wCFoc//AI5Np8p/vb+Uzge03AMQKjNSJtuVLrc/1ID+4E7jUU8VW/CNRHWsb/ntWvA5jRrLqo1UqDzRg38cpNFonsz8mK+OdrxMe91T6jICAgICB8IgYMIHPWpXgVzN8pudabMPofQwIChVekxemLEfHS8/MrA7MRhVxJGJw72qhdJVibWH4SOkCdwgNOlepa4Us1uV+ZtAhuGKZb7w82ZnPzO3+IFkgbKCamAgS0BAQEBAQECPz7N6eEoPXq/Cg5Dmx/Co9Sdpze0VjeU2nwWz5Ix17yoHA+UNmGJbNMUhtq+6QnUpKbAqCNlUg29fa5r4q89uezZ12eNLijS4p98+/wDmfo29qvFZVTgsO3jYffMOaoQToFt7kbnyHvPufJ/zDjhOii0+myR08Pf5/niqnZ39gSqa+LqIppgd3TZSdTEEFtgb2HIeZJtsJDh5YnezQ4l/kWpyYomd+8oniGph8TinbB06gFSoNFEKBfYA6LXsWIJtbrOL7Wt+lZ00ZMOKIzTHSOs/f3PY/tq5XllM1iS1OkqKhYEtUI8NMHa9uVwOSk2l3f0dOrzPo51mqmKdpnf4ebzbL+0HME3FRqx8TOjUtSKNW1itmA3t5cpVjPePa3MnC9PbpMcvlO/5C25D2pUqlhiaLUSSBrU6l3vY2NmttzAMmpqIn1oZ2o4PavXFbf8AP2WzMeHMFihepQpvqA8YFiRzB1LYkb3k00rbvDOx6rPhn9NphUcw7KaWrvMJialBug5gezLZgPmZDOmjvWdmlj41fbly1i0fnwaaycQ4O7KVxNMWsgvVNvS9qn7mfP8AdX2uqzw7PtE71nz7fePo6ct7T11rSxmHeg5YKSfCBf8AERUsVH1n2uo8LRs4y8Hnbmw2i0fnktOW8WYGudNPEJq/I50P/a1iZNGSs9pZ+XRZ8cb2rO3nHWPkmQZ2qvsBAQPhEDBhA0VaV4FfzjKdXiXZhyI/+8oFa0ulTUngqj4l/DUHmIEqMf8AaaZS+no68m9vQGBJ5XSCg29h7CB2M0Dryre5+Q/zAkYCAgICAgYu4UEkgAAkk7AAcyYfYjedoeSYx6me47ukYrhKDbkXuV5a/LU9iF8hcynO+a+3hD0dIrw3T80x+u35t8PH2r5xLnVHLsOoUKGICUad1UXG1/EQAqjckn+ZYveKVY+m099VlmZ98z+ebyLhrhyrmGLYGqdm113N9WlmsQGGxZhfrbf0lOmOb27vSanV102GJivsj9v4dPaRkOGweIRMMzAupd6d9Wg3spB6A77X6bT7mpFbdHHDNTkz45nLHbpE+a49j+ApfZ2qmigqrVdO9IBciwNr/htqtt5SbTxG2+zM4xlv6WKxaeWYidvBV+0fODi8UKSsdCKVpJcqGc/+YbixvYqPr1MizW5rbL/DcHocPNMdZ7z7PL+Un2e5zl+Cw1SpUqA4l794gU6rKbKgJFrXNyb2ufSd4b0rG890HEcGoz5YrWP0R2+6kYYDFYuwoE99VY93TcK29/CCQV0jn8PQyvH6rdu7Vvvhw783qx3mPyfm/Q2DorQoolwFp01F9gAEW1/QbTSiNoeMvacl5nxmfq8o4v7Ra/2rThXanTpal3QHvGt8TBvw3tb0ufISnkzzzfpeh0fCsfot8sbzPt7fn9LL2c8ZYnHvUp1qdO1NATUp6l3Y2UFSTzsTe/SS4ctrztKjxLQYtNWLUmevhK45lRoFC1daZRdyagUqtut25W85PO3izMdskW2pvvPkq+bdn+X4xmrKSHfcvTfUpbnqKm4JkNsNLdV/DxPUYIik9o8JhB1+C80wYDYDGs4F70mYqPSyuSp/acTiyV9WVuvENJn6Z8e3tj+uv1YU+PcywhtmGC8P+oqlP3BZDv5Wj016+vD7PDdLmjfT5Ovl+bSsWW9pGX1bB3agT/qrYf3rdevnJK56SpZeFainaOb3fbutWFxdOqNVN1dfNWDD6iSxMT2Z9qWpO1o2bp9cvhEDAiBpq07wIPN8pDjyI5EcxAq2IourflqjkejjyMCzYKpamt+ekX9zuf3gcOKzJmOikLnqeg94FiyKiyUwGNzzJ9TvAlYCAgICAgeZdpfEwqscuoVFU7d87MEU9e61nkTtfpva/MSrmyb/AKIb3DNJyR/kXjfyjbf4rVwLgMLQwy08PUSpca3dSCWZhzPUDoPQSbFWsV2hna/LlyZZtkiY8IjyQ3HXAVXHVRWTEgFU0rSdSVHXZlNxc89jI8uGbzvutaDiVNNTkmnxiVSHDOa4KnVaijo10GrD1NauliCFpgai1yDqYbAc5D6PJWJ2+TR/y9JntWLzEx19aO0+/wAvZDmyTgHHYqqXrq9NSbtVrE629lvqJ958rhtaeqTPxPBhptjmJnyjt9lq46zGnluCTL8JcO6223ZUJ8bMfzMSR8z5SbLaKV5Ks7QYrarPOoy9o+vhHwVjs+4NfFVC+IV0oKnMEqzFl8KAjcLpOr6DkZFhxc09ezQ4jr64a7Y5ibT+boPizKqWGxNWlSLmmjBVc72awLKT+K17XkeSsVtMQtaTPfLira+28+D1/s5yihSwdKstBKdWpTBdhck7nfUxJsedr23lzDWIrE7PN8Sz3vntSbbxE9FM7Q+NmrOcNhmXuFYrUci61Wt8HLdR6czv0F4c2Xedo7NPh3D4x19Jk9aesR5e33oLPcl+xYOma3/icU9yp3NKim+nn8RYpf2tI705K9e8rmn1H+Rnnk9SnzmfyfqvXYxgdOFqVjf72rYE89NIaR8gdUn00fp3ZHG8m+aKeUfXq5O2bPNNNMGh3c66tvyr8Kn3JB/T6z5qb9OVLwXT72nLPh0j7ql2WvbMqKrcAipqAYgeGmxBIGzC45GQ4PXho8VjfS2mfZ9V44w7QKuFxRo0KaVEpKO+Lkizvuqhh1t6Hc26SfJmmttoZOj4ZXNh57zMTPbbyhbclzcYjCriXTulZCxDMGAQX8V7DwkC+4G3QSatuavMzs+CcWacVZ3mJ2ReJyfKsyGsClVOkDXSfSwA5X0HpbqJzNceRPXPq9JPL1j2TH3V3Hdlzo2vBYx6RuSFYEbm346ZB6dQZFOnmOtZXsfGK2jbNjifzylhhqnEOF195prolNnBIFTVpt4VKAPqIva4iPTV79X20cOzbcv6ZmdvLb29ejpy3tWok6cTh6tJhsSo1i/W67MN+ljPtdTHjDjLwW8dcdon5Ljk2f4XFgnD1lewBK7hlvy1KwBHKTVvW3aWXn02XBP+yuyRInaBpqU7wInM8pWqLEfOBEf9jV/gZ/D6bE+/l8oEtl+VqlgBAnaaWgZwEBAQEBAr2dcF4DFXapQUOSSalPwMSepI2Y+4MjtipbvC7g4hqMPStunlPVSsy7Kq1Nu8wWJAYDYPqptsP9ROZPsB7SC2mmOtZamLjVLRy56ft1+UuN+I89y7bEUzVQfjqIXWw/5tO1v1bznny07pY0ug1X/nO0+UTt8p/hYMs7V8KxC16bUztd0IqU9/XZv26SSupr4qWXguWI3pO/snpP58V1y/NsPXANGsjggHwsCbHlccxy6yeLRPZl5MOTHO16zCmcWdmoxdV8QmJcVHNyKgDrtsAtgCoAHLeQ5NPzTvu1NJxacNIxzSNo8k1icO+XZbowqGpUp0wFspN3NgajAbkC9/YTuYmlNqqlbRqtVzZZ2iZ+Xk8a4cyytjMWtBy4FSqWrA3XbdnJXoTY9OolKlZtbZ6jU5qYMM5I26R0+kLv2lcWhF+wYNgoUBarIeQA2pJb02P085Pmyf81ZPDNDzT6fN8N/rP8fu8/wGIrYZqeI7kWUgoatNjTYqTaxNgTe/I7WleJmvXZs5KUyxOPm799p6uviTiQ42qteuPgVV7pPCthcvZySRc26fxPt8nPO8o9NpI09Jpj8fGfs9rygUsDl6Er3aU6Osre5Ba7lbnmdTW9zL1dqUeVzc+o1MxvvMzt/DxRTUx+KZnY3qVGqOtz4aaC7eHppRQPkJR63s9TPLpsMREdo2j3z95d/Zri6dHE1K9QH7rCVagv0sBfpck3AFvWdYZiLbz5IuJ0tkxRSvjaIRmVYermOOVW+KtV1VCL2VfiqEc7bA2+U5rE3uny2ppdPMx2rG0fw9V7UM0GGwX2akvirDu1Vfw0lA1mw6Wsv6pbz25a7R4vPcKwzlz+kt2r1+Ph93lHD2TYjF1G+yrZ6aajofuyOg0sepO/1lSlZtP6XotRqMeGselnpM+MbprLeNsywNUpXZ3APio1/iHsx3Hodx7zuuW9J6quXh+l1Fd8e0e2HtGTZnTxNCnXp/DUUEX5jzB9Qbj5S7W0WjeHl82G2HJNLd4V3tOfDJgmatTVmLBUOlC4ZuqauoAJ+Ujz8sV6rvC4y2zxFJ28++3xcPZBlpTCtXYLqrud1FrohYDlt8RfkBtac6eu1d/NLxnNzZoxx2rH1/IX2WGQxIgYlYGPdwMkSBsgICAgICAgICB8IvAgM14LwFc6moKr3v3lMaGuOR22b2IIkdsVJ8FzFr9Rj6Rbp5T1UzN+yqorGpg8RYnfS40m9/wunLn5SC2mnvWWph4zWYiuav7faXCc4zzLrCqr1Ka8zVUVFIHlVRiRt+Y3nPNlp3S+g0Gq9Sdpny6fKf4TeT9rWGewxFJ6R6uv3iX+XiH0Mkrqaz3Vc3BMteuOYn2dp+y34DHYLF2qUnpVGswDLbWoYWYD8S7HflJomtusMzJjz4f03iY+n2VfG9lGCeoGR6qLqBanq1hhfxAM3iF/O55yKdNWZaFONZ612mImfP86LdmSCjhXFGiH0UiKdFRcEhbIoHlyk09K9IZuOefLE3ttvPWXhPDuCapjaGHrU7MayXQqoNhcvqXmBpvKFI3tES9bqckVwWyUnpt3Xftkz3wpgkbc2qVRe2w/7tfqL/ACEn1N/+YZfBdP1nPb3R/KM4CyV/sWOxRC63w9ShRYsoG6bnUTpHi0i5P4TOMVP02sn4hqK+nxYvCJiZ/f7KNUqmmalMVCVI0M3mFIJUAMRbUvQ2NryDfbo1orzxFpj2/v8A09T7HMmApPi2Ua2YojXJugtq2vb4gRsOkt6avTmef41nmbxiiekdZ96kdpGcjFY6oQb06X3S+ugnWR7sT9BK+a3Ndq8Mweh08ec9f37fJ6N2UZJ9mwjVn06qzatQ5d2myEH8p3b2YSzp6ctd58WJxfUelzRSvav18fs8y4vzJMRVNYAB2eoS1y2umTalcEWTSi22J5+m1XJbed29o8VsVOTwjb4T4/vL2vgnAtQwOHpsQWFMEkcvGS3X/wBUvYo2pEPK67JGTUXtHm887Xcea+Lo4NCboBsN71axsoO45C390r6id7RVt8Hx+jw2zT4/SHqmU4FaFGnRT4aaKo+Q3PzO8t1jaNnnsuScl5vPjLrn1GQPloC0D7AQEBAQEBAQEBAQEBAQILOeD8Dijerh11fnS6N8yhF/nI7YqW7wt4ddnw9KW6eXf6qfj+yRNWrD4lkAuVV1LEHoA6sCB+8hnTR4S08fG7bbZKb+5EHG8QZdvUD1aY/MBXT+5fEvzInG+andZjHw7VertE/tP2TeVdrNI2GJw707/jpnvFPQ7EAix6C87rqY/wCoVMvBLx/5W39k9Pz5Lllec4LFkPRqU6jKARyDpqHkw1Lsf3k9bVt2ZmXBnw/pvExE/tKD4l7O8Piqj11qPTrPuWPjUkDSLqegAHIjlI74ItO/it6XimTDWKTETWPg38T5M1PKmwmFplyKaIqixJGoazvz6mfb12x8tXGlzxbVxlyzt13eMYLKsR9po0BTelWZ1CiohWxvfWAw3A3PLpKUVnmiPF6e+bH6K15mJr7J+T2ribFLlmWMKRsUprTpeZdvCG99yx9jL159HTo8vpaTq9VHN4zvPu/Ojw/IstOJr0cOvN6iqT0Cc2PuADKFa80xD1eozeix2yT4R83snaXnK4TBdzTIV6q90gH4UA8Rt0Fhp/UJdzX5a7Q8xwzTznz89u0dZ97yng/JzisZSpBD3dwanX7tfjubcjy/VKmOvNaIeh1ueMOC1pnr4e9+h6rqiljsqqSegAAv/Aml2eLiJtOzxrgGmcfm1TFPchGet9SVpL8h/wBEo4v15OZ6fiExptHGKPHaP5n89r2mXnlyAgICAgICAgICAgICAgICAgICAgIEPnHDGDxQtWoITvZgNLC/OzLYzi2Otu8LOHWZsM70tKk5t2TjSRhcSV3DBKwBGoddai4+hkFtN/8AMtXDxrr/ALafGPtKL0Z7lyltVR0U8mP2hLdP6gPMgD2AnH+2iffQaqYjpE/t/SSyntaFwmKoHVezPRIsDyPgY7D9RnddT5whzcEnbmxW/f8Ar7LrlfEuBxRBpVqbOOSsQrqTzsG3+knrkrbtLKy6TPh9as7fJz8Y8JpmKor1alPuyxXRpKksALsCN7dLEczOcmOL+LvRa22lmZisTv5vNc17LsdSuaTLWAsRpJR7g/lJtf1vK1tPaOzdxcYwX6Xjb5x+fBCtw5mDOq1MPiWN7aylRiBvtcg2F99px6O+/WJWf8vTRWZravu6PUOzTg5sEj1a1u+qACw37tB+G/Uk7n2EtYcXJG892DxPXxqLRWnqx85b+1XMWpYB1W96pFPboh3cm3Swt+oT7nttRxwnFF9TEz4dfs5OyHK1p4Q1wCDWbmRYlU2HXlq1EehE509dq7+aXjGabZuSf+f5/IXuWGQQEBAQEBAQEBAQEBAQEBAQEBAQEBAQEBAh834XwWJua2HRifxAaX/uWxnFsdbd4WcOsz4fUtMKRnHZGhN8LXKf0VRrA9mFiPoZBbTR/wAy1cPHLR0y139sdEOKGeZaGsaj01Itb/iEI6kKbso8/htONsuNam2g1cx2iZ+E/b6pXLO1sA6cTRuAbd5S269aTG4/uM6rqfOFfLwOZjfHb4T94+y75PxZgsVpFKuuphcI3gfy+Ftzy6SxXJW3aWTm0WfD61enn4JudqrxftXxr4jH08LTOyBKYA61KxF/fbSPrKWombX5Yeo4Rjri085bePX4R+S9eyrArQo06K/DTpqg/SALy5WNo2eby5JyXm8+M7uqfUZAQEBAQEBAQEBAQEBAQEBAQEBAQEBAQEBAQECKzXhzCYkEVqKsW5sPCx52uy2J5mcWpW3eFjDqs2L1LKXmHZUo1HCYl6eoEFKg1qQelxY2263kM6b/AOZamPjMzt6WkTt4x0QmHyjPMvKik1RkAPwN31L5Kw1AW9Bv1kcVy07LVs+g1MTNoiJ/afs+9n9GpjMw76uiXo6qrOKZRmqEkLq2AJu5PK40iMMTa+8nELVwabkpM9em2+/T8h7HLrzJAQEBAQEBAQEBAQEBAQEBAQEBAQEBAQEBAQEBAQEBAwWkoJYKATzIAubeZ6w+7ztszh8ICAgICAgICAgICAgICAgICAgICAgICAgICAgICAgICAgICAgICAgICAgICAgf/9k="/>
          <p:cNvSpPr>
            <a:spLocks noChangeAspect="1" noChangeArrowheads="1"/>
          </p:cNvSpPr>
          <p:nvPr/>
        </p:nvSpPr>
        <p:spPr bwMode="auto">
          <a:xfrm>
            <a:off x="155575" y="-1379538"/>
            <a:ext cx="3771900"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8" descr="data:image/jpeg;base64,/9j/4AAQSkZJRgABAQAAAQABAAD/2wCEAAkGBxESEhUSEhIVFRUWEhUYFxUVFhYVGBcXFRcYGBYYFxcYHCgiGBolHRUZIjEhJSkrLjAwFx8zODMsNyguLisBCgoKDg0OGxAQGzAmICUtLy8vListLzU1LTItLTUtMi8vNy8vNTU3LS8tLS0tLS0uLS0tLS01LS01LS8vLS0tLf/AABEIAMQBAQMBEQACEQEDEQH/xAAcAAEAAgMBAQEAAAAAAAAAAAAABQYCAwQHAQj/xABAEAACAQIEAwYDBwMCAwkAAAABAgADEQQFEiEGMUEHEyJRYXEygZEUI0JSgqGxYpLBU9EkY7IVMzRDcqLh8PH/xAAaAQEAAwEBAQAAAAAAAAAAAAAAAwQFAgYB/8QAMREBAAIBAgQCCQQDAQEAAAAAAAECAwQRBRIhMUFREzJhcYGhsdHwIpHB4RQjQjNS/9oADAMBAAIRAxEAPwD3GAgICAgICAgICAgICAgIHxmA5wAN4H2AgICAgICAgICAgICAgICAgICAgICAgICAgICAgIHFVxh5AW94HMzE8zeBsoVivt5QO+lVDDaBnAQEBAQEBA+MbbmBzPi/yj5mBr79/P8AaB9GJYc7GB0Ua4b38oG2AgICAgICAgICAgICAgICAgVnHZh3eIFMjZwxv5EH9xA7la8DKBmhI3EDso177HYwN8BAQEBAEwI6tV1H06QPqrAzCwBSBqYW5QO3D1dQ9esDbAQEBAQEBAQEBAQEBAQEBAp3ECA4uiDyJqDy5iByaquCPiJqYcn4ubJfz9PWBYsPXVwCDcHrA3iB9gdFGvbYwOkGB9gICBy4yp+EdeftA0IkDaqwN6U4GNUCBzvAywZ8RHmP4gdsBAQEBAQEBAQEBAQEBAQECo8Si2Kw5/5jf9MDQcTfGPQY3R6KnQfPlcCBx4GtUo99TRS5pNcKOZQ7wLBleZJWQMvzB5gjmIEgIH0QNlNyIHUjgwMoGitXtsOf8QOZVgbkSBtFhAxarA1F4GtjAywY8Xygd0BAQEBAQEBAQEBAQEBAQECo8Vn7/DnyrfysBUFBsUAyfeomtX81NwQbc7eRgc2TVFqYqvVQ3QhVB8yvOBoyYtatoF2757C9tx6wJHJ87FQlHGiovND/AIgTqNeBkIGamAqux9vSBgqwNgED6akDUzwMS0DHVAwZoHbgqdhc8z/HSB0QEBAQEBAQEBAQEBAQED4TA1VTAo/FDu1RQNirq6luTWBut+hgbMAEr11xAZkqIpR6Z8je23ub3gbckGnEYlRy7y/zIF4GvJcDWo1mDWemxdxUG1tX4SIGipgBicRibkq1M0hTcc18JuPa8CQyDMWemC53BKk+xtvAn6VUGBtEDIQFoGpmga2qQNZqQMTUgfDUgbMOLm5gSiwMoCAgICAgICAgICAgICB8ga3ECKzPLlqKQRAp+Nwj0nBvpYfDU8/6X/3gSeRYtSzKRpqc2HmfMHrA0cNYp/vKDXWoGdlV97AnY7Hdd+hgbeFyx7xnt3hdtdthcHoOgtA58twlalVag48Ls7LUXkBztvyMDZh8XUwtXuar60YFlbqAPPygWfCYtXAIIIPIiB1iBkIHypTDf7wITMhWTla3Q2vAg61XF32qf+1f9oH2lWxZ5sP7RAk8Hhqh3Yk+8CewlG0DuUQPsBAQEBAQEBAQEBAQEBAQMSIGt0gR2PwKuCCLgwKfmWAakRckAHwVBzQ+R81gd2V5sC2msAKgFg1tnX0P+IG3JKZD1GItrqMQPTp/EDPIcVUd8Qrm608QUUnnawa1+trj6wOTBIK+Jq1GAZADTUHkVXn9STAxy1RQxFWlTJ0AKbHexIJIECyYPHK2wN7cx1EDvVrwMxA+lQRY7iBzNgF6CB9XAjygb0w4EDcq2gZQEBAQEBAQEBAQEBAQEBAQEDEiBg6wODGYQMCCIFPzTKzT5glL3BHxIfNfSBtyvMSrKlQjf4X6N/sYEjjmFCjVZfidmI9XqbD/AB9IDIcNoUDyUX9zzgRWUg1sRiCOXe2J8gu31gbc7wX2cjEUW0kuoZOjXP8AMCdwWYi4W41WvbzgS1OoDygbRAyEDIGBlAQEBAQEBAQEBAQEBAQEBAQEBAQMSIGDLA48Thgw3ECo5tlRp3supDzXy9VgcVLEfAlVi1MMCj+R6B/aBaMGdiR6WgQ9Kl9kpJQpnVWquSzerNepUPoL2A9vWBs4pa5oU/Orq+Sj/wCYGzG5IKqK6HRVA2YdetjAxynOnV+5xA0VByPRoFpoVwfeB0AwPt4Gs1xcAbkmB0QEBAQEBAQEBAQEBAQEBAQEBAQED4RAwZYHJiKAIgVXNspKEsguD8SdD7eRgcGAzE0PNqRP6qZ8j6QJHLaGqr3rMGZje45BQDpA9IGnNDrxiL+Sl+7GB3cRYhqdIBDpZnRVI97/AOIH3GYJcTTsws68mHQ9PlA0ZDj2KlX+JDpb5dYFjoYq43+sD5VxBPLYQNmXpuT5QO+AgICAgICAgecdoOeVcRWTLME/3jP96ykjTa3h1DkBuW9gPSVs15tPJVt8O09MVJ1OaOkdvz6NC5TxBghelXXFKPwuxc/SpY/Rp85c1O07u5z8O1E/rryT7P6+zdQ7TKtFgmPwNSk3Vl8I9bCpb9mM+xqJjpaHNuEVvHNgyRP57PstGV8aZfiLBMQgY8lqfdt9Gtf5SWuWlu0s/Lw/UYvWrPw6p9WB3G48xJFN9gICAgICAgIHwiBgywOavRBgVjNspIJemN+q9GHkYEPg8UaB1ICU/HTPxJ7ekCQy5O8xDVwQVbTpt5KOvzgZ57U1V6FPy1Of4ECVwI5n2H0//YEHgj/xGIt1qW+cCyqtgB5CB9gSmFSyj6/WBugICAgICAgVPtB4sGBohae9epsgsTpHIuQPoB1PsZDmyckdO7R4dov8i+9vVjv9mvs+4dOFpHEV79/VALFyLogGykiwv1J+R5RipyxvPd94hqozX9HT1Y8vH88FYzHtZZcQ4pUkegDZSxZWa3NgwvYHoLfzIp1PXp2X8XBItjjnmYt+fndO5d2j5fiAExCmlq5CqFemf1LcAerATuM9Ld1TLwrUYuuOd9vLv+e53ZnwBl2IGpafdllsHonSCDvfT8J5+U6thpZFi4nqcXSZ39/5ur78AZhhiWwOYMB0R7qPna6E+ukSP0N6+rZcjiemyxtnxfGPzf5sV4tzrB3+2YLvVF7uoty/qpBl+oHyj0mWvrQ+/wCFoc//AI5Np8p/vb+Uzge03AMQKjNSJtuVLrc/1ID+4E7jUU8VW/CNRHWsb/ntWvA5jRrLqo1UqDzRg38cpNFonsz8mK+OdrxMe91T6jICAgICB8IgYMIHPWpXgVzN8pudabMPofQwIChVekxemLEfHS8/MrA7MRhVxJGJw72qhdJVibWH4SOkCdwgNOlepa4Us1uV+ZtAhuGKZb7w82ZnPzO3+IFkgbKCamAgS0BAQEBAQECPz7N6eEoPXq/Cg5Dmx/Co9Sdpze0VjeU2nwWz5Ix17yoHA+UNmGJbNMUhtq+6QnUpKbAqCNlUg29fa5r4q89uezZ12eNLijS4p98+/wDmfo29qvFZVTgsO3jYffMOaoQToFt7kbnyHvPufJ/zDjhOii0+myR08Pf5/niqnZ39gSqa+LqIppgd3TZSdTEEFtgb2HIeZJtsJDh5YnezQ4l/kWpyYomd+8oniGph8TinbB06gFSoNFEKBfYA6LXsWIJtbrOL7Wt+lZ00ZMOKIzTHSOs/f3PY/tq5XllM1iS1OkqKhYEtUI8NMHa9uVwOSk2l3f0dOrzPo51mqmKdpnf4ebzbL+0HME3FRqx8TOjUtSKNW1itmA3t5cpVjPePa3MnC9PbpMcvlO/5C25D2pUqlhiaLUSSBrU6l3vY2NmttzAMmpqIn1oZ2o4PavXFbf8AP2WzMeHMFihepQpvqA8YFiRzB1LYkb3k00rbvDOx6rPhn9NphUcw7KaWrvMJialBug5gezLZgPmZDOmjvWdmlj41fbly1i0fnwaaycQ4O7KVxNMWsgvVNvS9qn7mfP8AdX2uqzw7PtE71nz7fePo6ct7T11rSxmHeg5YKSfCBf8AERUsVH1n2uo8LRs4y8Hnbmw2i0fnktOW8WYGudNPEJq/I50P/a1iZNGSs9pZ+XRZ8cb2rO3nHWPkmQZ2qvsBAQPhEDBhA0VaV4FfzjKdXiXZhyI/+8oFa0ulTUngqj4l/DUHmIEqMf8AaaZS+no68m9vQGBJ5XSCg29h7CB2M0Dryre5+Q/zAkYCAgICAgYu4UEkgAAkk7AAcyYfYjedoeSYx6me47ukYrhKDbkXuV5a/LU9iF8hcynO+a+3hD0dIrw3T80x+u35t8PH2r5xLnVHLsOoUKGICUad1UXG1/EQAqjckn+ZYveKVY+m099VlmZ98z+ebyLhrhyrmGLYGqdm113N9WlmsQGGxZhfrbf0lOmOb27vSanV102GJivsj9v4dPaRkOGweIRMMzAupd6d9Wg3spB6A77X6bT7mpFbdHHDNTkz45nLHbpE+a49j+ApfZ2qmigqrVdO9IBciwNr/htqtt5SbTxG2+zM4xlv6WKxaeWYidvBV+0fODi8UKSsdCKVpJcqGc/+YbixvYqPr1MizW5rbL/DcHocPNMdZ7z7PL+Un2e5zl+Cw1SpUqA4l794gU6rKbKgJFrXNyb2ufSd4b0rG890HEcGoz5YrWP0R2+6kYYDFYuwoE99VY93TcK29/CCQV0jn8PQyvH6rdu7Vvvhw783qx3mPyfm/Q2DorQoolwFp01F9gAEW1/QbTSiNoeMvacl5nxmfq8o4v7Ra/2rThXanTpal3QHvGt8TBvw3tb0ufISnkzzzfpeh0fCsfot8sbzPt7fn9LL2c8ZYnHvUp1qdO1NATUp6l3Y2UFSTzsTe/SS4ctrztKjxLQYtNWLUmevhK45lRoFC1daZRdyagUqtut25W85PO3izMdskW2pvvPkq+bdn+X4xmrKSHfcvTfUpbnqKm4JkNsNLdV/DxPUYIik9o8JhB1+C80wYDYDGs4F70mYqPSyuSp/acTiyV9WVuvENJn6Z8e3tj+uv1YU+PcywhtmGC8P+oqlP3BZDv5Wj016+vD7PDdLmjfT5Ovl+bSsWW9pGX1bB3agT/qrYf3rdevnJK56SpZeFainaOb3fbutWFxdOqNVN1dfNWDD6iSxMT2Z9qWpO1o2bp9cvhEDAiBpq07wIPN8pDjyI5EcxAq2IourflqjkejjyMCzYKpamt+ekX9zuf3gcOKzJmOikLnqeg94FiyKiyUwGNzzJ9TvAlYCAgICAgeZdpfEwqscuoVFU7d87MEU9e61nkTtfpva/MSrmyb/AKIb3DNJyR/kXjfyjbf4rVwLgMLQwy08PUSpca3dSCWZhzPUDoPQSbFWsV2hna/LlyZZtkiY8IjyQ3HXAVXHVRWTEgFU0rSdSVHXZlNxc89jI8uGbzvutaDiVNNTkmnxiVSHDOa4KnVaijo10GrD1NauliCFpgai1yDqYbAc5D6PJWJ2+TR/y9JntWLzEx19aO0+/wAvZDmyTgHHYqqXrq9NSbtVrE629lvqJ958rhtaeqTPxPBhptjmJnyjt9lq46zGnluCTL8JcO6223ZUJ8bMfzMSR8z5SbLaKV5Ks7QYrarPOoy9o+vhHwVjs+4NfFVC+IV0oKnMEqzFl8KAjcLpOr6DkZFhxc09ezQ4jr64a7Y5ibT+boPizKqWGxNWlSLmmjBVc72awLKT+K17XkeSsVtMQtaTPfLira+28+D1/s5yihSwdKstBKdWpTBdhck7nfUxJsedr23lzDWIrE7PN8Sz3vntSbbxE9FM7Q+NmrOcNhmXuFYrUci61Wt8HLdR6czv0F4c2Xedo7NPh3D4x19Jk9aesR5e33oLPcl+xYOma3/icU9yp3NKim+nn8RYpf2tI705K9e8rmn1H+Rnnk9SnzmfyfqvXYxgdOFqVjf72rYE89NIaR8gdUn00fp3ZHG8m+aKeUfXq5O2bPNNNMGh3c66tvyr8Kn3JB/T6z5qb9OVLwXT72nLPh0j7ql2WvbMqKrcAipqAYgeGmxBIGzC45GQ4PXho8VjfS2mfZ9V44w7QKuFxRo0KaVEpKO+Lkizvuqhh1t6Hc26SfJmmttoZOj4ZXNh57zMTPbbyhbclzcYjCriXTulZCxDMGAQX8V7DwkC+4G3QSatuavMzs+CcWacVZ3mJ2ReJyfKsyGsClVOkDXSfSwA5X0HpbqJzNceRPXPq9JPL1j2TH3V3Hdlzo2vBYx6RuSFYEbm346ZB6dQZFOnmOtZXsfGK2jbNjifzylhhqnEOF195prolNnBIFTVpt4VKAPqIva4iPTV79X20cOzbcv6ZmdvLb29ejpy3tWok6cTh6tJhsSo1i/W67MN+ljPtdTHjDjLwW8dcdon5Ljk2f4XFgnD1lewBK7hlvy1KwBHKTVvW3aWXn02XBP+yuyRInaBpqU7wInM8pWqLEfOBEf9jV/gZ/D6bE+/l8oEtl+VqlgBAnaaWgZwEBAQEBAr2dcF4DFXapQUOSSalPwMSepI2Y+4MjtipbvC7g4hqMPStunlPVSsy7Kq1Nu8wWJAYDYPqptsP9ROZPsB7SC2mmOtZamLjVLRy56ft1+UuN+I89y7bEUzVQfjqIXWw/5tO1v1bznny07pY0ug1X/nO0+UTt8p/hYMs7V8KxC16bUztd0IqU9/XZv26SSupr4qWXguWI3pO/snpP58V1y/NsPXANGsjggHwsCbHlccxy6yeLRPZl5MOTHO16zCmcWdmoxdV8QmJcVHNyKgDrtsAtgCoAHLeQ5NPzTvu1NJxacNIxzSNo8k1icO+XZbowqGpUp0wFspN3NgajAbkC9/YTuYmlNqqlbRqtVzZZ2iZ+Xk8a4cyytjMWtBy4FSqWrA3XbdnJXoTY9OolKlZtbZ6jU5qYMM5I26R0+kLv2lcWhF+wYNgoUBarIeQA2pJb02P085Pmyf81ZPDNDzT6fN8N/rP8fu8/wGIrYZqeI7kWUgoatNjTYqTaxNgTe/I7WleJmvXZs5KUyxOPm799p6uviTiQ42qteuPgVV7pPCthcvZySRc26fxPt8nPO8o9NpI09Jpj8fGfs9rygUsDl6Er3aU6Osre5Ba7lbnmdTW9zL1dqUeVzc+o1MxvvMzt/DxRTUx+KZnY3qVGqOtz4aaC7eHppRQPkJR63s9TPLpsMREdo2j3z95d/Zri6dHE1K9QH7rCVagv0sBfpck3AFvWdYZiLbz5IuJ0tkxRSvjaIRmVYermOOVW+KtV1VCL2VfiqEc7bA2+U5rE3uny2ppdPMx2rG0fw9V7UM0GGwX2akvirDu1Vfw0lA1mw6Wsv6pbz25a7R4vPcKwzlz+kt2r1+Ph93lHD2TYjF1G+yrZ6aajofuyOg0sepO/1lSlZtP6XotRqMeGselnpM+MbprLeNsywNUpXZ3APio1/iHsx3Hodx7zuuW9J6quXh+l1Fd8e0e2HtGTZnTxNCnXp/DUUEX5jzB9Qbj5S7W0WjeHl82G2HJNLd4V3tOfDJgmatTVmLBUOlC4ZuqauoAJ+Ujz8sV6rvC4y2zxFJ28++3xcPZBlpTCtXYLqrud1FrohYDlt8RfkBtac6eu1d/NLxnNzZoxx2rH1/IX2WGQxIgYlYGPdwMkSBsgICAgICAgICB8IvAgM14LwFc6moKr3v3lMaGuOR22b2IIkdsVJ8FzFr9Rj6Rbp5T1UzN+yqorGpg8RYnfS40m9/wunLn5SC2mnvWWph4zWYiuav7faXCc4zzLrCqr1Ka8zVUVFIHlVRiRt+Y3nPNlp3S+g0Gq9Sdpny6fKf4TeT9rWGewxFJ6R6uv3iX+XiH0Mkrqaz3Vc3BMteuOYn2dp+y34DHYLF2qUnpVGswDLbWoYWYD8S7HflJomtusMzJjz4f03iY+n2VfG9lGCeoGR6qLqBanq1hhfxAM3iF/O55yKdNWZaFONZ612mImfP86LdmSCjhXFGiH0UiKdFRcEhbIoHlyk09K9IZuOefLE3ttvPWXhPDuCapjaGHrU7MayXQqoNhcvqXmBpvKFI3tES9bqckVwWyUnpt3Xftkz3wpgkbc2qVRe2w/7tfqL/ACEn1N/+YZfBdP1nPb3R/KM4CyV/sWOxRC63w9ShRYsoG6bnUTpHi0i5P4TOMVP02sn4hqK+nxYvCJiZ/f7KNUqmmalMVCVI0M3mFIJUAMRbUvQ2NryDfbo1orzxFpj2/v8A09T7HMmApPi2Ua2YojXJugtq2vb4gRsOkt6avTmef41nmbxiiekdZ96kdpGcjFY6oQb06X3S+ugnWR7sT9BK+a3Ndq8Mweh08ec9f37fJ6N2UZJ9mwjVn06qzatQ5d2myEH8p3b2YSzp6ctd58WJxfUelzRSvav18fs8y4vzJMRVNYAB2eoS1y2umTalcEWTSi22J5+m1XJbed29o8VsVOTwjb4T4/vL2vgnAtQwOHpsQWFMEkcvGS3X/wBUvYo2pEPK67JGTUXtHm887Xcea+Lo4NCboBsN71axsoO45C390r6id7RVt8Hx+jw2zT4/SHqmU4FaFGnRT4aaKo+Q3PzO8t1jaNnnsuScl5vPjLrn1GQPloC0D7AQEBAQEBAQEBAQEBAQILOeD8Dijerh11fnS6N8yhF/nI7YqW7wt4ddnw9KW6eXf6qfj+yRNWrD4lkAuVV1LEHoA6sCB+8hnTR4S08fG7bbZKb+5EHG8QZdvUD1aY/MBXT+5fEvzInG+andZjHw7VertE/tP2TeVdrNI2GJw707/jpnvFPQ7EAix6C87rqY/wCoVMvBLx/5W39k9Pz5Lllec4LFkPRqU6jKARyDpqHkw1Lsf3k9bVt2ZmXBnw/pvExE/tKD4l7O8Piqj11qPTrPuWPjUkDSLqegAHIjlI74ItO/it6XimTDWKTETWPg38T5M1PKmwmFplyKaIqixJGoazvz6mfb12x8tXGlzxbVxlyzt13eMYLKsR9po0BTelWZ1CiohWxvfWAw3A3PLpKUVnmiPF6e+bH6K15mJr7J+T2ribFLlmWMKRsUprTpeZdvCG99yx9jL159HTo8vpaTq9VHN4zvPu/Ojw/IstOJr0cOvN6iqT0Cc2PuADKFa80xD1eozeix2yT4R83snaXnK4TBdzTIV6q90gH4UA8Rt0Fhp/UJdzX5a7Q8xwzTznz89u0dZ97yng/JzisZSpBD3dwanX7tfjubcjy/VKmOvNaIeh1ueMOC1pnr4e9+h6rqiljsqqSegAAv/Aml2eLiJtOzxrgGmcfm1TFPchGet9SVpL8h/wBEo4v15OZ6fiExptHGKPHaP5n89r2mXnlyAgICAgICAgICAgICAgICAgICAgIEPnHDGDxQtWoITvZgNLC/OzLYzi2Otu8LOHWZsM70tKk5t2TjSRhcSV3DBKwBGoddai4+hkFtN/8AMtXDxrr/ALafGPtKL0Z7lyltVR0U8mP2hLdP6gPMgD2AnH+2iffQaqYjpE/t/SSyntaFwmKoHVezPRIsDyPgY7D9RnddT5whzcEnbmxW/f8Ar7LrlfEuBxRBpVqbOOSsQrqTzsG3+knrkrbtLKy6TPh9as7fJz8Y8JpmKor1alPuyxXRpKksALsCN7dLEczOcmOL+LvRa22lmZisTv5vNc17LsdSuaTLWAsRpJR7g/lJtf1vK1tPaOzdxcYwX6Xjb5x+fBCtw5mDOq1MPiWN7aylRiBvtcg2F99px6O+/WJWf8vTRWZravu6PUOzTg5sEj1a1u+qACw37tB+G/Uk7n2EtYcXJG892DxPXxqLRWnqx85b+1XMWpYB1W96pFPboh3cm3Swt+oT7nttRxwnFF9TEz4dfs5OyHK1p4Q1wCDWbmRYlU2HXlq1EehE509dq7+aXjGabZuSf+f5/IXuWGQQEBAQEBAQEBAQEBAQEBAQEBAQEBAQEBAh834XwWJua2HRifxAaX/uWxnFsdbd4WcOsz4fUtMKRnHZGhN8LXKf0VRrA9mFiPoZBbTR/wAy1cPHLR0y139sdEOKGeZaGsaj01Itb/iEI6kKbso8/htONsuNam2g1cx2iZ+E/b6pXLO1sA6cTRuAbd5S269aTG4/uM6rqfOFfLwOZjfHb4T94+y75PxZgsVpFKuuphcI3gfy+Ftzy6SxXJW3aWTm0WfD61enn4JudqrxftXxr4jH08LTOyBKYA61KxF/fbSPrKWombX5Yeo4Rjri085bePX4R+S9eyrArQo06K/DTpqg/SALy5WNo2eby5JyXm8+M7uqfUZAQEBAQEBAQEBAQEBAQEBAQEBAQEBAQEBAQECKzXhzCYkEVqKsW5sPCx52uy2J5mcWpW3eFjDqs2L1LKXmHZUo1HCYl6eoEFKg1qQelxY2263kM6b/AOZamPjMzt6WkTt4x0QmHyjPMvKik1RkAPwN31L5Kw1AW9Bv1kcVy07LVs+g1MTNoiJ/afs+9n9GpjMw76uiXo6qrOKZRmqEkLq2AJu5PK40iMMTa+8nELVwabkpM9em2+/T8h7HLrzJAQEBAQEBAQEBAQEBAQEBAQEBAQEBAQEBAQEBAQEBAwWkoJYKATzIAubeZ6w+7ztszh8ICAgICAgICAgICAgICAgICAgICAgICAgICAgICAgICAgICAgICAgICAgICAgf/9k="/>
          <p:cNvSpPr>
            <a:spLocks noChangeAspect="1" noChangeArrowheads="1"/>
          </p:cNvSpPr>
          <p:nvPr/>
        </p:nvSpPr>
        <p:spPr bwMode="auto">
          <a:xfrm>
            <a:off x="307975" y="-1227138"/>
            <a:ext cx="3771900"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098" name="Picture 2" descr="http://mygoodcents.net/wp-content/uploads/2014/10/coup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594" y="1947863"/>
            <a:ext cx="3510884" cy="2343350"/>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106532" y="1170050"/>
            <a:ext cx="8922058" cy="5559224"/>
          </a:xfrm>
          <a:solidFill>
            <a:srgbClr val="FFFF00"/>
          </a:solidFill>
        </p:spPr>
        <p:txBody>
          <a:bodyPr/>
          <a:lstStyle/>
          <a:p>
            <a:pPr marL="469900" indent="-469900" eaLnBrk="1" hangingPunct="1"/>
            <a:r>
              <a:rPr lang="en-AU" altLang="cs-CZ" sz="2100" b="1" dirty="0" smtClean="0"/>
              <a:t>Emotional appeals</a:t>
            </a:r>
            <a:r>
              <a:rPr lang="en-AU" altLang="cs-CZ" sz="2100" dirty="0" smtClean="0"/>
              <a:t> attempt to stir up some negative or positive emotions that will motivate purchase.</a:t>
            </a:r>
          </a:p>
          <a:p>
            <a:pPr marL="469900" indent="-469900"/>
            <a:r>
              <a:rPr lang="en-AU" altLang="cs-CZ" sz="2100" dirty="0" smtClean="0"/>
              <a:t>Emotions are formed in the limbic system of the brain.</a:t>
            </a:r>
            <a:endParaRPr lang="en-AU" altLang="cs-CZ" sz="800" dirty="0" smtClean="0"/>
          </a:p>
          <a:p>
            <a:pPr marL="469900" indent="-469900"/>
            <a:r>
              <a:rPr lang="en-AU" altLang="cs-CZ" sz="2100" b="1" dirty="0" smtClean="0"/>
              <a:t>The basic dimensions of emotions:</a:t>
            </a:r>
          </a:p>
          <a:p>
            <a:pPr marL="719138" indent="-274638"/>
            <a:r>
              <a:rPr lang="en-AU" altLang="cs-CZ" sz="2100" dirty="0" smtClean="0"/>
              <a:t>Pleasantness - unpleasantness</a:t>
            </a:r>
          </a:p>
          <a:p>
            <a:pPr marL="719138" indent="-274638"/>
            <a:r>
              <a:rPr lang="en-AU" altLang="cs-CZ" sz="2100" dirty="0" smtClean="0"/>
              <a:t>Excitement - satisfaction</a:t>
            </a:r>
          </a:p>
          <a:p>
            <a:pPr marL="719138" indent="-274638"/>
            <a:r>
              <a:rPr lang="en-AU" altLang="cs-CZ" sz="2100" dirty="0" smtClean="0"/>
              <a:t>Tension - release</a:t>
            </a:r>
            <a:endParaRPr lang="en-AU" altLang="cs-CZ" sz="800" dirty="0" smtClean="0"/>
          </a:p>
          <a:p>
            <a:pPr marL="469900" indent="-469900" eaLnBrk="1" hangingPunct="1"/>
            <a:r>
              <a:rPr lang="en-AU" altLang="cs-CZ" sz="2100" b="1" dirty="0" smtClean="0"/>
              <a:t>6 basic emotions: </a:t>
            </a:r>
            <a:r>
              <a:rPr lang="en-AU" altLang="cs-CZ" sz="2100" dirty="0" smtClean="0"/>
              <a:t>anger, disgust, fear, happiness, sadness, surprise. </a:t>
            </a:r>
          </a:p>
          <a:p>
            <a:pPr marL="0" indent="0" eaLnBrk="1" hangingPunct="1">
              <a:buNone/>
            </a:pPr>
            <a:endParaRPr lang="en-AU" altLang="cs-CZ" sz="800" dirty="0" smtClean="0"/>
          </a:p>
          <a:p>
            <a:pPr marL="469900" indent="-469900" eaLnBrk="1" hangingPunct="1"/>
            <a:r>
              <a:rPr lang="en-AU" altLang="cs-CZ" sz="2100" b="1" dirty="0" smtClean="0"/>
              <a:t>Negative emotional appeals:</a:t>
            </a:r>
            <a:r>
              <a:rPr lang="en-AU" altLang="cs-CZ" sz="2100" dirty="0" smtClean="0"/>
              <a:t> fear, quilt, shame,… X </a:t>
            </a:r>
            <a:r>
              <a:rPr lang="en-AU" altLang="cs-CZ" sz="2100" b="1" dirty="0" smtClean="0"/>
              <a:t>Positive emotional appeals:</a:t>
            </a:r>
            <a:r>
              <a:rPr lang="en-AU" altLang="cs-CZ" sz="2100" dirty="0" smtClean="0"/>
              <a:t> humour, love, pride, joy, erotic, music, warmth,…</a:t>
            </a:r>
          </a:p>
          <a:p>
            <a:pPr marL="469900" indent="-469900"/>
            <a:r>
              <a:rPr lang="en-AU" altLang="cs-CZ" sz="2100" b="1" dirty="0" smtClean="0"/>
              <a:t>The primary emotions </a:t>
            </a:r>
            <a:r>
              <a:rPr lang="en-AU" altLang="cs-CZ" sz="2100" dirty="0" smtClean="0"/>
              <a:t>- common to all people (anger, sadness, joy ....) </a:t>
            </a:r>
            <a:r>
              <a:rPr lang="en-AU" altLang="cs-CZ" sz="2100" b="1" dirty="0" smtClean="0"/>
              <a:t>X Secondary emotions - </a:t>
            </a:r>
            <a:r>
              <a:rPr lang="en-AU" altLang="cs-CZ" sz="2100" dirty="0" smtClean="0"/>
              <a:t>felt by all people, but their interpretations and manifestations are influenced by culture (guilt, jealousy, pride, ...)</a:t>
            </a:r>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4. </a:t>
            </a:r>
            <a:r>
              <a:rPr lang="en-AU" altLang="cs-CZ" sz="2400" b="1" cap="all" dirty="0" smtClean="0">
                <a:latin typeface="Arial" panose="020B0604020202020204" pitchFamily="34" charset="0"/>
              </a:rPr>
              <a:t>Emotional appeals in advertising </a:t>
            </a:r>
          </a:p>
        </p:txBody>
      </p:sp>
      <p:pic>
        <p:nvPicPr>
          <p:cNvPr id="1026" name="Picture 2" descr="http://images.slideplayer.cz/6/5653681/slides/slide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4319" y="1961965"/>
            <a:ext cx="2109681" cy="1582261"/>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5910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213063" y="1617478"/>
            <a:ext cx="8851037" cy="4928910"/>
          </a:xfrm>
          <a:solidFill>
            <a:srgbClr val="FFFF00"/>
          </a:solidFill>
        </p:spPr>
        <p:txBody>
          <a:bodyPr/>
          <a:lstStyle/>
          <a:p>
            <a:pPr marL="469900" indent="-469900" eaLnBrk="1" hangingPunct="1"/>
            <a:r>
              <a:rPr lang="en-AU" altLang="cs-CZ" sz="2200" b="1" dirty="0" smtClean="0"/>
              <a:t>Advantages of emotions in advertising:</a:t>
            </a:r>
          </a:p>
          <a:p>
            <a:pPr marL="719138" indent="-274638">
              <a:lnSpc>
                <a:spcPct val="80000"/>
              </a:lnSpc>
            </a:pPr>
            <a:r>
              <a:rPr lang="en-AU" altLang="zh-CN" sz="2200" dirty="0" smtClean="0"/>
              <a:t>Receivers are involved in the plot of commercial message. They forget that they watch commercial advertising. </a:t>
            </a:r>
          </a:p>
          <a:p>
            <a:pPr marL="719138" indent="-274638">
              <a:lnSpc>
                <a:spcPct val="80000"/>
              </a:lnSpc>
            </a:pPr>
            <a:r>
              <a:rPr lang="en-AU" altLang="zh-CN" sz="2200" dirty="0" smtClean="0"/>
              <a:t>Receivers can remember emotions better than logical arguments. </a:t>
            </a:r>
          </a:p>
          <a:p>
            <a:pPr marL="719138" indent="-274638">
              <a:lnSpc>
                <a:spcPct val="80000"/>
              </a:lnSpc>
            </a:pPr>
            <a:r>
              <a:rPr lang="en-AU" altLang="zh-CN" sz="2200" dirty="0" smtClean="0"/>
              <a:t>Emotions require less receivers´ effort.  They don´t have to concentrate a lot. </a:t>
            </a:r>
          </a:p>
          <a:p>
            <a:pPr marL="719138" indent="-274638">
              <a:lnSpc>
                <a:spcPct val="80000"/>
              </a:lnSpc>
            </a:pPr>
            <a:r>
              <a:rPr lang="en-AU" altLang="zh-CN" sz="2200" dirty="0" smtClean="0"/>
              <a:t>They do not cause an automatic defensive reaction.</a:t>
            </a:r>
            <a:endParaRPr lang="en-AU" altLang="zh-CN" sz="800" dirty="0" smtClean="0"/>
          </a:p>
          <a:p>
            <a:pPr marL="469900" indent="-469900" eaLnBrk="1" hangingPunct="1"/>
            <a:r>
              <a:rPr lang="en-AU" altLang="cs-CZ" sz="2200" b="1" dirty="0" smtClean="0"/>
              <a:t> Disadvantages of emotions in advertising: </a:t>
            </a:r>
          </a:p>
          <a:p>
            <a:pPr marL="719138" indent="-274638"/>
            <a:r>
              <a:rPr lang="en-AU" altLang="cs-CZ" sz="2200" dirty="0" smtClean="0"/>
              <a:t>Invoking of emotions can be so strong that the recipient does not perceive the essence of the message - vampire effect.</a:t>
            </a:r>
          </a:p>
          <a:p>
            <a:pPr marL="719138" indent="-274638"/>
            <a:r>
              <a:rPr lang="en-AU" altLang="cs-CZ" sz="2200" dirty="0" smtClean="0"/>
              <a:t>Inappropriate emotions can damage brand image.</a:t>
            </a:r>
          </a:p>
          <a:p>
            <a:pPr marL="719138" indent="-274638"/>
            <a:r>
              <a:rPr lang="en-AU" altLang="cs-CZ" sz="2200" dirty="0" smtClean="0"/>
              <a:t>Negative emotions can lead to rejection of the product (brand).</a:t>
            </a:r>
          </a:p>
          <a:p>
            <a:pPr marL="719138" indent="-274638"/>
            <a:r>
              <a:rPr lang="en-AU" altLang="cs-CZ" sz="2200" dirty="0" smtClean="0"/>
              <a:t>The conviction that emotions are abused (Benetton - </a:t>
            </a:r>
            <a:r>
              <a:rPr lang="en-AU" altLang="cs-CZ" sz="2200" dirty="0" err="1" smtClean="0"/>
              <a:t>Toscani</a:t>
            </a:r>
            <a:r>
              <a:rPr lang="en-AU" altLang="cs-CZ" sz="2200" dirty="0" smtClean="0"/>
              <a:t>).</a:t>
            </a:r>
            <a:endParaRPr lang="en-AU" altLang="cs-CZ" sz="2200" b="1" dirty="0" smtClean="0"/>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The importance of Emotional appeals in advertising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1450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342106" y="1768399"/>
            <a:ext cx="8851037" cy="4928910"/>
          </a:xfrm>
          <a:solidFill>
            <a:srgbClr val="FFFF00"/>
          </a:solidFill>
        </p:spPr>
        <p:txBody>
          <a:bodyPr/>
          <a:lstStyle/>
          <a:p>
            <a:pPr marL="469900" indent="-469900" eaLnBrk="1" hangingPunct="1"/>
            <a:r>
              <a:rPr lang="en-AU" altLang="cs-CZ" sz="2200" b="1" dirty="0" smtClean="0"/>
              <a:t>Humour</a:t>
            </a:r>
          </a:p>
          <a:p>
            <a:pPr marL="469900" indent="-469900" eaLnBrk="1" hangingPunct="1"/>
            <a:endParaRPr lang="en-AU" altLang="cs-CZ" sz="2200" b="1" dirty="0" smtClean="0"/>
          </a:p>
          <a:p>
            <a:pPr marL="469900" indent="-469900"/>
            <a:r>
              <a:rPr lang="en-AU" altLang="cs-CZ" sz="2200" b="1" dirty="0" smtClean="0"/>
              <a:t>Erotic</a:t>
            </a:r>
          </a:p>
          <a:p>
            <a:pPr marL="469900" indent="-469900" eaLnBrk="1" hangingPunct="1"/>
            <a:endParaRPr lang="en-AU" altLang="cs-CZ" sz="2200" b="1" dirty="0" smtClean="0"/>
          </a:p>
          <a:p>
            <a:pPr marL="469900" indent="-469900"/>
            <a:r>
              <a:rPr lang="en-AU" altLang="cs-CZ" sz="2200" b="1" dirty="0" smtClean="0"/>
              <a:t>Fear (sometimes </a:t>
            </a:r>
            <a:r>
              <a:rPr lang="en-AU" altLang="cs-CZ" sz="2200" b="1" dirty="0" err="1" smtClean="0"/>
              <a:t>shockvertising</a:t>
            </a:r>
            <a:r>
              <a:rPr lang="en-AU" altLang="cs-CZ" sz="2200" b="1" dirty="0" smtClean="0"/>
              <a:t> – BESIP)</a:t>
            </a:r>
          </a:p>
          <a:p>
            <a:pPr marL="469900" indent="-469900" eaLnBrk="1" hangingPunct="1"/>
            <a:endParaRPr lang="en-AU" altLang="cs-CZ" sz="2200" b="1" dirty="0" smtClean="0"/>
          </a:p>
          <a:p>
            <a:pPr marL="469900" indent="-469900"/>
            <a:r>
              <a:rPr lang="en-AU" altLang="cs-CZ" sz="2200" b="1" dirty="0" smtClean="0"/>
              <a:t>Music</a:t>
            </a:r>
          </a:p>
          <a:p>
            <a:pPr marL="469900" indent="-469900"/>
            <a:endParaRPr lang="en-AU" altLang="cs-CZ" sz="2200" b="1" dirty="0" smtClean="0"/>
          </a:p>
          <a:p>
            <a:pPr marL="469900" indent="-469900" eaLnBrk="1" hangingPunct="1"/>
            <a:r>
              <a:rPr lang="en-AU" altLang="cs-CZ" sz="2200" b="1" dirty="0" smtClean="0"/>
              <a:t>Warmth – Love</a:t>
            </a:r>
          </a:p>
          <a:p>
            <a:pPr marL="469900" indent="-469900" eaLnBrk="1" hangingPunct="1"/>
            <a:endParaRPr lang="en-AU" altLang="cs-CZ" sz="2200" b="1" dirty="0" smtClean="0"/>
          </a:p>
          <a:p>
            <a:pPr marL="469900" indent="-469900" eaLnBrk="1" hangingPunct="1"/>
            <a:r>
              <a:rPr lang="en-AU" altLang="cs-CZ" sz="2200" b="1" dirty="0" smtClean="0"/>
              <a:t>Small children, animals, …</a:t>
            </a:r>
          </a:p>
          <a:p>
            <a:pPr marL="0" indent="0" eaLnBrk="1" hangingPunct="1">
              <a:buNone/>
            </a:pPr>
            <a:endParaRPr lang="cs-CZ" altLang="cs-CZ" sz="2200" b="1" dirty="0" smtClean="0"/>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Types of emotional appeals in advertising</a:t>
            </a:r>
          </a:p>
        </p:txBody>
      </p:sp>
      <p:pic>
        <p:nvPicPr>
          <p:cNvPr id="16388" name="Picture 4"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908" y="4117375"/>
            <a:ext cx="3136389" cy="2579934"/>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4429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Humour in advertising </a:t>
            </a:r>
          </a:p>
        </p:txBody>
      </p:sp>
      <p:grpSp>
        <p:nvGrpSpPr>
          <p:cNvPr id="7" name="Group 3"/>
          <p:cNvGrpSpPr>
            <a:grpSpLocks noChangeAspect="1"/>
          </p:cNvGrpSpPr>
          <p:nvPr/>
        </p:nvGrpSpPr>
        <p:grpSpPr bwMode="auto">
          <a:xfrm>
            <a:off x="159797" y="912647"/>
            <a:ext cx="5383938" cy="3309423"/>
            <a:chOff x="2264" y="3861"/>
            <a:chExt cx="7200" cy="4176"/>
          </a:xfrm>
        </p:grpSpPr>
        <p:sp>
          <p:nvSpPr>
            <p:cNvPr id="8" name="AutoShape 4"/>
            <p:cNvSpPr>
              <a:spLocks noChangeAspect="1" noChangeArrowheads="1"/>
            </p:cNvSpPr>
            <p:nvPr/>
          </p:nvSpPr>
          <p:spPr bwMode="auto">
            <a:xfrm>
              <a:off x="2264" y="3861"/>
              <a:ext cx="7200"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eaLnBrk="1" hangingPunct="1">
                <a:spcBef>
                  <a:spcPct val="0"/>
                </a:spcBef>
                <a:buClrTx/>
                <a:buSzTx/>
                <a:buFontTx/>
                <a:buNone/>
              </a:pPr>
              <a:endParaRPr lang="cs-CZ" altLang="cs-CZ" sz="1200">
                <a:latin typeface="Arial" panose="020B0604020202020204" pitchFamily="34" charset="0"/>
              </a:endParaRPr>
            </a:p>
          </p:txBody>
        </p:sp>
        <p:sp>
          <p:nvSpPr>
            <p:cNvPr id="9" name="Rectangle 5" descr="Pergamen"/>
            <p:cNvSpPr>
              <a:spLocks noChangeArrowheads="1"/>
            </p:cNvSpPr>
            <p:nvPr/>
          </p:nvSpPr>
          <p:spPr bwMode="auto">
            <a:xfrm>
              <a:off x="2651" y="5598"/>
              <a:ext cx="1440"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3083" tIns="41541" rIns="83083" bIns="41541"/>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a:latin typeface="Arial" panose="020B0604020202020204" pitchFamily="34" charset="0"/>
                </a:rPr>
                <a:t>Existing or new product</a:t>
              </a:r>
            </a:p>
          </p:txBody>
        </p:sp>
        <p:sp>
          <p:nvSpPr>
            <p:cNvPr id="10" name="Rectangle 6" descr="Pergamen"/>
            <p:cNvSpPr>
              <a:spLocks noChangeArrowheads="1"/>
            </p:cNvSpPr>
            <p:nvPr/>
          </p:nvSpPr>
          <p:spPr bwMode="auto">
            <a:xfrm>
              <a:off x="7255" y="5507"/>
              <a:ext cx="1440"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3083" tIns="41541" rIns="83083" bIns="41541"/>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a:latin typeface="Arial" panose="020B0604020202020204" pitchFamily="34" charset="0"/>
                </a:rPr>
                <a:t>Type of humour </a:t>
              </a:r>
            </a:p>
          </p:txBody>
        </p:sp>
        <p:sp>
          <p:nvSpPr>
            <p:cNvPr id="11" name="Rectangle 7" descr="Pergamen"/>
            <p:cNvSpPr>
              <a:spLocks noChangeArrowheads="1"/>
            </p:cNvSpPr>
            <p:nvPr/>
          </p:nvSpPr>
          <p:spPr bwMode="auto">
            <a:xfrm>
              <a:off x="5144" y="7219"/>
              <a:ext cx="144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3083" tIns="41541" rIns="83083" bIns="41541"/>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a:latin typeface="Arial" panose="020B0604020202020204" pitchFamily="34" charset="0"/>
                </a:rPr>
                <a:t>Image of brand</a:t>
              </a:r>
            </a:p>
          </p:txBody>
        </p:sp>
        <p:sp>
          <p:nvSpPr>
            <p:cNvPr id="12" name="Oval 9"/>
            <p:cNvSpPr>
              <a:spLocks noChangeArrowheads="1"/>
            </p:cNvSpPr>
            <p:nvPr/>
          </p:nvSpPr>
          <p:spPr bwMode="auto">
            <a:xfrm>
              <a:off x="4502" y="5219"/>
              <a:ext cx="2448" cy="1584"/>
            </a:xfrm>
            <a:prstGeom prst="ellipse">
              <a:avLst/>
            </a:prstGeom>
            <a:solidFill>
              <a:srgbClr val="99FF66"/>
            </a:solidFill>
            <a:ln w="9525">
              <a:solidFill>
                <a:srgbClr val="000000"/>
              </a:solidFill>
              <a:round/>
              <a:headEnd/>
              <a:tailEnd/>
            </a:ln>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eaLnBrk="1" hangingPunct="1">
                <a:spcBef>
                  <a:spcPct val="0"/>
                </a:spcBef>
                <a:buClrTx/>
                <a:buSzTx/>
                <a:buFontTx/>
                <a:buNone/>
              </a:pPr>
              <a:endParaRPr lang="cs-CZ" altLang="cs-CZ" sz="1200">
                <a:latin typeface="Arial" panose="020B0604020202020204" pitchFamily="34" charset="0"/>
              </a:endParaRPr>
            </a:p>
          </p:txBody>
        </p:sp>
        <p:sp>
          <p:nvSpPr>
            <p:cNvPr id="13" name="Text Box 10"/>
            <p:cNvSpPr txBox="1">
              <a:spLocks noChangeArrowheads="1"/>
            </p:cNvSpPr>
            <p:nvPr/>
          </p:nvSpPr>
          <p:spPr bwMode="auto">
            <a:xfrm>
              <a:off x="4873" y="5507"/>
              <a:ext cx="1711" cy="1008"/>
            </a:xfrm>
            <a:prstGeom prst="rect">
              <a:avLst/>
            </a:prstGeom>
            <a:solidFill>
              <a:srgbClr val="99FF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83083" tIns="41541" rIns="83083" bIns="41541"/>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en-AU" altLang="cs-CZ" sz="1200" b="1" dirty="0" smtClean="0">
                  <a:latin typeface="Arial" panose="020B0604020202020204" pitchFamily="34" charset="0"/>
                </a:rPr>
                <a:t>The effectivity of humour in advertising </a:t>
              </a:r>
              <a:endParaRPr lang="en-AU" altLang="cs-CZ" sz="1200" b="1" dirty="0">
                <a:latin typeface="Arial" panose="020B0604020202020204" pitchFamily="34" charset="0"/>
              </a:endParaRPr>
            </a:p>
          </p:txBody>
        </p:sp>
        <p:sp>
          <p:nvSpPr>
            <p:cNvPr id="14" name="Rectangle 15" descr="Pergamen"/>
            <p:cNvSpPr>
              <a:spLocks noChangeArrowheads="1"/>
            </p:cNvSpPr>
            <p:nvPr/>
          </p:nvSpPr>
          <p:spPr bwMode="auto">
            <a:xfrm>
              <a:off x="4992" y="4376"/>
              <a:ext cx="1440"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83" tIns="41541" rIns="83083" bIns="41541"/>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en-AU" altLang="cs-CZ" sz="1200" b="1" dirty="0" smtClean="0">
                  <a:latin typeface="Arial" panose="020B0604020202020204" pitchFamily="34" charset="0"/>
                </a:rPr>
                <a:t>Type of product</a:t>
              </a:r>
              <a:endParaRPr lang="en-AU" altLang="cs-CZ" sz="1200" dirty="0">
                <a:latin typeface="Arial" panose="020B0604020202020204" pitchFamily="34" charset="0"/>
              </a:endParaRPr>
            </a:p>
          </p:txBody>
        </p:sp>
      </p:grpSp>
      <p:pic>
        <p:nvPicPr>
          <p:cNvPr id="15" name="Picture 12" descr="http://marketingsales.tyden.cz/obrazek/201508/55ca206296c63/kofola-a3-cz-05-55ca21f5603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0074" y="1662064"/>
            <a:ext cx="2978327" cy="210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tuskagency.com/data/Chup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9200" y="4294701"/>
            <a:ext cx="2808882" cy="19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netdna.webdesignerdepot.com/uploads/humor_ads/Wrestl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842" y="4294701"/>
            <a:ext cx="3246367" cy="198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987578" y="6417517"/>
            <a:ext cx="7647251" cy="369332"/>
          </a:xfrm>
          <a:prstGeom prst="rect">
            <a:avLst/>
          </a:prstGeom>
          <a:noFill/>
        </p:spPr>
        <p:txBody>
          <a:bodyPr wrap="square" rtlCol="0">
            <a:spAutoFit/>
          </a:bodyPr>
          <a:lstStyle/>
          <a:p>
            <a:r>
              <a:rPr lang="en-AU" b="1" dirty="0" smtClean="0"/>
              <a:t>80 % of Czech population requires humour in advertising!</a:t>
            </a:r>
            <a:endParaRPr lang="en-AU" b="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7487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292963" y="1388454"/>
            <a:ext cx="8851037" cy="4928910"/>
          </a:xfrm>
        </p:spPr>
        <p:txBody>
          <a:bodyPr/>
          <a:lstStyle/>
          <a:p>
            <a:pPr marL="469900" indent="-469900"/>
            <a:r>
              <a:rPr lang="en-US" altLang="cs-CZ" sz="2200" dirty="0"/>
              <a:t>Part or all nakedness</a:t>
            </a:r>
            <a:r>
              <a:rPr lang="en-US" altLang="cs-CZ" sz="2200" dirty="0" smtClean="0"/>
              <a:t>.</a:t>
            </a:r>
            <a:endParaRPr lang="en-US" altLang="cs-CZ" sz="2200" dirty="0"/>
          </a:p>
          <a:p>
            <a:pPr marL="469900" indent="-469900"/>
            <a:r>
              <a:rPr lang="en-US" altLang="cs-CZ" sz="2200" dirty="0"/>
              <a:t>Physical contact among adults. </a:t>
            </a:r>
          </a:p>
          <a:p>
            <a:pPr marL="469900" indent="-469900"/>
            <a:r>
              <a:rPr lang="en-US" altLang="cs-CZ" sz="2200" dirty="0"/>
              <a:t>Provocative clothes</a:t>
            </a:r>
            <a:r>
              <a:rPr lang="en-US" altLang="cs-CZ" sz="2200" dirty="0" smtClean="0"/>
              <a:t>.</a:t>
            </a:r>
            <a:endParaRPr lang="en-US" altLang="cs-CZ" sz="2200" dirty="0"/>
          </a:p>
          <a:p>
            <a:pPr marL="469900" indent="-469900"/>
            <a:r>
              <a:rPr lang="en-US" altLang="cs-CZ" sz="2200" dirty="0"/>
              <a:t>Provocative or lustful expression</a:t>
            </a:r>
            <a:r>
              <a:rPr lang="en-US" altLang="cs-CZ" sz="2200" dirty="0" smtClean="0"/>
              <a:t>.</a:t>
            </a:r>
            <a:endParaRPr lang="en-US" altLang="cs-CZ" sz="2200" dirty="0"/>
          </a:p>
          <a:p>
            <a:pPr marL="469900" indent="-469900"/>
            <a:r>
              <a:rPr lang="en-US" altLang="cs-CZ" sz="2200" dirty="0"/>
              <a:t>Suggestive speaking or sexy music</a:t>
            </a:r>
            <a:r>
              <a:rPr lang="en-US" altLang="cs-CZ" sz="2200" dirty="0" smtClean="0"/>
              <a:t>.</a:t>
            </a:r>
            <a:endParaRPr lang="cs-CZ" altLang="cs-CZ" sz="2200" dirty="0" smtClean="0"/>
          </a:p>
          <a:p>
            <a:pPr marL="469900" indent="-469900"/>
            <a:r>
              <a:rPr lang="en-US" altLang="cs-CZ" sz="2200" b="1" dirty="0">
                <a:solidFill>
                  <a:srgbClr val="FF0000"/>
                </a:solidFill>
              </a:rPr>
              <a:t>Effectiveness only in case of connection with the products</a:t>
            </a:r>
            <a:r>
              <a:rPr lang="cs-CZ" altLang="cs-CZ" sz="2200" b="1" dirty="0" smtClean="0">
                <a:solidFill>
                  <a:srgbClr val="FF0000"/>
                </a:solidFill>
              </a:rPr>
              <a:t>!</a:t>
            </a:r>
            <a:endParaRPr lang="en-US" altLang="cs-CZ" sz="2200" b="1" dirty="0">
              <a:solidFill>
                <a:srgbClr val="FF0000"/>
              </a:solidFill>
            </a:endParaRPr>
          </a:p>
          <a:p>
            <a:pPr marL="469900" indent="-469900" eaLnBrk="1" hangingPunct="1"/>
            <a:endParaRPr lang="cs-CZ" altLang="cs-CZ" sz="2200" b="1" dirty="0" smtClean="0"/>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Erotic in advertising</a:t>
            </a:r>
          </a:p>
        </p:txBody>
      </p:sp>
      <p:pic>
        <p:nvPicPr>
          <p:cNvPr id="7" name="Picture 10" descr="http://progrup.sk/_referencie/obrazok__3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240" y="1225251"/>
            <a:ext cx="136048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babskie.tv/wp-content/uploads/2012/04/loreal_scan_doub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4" y="3852909"/>
            <a:ext cx="35083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iscreamforicecream.qwriting.qc.cuny.edu/files/2014/06/magnum-ice-cream-cracking-small-6636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371" y="3852909"/>
            <a:ext cx="3372840" cy="238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5046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292963" y="1484314"/>
            <a:ext cx="8851037" cy="4928910"/>
          </a:xfrm>
        </p:spPr>
        <p:txBody>
          <a:bodyPr/>
          <a:lstStyle/>
          <a:p>
            <a:pPr marL="469900" indent="-469900"/>
            <a:r>
              <a:rPr lang="en-US" altLang="cs-CZ" sz="2200" dirty="0"/>
              <a:t>The aim is to warn customers of risks which could be eliminated if they buy (insurance, …) or not buy some product (cigarettes, alcohol, </a:t>
            </a:r>
            <a:r>
              <a:rPr lang="en-US" altLang="cs-CZ" sz="2200" dirty="0" smtClean="0"/>
              <a:t>…)</a:t>
            </a:r>
            <a:r>
              <a:rPr lang="cs-CZ" altLang="cs-CZ" sz="2200" dirty="0"/>
              <a:t>.</a:t>
            </a:r>
            <a:endParaRPr lang="en-US" altLang="cs-CZ" sz="2200" dirty="0"/>
          </a:p>
          <a:p>
            <a:pPr marL="469900" indent="-469900" eaLnBrk="1" hangingPunct="1"/>
            <a:endParaRPr lang="cs-CZ" altLang="cs-CZ" sz="2200" b="1" dirty="0" smtClean="0"/>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Fear in advertising</a:t>
            </a:r>
          </a:p>
        </p:txBody>
      </p:sp>
      <p:pic>
        <p:nvPicPr>
          <p:cNvPr id="7" name="Picture 2" descr="http://i1.wp.com/digiday.com/wp-content/uploads/2012/10/shutterstock_84584245.jpg?resize=1000%2C3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562" y="3450295"/>
            <a:ext cx="6320091" cy="239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p:cNvGrpSpPr>
            <a:grpSpLocks noChangeAspect="1"/>
          </p:cNvGrpSpPr>
          <p:nvPr/>
        </p:nvGrpSpPr>
        <p:grpSpPr bwMode="auto">
          <a:xfrm>
            <a:off x="2539899" y="2681056"/>
            <a:ext cx="6316764" cy="3789594"/>
            <a:chOff x="2168" y="6057"/>
            <a:chExt cx="7200" cy="4320"/>
          </a:xfrm>
        </p:grpSpPr>
        <p:sp>
          <p:nvSpPr>
            <p:cNvPr id="9" name="AutoShape 4"/>
            <p:cNvSpPr>
              <a:spLocks noChangeAspect="1" noChangeArrowheads="1"/>
            </p:cNvSpPr>
            <p:nvPr/>
          </p:nvSpPr>
          <p:spPr bwMode="auto">
            <a:xfrm>
              <a:off x="2168" y="6057"/>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eaLnBrk="1" hangingPunct="1">
                <a:spcBef>
                  <a:spcPct val="0"/>
                </a:spcBef>
                <a:buClrTx/>
                <a:buSzTx/>
                <a:buFontTx/>
                <a:buNone/>
              </a:pPr>
              <a:endParaRPr lang="cs-CZ" altLang="cs-CZ" sz="1200">
                <a:latin typeface="Arial" panose="020B0604020202020204" pitchFamily="34" charset="0"/>
              </a:endParaRPr>
            </a:p>
          </p:txBody>
        </p:sp>
        <p:sp>
          <p:nvSpPr>
            <p:cNvPr id="10" name="Rectangle 5" descr="Pergamen"/>
            <p:cNvSpPr>
              <a:spLocks noChangeArrowheads="1"/>
            </p:cNvSpPr>
            <p:nvPr/>
          </p:nvSpPr>
          <p:spPr bwMode="auto">
            <a:xfrm>
              <a:off x="2227" y="6474"/>
              <a:ext cx="1296"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zh-CN" sz="1200" b="1">
                  <a:latin typeface="Arial" panose="020B0604020202020204" pitchFamily="34" charset="0"/>
                </a:rPr>
                <a:t>customer´s reaction </a:t>
              </a:r>
              <a:endParaRPr lang="cs-CZ" altLang="cs-CZ" sz="1200">
                <a:latin typeface="Arial" panose="020B0604020202020204" pitchFamily="34" charset="0"/>
              </a:endParaRPr>
            </a:p>
          </p:txBody>
        </p:sp>
        <p:sp>
          <p:nvSpPr>
            <p:cNvPr id="11" name="Rectangle 6" descr="Pergamen"/>
            <p:cNvSpPr>
              <a:spLocks noChangeArrowheads="1"/>
            </p:cNvSpPr>
            <p:nvPr/>
          </p:nvSpPr>
          <p:spPr bwMode="auto">
            <a:xfrm>
              <a:off x="7822" y="9272"/>
              <a:ext cx="1152"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zh-CN" sz="1200" b="1">
                  <a:latin typeface="Arial" panose="020B0604020202020204" pitchFamily="34" charset="0"/>
                </a:rPr>
                <a:t>intensity of fear</a:t>
              </a:r>
              <a:endParaRPr lang="cs-CZ" altLang="cs-CZ" sz="1200">
                <a:latin typeface="Arial" panose="020B0604020202020204" pitchFamily="34" charset="0"/>
              </a:endParaRPr>
            </a:p>
          </p:txBody>
        </p:sp>
        <p:sp>
          <p:nvSpPr>
            <p:cNvPr id="12" name="Line 7"/>
            <p:cNvSpPr>
              <a:spLocks noChangeShapeType="1"/>
            </p:cNvSpPr>
            <p:nvPr/>
          </p:nvSpPr>
          <p:spPr bwMode="auto">
            <a:xfrm flipV="1">
              <a:off x="3638" y="6788"/>
              <a:ext cx="0" cy="288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sz="1200"/>
            </a:p>
          </p:txBody>
        </p:sp>
        <p:sp>
          <p:nvSpPr>
            <p:cNvPr id="13" name="Line 8"/>
            <p:cNvSpPr>
              <a:spLocks noChangeShapeType="1"/>
            </p:cNvSpPr>
            <p:nvPr/>
          </p:nvSpPr>
          <p:spPr bwMode="auto">
            <a:xfrm>
              <a:off x="3638" y="9668"/>
              <a:ext cx="432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sz="1200"/>
            </a:p>
          </p:txBody>
        </p:sp>
        <p:sp>
          <p:nvSpPr>
            <p:cNvPr id="14" name="Freeform 9"/>
            <p:cNvSpPr>
              <a:spLocks/>
            </p:cNvSpPr>
            <p:nvPr/>
          </p:nvSpPr>
          <p:spPr bwMode="auto">
            <a:xfrm>
              <a:off x="3926" y="7364"/>
              <a:ext cx="3600" cy="2016"/>
            </a:xfrm>
            <a:custGeom>
              <a:avLst/>
              <a:gdLst>
                <a:gd name="T0" fmla="*/ 0 w 4500"/>
                <a:gd name="T1" fmla="*/ 216 h 2520"/>
                <a:gd name="T2" fmla="*/ 186 w 4500"/>
                <a:gd name="T3" fmla="*/ 0 h 2520"/>
                <a:gd name="T4" fmla="*/ 386 w 4500"/>
                <a:gd name="T5" fmla="*/ 216 h 2520"/>
                <a:gd name="T6" fmla="*/ 0 60000 65536"/>
                <a:gd name="T7" fmla="*/ 0 60000 65536"/>
                <a:gd name="T8" fmla="*/ 0 60000 65536"/>
                <a:gd name="T9" fmla="*/ 0 w 4500"/>
                <a:gd name="T10" fmla="*/ 0 h 2520"/>
                <a:gd name="T11" fmla="*/ 4500 w 4500"/>
                <a:gd name="T12" fmla="*/ 2520 h 2520"/>
              </a:gdLst>
              <a:ahLst/>
              <a:cxnLst>
                <a:cxn ang="T6">
                  <a:pos x="T0" y="T1"/>
                </a:cxn>
                <a:cxn ang="T7">
                  <a:pos x="T2" y="T3"/>
                </a:cxn>
                <a:cxn ang="T8">
                  <a:pos x="T4" y="T5"/>
                </a:cxn>
              </a:cxnLst>
              <a:rect l="T9" t="T10" r="T11" b="T12"/>
              <a:pathLst>
                <a:path w="4500" h="2520">
                  <a:moveTo>
                    <a:pt x="0" y="2520"/>
                  </a:moveTo>
                  <a:cubicBezTo>
                    <a:pt x="705" y="1260"/>
                    <a:pt x="1410" y="0"/>
                    <a:pt x="2160" y="0"/>
                  </a:cubicBezTo>
                  <a:cubicBezTo>
                    <a:pt x="2910" y="0"/>
                    <a:pt x="4110" y="2100"/>
                    <a:pt x="4500" y="2520"/>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sz="1200"/>
            </a:p>
          </p:txBody>
        </p:sp>
        <p:sp>
          <p:nvSpPr>
            <p:cNvPr id="15" name="Rectangle 10" descr="Pergamen"/>
            <p:cNvSpPr>
              <a:spLocks noChangeArrowheads="1"/>
            </p:cNvSpPr>
            <p:nvPr/>
          </p:nvSpPr>
          <p:spPr bwMode="auto">
            <a:xfrm>
              <a:off x="3638" y="9812"/>
              <a:ext cx="72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i="1">
                  <a:latin typeface="Arial" panose="020B0604020202020204" pitchFamily="34" charset="0"/>
                  <a:ea typeface="SimSun" panose="02010600030101010101" pitchFamily="2" charset="-122"/>
                </a:rPr>
                <a:t>low</a:t>
              </a:r>
              <a:endParaRPr lang="cs-CZ" altLang="cs-CZ" sz="1200" b="1">
                <a:latin typeface="Arial" panose="020B0604020202020204" pitchFamily="34" charset="0"/>
              </a:endParaRPr>
            </a:p>
          </p:txBody>
        </p:sp>
        <p:sp>
          <p:nvSpPr>
            <p:cNvPr id="16" name="Rectangle 11" descr="Pergamen"/>
            <p:cNvSpPr>
              <a:spLocks noChangeArrowheads="1"/>
            </p:cNvSpPr>
            <p:nvPr/>
          </p:nvSpPr>
          <p:spPr bwMode="auto">
            <a:xfrm>
              <a:off x="5222" y="9812"/>
              <a:ext cx="993"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i="1">
                  <a:latin typeface="Arial" panose="020B0604020202020204" pitchFamily="34" charset="0"/>
                  <a:ea typeface="SimSun" panose="02010600030101010101" pitchFamily="2" charset="-122"/>
                </a:rPr>
                <a:t>moderate</a:t>
              </a:r>
              <a:endParaRPr lang="cs-CZ" altLang="cs-CZ" sz="1200" b="1">
                <a:latin typeface="Arial" panose="020B0604020202020204" pitchFamily="34" charset="0"/>
              </a:endParaRPr>
            </a:p>
          </p:txBody>
        </p:sp>
        <p:sp>
          <p:nvSpPr>
            <p:cNvPr id="17" name="Rectangle 12" descr="Pergamen"/>
            <p:cNvSpPr>
              <a:spLocks noChangeArrowheads="1"/>
            </p:cNvSpPr>
            <p:nvPr/>
          </p:nvSpPr>
          <p:spPr bwMode="auto">
            <a:xfrm>
              <a:off x="6810" y="9807"/>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lgn="ctr" eaLnBrk="1" hangingPunct="1">
                <a:spcBef>
                  <a:spcPct val="0"/>
                </a:spcBef>
                <a:buClrTx/>
                <a:buSzTx/>
                <a:buFontTx/>
                <a:buNone/>
              </a:pPr>
              <a:r>
                <a:rPr lang="cs-CZ" altLang="cs-CZ" sz="1200" b="1" i="1">
                  <a:latin typeface="Arial" panose="020B0604020202020204" pitchFamily="34" charset="0"/>
                  <a:ea typeface="SimSun" panose="02010600030101010101" pitchFamily="2" charset="-122"/>
                </a:rPr>
                <a:t>high</a:t>
              </a:r>
              <a:endParaRPr lang="cs-CZ" altLang="cs-CZ" sz="1200" b="1">
                <a:latin typeface="Arial" panose="020B0604020202020204" pitchFamily="34" charset="0"/>
              </a:endParaRPr>
            </a:p>
          </p:txBody>
        </p:sp>
      </p:grpSp>
      <p:pic>
        <p:nvPicPr>
          <p:cNvPr id="18" name="Picture 2" descr="http://files1.coloribus.com/files/adsarchive/part_798/7982505/file/eveready-brilliant-beam-torch-zombie-small-423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642" y="2759451"/>
            <a:ext cx="2435019" cy="182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files2.coloribus.com/files/adsarchive/part_780/7809655/file/jewellery-strangled-small-9148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473" y="4600079"/>
            <a:ext cx="1447967" cy="20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ONAC Chilean Corporation Against Cancer: Blonde, Conac, Print, Outdoor, A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7333" y="4622040"/>
            <a:ext cx="1568202" cy="213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6970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292963" y="1413292"/>
            <a:ext cx="8851037" cy="4928910"/>
          </a:xfrm>
        </p:spPr>
        <p:txBody>
          <a:bodyPr/>
          <a:lstStyle/>
          <a:p>
            <a:pPr marL="469900" indent="-469900" eaLnBrk="1" hangingPunct="1"/>
            <a:r>
              <a:rPr lang="en-AU" altLang="cs-CZ" sz="2200" dirty="0" smtClean="0"/>
              <a:t>The aim is to encourage attention, create pleasant atmosphere,  create image of brand (L. Armstrong – „What a wonderful world“).</a:t>
            </a:r>
          </a:p>
          <a:p>
            <a:pPr marL="469900" indent="-469900" eaLnBrk="1" hangingPunct="1"/>
            <a:r>
              <a:rPr lang="en-AU" altLang="cs-CZ" sz="2200" dirty="0" smtClean="0"/>
              <a:t>The most important is music style and movement. </a:t>
            </a:r>
          </a:p>
          <a:p>
            <a:pPr marL="469900" indent="-469900" eaLnBrk="1" hangingPunct="1"/>
            <a:endParaRPr lang="cs-CZ" altLang="cs-CZ" sz="2200" b="1" dirty="0" smtClean="0"/>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Music in advertising </a:t>
            </a:r>
          </a:p>
        </p:txBody>
      </p:sp>
      <p:pic>
        <p:nvPicPr>
          <p:cNvPr id="7" name="Picture 2" descr="http://sites.bu.edu/ombs/files/2013/12/music-brai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3093" y="827264"/>
            <a:ext cx="1281482" cy="72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www.m3post.com/forums/attachment.php?attachmentid=777353&amp;d=13520708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370" y="3377696"/>
            <a:ext cx="1837523" cy="24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ulka 1"/>
          <p:cNvGraphicFramePr>
            <a:graphicFrameLocks noGrp="1"/>
          </p:cNvGraphicFramePr>
          <p:nvPr>
            <p:extLst>
              <p:ext uri="{D42A27DB-BD31-4B8C-83A1-F6EECF244321}">
                <p14:modId xmlns:p14="http://schemas.microsoft.com/office/powerpoint/2010/main" val="1906911288"/>
              </p:ext>
            </p:extLst>
          </p:nvPr>
        </p:nvGraphicFramePr>
        <p:xfrm>
          <a:off x="292963" y="3377696"/>
          <a:ext cx="6391924" cy="2826007"/>
        </p:xfrm>
        <a:graphic>
          <a:graphicData uri="http://schemas.openxmlformats.org/drawingml/2006/table">
            <a:tbl>
              <a:tblPr firstRow="1" bandRow="1">
                <a:tableStyleId>{284E427A-3D55-4303-BF80-6455036E1DE7}</a:tableStyleId>
              </a:tblPr>
              <a:tblGrid>
                <a:gridCol w="1597981">
                  <a:extLst>
                    <a:ext uri="{9D8B030D-6E8A-4147-A177-3AD203B41FA5}">
                      <a16:colId xmlns:a16="http://schemas.microsoft.com/office/drawing/2014/main" val="20000"/>
                    </a:ext>
                  </a:extLst>
                </a:gridCol>
                <a:gridCol w="1597981">
                  <a:extLst>
                    <a:ext uri="{9D8B030D-6E8A-4147-A177-3AD203B41FA5}">
                      <a16:colId xmlns:a16="http://schemas.microsoft.com/office/drawing/2014/main" val="20001"/>
                    </a:ext>
                  </a:extLst>
                </a:gridCol>
                <a:gridCol w="1597981">
                  <a:extLst>
                    <a:ext uri="{9D8B030D-6E8A-4147-A177-3AD203B41FA5}">
                      <a16:colId xmlns:a16="http://schemas.microsoft.com/office/drawing/2014/main" val="20002"/>
                    </a:ext>
                  </a:extLst>
                </a:gridCol>
                <a:gridCol w="1597981">
                  <a:extLst>
                    <a:ext uri="{9D8B030D-6E8A-4147-A177-3AD203B41FA5}">
                      <a16:colId xmlns:a16="http://schemas.microsoft.com/office/drawing/2014/main" val="20003"/>
                    </a:ext>
                  </a:extLst>
                </a:gridCol>
              </a:tblGrid>
              <a:tr h="395361">
                <a:tc>
                  <a:txBody>
                    <a:bodyPr/>
                    <a:lstStyle/>
                    <a:p>
                      <a:pPr algn="ctr"/>
                      <a:r>
                        <a:rPr lang="en-AU" noProof="0" dirty="0" smtClean="0">
                          <a:latin typeface="Arial" panose="020B0604020202020204" pitchFamily="34" charset="0"/>
                          <a:cs typeface="Arial" panose="020B0604020202020204" pitchFamily="34" charset="0"/>
                        </a:rPr>
                        <a:t>EMOTION</a:t>
                      </a:r>
                      <a:endParaRPr lang="en-AU" noProof="0" dirty="0">
                        <a:latin typeface="Arial" panose="020B0604020202020204" pitchFamily="34" charset="0"/>
                        <a:cs typeface="Arial" panose="020B0604020202020204" pitchFamily="34" charset="0"/>
                      </a:endParaRPr>
                    </a:p>
                  </a:txBody>
                  <a:tcPr/>
                </a:tc>
                <a:tc>
                  <a:txBody>
                    <a:bodyPr/>
                    <a:lstStyle/>
                    <a:p>
                      <a:pPr algn="ctr"/>
                      <a:r>
                        <a:rPr lang="en-AU" noProof="0" dirty="0" smtClean="0">
                          <a:latin typeface="Arial" panose="020B0604020202020204" pitchFamily="34" charset="0"/>
                          <a:cs typeface="Arial" panose="020B0604020202020204" pitchFamily="34" charset="0"/>
                        </a:rPr>
                        <a:t>SCALE</a:t>
                      </a:r>
                      <a:endParaRPr lang="en-AU" noProof="0" dirty="0">
                        <a:latin typeface="Arial" panose="020B0604020202020204" pitchFamily="34" charset="0"/>
                        <a:cs typeface="Arial" panose="020B0604020202020204" pitchFamily="34" charset="0"/>
                      </a:endParaRPr>
                    </a:p>
                  </a:txBody>
                  <a:tcPr/>
                </a:tc>
                <a:tc>
                  <a:txBody>
                    <a:bodyPr/>
                    <a:lstStyle/>
                    <a:p>
                      <a:pPr algn="ctr"/>
                      <a:r>
                        <a:rPr lang="en-AU" noProof="0" dirty="0" smtClean="0">
                          <a:latin typeface="Arial" panose="020B0604020202020204" pitchFamily="34" charset="0"/>
                          <a:cs typeface="Arial" panose="020B0604020202020204" pitchFamily="34" charset="0"/>
                        </a:rPr>
                        <a:t>MELODY</a:t>
                      </a:r>
                      <a:endParaRPr lang="en-AU" noProof="0" dirty="0">
                        <a:latin typeface="Arial" panose="020B0604020202020204" pitchFamily="34" charset="0"/>
                        <a:cs typeface="Arial" panose="020B0604020202020204" pitchFamily="34" charset="0"/>
                      </a:endParaRPr>
                    </a:p>
                  </a:txBody>
                  <a:tcPr/>
                </a:tc>
                <a:tc>
                  <a:txBody>
                    <a:bodyPr/>
                    <a:lstStyle/>
                    <a:p>
                      <a:pPr algn="ctr"/>
                      <a:r>
                        <a:rPr lang="en-AU" noProof="0" dirty="0" smtClean="0">
                          <a:latin typeface="Arial" panose="020B0604020202020204" pitchFamily="34" charset="0"/>
                          <a:cs typeface="Arial" panose="020B0604020202020204" pitchFamily="34" charset="0"/>
                        </a:rPr>
                        <a:t>PACE</a:t>
                      </a:r>
                      <a:endParaRPr lang="en-AU"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584917">
                <a:tc>
                  <a:txBody>
                    <a:bodyPr/>
                    <a:lstStyle/>
                    <a:p>
                      <a:pPr algn="ctr"/>
                      <a:r>
                        <a:rPr lang="en-AU" sz="1500" noProof="0" dirty="0" smtClean="0">
                          <a:latin typeface="Arial" panose="020B0604020202020204" pitchFamily="34" charset="0"/>
                          <a:cs typeface="Arial" panose="020B0604020202020204" pitchFamily="34" charset="0"/>
                        </a:rPr>
                        <a:t>In dignity, ceremonially</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dur</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rising</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slowly</a:t>
                      </a:r>
                      <a:endParaRPr lang="en-AU" sz="15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95361">
                <a:tc>
                  <a:txBody>
                    <a:bodyPr/>
                    <a:lstStyle/>
                    <a:p>
                      <a:pPr algn="ctr"/>
                      <a:r>
                        <a:rPr lang="en-AU" sz="1500" noProof="0" dirty="0" smtClean="0">
                          <a:latin typeface="Arial" panose="020B0604020202020204" pitchFamily="34" charset="0"/>
                          <a:cs typeface="Arial" panose="020B0604020202020204" pitchFamily="34" charset="0"/>
                        </a:rPr>
                        <a:t>Sadly, seriously</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moll</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xxx</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slowly</a:t>
                      </a:r>
                      <a:endParaRPr lang="en-AU" sz="15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95361">
                <a:tc>
                  <a:txBody>
                    <a:bodyPr/>
                    <a:lstStyle/>
                    <a:p>
                      <a:pPr algn="ctr"/>
                      <a:r>
                        <a:rPr lang="en-AU" sz="1500" noProof="0" dirty="0" smtClean="0">
                          <a:latin typeface="Arial" panose="020B0604020202020204" pitchFamily="34" charset="0"/>
                          <a:cs typeface="Arial" panose="020B0604020202020204" pitchFamily="34" charset="0"/>
                        </a:rPr>
                        <a:t>Happily, clearly</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dur</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xxx</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quickly</a:t>
                      </a:r>
                      <a:endParaRPr lang="en-AU" sz="15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584917">
                <a:tc>
                  <a:txBody>
                    <a:bodyPr/>
                    <a:lstStyle/>
                    <a:p>
                      <a:pPr algn="ctr"/>
                      <a:r>
                        <a:rPr lang="en-AU" sz="1500" noProof="0" dirty="0" smtClean="0">
                          <a:latin typeface="Arial" panose="020B0604020202020204" pitchFamily="34" charset="0"/>
                          <a:cs typeface="Arial" panose="020B0604020202020204" pitchFamily="34" charset="0"/>
                        </a:rPr>
                        <a:t>Boisterously, excitedly</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xxx</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decreasing</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quickly</a:t>
                      </a:r>
                      <a:endParaRPr lang="en-AU" sz="15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70090">
                <a:tc>
                  <a:txBody>
                    <a:bodyPr/>
                    <a:lstStyle/>
                    <a:p>
                      <a:pPr algn="ctr"/>
                      <a:r>
                        <a:rPr lang="en-AU" sz="1500" noProof="0" dirty="0" smtClean="0">
                          <a:latin typeface="Arial" panose="020B0604020202020204" pitchFamily="34" charset="0"/>
                          <a:cs typeface="Arial" panose="020B0604020202020204" pitchFamily="34" charset="0"/>
                        </a:rPr>
                        <a:t>…</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a:t>
                      </a:r>
                      <a:endParaRPr lang="en-AU" sz="1500" noProof="0" dirty="0">
                        <a:latin typeface="Arial" panose="020B0604020202020204" pitchFamily="34" charset="0"/>
                        <a:cs typeface="Arial" panose="020B0604020202020204" pitchFamily="34" charset="0"/>
                      </a:endParaRPr>
                    </a:p>
                  </a:txBody>
                  <a:tcPr/>
                </a:tc>
                <a:tc>
                  <a:txBody>
                    <a:bodyPr/>
                    <a:lstStyle/>
                    <a:p>
                      <a:pPr algn="ctr"/>
                      <a:r>
                        <a:rPr lang="en-AU" sz="1500" noProof="0" dirty="0" smtClean="0">
                          <a:latin typeface="Arial" panose="020B0604020202020204" pitchFamily="34" charset="0"/>
                          <a:cs typeface="Arial" panose="020B0604020202020204" pitchFamily="34" charset="0"/>
                        </a:rPr>
                        <a:t>…</a:t>
                      </a:r>
                      <a:endParaRPr lang="en-AU" sz="15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9" name="TextovéPole 8"/>
          <p:cNvSpPr txBox="1"/>
          <p:nvPr/>
        </p:nvSpPr>
        <p:spPr>
          <a:xfrm>
            <a:off x="342106" y="6203702"/>
            <a:ext cx="3488712" cy="276999"/>
          </a:xfrm>
          <a:prstGeom prst="rect">
            <a:avLst/>
          </a:prstGeom>
          <a:noFill/>
        </p:spPr>
        <p:txBody>
          <a:bodyPr wrap="none" rtlCol="0">
            <a:spAutoFit/>
          </a:bodyPr>
          <a:lstStyle/>
          <a:p>
            <a:r>
              <a:rPr lang="cs-CZ" sz="1200" i="1" dirty="0" smtClean="0"/>
              <a:t>Source: Vysekalová, Psychologie reklamy, 2002.</a:t>
            </a:r>
            <a:endParaRPr lang="cs-CZ" sz="1200" i="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37489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Warmth in advertising</a:t>
            </a:r>
          </a:p>
        </p:txBody>
      </p:sp>
      <p:sp>
        <p:nvSpPr>
          <p:cNvPr id="7" name="Rectangle 3"/>
          <p:cNvSpPr txBox="1">
            <a:spLocks noChangeArrowheads="1"/>
          </p:cNvSpPr>
          <p:nvPr/>
        </p:nvSpPr>
        <p:spPr>
          <a:xfrm>
            <a:off x="584704" y="1595005"/>
            <a:ext cx="7974589" cy="3929063"/>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AU" altLang="cs-CZ" sz="2200" dirty="0" smtClean="0"/>
              <a:t>The aim is to evoke pleasant and positive emotions – love, friendship, comfort, safety, …</a:t>
            </a:r>
          </a:p>
          <a:p>
            <a:pPr>
              <a:lnSpc>
                <a:spcPct val="90000"/>
              </a:lnSpc>
              <a:buFontTx/>
              <a:buNone/>
            </a:pPr>
            <a:endParaRPr lang="en-AU" altLang="cs-CZ" sz="2200" dirty="0" smtClean="0"/>
          </a:p>
          <a:p>
            <a:pPr>
              <a:lnSpc>
                <a:spcPct val="90000"/>
              </a:lnSpc>
            </a:pPr>
            <a:r>
              <a:rPr lang="en-AU" altLang="cs-CZ" sz="2200" dirty="0" smtClean="0"/>
              <a:t>This emotion is especially typical of women and empathic people.</a:t>
            </a:r>
          </a:p>
          <a:p>
            <a:pPr>
              <a:lnSpc>
                <a:spcPct val="90000"/>
              </a:lnSpc>
            </a:pPr>
            <a:endParaRPr lang="en-AU" altLang="cs-CZ" sz="2200" dirty="0" smtClean="0"/>
          </a:p>
          <a:p>
            <a:pPr>
              <a:lnSpc>
                <a:spcPct val="90000"/>
              </a:lnSpc>
            </a:pPr>
            <a:r>
              <a:rPr lang="en-AU" altLang="cs-CZ" sz="2200" dirty="0" smtClean="0"/>
              <a:t>Promoting of services.</a:t>
            </a:r>
          </a:p>
        </p:txBody>
      </p:sp>
      <p:pic>
        <p:nvPicPr>
          <p:cNvPr id="9" name="Picture 10" descr="Výsledek obrázku pro kofola rekl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706" y="4241423"/>
            <a:ext cx="2228726" cy="157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https://www.zmrzlina-misa.cz/_clip/plakat5-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998" y="4236761"/>
            <a:ext cx="1602130" cy="23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mediar.cz/wp-content/uploads/2015/04/prazdroj.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40" y="4254400"/>
            <a:ext cx="3970431" cy="141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58574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146480" y="1248146"/>
            <a:ext cx="8851037" cy="5609854"/>
          </a:xfrm>
          <a:solidFill>
            <a:srgbClr val="FFFF00"/>
          </a:solidFill>
        </p:spPr>
        <p:txBody>
          <a:bodyPr/>
          <a:lstStyle/>
          <a:p>
            <a:r>
              <a:rPr lang="en-AU" altLang="cs-CZ" sz="2200" b="1" dirty="0" smtClean="0"/>
              <a:t>Physiological measurements - the body's reaction to emotion:</a:t>
            </a:r>
          </a:p>
          <a:p>
            <a:pPr marL="541338" indent="-185738"/>
            <a:r>
              <a:rPr lang="en-AU" altLang="cs-CZ" sz="2200" dirty="0" smtClean="0"/>
              <a:t>Skin conductance measurement</a:t>
            </a:r>
          </a:p>
          <a:p>
            <a:pPr marL="541338" indent="-185738"/>
            <a:r>
              <a:rPr lang="en-AU" altLang="cs-CZ" sz="2200" dirty="0" smtClean="0"/>
              <a:t>Measurement of heart rate turbulence</a:t>
            </a:r>
          </a:p>
          <a:p>
            <a:pPr marL="541338" indent="-185738"/>
            <a:r>
              <a:rPr lang="en-AU" altLang="cs-CZ" sz="2200" dirty="0" smtClean="0"/>
              <a:t>Measuring of the facial muscles activity </a:t>
            </a:r>
            <a:endParaRPr lang="en-AU" altLang="cs-CZ" sz="2200" b="1" dirty="0" smtClean="0"/>
          </a:p>
          <a:p>
            <a:r>
              <a:rPr lang="en-AU" altLang="cs-CZ" sz="2200" b="1" dirty="0" smtClean="0"/>
              <a:t>Self-report measurements – verbal, visual and measurement of the force moment. </a:t>
            </a:r>
          </a:p>
          <a:p>
            <a:pPr marL="630238" indent="-185738"/>
            <a:r>
              <a:rPr lang="en-AU" altLang="cs-CZ" sz="2200" b="1" dirty="0" smtClean="0"/>
              <a:t>Verbal </a:t>
            </a:r>
            <a:r>
              <a:rPr lang="en-AU" altLang="cs-CZ" sz="2200" dirty="0" smtClean="0"/>
              <a:t>– questionnaire survey after seeing the ad, Likert scale and semantic differential.</a:t>
            </a:r>
          </a:p>
          <a:p>
            <a:pPr marL="630238" indent="-185738"/>
            <a:r>
              <a:rPr lang="en-AU" altLang="cs-CZ" sz="2200" b="1" dirty="0" smtClean="0"/>
              <a:t>Visual </a:t>
            </a:r>
            <a:r>
              <a:rPr lang="en-AU" altLang="cs-CZ" sz="2200" dirty="0" smtClean="0"/>
              <a:t>– respondent selects from photographs of faces expressing different emotions that correspond to his or her feelings after seeing the ad.</a:t>
            </a:r>
          </a:p>
          <a:p>
            <a:pPr marL="630238" indent="-185738"/>
            <a:r>
              <a:rPr lang="en-AU" altLang="cs-CZ" sz="2200" b="1" dirty="0" smtClean="0"/>
              <a:t>Measurement of the force moment </a:t>
            </a:r>
            <a:r>
              <a:rPr lang="en-AU" altLang="cs-CZ" sz="2200" dirty="0" smtClean="0"/>
              <a:t>– respondent moves from left to right with a special pen during watching the advertising, and it shows his or her immediate emotions (from the highest to the lowest emotions).</a:t>
            </a:r>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cs-CZ" sz="2400" b="1" cap="all" dirty="0">
                <a:latin typeface="Arial" panose="020B0604020202020204" pitchFamily="34" charset="0"/>
              </a:rPr>
              <a:t>Measurement of emotions in </a:t>
            </a:r>
            <a:r>
              <a:rPr lang="en-US" altLang="cs-CZ" sz="2400" b="1" cap="all" dirty="0" smtClean="0">
                <a:latin typeface="Arial" panose="020B0604020202020204" pitchFamily="34" charset="0"/>
              </a:rPr>
              <a:t>advertising</a:t>
            </a:r>
            <a:endParaRPr lang="en-US" altLang="cs-CZ" sz="2400" b="1" cap="all" dirty="0">
              <a:latin typeface="Arial" panose="020B0604020202020204" pitchFamily="34" charset="0"/>
            </a:endParaRPr>
          </a:p>
        </p:txBody>
      </p:sp>
      <p:pic>
        <p:nvPicPr>
          <p:cNvPr id="17410" name="Picture 2"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964" y="1709811"/>
            <a:ext cx="1201922" cy="1196581"/>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19096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146480" y="1248146"/>
            <a:ext cx="8851037" cy="4928910"/>
          </a:xfrm>
          <a:solidFill>
            <a:srgbClr val="FFFF00"/>
          </a:solidFill>
        </p:spPr>
        <p:txBody>
          <a:bodyPr/>
          <a:lstStyle/>
          <a:p>
            <a:r>
              <a:rPr lang="en-AU" altLang="cs-CZ" sz="2200" b="1" dirty="0" smtClean="0"/>
              <a:t>Symbolic measurement of emotions: </a:t>
            </a:r>
          </a:p>
          <a:p>
            <a:endParaRPr lang="en-AU" altLang="cs-CZ" sz="2200" b="1" dirty="0" smtClean="0"/>
          </a:p>
          <a:p>
            <a:pPr marL="541338" indent="-274638"/>
            <a:r>
              <a:rPr lang="en-AU" altLang="cs-CZ" sz="2200" b="1" dirty="0" err="1" smtClean="0"/>
              <a:t>Zaltman´s</a:t>
            </a:r>
            <a:r>
              <a:rPr lang="en-AU" altLang="cs-CZ" sz="2200" b="1" dirty="0" smtClean="0"/>
              <a:t> technique about symbol reminder - </a:t>
            </a:r>
            <a:r>
              <a:rPr lang="en-AU" altLang="cs-CZ" sz="2200" dirty="0" smtClean="0"/>
              <a:t>respondents are asked to express their thoughts and feelings about advertising by using the pictures. Then depth interview takes place, where spontaneous and conscious thoughts regarding advertising are identified. The method is very beneficial, but time consuming.</a:t>
            </a:r>
            <a:endParaRPr lang="cs-CZ" altLang="cs-CZ" sz="2200" dirty="0" smtClean="0"/>
          </a:p>
          <a:p>
            <a:pPr marL="541338" indent="-274638"/>
            <a:endParaRPr lang="en-AU" altLang="cs-CZ" sz="2200" b="1" dirty="0" smtClean="0"/>
          </a:p>
          <a:p>
            <a:pPr marL="541338" indent="-274638"/>
            <a:r>
              <a:rPr lang="en-AU" altLang="cs-CZ" sz="2200" b="1" dirty="0" smtClean="0"/>
              <a:t>Method of archetypes selection – </a:t>
            </a:r>
            <a:r>
              <a:rPr lang="en-AU" altLang="cs-CZ" sz="2200" dirty="0" smtClean="0"/>
              <a:t>respondent selects from photographs of classic archetypal patterns such as a hero, </a:t>
            </a:r>
            <a:r>
              <a:rPr lang="en-AU" altLang="cs-CZ" sz="2200" dirty="0" smtClean="0"/>
              <a:t>lazy </a:t>
            </a:r>
            <a:r>
              <a:rPr lang="en-AU" altLang="cs-CZ" sz="2200" dirty="0" smtClean="0"/>
              <a:t>bones etc. according to the perception of the presented product - brand.</a:t>
            </a:r>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cs-CZ" sz="2400" b="1" cap="all" dirty="0" smtClean="0">
                <a:latin typeface="Arial" panose="020B0604020202020204" pitchFamily="34" charset="0"/>
              </a:rPr>
              <a:t>Measurement of emotions in advertising</a:t>
            </a:r>
            <a:endParaRPr lang="en-US" altLang="cs-CZ" sz="2400" b="1" cap="all" dirty="0">
              <a:latin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7678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quarter" idx="1"/>
          </p:nvPr>
        </p:nvSpPr>
        <p:spPr>
          <a:xfrm>
            <a:off x="338138" y="1441450"/>
            <a:ext cx="8115300" cy="4873625"/>
          </a:xfrm>
          <a:solidFill>
            <a:srgbClr val="FFFF00"/>
          </a:solidFill>
        </p:spPr>
        <p:txBody>
          <a:bodyPr/>
          <a:lstStyle/>
          <a:p>
            <a:pPr marL="609600" indent="-609600" eaLnBrk="1" hangingPunct="1"/>
            <a:r>
              <a:rPr lang="en-AU" altLang="cs-CZ" sz="2200" b="1" dirty="0" smtClean="0">
                <a:solidFill>
                  <a:srgbClr val="FF0000"/>
                </a:solidFill>
              </a:rPr>
              <a:t>The paid </a:t>
            </a:r>
            <a:r>
              <a:rPr lang="en-AU" altLang="cs-CZ" sz="2200" dirty="0" smtClean="0"/>
              <a:t>form of </a:t>
            </a:r>
            <a:r>
              <a:rPr lang="en-AU" altLang="cs-CZ" sz="2200" b="1" dirty="0" smtClean="0">
                <a:solidFill>
                  <a:srgbClr val="FF0000"/>
                </a:solidFill>
              </a:rPr>
              <a:t>impersonal </a:t>
            </a:r>
            <a:r>
              <a:rPr lang="en-AU" altLang="cs-CZ" sz="2200" dirty="0" smtClean="0"/>
              <a:t>presentation.</a:t>
            </a:r>
          </a:p>
          <a:p>
            <a:pPr marL="609600" indent="-609600" eaLnBrk="1" hangingPunct="1">
              <a:buFont typeface="Wingdings" panose="05000000000000000000" pitchFamily="2" charset="2"/>
              <a:buNone/>
            </a:pPr>
            <a:endParaRPr lang="en-AU" altLang="cs-CZ" sz="2200" dirty="0" smtClean="0"/>
          </a:p>
          <a:p>
            <a:pPr marL="609600" indent="-609600" eaLnBrk="1" hangingPunct="1"/>
            <a:r>
              <a:rPr lang="en-AU" altLang="cs-CZ" sz="2200" dirty="0" smtClean="0"/>
              <a:t>The advertising is a persuasive process by which the users of products are sought through communication media. </a:t>
            </a:r>
          </a:p>
          <a:p>
            <a:pPr marL="609600" indent="-609600" eaLnBrk="1" hangingPunct="1"/>
            <a:endParaRPr lang="en-AU" altLang="cs-CZ" sz="2200" dirty="0" smtClean="0"/>
          </a:p>
          <a:p>
            <a:pPr marL="609600" indent="-609600" eaLnBrk="1" hangingPunct="1"/>
            <a:r>
              <a:rPr lang="en-AU" altLang="cs-CZ" sz="2200" dirty="0" smtClean="0"/>
              <a:t>The part of marketing communication mix.</a:t>
            </a:r>
          </a:p>
          <a:p>
            <a:pPr marL="609600" indent="-609600" eaLnBrk="1" hangingPunct="1"/>
            <a:endParaRPr lang="en-AU" altLang="cs-CZ" sz="2200" dirty="0" smtClean="0"/>
          </a:p>
          <a:p>
            <a:pPr marL="609600" indent="-609600" eaLnBrk="1" hangingPunct="1"/>
            <a:r>
              <a:rPr lang="en-AU" altLang="cs-CZ" sz="2200" b="1" dirty="0" smtClean="0"/>
              <a:t>The basic features of advertising: </a:t>
            </a:r>
          </a:p>
          <a:p>
            <a:pPr marL="896938" indent="-266700" eaLnBrk="1" hangingPunct="1"/>
            <a:r>
              <a:rPr lang="en-AU" altLang="cs-CZ" sz="2200" dirty="0" smtClean="0"/>
              <a:t>Mass</a:t>
            </a:r>
          </a:p>
          <a:p>
            <a:pPr marL="896938" indent="-266700" eaLnBrk="1" hangingPunct="1"/>
            <a:r>
              <a:rPr lang="en-AU" altLang="cs-CZ" sz="2200" dirty="0" smtClean="0"/>
              <a:t>Paid </a:t>
            </a:r>
          </a:p>
          <a:p>
            <a:pPr marL="896938" indent="-266700" eaLnBrk="1" hangingPunct="1"/>
            <a:r>
              <a:rPr lang="en-AU" altLang="cs-CZ" sz="2200" dirty="0" smtClean="0"/>
              <a:t>Impersonal </a:t>
            </a:r>
          </a:p>
          <a:p>
            <a:pPr marL="609600" indent="-609600" eaLnBrk="1" hangingPunct="1">
              <a:buFont typeface="Wingdings" panose="05000000000000000000" pitchFamily="2" charset="2"/>
              <a:buNone/>
            </a:pPr>
            <a:endParaRPr lang="en-AU" altLang="cs-CZ" sz="2200" u="sng" dirty="0" smtClean="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1. What is advertising?</a:t>
            </a:r>
          </a:p>
        </p:txBody>
      </p:sp>
      <p:pic>
        <p:nvPicPr>
          <p:cNvPr id="7" name="Picture 6" descr="C:\Users\Va\AppData\Local\Microsoft\Windows\Temporary Internet Files\Content.IE5\2V1R5A97\MP90043853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718" y="3878262"/>
            <a:ext cx="1467391" cy="211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21195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146480" y="1834072"/>
            <a:ext cx="8851037" cy="4928910"/>
          </a:xfrm>
          <a:solidFill>
            <a:srgbClr val="FFFF00"/>
          </a:solidFill>
        </p:spPr>
        <p:txBody>
          <a:bodyPr/>
          <a:lstStyle/>
          <a:p>
            <a:r>
              <a:rPr lang="en-AU" sz="2200" dirty="0" smtClean="0"/>
              <a:t>The concept of facial coding is that we reveal our emotions by our facial expressions. Particularly in some social settings, we may seek to conceal these, but the underlying emotion we experience still registers on our face, even as a brief micro-expression. </a:t>
            </a:r>
          </a:p>
          <a:p>
            <a:r>
              <a:rPr lang="en-AU" altLang="cs-CZ" sz="2200" dirty="0" smtClean="0"/>
              <a:t>A good review of the first emotional reactions to the commercials. Man responds to the stimulus immediately. The change in the face is natural and unconscious.</a:t>
            </a:r>
          </a:p>
          <a:p>
            <a:r>
              <a:rPr lang="en-AU" altLang="cs-CZ" sz="2200" dirty="0" smtClean="0"/>
              <a:t>The condition is that the respondent agrees with the webcam use, either at home, in CAWI data collection or in some research place. </a:t>
            </a:r>
          </a:p>
          <a:p>
            <a:r>
              <a:rPr lang="en-AU" altLang="cs-CZ" sz="2200" dirty="0" smtClean="0"/>
              <a:t>The testing process: turn on the camera, recording the basic features of the face, facial reaction measurements, quantitative processing and analysis, display of emotional reactions to the spot.</a:t>
            </a:r>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cs-CZ" sz="2400" b="1" cap="all" dirty="0">
                <a:latin typeface="Arial" panose="020B0604020202020204" pitchFamily="34" charset="0"/>
              </a:rPr>
              <a:t>Measurement of emotions in advertising - facial coding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1923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Measurement of emotions in advertising - facial coding </a:t>
            </a:r>
          </a:p>
        </p:txBody>
      </p:sp>
      <p:pic>
        <p:nvPicPr>
          <p:cNvPr id="7" name="Picture 2" descr="https://media.licdn.com/media/AAEAAQAAAAAAAAMnAAAAJDhlOTY3YzBjLTExMTYtNDFhOS1hODQ1LTFhMzUzYjg1ZjI4O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06" y="1617478"/>
            <a:ext cx="5827876" cy="1986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livescience.com/images/i/000/061/898/original/emotient-facial-recognition.jpg?139109716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6562" y="3746377"/>
            <a:ext cx="4512103" cy="2684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525946" y="6348303"/>
            <a:ext cx="4882719" cy="369332"/>
          </a:xfrm>
          <a:prstGeom prst="rect">
            <a:avLst/>
          </a:prstGeom>
          <a:noFill/>
        </p:spPr>
        <p:txBody>
          <a:bodyPr wrap="square" rtlCol="0">
            <a:spAutoFit/>
          </a:bodyPr>
          <a:lstStyle/>
          <a:p>
            <a:pPr algn="ctr"/>
            <a:r>
              <a:rPr lang="cs-CZ" b="1" dirty="0" smtClean="0"/>
              <a:t>DASHBOARD</a:t>
            </a:r>
            <a:endParaRPr lang="cs-CZ" b="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57298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5. NEUROMARKETING </a:t>
            </a:r>
            <a:endParaRPr lang="en-AU" altLang="cs-CZ" sz="2400" b="1" cap="all" dirty="0" smtClean="0">
              <a:latin typeface="Arial" panose="020B0604020202020204" pitchFamily="34" charset="0"/>
            </a:endParaRPr>
          </a:p>
        </p:txBody>
      </p:sp>
      <p:sp>
        <p:nvSpPr>
          <p:cNvPr id="7" name="Rectangle 3"/>
          <p:cNvSpPr txBox="1">
            <a:spLocks noChangeArrowheads="1"/>
          </p:cNvSpPr>
          <p:nvPr/>
        </p:nvSpPr>
        <p:spPr>
          <a:xfrm>
            <a:off x="584704" y="1595005"/>
            <a:ext cx="7974589" cy="3929063"/>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cs-CZ" altLang="cs-CZ" sz="2200" dirty="0" smtClean="0"/>
          </a:p>
        </p:txBody>
      </p:sp>
      <p:sp>
        <p:nvSpPr>
          <p:cNvPr id="8" name="Zástupný symbol pro obsah 2"/>
          <p:cNvSpPr txBox="1">
            <a:spLocks/>
          </p:cNvSpPr>
          <p:nvPr/>
        </p:nvSpPr>
        <p:spPr>
          <a:xfrm>
            <a:off x="197526" y="1595005"/>
            <a:ext cx="8748944" cy="4873625"/>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ltLang="cs-CZ" sz="2000" b="1" dirty="0" smtClean="0"/>
          </a:p>
        </p:txBody>
      </p:sp>
      <p:sp>
        <p:nvSpPr>
          <p:cNvPr id="9" name="Obdélník 8"/>
          <p:cNvSpPr/>
          <p:nvPr/>
        </p:nvSpPr>
        <p:spPr>
          <a:xfrm>
            <a:off x="428504" y="1879091"/>
            <a:ext cx="8286988" cy="4154984"/>
          </a:xfrm>
          <a:prstGeom prst="rect">
            <a:avLst/>
          </a:prstGeom>
          <a:solidFill>
            <a:srgbClr val="FFFF00"/>
          </a:solidFill>
        </p:spPr>
        <p:txBody>
          <a:bodyPr wrap="square">
            <a:spAutoFit/>
          </a:bodyPr>
          <a:lstStyle/>
          <a:p>
            <a:pPr marL="342900" indent="-342900">
              <a:buFont typeface="Arial" panose="020B0604020202020204" pitchFamily="34" charset="0"/>
              <a:buChar char="•"/>
            </a:pPr>
            <a:r>
              <a:rPr lang="en-AU" sz="2200" dirty="0" smtClean="0"/>
              <a:t>It is invested over $ 400 million to marketing communication annually, but efficiency declines (Morin, 2011).</a:t>
            </a:r>
          </a:p>
          <a:p>
            <a:pPr marL="342900" indent="-342900">
              <a:buFont typeface="Arial" panose="020B0604020202020204" pitchFamily="34" charset="0"/>
              <a:buChar char="•"/>
            </a:pPr>
            <a:r>
              <a:rPr lang="en-AU" sz="2200" dirty="0" smtClean="0"/>
              <a:t>60-year-old man  has watched an average of 2 million ads during hi</a:t>
            </a:r>
            <a:r>
              <a:rPr lang="cs-CZ" sz="2200" dirty="0" smtClean="0"/>
              <a:t>s</a:t>
            </a:r>
            <a:r>
              <a:rPr lang="en-AU" sz="2200" dirty="0" smtClean="0"/>
              <a:t> or her life, which one of them does he remember them?</a:t>
            </a:r>
          </a:p>
          <a:p>
            <a:pPr marL="342900" indent="-342900">
              <a:buFont typeface="Arial" panose="020B0604020202020204" pitchFamily="34" charset="0"/>
              <a:buChar char="•"/>
            </a:pPr>
            <a:r>
              <a:rPr lang="en-AU" sz="2200" dirty="0" smtClean="0"/>
              <a:t>Traditional market research is based on the willingness and ability of respondents to describe their emotions, decision-making process ...</a:t>
            </a:r>
          </a:p>
          <a:p>
            <a:pPr marL="342900" indent="-342900">
              <a:buFont typeface="Arial" panose="020B0604020202020204" pitchFamily="34" charset="0"/>
              <a:buChar char="•"/>
            </a:pPr>
            <a:r>
              <a:rPr lang="en-AU" sz="2200" dirty="0" smtClean="0"/>
              <a:t>Conventional methods of testing and evaluation of advertising effectiveness essentially collapses.</a:t>
            </a:r>
          </a:p>
          <a:p>
            <a:pPr marL="342900" indent="-342900">
              <a:buFont typeface="Arial" panose="020B0604020202020204" pitchFamily="34" charset="0"/>
              <a:buChar char="•"/>
            </a:pPr>
            <a:r>
              <a:rPr lang="en-AU" sz="2200" dirty="0" err="1" smtClean="0"/>
              <a:t>Neuromarketing</a:t>
            </a:r>
            <a:r>
              <a:rPr lang="en-AU" sz="2200" dirty="0" smtClean="0"/>
              <a:t> enables the acquisition of undistorted data about  consumer behaviour, promotion ...</a:t>
            </a:r>
            <a:endParaRPr lang="en-AU" sz="22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9602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NEUROMARKETING </a:t>
            </a:r>
            <a:endParaRPr lang="en-AU" altLang="cs-CZ" sz="2400" b="1" cap="all" dirty="0" smtClean="0">
              <a:latin typeface="Arial" panose="020B0604020202020204" pitchFamily="34" charset="0"/>
            </a:endParaRPr>
          </a:p>
        </p:txBody>
      </p:sp>
      <p:sp>
        <p:nvSpPr>
          <p:cNvPr id="7" name="Rectangle 3"/>
          <p:cNvSpPr txBox="1">
            <a:spLocks noChangeArrowheads="1"/>
          </p:cNvSpPr>
          <p:nvPr/>
        </p:nvSpPr>
        <p:spPr>
          <a:xfrm>
            <a:off x="584704" y="1595005"/>
            <a:ext cx="7974589" cy="3929063"/>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cs-CZ" altLang="cs-CZ" sz="2200" dirty="0" smtClean="0"/>
          </a:p>
        </p:txBody>
      </p:sp>
      <p:sp>
        <p:nvSpPr>
          <p:cNvPr id="8" name="Zástupný symbol pro obsah 2"/>
          <p:cNvSpPr txBox="1">
            <a:spLocks/>
          </p:cNvSpPr>
          <p:nvPr/>
        </p:nvSpPr>
        <p:spPr>
          <a:xfrm>
            <a:off x="197526" y="1313902"/>
            <a:ext cx="8748944" cy="4873625"/>
          </a:xfrm>
          <a:prstGeom prst="rect">
            <a:avLst/>
          </a:prstGeom>
          <a:solidFill>
            <a:srgbClr val="FFFF00"/>
          </a:solidFill>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cs-CZ" sz="2000" dirty="0" err="1" smtClean="0"/>
              <a:t>Neuromarketing</a:t>
            </a:r>
            <a:r>
              <a:rPr lang="en-US" altLang="cs-CZ" sz="2000" dirty="0" smtClean="0"/>
              <a:t> is a new field of marketing that studies consumers' sensorimotor, cognitive, and affective response to marketing stimuli. Researchers use technologies such as function</a:t>
            </a:r>
            <a:r>
              <a:rPr lang="cs-CZ" altLang="cs-CZ" sz="2000" dirty="0" smtClean="0"/>
              <a:t> </a:t>
            </a:r>
            <a:r>
              <a:rPr lang="en-US" altLang="cs-CZ" sz="2000" dirty="0" smtClean="0"/>
              <a:t>a magnetic resonance imaging (fMRI) to measure changes in activity in parts of the brain,</a:t>
            </a:r>
            <a:r>
              <a:rPr lang="cs-CZ" altLang="cs-CZ" sz="2000" dirty="0" smtClean="0"/>
              <a:t> </a:t>
            </a:r>
            <a:r>
              <a:rPr lang="en-US" altLang="cs-CZ" sz="2000" dirty="0" smtClean="0"/>
              <a:t>electroencephalography (EEG) to measure activity in specific regional spectra of the brain response, and/or sensors to measure changes in one's physiological state (heart rate, respiratory rate, galvanic skin response) to learn why consumers make the decisions they do, and what part of the brain is telling them to do it.</a:t>
            </a:r>
            <a:endParaRPr lang="cs-CZ" altLang="cs-CZ" sz="2000" dirty="0" smtClean="0"/>
          </a:p>
          <a:p>
            <a:endParaRPr lang="en-US" altLang="cs-CZ" sz="2000" dirty="0" smtClean="0"/>
          </a:p>
          <a:p>
            <a:r>
              <a:rPr lang="en-US" altLang="cs-CZ" sz="2000" b="1" dirty="0" smtClean="0"/>
              <a:t>This knowledge will help marketers create products and services designed more effectively and marketing campaigns focused more on the brain's response. </a:t>
            </a:r>
            <a:endParaRPr lang="cs-CZ" altLang="cs-CZ" sz="2000" b="1" dirty="0" smtClean="0"/>
          </a:p>
        </p:txBody>
      </p:sp>
      <p:pic>
        <p:nvPicPr>
          <p:cNvPr id="12" name="Picture 6" descr="http://www.numbersleuth.org/trends/wp-content/uploads/2013/01/neuro-marke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110" y="5308951"/>
            <a:ext cx="2156772" cy="14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923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8648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NEUROMARKETING </a:t>
            </a:r>
            <a:endParaRPr lang="en-AU" altLang="cs-CZ" sz="2400" b="1" cap="all" dirty="0" smtClean="0">
              <a:latin typeface="Arial" panose="020B0604020202020204" pitchFamily="34" charset="0"/>
            </a:endParaRPr>
          </a:p>
        </p:txBody>
      </p:sp>
      <p:sp>
        <p:nvSpPr>
          <p:cNvPr id="8" name="Zástupný symbol pro obsah 2"/>
          <p:cNvSpPr txBox="1">
            <a:spLocks/>
          </p:cNvSpPr>
          <p:nvPr/>
        </p:nvSpPr>
        <p:spPr>
          <a:xfrm>
            <a:off x="197526" y="1595005"/>
            <a:ext cx="8748944" cy="4873625"/>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ltLang="cs-CZ" sz="2000" b="1" dirty="0" smtClean="0"/>
          </a:p>
        </p:txBody>
      </p:sp>
      <p:sp>
        <p:nvSpPr>
          <p:cNvPr id="9" name="Obdélník 8"/>
          <p:cNvSpPr/>
          <p:nvPr/>
        </p:nvSpPr>
        <p:spPr>
          <a:xfrm>
            <a:off x="269816" y="1505598"/>
            <a:ext cx="8604364" cy="4708981"/>
          </a:xfrm>
          <a:prstGeom prst="rect">
            <a:avLst/>
          </a:prstGeom>
        </p:spPr>
        <p:txBody>
          <a:bodyPr wrap="square">
            <a:spAutoFit/>
          </a:bodyPr>
          <a:lstStyle/>
          <a:p>
            <a:pPr marL="285750" indent="-285750">
              <a:buFont typeface="Arial" panose="020B0604020202020204" pitchFamily="34" charset="0"/>
              <a:buChar char="•"/>
            </a:pPr>
            <a:r>
              <a:rPr lang="en-US" sz="2000" b="1" dirty="0" err="1"/>
              <a:t>Neuromarketing</a:t>
            </a:r>
            <a:r>
              <a:rPr lang="en-US" sz="2000" b="1" dirty="0"/>
              <a:t> aims to better understand the impact of marketing stimuli, by observing and interpreting human emotions. </a:t>
            </a:r>
            <a:endParaRPr lang="cs-CZ" sz="2000" b="1" dirty="0" smtClean="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US" sz="2000" dirty="0" smtClean="0"/>
              <a:t>The </a:t>
            </a:r>
            <a:r>
              <a:rPr lang="en-US" sz="2000" dirty="0"/>
              <a:t>rationale behind </a:t>
            </a:r>
            <a:r>
              <a:rPr lang="en-US" sz="2000" dirty="0" err="1"/>
              <a:t>neuromarketing</a:t>
            </a:r>
            <a:r>
              <a:rPr lang="en-US" sz="2000" dirty="0"/>
              <a:t> is that human decision making is not so much a conscious process and the idea of the “homo </a:t>
            </a:r>
            <a:r>
              <a:rPr lang="en-US" sz="2000" dirty="0" err="1"/>
              <a:t>economicus</a:t>
            </a:r>
            <a:r>
              <a:rPr lang="en-US" sz="2000" dirty="0"/>
              <a:t>”, basis for the majority of economic models around, is out dated. Instead, there is more and more prove that the willingness to buy products and services is an emotional process where the brain uses a lot of short cuts to accelerate the decision making process. </a:t>
            </a:r>
            <a:endParaRPr lang="cs-CZ" sz="2000" dirty="0" smtClean="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US" sz="2000" dirty="0" err="1" smtClean="0"/>
              <a:t>Neuromarketing</a:t>
            </a:r>
            <a:r>
              <a:rPr lang="en-US" sz="2000" dirty="0" smtClean="0"/>
              <a:t> </a:t>
            </a:r>
            <a:r>
              <a:rPr lang="en-US" sz="2000" dirty="0"/>
              <a:t>studies which emotions are relevant in human decision making and uses this knowledge to make marketing more effective. The knowledge is applied in product design, enhancing promotions and advertising, pricing, store design and the improving the consumer experience in a whole.</a:t>
            </a:r>
            <a:endParaRPr lang="en-US" sz="2000" dirty="0">
              <a:effectLst/>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81751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 y="-35377"/>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3" y="695963"/>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NEUROMARKETING </a:t>
            </a:r>
            <a:endParaRPr lang="en-AU" altLang="cs-CZ" sz="2400" b="1" cap="all" dirty="0" smtClean="0">
              <a:latin typeface="Arial" panose="020B0604020202020204" pitchFamily="34" charset="0"/>
            </a:endParaRPr>
          </a:p>
        </p:txBody>
      </p:sp>
      <p:sp>
        <p:nvSpPr>
          <p:cNvPr id="7" name="Rectangle 3"/>
          <p:cNvSpPr txBox="1">
            <a:spLocks noChangeArrowheads="1"/>
          </p:cNvSpPr>
          <p:nvPr/>
        </p:nvSpPr>
        <p:spPr>
          <a:xfrm>
            <a:off x="584704" y="1595005"/>
            <a:ext cx="7974589" cy="3929063"/>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cs-CZ" altLang="cs-CZ" sz="2200" dirty="0" smtClean="0"/>
          </a:p>
        </p:txBody>
      </p:sp>
      <p:sp>
        <p:nvSpPr>
          <p:cNvPr id="8" name="Zástupný symbol pro obsah 2"/>
          <p:cNvSpPr txBox="1">
            <a:spLocks/>
          </p:cNvSpPr>
          <p:nvPr/>
        </p:nvSpPr>
        <p:spPr>
          <a:xfrm>
            <a:off x="197526" y="1595005"/>
            <a:ext cx="8748944" cy="4873625"/>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ltLang="cs-CZ" sz="2000" b="1" dirty="0" smtClean="0"/>
          </a:p>
        </p:txBody>
      </p:sp>
      <p:sp>
        <p:nvSpPr>
          <p:cNvPr id="4" name="Obdélník 3"/>
          <p:cNvSpPr/>
          <p:nvPr/>
        </p:nvSpPr>
        <p:spPr>
          <a:xfrm>
            <a:off x="99508" y="1102578"/>
            <a:ext cx="9044492" cy="5755422"/>
          </a:xfrm>
          <a:prstGeom prst="rect">
            <a:avLst/>
          </a:prstGeom>
        </p:spPr>
        <p:txBody>
          <a:bodyPr wrap="square">
            <a:spAutoFit/>
          </a:bodyPr>
          <a:lstStyle/>
          <a:p>
            <a:r>
              <a:rPr lang="en-US" sz="1600" dirty="0" smtClean="0"/>
              <a:t>The </a:t>
            </a:r>
            <a:r>
              <a:rPr lang="en-US" sz="1600" dirty="0"/>
              <a:t>vast majority of companies under the umbrella of </a:t>
            </a:r>
            <a:r>
              <a:rPr lang="en-US" sz="1600" dirty="0" err="1"/>
              <a:t>neuromarketing</a:t>
            </a:r>
            <a:r>
              <a:rPr lang="en-US" sz="1600" dirty="0"/>
              <a:t> are active in the </a:t>
            </a:r>
            <a:r>
              <a:rPr lang="en-US" sz="1600" b="1" dirty="0"/>
              <a:t>market research </a:t>
            </a:r>
            <a:r>
              <a:rPr lang="en-US" sz="1600" dirty="0"/>
              <a:t>domain. These companies are experts in evaluating commercials, ads, new products, or even measure audience responses to media like broadcasting or movies. </a:t>
            </a:r>
          </a:p>
          <a:p>
            <a:endParaRPr lang="cs-CZ" sz="1600" dirty="0" smtClean="0"/>
          </a:p>
          <a:p>
            <a:r>
              <a:rPr lang="en-US" sz="1600" dirty="0" smtClean="0"/>
              <a:t>How </a:t>
            </a:r>
            <a:r>
              <a:rPr lang="en-US" sz="1600" dirty="0"/>
              <a:t>a </a:t>
            </a:r>
            <a:r>
              <a:rPr lang="en-US" sz="1600" b="1" dirty="0"/>
              <a:t>product looks</a:t>
            </a:r>
            <a:r>
              <a:rPr lang="en-US" sz="1600" dirty="0"/>
              <a:t>, feels and functions is affecting the consumer experience in a whole. Applying </a:t>
            </a:r>
            <a:r>
              <a:rPr lang="en-US" sz="1600" dirty="0" err="1"/>
              <a:t>neuromarketing</a:t>
            </a:r>
            <a:r>
              <a:rPr lang="en-US" sz="1600" dirty="0"/>
              <a:t> principles and </a:t>
            </a:r>
            <a:r>
              <a:rPr lang="en-US" sz="1600" dirty="0" err="1"/>
              <a:t>neuromarketing</a:t>
            </a:r>
            <a:r>
              <a:rPr lang="en-US" sz="1600" dirty="0"/>
              <a:t> testing can provide insights on the emotional effects of design choices. 	</a:t>
            </a:r>
          </a:p>
          <a:p>
            <a:r>
              <a:rPr lang="en-US" sz="1600" dirty="0"/>
              <a:t>	</a:t>
            </a:r>
          </a:p>
          <a:p>
            <a:r>
              <a:rPr lang="en-US" sz="1600" dirty="0" smtClean="0"/>
              <a:t>Marketers </a:t>
            </a:r>
            <a:r>
              <a:rPr lang="en-US" sz="1600" dirty="0"/>
              <a:t>know for a very long time, that </a:t>
            </a:r>
            <a:r>
              <a:rPr lang="en-US" sz="1600" b="1" dirty="0"/>
              <a:t>price</a:t>
            </a:r>
            <a:r>
              <a:rPr lang="en-US" sz="1600" dirty="0"/>
              <a:t> is an important variable in the success of product and service. Knowledge on how price information is perceived and processed is the added value of </a:t>
            </a:r>
            <a:r>
              <a:rPr lang="en-US" sz="1600" dirty="0" err="1"/>
              <a:t>neuromarketing</a:t>
            </a:r>
            <a:r>
              <a:rPr lang="en-US" sz="1600" dirty="0"/>
              <a:t> in this part of the marketing process. </a:t>
            </a:r>
          </a:p>
          <a:p>
            <a:endParaRPr lang="cs-CZ" sz="1600" dirty="0" smtClean="0"/>
          </a:p>
          <a:p>
            <a:r>
              <a:rPr lang="en-US" sz="1600" dirty="0" smtClean="0"/>
              <a:t>If </a:t>
            </a:r>
            <a:r>
              <a:rPr lang="en-US" sz="1600" dirty="0"/>
              <a:t>every </a:t>
            </a:r>
            <a:r>
              <a:rPr lang="en-US" sz="1600" b="1" dirty="0"/>
              <a:t>in-store decision </a:t>
            </a:r>
            <a:r>
              <a:rPr lang="en-US" sz="1600" dirty="0"/>
              <a:t>was taken rationally, your weekly groceries would take up to eight hours. The success of retailers depends on how consumers experience their stores and services, how easy they can navigate and how products, price and promotions are presented (and perceived). Shopper marketing can be enriched by real time measurements of participants’ emotions in a lab or in-store situation. Retailers can also apply the scientific principles of </a:t>
            </a:r>
            <a:r>
              <a:rPr lang="en-US" sz="1600" dirty="0" err="1"/>
              <a:t>neuromarketing</a:t>
            </a:r>
            <a:r>
              <a:rPr lang="en-US" sz="1600" dirty="0"/>
              <a:t> in their retail environments. </a:t>
            </a:r>
          </a:p>
          <a:p>
            <a:endParaRPr lang="en-US" sz="1600" dirty="0"/>
          </a:p>
          <a:p>
            <a:r>
              <a:rPr lang="en-US" sz="1600" dirty="0" err="1" smtClean="0"/>
              <a:t>Neuromarketing</a:t>
            </a:r>
            <a:r>
              <a:rPr lang="en-US" sz="1600" dirty="0" smtClean="0"/>
              <a:t> </a:t>
            </a:r>
            <a:r>
              <a:rPr lang="en-US" sz="1600" dirty="0"/>
              <a:t>applied to </a:t>
            </a:r>
            <a:r>
              <a:rPr lang="en-US" sz="1600" b="1" dirty="0"/>
              <a:t>advertising</a:t>
            </a:r>
            <a:r>
              <a:rPr lang="en-US" sz="1600" dirty="0"/>
              <a:t> uses </a:t>
            </a:r>
            <a:r>
              <a:rPr lang="en-US" sz="1600" dirty="0" err="1"/>
              <a:t>neuromarketing</a:t>
            </a:r>
            <a:r>
              <a:rPr lang="en-US" sz="1600" dirty="0"/>
              <a:t> principles to develop ads and campaigns. While advertising is mainly a creative process, </a:t>
            </a:r>
            <a:r>
              <a:rPr lang="en-US" sz="1600" dirty="0" err="1"/>
              <a:t>neuromarketing</a:t>
            </a:r>
            <a:r>
              <a:rPr lang="en-US" sz="1600" dirty="0"/>
              <a:t> can add value by a better understanding the effects of ads on human beings. </a:t>
            </a:r>
            <a:r>
              <a:rPr lang="en-US" sz="1600" dirty="0" err="1"/>
              <a:t>Neuromarketing</a:t>
            </a:r>
            <a:r>
              <a:rPr lang="en-US" sz="1600" dirty="0"/>
              <a:t> is well developed in ad-testing on effectiveness. Predicting how well it is related to likability and sales. </a:t>
            </a:r>
            <a:endParaRPr lang="cs-CZ" sz="16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7912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 y="-35377"/>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3" y="695963"/>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NEUROMARKETING – practical examples</a:t>
            </a:r>
          </a:p>
        </p:txBody>
      </p:sp>
      <p:sp>
        <p:nvSpPr>
          <p:cNvPr id="7" name="Rectangle 3"/>
          <p:cNvSpPr txBox="1">
            <a:spLocks noChangeArrowheads="1"/>
          </p:cNvSpPr>
          <p:nvPr/>
        </p:nvSpPr>
        <p:spPr>
          <a:xfrm>
            <a:off x="584704" y="1595005"/>
            <a:ext cx="7974589" cy="3929063"/>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endParaRPr lang="cs-CZ" altLang="cs-CZ" sz="2200" dirty="0" smtClean="0"/>
          </a:p>
        </p:txBody>
      </p:sp>
      <p:sp>
        <p:nvSpPr>
          <p:cNvPr id="8" name="Zástupný symbol pro obsah 2"/>
          <p:cNvSpPr txBox="1">
            <a:spLocks/>
          </p:cNvSpPr>
          <p:nvPr/>
        </p:nvSpPr>
        <p:spPr>
          <a:xfrm>
            <a:off x="197526" y="1595005"/>
            <a:ext cx="8748944" cy="4873625"/>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ltLang="cs-CZ" sz="2000" b="1" dirty="0" smtClean="0"/>
          </a:p>
        </p:txBody>
      </p:sp>
      <p:sp>
        <p:nvSpPr>
          <p:cNvPr id="2" name="Obdélník 1"/>
          <p:cNvSpPr/>
          <p:nvPr/>
        </p:nvSpPr>
        <p:spPr>
          <a:xfrm>
            <a:off x="584704" y="1696912"/>
            <a:ext cx="7239740" cy="3139321"/>
          </a:xfrm>
          <a:prstGeom prst="rect">
            <a:avLst/>
          </a:prstGeom>
        </p:spPr>
        <p:txBody>
          <a:bodyPr wrap="square">
            <a:spAutoFit/>
          </a:bodyPr>
          <a:lstStyle/>
          <a:p>
            <a:pPr marL="342900" indent="-342900">
              <a:buFont typeface="Arial" panose="020B0604020202020204" pitchFamily="34" charset="0"/>
              <a:buChar char="•"/>
            </a:pPr>
            <a:r>
              <a:rPr lang="en-AU" sz="2200" b="1" dirty="0" smtClean="0"/>
              <a:t>Microsoft</a:t>
            </a:r>
          </a:p>
          <a:p>
            <a:pPr marL="719138" indent="-363538">
              <a:buFont typeface="Arial" panose="020B0604020202020204" pitchFamily="34" charset="0"/>
              <a:buChar char="•"/>
            </a:pPr>
            <a:r>
              <a:rPr lang="en-AU" sz="2200" dirty="0" smtClean="0"/>
              <a:t>It monitors brain activity while the software is used by selected users.</a:t>
            </a:r>
          </a:p>
          <a:p>
            <a:pPr marL="719138" indent="-363538">
              <a:buFont typeface="Arial" panose="020B0604020202020204" pitchFamily="34" charset="0"/>
              <a:buChar char="•"/>
            </a:pPr>
            <a:r>
              <a:rPr lang="en-AU" sz="2200" dirty="0" smtClean="0"/>
              <a:t>The aim is to improve services and programs.</a:t>
            </a:r>
          </a:p>
          <a:p>
            <a:pPr marL="342900" indent="-342900">
              <a:buFont typeface="Arial" panose="020B0604020202020204" pitchFamily="34" charset="0"/>
              <a:buChar char="•"/>
            </a:pPr>
            <a:endParaRPr lang="en-AU" sz="2200" b="1" dirty="0" smtClean="0"/>
          </a:p>
          <a:p>
            <a:pPr marL="342900" indent="-342900">
              <a:buFont typeface="Arial" panose="020B0604020202020204" pitchFamily="34" charset="0"/>
              <a:buChar char="•"/>
            </a:pPr>
            <a:r>
              <a:rPr lang="en-AU" sz="2200" b="1" dirty="0" smtClean="0"/>
              <a:t>Candy M &amp; M's</a:t>
            </a:r>
          </a:p>
          <a:p>
            <a:pPr marL="630238" indent="-274638">
              <a:buFont typeface="Arial" panose="020B0604020202020204" pitchFamily="34" charset="0"/>
              <a:buChar char="•"/>
            </a:pPr>
            <a:r>
              <a:rPr lang="en-AU" sz="2200" dirty="0" smtClean="0"/>
              <a:t>The product has 1/20 of a second to attract people. </a:t>
            </a:r>
          </a:p>
          <a:p>
            <a:pPr marL="630238" indent="-274638">
              <a:buFont typeface="Arial" panose="020B0604020202020204" pitchFamily="34" charset="0"/>
              <a:buChar char="•"/>
            </a:pPr>
            <a:r>
              <a:rPr lang="en-AU" sz="2200" dirty="0" smtClean="0"/>
              <a:t>Candy began to be produced also in blue colour.</a:t>
            </a:r>
          </a:p>
          <a:p>
            <a:pPr marL="630238" indent="-274638">
              <a:buFont typeface="Arial" panose="020B0604020202020204" pitchFamily="34" charset="0"/>
              <a:buChar char="•"/>
            </a:pPr>
            <a:r>
              <a:rPr lang="en-AU" sz="2200" dirty="0" smtClean="0"/>
              <a:t>Increase of sales.</a:t>
            </a:r>
            <a:endParaRPr lang="en-AU" sz="2200" dirty="0"/>
          </a:p>
        </p:txBody>
      </p:sp>
      <p:pic>
        <p:nvPicPr>
          <p:cNvPr id="3076" name="Picture 4"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755" y="4811696"/>
            <a:ext cx="3336870" cy="2046303"/>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1121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ovéPole 8"/>
          <p:cNvSpPr txBox="1">
            <a:spLocks noChangeArrowheads="1"/>
          </p:cNvSpPr>
          <p:nvPr/>
        </p:nvSpPr>
        <p:spPr bwMode="auto">
          <a:xfrm>
            <a:off x="342106" y="3410659"/>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THANKS FOR YOUR ATTENTION. </a:t>
            </a:r>
            <a:endParaRPr lang="en-GB" altLang="cs-CZ" sz="2400" b="1" cap="all" dirty="0" smtClean="0">
              <a:latin typeface="Arial" panose="020B0604020202020204" pitchFamily="34" charset="0"/>
            </a:endParaRPr>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ADVERTISING</a:t>
            </a:r>
            <a:endParaRPr lang="en-GB" b="1" dirty="0">
              <a:latin typeface="Arial" pitchFamily="34" charset="0"/>
              <a:cs typeface="Arial"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319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419" name="Group 59"/>
          <p:cNvGraphicFramePr>
            <a:graphicFrameLocks noGrp="1"/>
          </p:cNvGraphicFramePr>
          <p:nvPr>
            <p:ph type="tbl" idx="1"/>
            <p:extLst>
              <p:ext uri="{D42A27DB-BD31-4B8C-83A1-F6EECF244321}">
                <p14:modId xmlns:p14="http://schemas.microsoft.com/office/powerpoint/2010/main" val="2868720779"/>
              </p:ext>
            </p:extLst>
          </p:nvPr>
        </p:nvGraphicFramePr>
        <p:xfrm>
          <a:off x="338138" y="1805972"/>
          <a:ext cx="8619430" cy="2389549"/>
        </p:xfrm>
        <a:graphic>
          <a:graphicData uri="http://schemas.openxmlformats.org/drawingml/2006/table">
            <a:tbl>
              <a:tblPr/>
              <a:tblGrid>
                <a:gridCol w="8619430">
                  <a:extLst>
                    <a:ext uri="{9D8B030D-6E8A-4147-A177-3AD203B41FA5}">
                      <a16:colId xmlns:a16="http://schemas.microsoft.com/office/drawing/2014/main" val="20000"/>
                    </a:ext>
                  </a:extLst>
                </a:gridCol>
              </a:tblGrid>
              <a:tr h="37032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AU" sz="2800" b="1" i="0" u="none" strike="noStrike" cap="none" normalizeH="0" baseline="0" noProof="0" dirty="0" smtClean="0">
                          <a:ln>
                            <a:noFill/>
                          </a:ln>
                          <a:solidFill>
                            <a:srgbClr val="FF0000"/>
                          </a:solidFill>
                          <a:effectLst/>
                          <a:latin typeface="Arial" pitchFamily="34" charset="0"/>
                          <a:sym typeface="Wingdings"/>
                        </a:rPr>
                        <a:t></a:t>
                      </a:r>
                      <a:r>
                        <a:rPr kumimoji="0" lang="en-AU" sz="2200" b="0" i="0" u="none" strike="noStrike" cap="none" normalizeH="0" baseline="0" noProof="0" dirty="0" smtClean="0">
                          <a:ln>
                            <a:noFill/>
                          </a:ln>
                          <a:solidFill>
                            <a:schemeClr val="tx1"/>
                          </a:solidFill>
                          <a:effectLst/>
                          <a:latin typeface="Arial" pitchFamily="34" charset="0"/>
                          <a:sym typeface="Wingdings"/>
                        </a:rPr>
                        <a:t>TV</a:t>
                      </a:r>
                      <a:r>
                        <a:rPr kumimoji="0" lang="en-AU" sz="2200" b="0" i="0" u="none" strike="noStrike" cap="none" normalizeH="0" baseline="0" noProof="0" dirty="0" smtClean="0">
                          <a:ln>
                            <a:noFill/>
                          </a:ln>
                          <a:solidFill>
                            <a:schemeClr val="tx1"/>
                          </a:solidFill>
                          <a:effectLst/>
                          <a:latin typeface="Arial" pitchFamily="34" charset="0"/>
                        </a:rPr>
                        <a:t>, leaflets, Internet, billboards, magazines</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032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AU" sz="2800" b="1" i="0" u="none" strike="noStrike" kern="1200" cap="none" normalizeH="0" baseline="0" noProof="0" dirty="0" smtClean="0">
                          <a:ln>
                            <a:noFill/>
                          </a:ln>
                          <a:solidFill>
                            <a:srgbClr val="FF0000"/>
                          </a:solidFill>
                          <a:effectLst/>
                          <a:latin typeface="Arial" pitchFamily="34" charset="0"/>
                          <a:ea typeface="+mn-ea"/>
                          <a:cs typeface="+mn-cs"/>
                          <a:sym typeface="Wingdings"/>
                        </a:rPr>
                        <a:t></a:t>
                      </a:r>
                      <a:r>
                        <a:rPr kumimoji="0" lang="en-AU" sz="2200" b="0" i="0" u="none" strike="noStrike" cap="none" normalizeH="0" baseline="0" noProof="0" dirty="0" smtClean="0">
                          <a:ln>
                            <a:noFill/>
                          </a:ln>
                          <a:solidFill>
                            <a:schemeClr val="tx1"/>
                          </a:solidFill>
                          <a:effectLst/>
                          <a:latin typeface="Arial" pitchFamily="34" charset="0"/>
                        </a:rPr>
                        <a:t>POS/POP – the place of purchase, samples, testers etc. </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330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2" charset="2"/>
                        <a:buNone/>
                        <a:tabLst/>
                      </a:pPr>
                      <a:r>
                        <a:rPr kumimoji="0" lang="en-AU" sz="2200" b="0" i="1" u="none" strike="noStrike" cap="none" normalizeH="0" baseline="0" noProof="0" dirty="0" smtClean="0">
                          <a:ln>
                            <a:noFill/>
                          </a:ln>
                          <a:solidFill>
                            <a:schemeClr val="tx1"/>
                          </a:solidFill>
                          <a:effectLst/>
                          <a:latin typeface="Arial" pitchFamily="34" charset="0"/>
                        </a:rPr>
                        <a:t>Source: </a:t>
                      </a:r>
                      <a:r>
                        <a:rPr kumimoji="0" lang="en-AU" sz="2200" b="0" i="1" u="none" strike="noStrike" cap="none" normalizeH="0" baseline="0" noProof="0" dirty="0" err="1" smtClean="0">
                          <a:ln>
                            <a:noFill/>
                          </a:ln>
                          <a:solidFill>
                            <a:schemeClr val="tx1"/>
                          </a:solidFill>
                          <a:effectLst/>
                          <a:latin typeface="Arial" pitchFamily="34" charset="0"/>
                        </a:rPr>
                        <a:t>Postoj</a:t>
                      </a:r>
                      <a:r>
                        <a:rPr kumimoji="0" lang="en-AU" sz="2200" b="0" i="1" u="none" strike="noStrike" cap="none" normalizeH="0" baseline="0" noProof="0" dirty="0" smtClean="0">
                          <a:ln>
                            <a:noFill/>
                          </a:ln>
                          <a:solidFill>
                            <a:schemeClr val="tx1"/>
                          </a:solidFill>
                          <a:effectLst/>
                          <a:latin typeface="Arial" pitchFamily="34" charset="0"/>
                        </a:rPr>
                        <a:t> </a:t>
                      </a:r>
                      <a:r>
                        <a:rPr kumimoji="0" lang="en-AU" sz="2200" b="0" i="1" u="none" strike="noStrike" cap="none" normalizeH="0" baseline="0" noProof="0" dirty="0" err="1" smtClean="0">
                          <a:ln>
                            <a:noFill/>
                          </a:ln>
                          <a:solidFill>
                            <a:schemeClr val="tx1"/>
                          </a:solidFill>
                          <a:effectLst/>
                          <a:latin typeface="Arial" pitchFamily="34" charset="0"/>
                        </a:rPr>
                        <a:t>české</a:t>
                      </a:r>
                      <a:r>
                        <a:rPr kumimoji="0" lang="en-AU" sz="2200" b="0" i="1" u="none" strike="noStrike" cap="none" normalizeH="0" baseline="0" noProof="0" dirty="0" smtClean="0">
                          <a:ln>
                            <a:noFill/>
                          </a:ln>
                          <a:solidFill>
                            <a:schemeClr val="tx1"/>
                          </a:solidFill>
                          <a:effectLst/>
                          <a:latin typeface="Arial" pitchFamily="34" charset="0"/>
                        </a:rPr>
                        <a:t> </a:t>
                      </a:r>
                      <a:r>
                        <a:rPr kumimoji="0" lang="en-AU" sz="2200" b="0" i="1" u="none" strike="noStrike" cap="none" normalizeH="0" baseline="0" noProof="0" dirty="0" err="1" smtClean="0">
                          <a:ln>
                            <a:noFill/>
                          </a:ln>
                          <a:solidFill>
                            <a:schemeClr val="tx1"/>
                          </a:solidFill>
                          <a:effectLst/>
                          <a:latin typeface="Arial" pitchFamily="34" charset="0"/>
                        </a:rPr>
                        <a:t>veřejnosti</a:t>
                      </a:r>
                      <a:r>
                        <a:rPr kumimoji="0" lang="en-AU" sz="2200" b="0" i="1" u="none" strike="noStrike" cap="none" normalizeH="0" baseline="0" noProof="0" dirty="0" smtClean="0">
                          <a:ln>
                            <a:noFill/>
                          </a:ln>
                          <a:solidFill>
                            <a:schemeClr val="tx1"/>
                          </a:solidFill>
                          <a:effectLst/>
                          <a:latin typeface="Arial" pitchFamily="34" charset="0"/>
                        </a:rPr>
                        <a:t> k </a:t>
                      </a:r>
                      <a:r>
                        <a:rPr kumimoji="0" lang="en-AU" sz="2200" b="0" i="1" u="none" strike="noStrike" cap="none" normalizeH="0" baseline="0" noProof="0" dirty="0" err="1" smtClean="0">
                          <a:ln>
                            <a:noFill/>
                          </a:ln>
                          <a:solidFill>
                            <a:schemeClr val="tx1"/>
                          </a:solidFill>
                          <a:effectLst/>
                          <a:latin typeface="Arial" pitchFamily="34" charset="0"/>
                        </a:rPr>
                        <a:t>reklamě</a:t>
                      </a:r>
                      <a:r>
                        <a:rPr kumimoji="0" lang="en-AU" sz="2200" b="0" i="1" u="none" strike="noStrike" cap="none" normalizeH="0" baseline="0" noProof="0" dirty="0" smtClean="0">
                          <a:ln>
                            <a:noFill/>
                          </a:ln>
                          <a:solidFill>
                            <a:schemeClr val="tx1"/>
                          </a:solidFill>
                          <a:effectLst/>
                          <a:latin typeface="Arial" pitchFamily="34" charset="0"/>
                        </a:rPr>
                        <a:t>, Factum </a:t>
                      </a:r>
                      <a:r>
                        <a:rPr kumimoji="0" lang="en-AU" sz="2200" b="0" i="1" u="none" strike="noStrike" cap="none" normalizeH="0" baseline="0" noProof="0" dirty="0" err="1" smtClean="0">
                          <a:ln>
                            <a:noFill/>
                          </a:ln>
                          <a:solidFill>
                            <a:schemeClr val="tx1"/>
                          </a:solidFill>
                          <a:effectLst/>
                          <a:latin typeface="Arial" pitchFamily="34" charset="0"/>
                        </a:rPr>
                        <a:t>Invenio</a:t>
                      </a:r>
                      <a:r>
                        <a:rPr kumimoji="0" lang="en-AU" sz="2200" b="0" i="1" u="none" strike="noStrike" cap="none" normalizeH="0" baseline="0" noProof="0" dirty="0" smtClean="0">
                          <a:ln>
                            <a:noFill/>
                          </a:ln>
                          <a:solidFill>
                            <a:schemeClr val="tx1"/>
                          </a:solidFill>
                          <a:effectLst/>
                          <a:latin typeface="Arial" pitchFamily="34" charset="0"/>
                        </a:rPr>
                        <a:t>, </a:t>
                      </a:r>
                      <a:r>
                        <a:rPr kumimoji="0" lang="en-AU" sz="2200" b="0" i="1" u="none" strike="noStrike" cap="none" normalizeH="0" baseline="0" noProof="0" dirty="0" err="1" smtClean="0">
                          <a:ln>
                            <a:noFill/>
                          </a:ln>
                          <a:solidFill>
                            <a:schemeClr val="tx1"/>
                          </a:solidFill>
                          <a:effectLst/>
                          <a:latin typeface="Arial" pitchFamily="34" charset="0"/>
                        </a:rPr>
                        <a:t>vzorek</a:t>
                      </a:r>
                      <a:r>
                        <a:rPr kumimoji="0" lang="en-AU" sz="2200" b="0" i="1" u="none" strike="noStrike" cap="none" normalizeH="0" baseline="0" noProof="0" dirty="0" smtClean="0">
                          <a:ln>
                            <a:noFill/>
                          </a:ln>
                          <a:solidFill>
                            <a:schemeClr val="tx1"/>
                          </a:solidFill>
                          <a:effectLst/>
                          <a:latin typeface="Arial" pitchFamily="34" charset="0"/>
                        </a:rPr>
                        <a:t>: 1000 </a:t>
                      </a:r>
                      <a:r>
                        <a:rPr kumimoji="0" lang="en-AU" sz="2200" b="0" i="1" u="none" strike="noStrike" cap="none" normalizeH="0" baseline="0" noProof="0" dirty="0" err="1" smtClean="0">
                          <a:ln>
                            <a:noFill/>
                          </a:ln>
                          <a:solidFill>
                            <a:schemeClr val="tx1"/>
                          </a:solidFill>
                          <a:effectLst/>
                          <a:latin typeface="Arial" pitchFamily="34" charset="0"/>
                        </a:rPr>
                        <a:t>občanů</a:t>
                      </a:r>
                      <a:r>
                        <a:rPr kumimoji="0" lang="en-AU" sz="2200" b="0" i="1" u="none" strike="noStrike" cap="none" normalizeH="0" baseline="0" noProof="0" dirty="0" smtClean="0">
                          <a:ln>
                            <a:noFill/>
                          </a:ln>
                          <a:solidFill>
                            <a:schemeClr val="tx1"/>
                          </a:solidFill>
                          <a:effectLst/>
                          <a:latin typeface="Arial" pitchFamily="34" charset="0"/>
                        </a:rPr>
                        <a:t> ČR </a:t>
                      </a:r>
                      <a:r>
                        <a:rPr kumimoji="0" lang="en-AU" sz="2200" b="0" i="1" u="none" strike="noStrike" cap="none" normalizeH="0" baseline="0" noProof="0" dirty="0" err="1" smtClean="0">
                          <a:ln>
                            <a:noFill/>
                          </a:ln>
                          <a:solidFill>
                            <a:schemeClr val="tx1"/>
                          </a:solidFill>
                          <a:effectLst/>
                          <a:latin typeface="Arial" pitchFamily="34" charset="0"/>
                        </a:rPr>
                        <a:t>nad</a:t>
                      </a:r>
                      <a:r>
                        <a:rPr kumimoji="0" lang="en-AU" sz="2200" b="0" i="1" u="none" strike="noStrike" cap="none" normalizeH="0" baseline="0" noProof="0" dirty="0" smtClean="0">
                          <a:ln>
                            <a:noFill/>
                          </a:ln>
                          <a:solidFill>
                            <a:schemeClr val="tx1"/>
                          </a:solidFill>
                          <a:effectLst/>
                          <a:latin typeface="Arial" pitchFamily="34" charset="0"/>
                        </a:rPr>
                        <a:t> 15 let, </a:t>
                      </a:r>
                      <a:r>
                        <a:rPr kumimoji="0" lang="en-AU" sz="2200" b="0" i="1" u="none" strike="noStrike" cap="none" normalizeH="0" baseline="0" noProof="0" dirty="0" err="1" smtClean="0">
                          <a:ln>
                            <a:noFill/>
                          </a:ln>
                          <a:solidFill>
                            <a:schemeClr val="tx1"/>
                          </a:solidFill>
                          <a:effectLst/>
                          <a:latin typeface="Arial" pitchFamily="34" charset="0"/>
                        </a:rPr>
                        <a:t>kontinuální</a:t>
                      </a:r>
                      <a:r>
                        <a:rPr kumimoji="0" lang="en-AU" sz="2200" b="0" i="1" u="none" strike="noStrike" cap="none" normalizeH="0" baseline="0" noProof="0" dirty="0" smtClean="0">
                          <a:ln>
                            <a:noFill/>
                          </a:ln>
                          <a:solidFill>
                            <a:schemeClr val="tx1"/>
                          </a:solidFill>
                          <a:effectLst/>
                          <a:latin typeface="Arial" pitchFamily="34" charset="0"/>
                        </a:rPr>
                        <a:t> </a:t>
                      </a:r>
                      <a:r>
                        <a:rPr kumimoji="0" lang="en-AU" sz="2200" b="0" i="1" u="none" strike="noStrike" cap="none" normalizeH="0" baseline="0" noProof="0" dirty="0" err="1" smtClean="0">
                          <a:ln>
                            <a:noFill/>
                          </a:ln>
                          <a:solidFill>
                            <a:schemeClr val="tx1"/>
                          </a:solidFill>
                          <a:effectLst/>
                          <a:latin typeface="Arial" pitchFamily="34" charset="0"/>
                        </a:rPr>
                        <a:t>výzkum</a:t>
                      </a:r>
                      <a:r>
                        <a:rPr kumimoji="0" lang="en-AU" sz="2200" b="0" i="1" u="none" strike="noStrike" cap="none" normalizeH="0" baseline="0" noProof="0" dirty="0" smtClean="0">
                          <a:ln>
                            <a:noFill/>
                          </a:ln>
                          <a:solidFill>
                            <a:schemeClr val="tx1"/>
                          </a:solidFill>
                          <a:effectLst/>
                          <a:latin typeface="Arial" pitchFamily="34" charset="0"/>
                        </a:rPr>
                        <a:t> (since 1993), http://www.mediar.cz/cesi-a-reklama-polarizuji-se-ale-nazor-nemeni/</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6401"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Arial Unicode MS" panose="020B0604020202020204" pitchFamily="34" charset="-128"/>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Arial Unicode MS" panose="020B0604020202020204" pitchFamily="34" charset="-128"/>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Arial Unicode MS" panose="020B0604020202020204" pitchFamily="34" charset="-128"/>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Arial Unicode MS" panose="020B0604020202020204" pitchFamily="34" charset="-128"/>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Arial Unicode MS" panose="020B0604020202020204" pitchFamily="34" charset="-128"/>
              </a:defRPr>
            </a:lvl9pPr>
          </a:lstStyle>
          <a:p>
            <a:pPr>
              <a:spcBef>
                <a:spcPct val="0"/>
              </a:spcBef>
              <a:buClrTx/>
              <a:buSzTx/>
              <a:buFontTx/>
              <a:buNone/>
            </a:pPr>
            <a:fld id="{89615162-882E-441C-BB05-77F05780B16B}" type="slidenum">
              <a:rPr lang="cs-CZ" altLang="cs-CZ" sz="1400" smtClean="0">
                <a:solidFill>
                  <a:srgbClr val="FFFFFF"/>
                </a:solidFill>
              </a:rPr>
              <a:pPr>
                <a:spcBef>
                  <a:spcPct val="0"/>
                </a:spcBef>
                <a:buClrTx/>
                <a:buSzTx/>
                <a:buFontTx/>
                <a:buNone/>
              </a:pPr>
              <a:t>4</a:t>
            </a:fld>
            <a:endParaRPr lang="cs-CZ" altLang="cs-CZ" sz="1400" smtClean="0">
              <a:solidFill>
                <a:srgbClr val="FFFFFF"/>
              </a:solidFill>
            </a:endParaRPr>
          </a:p>
        </p:txBody>
      </p:sp>
      <p:sp>
        <p:nvSpPr>
          <p:cNvPr id="5" name="Obdélník 4"/>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7" name="TextovéPole 6"/>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Czech people and advertising</a:t>
            </a:r>
            <a:r>
              <a:rPr lang="cs-CZ" altLang="cs-CZ" sz="2400" b="1" cap="all" dirty="0" smtClean="0">
                <a:latin typeface="Arial" panose="020B0604020202020204" pitchFamily="34" charset="0"/>
              </a:rPr>
              <a:t> </a:t>
            </a:r>
            <a:r>
              <a:rPr lang="en-AU" altLang="cs-CZ" sz="2400" b="1" cap="all" dirty="0" smtClean="0">
                <a:latin typeface="Arial" panose="020B0604020202020204" pitchFamily="34" charset="0"/>
              </a:rPr>
              <a:t> </a:t>
            </a:r>
          </a:p>
        </p:txBody>
      </p:sp>
      <p:pic>
        <p:nvPicPr>
          <p:cNvPr id="5124" name="Picture 4" descr="https://encrypted-tbn1.gstatic.com/images?q=tbn:ANd9GcRIElEQN3u2ezBYSIt-g-wwSkRM_k-uqqjJOLWmcOkAofgDcMvL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491" y="5112065"/>
            <a:ext cx="6458289" cy="1654604"/>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9466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ástupný symbol pro obsah 4"/>
          <p:cNvSpPr>
            <a:spLocks noGrp="1"/>
          </p:cNvSpPr>
          <p:nvPr>
            <p:ph sz="quarter" idx="1"/>
          </p:nvPr>
        </p:nvSpPr>
        <p:spPr>
          <a:xfrm>
            <a:off x="268580" y="1489383"/>
            <a:ext cx="8066088" cy="4873625"/>
          </a:xfrm>
        </p:spPr>
        <p:txBody>
          <a:bodyPr/>
          <a:lstStyle/>
          <a:p>
            <a:r>
              <a:rPr lang="cs-CZ" altLang="cs-CZ" sz="2200" b="1" dirty="0" smtClean="0"/>
              <a:t>ADVERTISING SHOULD BE:</a:t>
            </a:r>
          </a:p>
          <a:p>
            <a:pPr marL="719138" indent="-363538"/>
            <a:r>
              <a:rPr lang="cs-CZ" altLang="cs-CZ" sz="2200" b="1" dirty="0" smtClean="0">
                <a:solidFill>
                  <a:srgbClr val="FF0000"/>
                </a:solidFill>
              </a:rPr>
              <a:t>CREATIVE</a:t>
            </a:r>
          </a:p>
          <a:p>
            <a:pPr marL="719138" indent="-363538"/>
            <a:r>
              <a:rPr lang="cs-CZ" altLang="cs-CZ" sz="2200" dirty="0" smtClean="0"/>
              <a:t>SIMPLE </a:t>
            </a:r>
          </a:p>
          <a:p>
            <a:pPr marL="719138" indent="-363538"/>
            <a:r>
              <a:rPr lang="cs-CZ" altLang="cs-CZ" sz="2200" dirty="0" smtClean="0"/>
              <a:t>INTERESTING</a:t>
            </a:r>
          </a:p>
          <a:p>
            <a:pPr marL="719138" indent="-363538"/>
            <a:r>
              <a:rPr lang="cs-CZ" altLang="cs-CZ" sz="2200" dirty="0" smtClean="0"/>
              <a:t>GOOD APPEALS (EMOTIONS)</a:t>
            </a:r>
          </a:p>
          <a:p>
            <a:pPr marL="719138" indent="-363538"/>
            <a:r>
              <a:rPr lang="cs-CZ" altLang="cs-CZ" sz="2200" dirty="0" smtClean="0"/>
              <a:t>SUITABLE MEDIA x TARGET GROUP</a:t>
            </a:r>
          </a:p>
          <a:p>
            <a:pPr marL="719138" indent="-363538"/>
            <a:r>
              <a:rPr lang="cs-CZ" altLang="cs-CZ" sz="2200" dirty="0" smtClean="0"/>
              <a:t>THE LESS – THE BETTER</a:t>
            </a:r>
          </a:p>
          <a:p>
            <a:endParaRPr lang="cs-CZ" altLang="cs-CZ" sz="2200" dirty="0" smtClean="0"/>
          </a:p>
          <a:p>
            <a:endParaRPr lang="cs-CZ" altLang="cs-CZ" sz="2200" dirty="0" smtClean="0"/>
          </a:p>
          <a:p>
            <a:r>
              <a:rPr lang="cs-CZ" altLang="cs-CZ" sz="2200" dirty="0" smtClean="0">
                <a:hlinkClick r:id="rId4"/>
              </a:rPr>
              <a:t>TOILET PAPER - SO EASY!</a:t>
            </a:r>
            <a:endParaRPr lang="cs-CZ" altLang="cs-CZ" sz="2200" dirty="0" smtClean="0"/>
          </a:p>
        </p:txBody>
      </p:sp>
      <p:sp>
        <p:nvSpPr>
          <p:cNvPr id="18436" name="Zástupný symbol pro číslo snímku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Unicode MS" panose="020B0604020202020204" pitchFamily="34" charset="-128"/>
              </a:defRPr>
            </a:lvl1pPr>
            <a:lvl2pPr marL="742950" indent="-285750">
              <a:defRPr>
                <a:solidFill>
                  <a:schemeClr val="tx1"/>
                </a:solidFill>
                <a:latin typeface="Arial Unicode MS" panose="020B0604020202020204" pitchFamily="34" charset="-128"/>
              </a:defRPr>
            </a:lvl2pPr>
            <a:lvl3pPr marL="1143000" indent="-228600">
              <a:defRPr>
                <a:solidFill>
                  <a:schemeClr val="tx1"/>
                </a:solidFill>
                <a:latin typeface="Arial Unicode MS" panose="020B0604020202020204" pitchFamily="34" charset="-128"/>
              </a:defRPr>
            </a:lvl3pPr>
            <a:lvl4pPr marL="1600200" indent="-228600">
              <a:defRPr>
                <a:solidFill>
                  <a:schemeClr val="tx1"/>
                </a:solidFill>
                <a:latin typeface="Arial Unicode MS" panose="020B0604020202020204" pitchFamily="34" charset="-128"/>
              </a:defRPr>
            </a:lvl4pPr>
            <a:lvl5pPr marL="2057400" indent="-228600">
              <a:defRPr>
                <a:solidFill>
                  <a:schemeClr val="tx1"/>
                </a:solidFill>
                <a:latin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Unicode MS" panose="020B0604020202020204" pitchFamily="34" charset="-128"/>
              </a:defRPr>
            </a:lvl9pPr>
          </a:lstStyle>
          <a:p>
            <a:fld id="{5E8E85D9-D62B-4AFC-9B2E-BA6C49D1F7DB}" type="slidenum">
              <a:rPr lang="cs-CZ" altLang="cs-CZ" smtClean="0">
                <a:solidFill>
                  <a:srgbClr val="FFFFFF"/>
                </a:solidFill>
              </a:rPr>
              <a:pPr/>
              <a:t>5</a:t>
            </a:fld>
            <a:endParaRPr lang="cs-CZ" altLang="cs-CZ" smtClean="0">
              <a:solidFill>
                <a:srgbClr val="FFFFFF"/>
              </a:solidFill>
            </a:endParaRPr>
          </a:p>
        </p:txBody>
      </p:sp>
      <p:pic>
        <p:nvPicPr>
          <p:cNvPr id="18437" name="Picture 2" descr="http://www.shieldcasework.com/wp-content/uploads/2015/10/Creativit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905" y="4076868"/>
            <a:ext cx="3985442" cy="264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8" name="TextovéPole 7"/>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Characteristics of effective advertising</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582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3230" y="1522660"/>
            <a:ext cx="8433317" cy="5157787"/>
          </a:xfrm>
        </p:spPr>
        <p:txBody>
          <a:bodyPr/>
          <a:lstStyle/>
          <a:p>
            <a:pPr>
              <a:lnSpc>
                <a:spcPct val="90000"/>
              </a:lnSpc>
            </a:pPr>
            <a:r>
              <a:rPr lang="en-AU" altLang="cs-CZ" sz="2200" dirty="0" smtClean="0"/>
              <a:t>The role of psychology is included in the definition of advertising and marketing communications:</a:t>
            </a:r>
          </a:p>
          <a:p>
            <a:pPr>
              <a:lnSpc>
                <a:spcPct val="90000"/>
              </a:lnSpc>
            </a:pPr>
            <a:endParaRPr lang="en-AU" altLang="cs-CZ" sz="2200" dirty="0" smtClean="0"/>
          </a:p>
          <a:p>
            <a:pPr>
              <a:lnSpc>
                <a:spcPct val="90000"/>
              </a:lnSpc>
            </a:pPr>
            <a:r>
              <a:rPr lang="en-AU" altLang="cs-CZ" sz="2200" dirty="0" smtClean="0"/>
              <a:t>„Purposeful communication effect, the dissemination of specific initiatives aimed at a specific audience, creating and changing of attitudes, beliefs and customs, leading to desirable actions ....“</a:t>
            </a:r>
          </a:p>
          <a:p>
            <a:pPr>
              <a:lnSpc>
                <a:spcPct val="90000"/>
              </a:lnSpc>
            </a:pPr>
            <a:endParaRPr lang="en-AU" altLang="cs-CZ" sz="2200" dirty="0" smtClean="0"/>
          </a:p>
          <a:p>
            <a:pPr>
              <a:lnSpc>
                <a:spcPct val="90000"/>
              </a:lnSpc>
            </a:pPr>
            <a:r>
              <a:rPr lang="en-AU" altLang="cs-CZ" sz="2200" b="1" dirty="0" smtClean="0"/>
              <a:t>The role of psychology: </a:t>
            </a:r>
            <a:r>
              <a:rPr lang="en-AU" altLang="cs-CZ" sz="2200" dirty="0" smtClean="0"/>
              <a:t>the forms of intentional effect on people leading to communication goals achievement ...</a:t>
            </a:r>
            <a:endParaRPr lang="en-AU" altLang="cs-CZ" sz="2800"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2. Psychology in </a:t>
            </a:r>
            <a:r>
              <a:rPr lang="en-AU" altLang="cs-CZ" sz="2400" b="1" cap="all" dirty="0" smtClean="0">
                <a:latin typeface="Arial" panose="020B0604020202020204" pitchFamily="34" charset="0"/>
              </a:rPr>
              <a:t>advertising</a:t>
            </a:r>
          </a:p>
        </p:txBody>
      </p:sp>
      <p:pic>
        <p:nvPicPr>
          <p:cNvPr id="6152" name="Picture 8"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807" y="4927107"/>
            <a:ext cx="1761167" cy="175334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20153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49361" y="1194535"/>
            <a:ext cx="8548563" cy="5631597"/>
          </a:xfrm>
          <a:solidFill>
            <a:srgbClr val="FFFF00"/>
          </a:solidFill>
        </p:spPr>
        <p:txBody>
          <a:bodyPr/>
          <a:lstStyle/>
          <a:p>
            <a:pPr>
              <a:lnSpc>
                <a:spcPct val="90000"/>
              </a:lnSpc>
              <a:buFontTx/>
              <a:buNone/>
            </a:pPr>
            <a:r>
              <a:rPr lang="en-US" altLang="cs-CZ" sz="2200" b="1" dirty="0"/>
              <a:t>Negative effects of advertising in terms of psychology:</a:t>
            </a:r>
          </a:p>
          <a:p>
            <a:pPr>
              <a:lnSpc>
                <a:spcPct val="90000"/>
              </a:lnSpc>
              <a:buFontTx/>
              <a:buNone/>
            </a:pPr>
            <a:endParaRPr lang="en-US" altLang="cs-CZ" sz="800" b="1" dirty="0"/>
          </a:p>
          <a:p>
            <a:pPr>
              <a:lnSpc>
                <a:spcPct val="90000"/>
              </a:lnSpc>
            </a:pPr>
            <a:r>
              <a:rPr lang="en-AU" altLang="cs-CZ" sz="2200" dirty="0" smtClean="0"/>
              <a:t>Illusory happiness</a:t>
            </a:r>
          </a:p>
          <a:p>
            <a:pPr>
              <a:lnSpc>
                <a:spcPct val="90000"/>
              </a:lnSpc>
            </a:pPr>
            <a:endParaRPr lang="en-AU" altLang="cs-CZ" sz="2200" dirty="0" smtClean="0"/>
          </a:p>
          <a:p>
            <a:pPr>
              <a:lnSpc>
                <a:spcPct val="90000"/>
              </a:lnSpc>
            </a:pPr>
            <a:r>
              <a:rPr lang="en-AU" altLang="cs-CZ" sz="2200" dirty="0" smtClean="0"/>
              <a:t>Socialization of socially harmful values</a:t>
            </a:r>
          </a:p>
          <a:p>
            <a:pPr>
              <a:lnSpc>
                <a:spcPct val="90000"/>
              </a:lnSpc>
            </a:pPr>
            <a:endParaRPr lang="en-AU" altLang="cs-CZ" sz="2200" dirty="0" smtClean="0"/>
          </a:p>
          <a:p>
            <a:pPr>
              <a:lnSpc>
                <a:spcPct val="90000"/>
              </a:lnSpc>
            </a:pPr>
            <a:r>
              <a:rPr lang="en-AU" altLang="cs-CZ" sz="2200" dirty="0" smtClean="0"/>
              <a:t>Limitation of  maturation process</a:t>
            </a:r>
          </a:p>
          <a:p>
            <a:pPr>
              <a:lnSpc>
                <a:spcPct val="90000"/>
              </a:lnSpc>
            </a:pPr>
            <a:endParaRPr lang="en-AU" altLang="cs-CZ" sz="2200" dirty="0" smtClean="0"/>
          </a:p>
          <a:p>
            <a:pPr>
              <a:lnSpc>
                <a:spcPct val="90000"/>
              </a:lnSpc>
            </a:pPr>
            <a:r>
              <a:rPr lang="en-AU" altLang="cs-CZ" sz="2200" dirty="0" smtClean="0"/>
              <a:t>Dissatisfaction caused by unrealistic world</a:t>
            </a:r>
          </a:p>
          <a:p>
            <a:pPr>
              <a:lnSpc>
                <a:spcPct val="90000"/>
              </a:lnSpc>
            </a:pPr>
            <a:endParaRPr lang="en-AU" altLang="cs-CZ" sz="2200" dirty="0" smtClean="0"/>
          </a:p>
          <a:p>
            <a:pPr>
              <a:lnSpc>
                <a:spcPct val="90000"/>
              </a:lnSpc>
            </a:pPr>
            <a:r>
              <a:rPr lang="en-AU" altLang="cs-CZ" sz="2200" dirty="0" smtClean="0"/>
              <a:t>Manipulation with people</a:t>
            </a:r>
          </a:p>
          <a:p>
            <a:pPr>
              <a:lnSpc>
                <a:spcPct val="90000"/>
              </a:lnSpc>
            </a:pPr>
            <a:endParaRPr lang="en-AU" altLang="cs-CZ" sz="2200" dirty="0" smtClean="0"/>
          </a:p>
          <a:p>
            <a:pPr>
              <a:lnSpc>
                <a:spcPct val="90000"/>
              </a:lnSpc>
            </a:pPr>
            <a:r>
              <a:rPr lang="en-AU" altLang="cs-CZ" sz="2200" dirty="0" smtClean="0"/>
              <a:t>Consolidating of social structures</a:t>
            </a:r>
          </a:p>
          <a:p>
            <a:pPr>
              <a:lnSpc>
                <a:spcPct val="90000"/>
              </a:lnSpc>
            </a:pPr>
            <a:endParaRPr lang="en-AU" altLang="cs-CZ" sz="2200" dirty="0" smtClean="0"/>
          </a:p>
          <a:p>
            <a:pPr>
              <a:lnSpc>
                <a:spcPct val="90000"/>
              </a:lnSpc>
            </a:pPr>
            <a:r>
              <a:rPr lang="en-AU" altLang="cs-CZ" sz="2200" dirty="0" smtClean="0"/>
              <a:t>Waste of resources</a:t>
            </a:r>
            <a:endParaRPr lang="en-AU" altLang="cs-CZ" sz="2200"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38138"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cs-CZ" altLang="cs-CZ" sz="2400" b="1" cap="all" dirty="0" smtClean="0">
                <a:latin typeface="Arial" panose="020B0604020202020204" pitchFamily="34" charset="0"/>
              </a:rPr>
              <a:t>Psychology in </a:t>
            </a:r>
            <a:r>
              <a:rPr lang="en-AU" altLang="cs-CZ" sz="2400" b="1" cap="all" dirty="0" smtClean="0">
                <a:latin typeface="Arial" panose="020B0604020202020204" pitchFamily="34" charset="0"/>
              </a:rPr>
              <a:t>advertising</a:t>
            </a:r>
          </a:p>
        </p:txBody>
      </p:sp>
      <p:pic>
        <p:nvPicPr>
          <p:cNvPr id="9220" name="Picture 4"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192" y="5237825"/>
            <a:ext cx="4254804" cy="1588307"/>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25749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52829" y="1182390"/>
            <a:ext cx="8229600" cy="4525962"/>
          </a:xfrm>
        </p:spPr>
        <p:txBody>
          <a:bodyPr/>
          <a:lstStyle/>
          <a:p>
            <a:pPr marL="355600" indent="-355600">
              <a:buNone/>
            </a:pPr>
            <a:r>
              <a:rPr lang="en-US" altLang="cs-CZ" sz="2200" b="1" dirty="0"/>
              <a:t>A. </a:t>
            </a:r>
            <a:r>
              <a:rPr lang="en-AU" altLang="cs-CZ" sz="2200" b="1" dirty="0" smtClean="0"/>
              <a:t>Selective attention </a:t>
            </a:r>
            <a:r>
              <a:rPr lang="en-AU" altLang="cs-CZ" sz="2200" dirty="0" smtClean="0"/>
              <a:t>- the tendency of humans to register from the many suggestions only those that meet the common needs or those which are expected or different from the others.</a:t>
            </a:r>
          </a:p>
          <a:p>
            <a:r>
              <a:rPr lang="en-AU" altLang="cs-CZ" sz="2200" b="1" dirty="0" smtClean="0"/>
              <a:t>Stimuli inducing activation:</a:t>
            </a:r>
          </a:p>
          <a:p>
            <a:pPr marL="630238" indent="-363538"/>
            <a:r>
              <a:rPr lang="en-AU" altLang="cs-CZ" sz="2200" dirty="0" smtClean="0"/>
              <a:t>intensity stimulus, size and </a:t>
            </a:r>
            <a:r>
              <a:rPr lang="en-AU" altLang="cs-CZ" sz="2200" dirty="0" err="1" smtClean="0"/>
              <a:t>colo</a:t>
            </a:r>
            <a:r>
              <a:rPr lang="cs-CZ" altLang="cs-CZ" sz="2200" dirty="0" smtClean="0"/>
              <a:t>u</a:t>
            </a:r>
            <a:r>
              <a:rPr lang="en-AU" altLang="cs-CZ" sz="2200" dirty="0" smtClean="0"/>
              <a:t>r,</a:t>
            </a:r>
          </a:p>
          <a:p>
            <a:pPr marL="630238" indent="-363538"/>
            <a:r>
              <a:rPr lang="en-AU" altLang="cs-CZ" sz="2200" dirty="0" smtClean="0"/>
              <a:t>emotional, rational and moral appeals,</a:t>
            </a:r>
          </a:p>
          <a:p>
            <a:pPr marL="630238" indent="-363538"/>
            <a:r>
              <a:rPr lang="en-AU" altLang="cs-CZ" sz="2200" dirty="0" smtClean="0"/>
              <a:t>effect of surprise,</a:t>
            </a:r>
          </a:p>
          <a:p>
            <a:pPr marL="630238" indent="-363538"/>
            <a:r>
              <a:rPr lang="en-AU" altLang="cs-CZ" sz="2200" dirty="0" smtClean="0"/>
              <a:t>novelty of initiative,</a:t>
            </a:r>
          </a:p>
          <a:p>
            <a:pPr marL="630238" indent="-363538"/>
            <a:r>
              <a:rPr lang="en-AU" altLang="cs-CZ" sz="2200" dirty="0" smtClean="0"/>
              <a:t>uncertainty and conflict.</a:t>
            </a:r>
          </a:p>
          <a:p>
            <a:r>
              <a:rPr lang="en-AU" altLang="cs-CZ" sz="2200" b="1" dirty="0" smtClean="0"/>
              <a:t>Use of communication such as </a:t>
            </a:r>
            <a:r>
              <a:rPr lang="en-AU" altLang="cs-CZ" sz="2200" dirty="0" smtClean="0"/>
              <a:t>"How to look young and fresh?" "How to have the cleanest clothes?" "How to get rid of excess kilos quickly and effortlessly?" "If you order within 24 hours you get a gift!"</a:t>
            </a:r>
          </a:p>
          <a:p>
            <a:pPr marL="0" indent="0">
              <a:buNone/>
            </a:pPr>
            <a:endParaRPr lang="cs-CZ" altLang="cs-CZ" sz="2200" dirty="0" smtClean="0"/>
          </a:p>
          <a:p>
            <a:pPr marL="0" indent="0">
              <a:buNone/>
            </a:pPr>
            <a:endParaRPr lang="cs-CZ" altLang="cs-CZ" sz="2200" dirty="0"/>
          </a:p>
          <a:p>
            <a:pPr marL="609600" indent="-609600">
              <a:buFontTx/>
              <a:buNone/>
            </a:pPr>
            <a:endParaRPr lang="cs-CZ" altLang="cs-CZ" dirty="0"/>
          </a:p>
          <a:p>
            <a:pPr marL="609600" indent="-609600">
              <a:buFontTx/>
              <a:buNone/>
            </a:pPr>
            <a:endParaRPr lang="cs-CZ"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3. Selected basic terminology</a:t>
            </a:r>
          </a:p>
        </p:txBody>
      </p:sp>
      <p:pic>
        <p:nvPicPr>
          <p:cNvPr id="5" name="Picture 2"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103" y="2275694"/>
            <a:ext cx="2246204" cy="2695446"/>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94346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55738" y="1217065"/>
            <a:ext cx="8229600" cy="4525962"/>
          </a:xfrm>
        </p:spPr>
        <p:txBody>
          <a:bodyPr/>
          <a:lstStyle/>
          <a:p>
            <a:pPr marL="0" indent="0">
              <a:buNone/>
              <a:tabLst>
                <a:tab pos="541338" algn="l"/>
              </a:tabLst>
            </a:pPr>
            <a:r>
              <a:rPr lang="en-AU" altLang="cs-CZ" sz="2200" b="1" dirty="0" smtClean="0"/>
              <a:t>B. Perceptual distortion - </a:t>
            </a:r>
            <a:r>
              <a:rPr lang="en-AU" altLang="cs-CZ" sz="2200" dirty="0" smtClean="0"/>
              <a:t>individuals are exposed to many influences that tend to distort the perceptions and these are: physical appearance, stereotypes first impression (halo effect), hasty conclusions.</a:t>
            </a:r>
            <a:endParaRPr lang="cs-CZ" altLang="cs-CZ" sz="2200" dirty="0" smtClean="0"/>
          </a:p>
          <a:p>
            <a:pPr marL="0" indent="0">
              <a:buNone/>
              <a:tabLst>
                <a:tab pos="541338" algn="l"/>
              </a:tabLst>
            </a:pPr>
            <a:endParaRPr lang="en-AU" altLang="cs-CZ" sz="800" b="1" dirty="0" smtClean="0"/>
          </a:p>
          <a:p>
            <a:pPr marL="0" indent="0">
              <a:buNone/>
              <a:tabLst>
                <a:tab pos="541338" algn="l"/>
              </a:tabLst>
            </a:pPr>
            <a:r>
              <a:rPr lang="en-AU" altLang="cs-CZ" sz="2200" b="1" dirty="0" smtClean="0"/>
              <a:t>C. Selective remember - </a:t>
            </a:r>
            <a:r>
              <a:rPr lang="en-AU" altLang="cs-CZ" sz="2200" dirty="0" smtClean="0"/>
              <a:t>the message recipient can usually remember only what fits with their mental models and chooses a particular information that supports his or her opinions. </a:t>
            </a:r>
            <a:endParaRPr lang="cs-CZ" altLang="cs-CZ" sz="2200" dirty="0" smtClean="0"/>
          </a:p>
          <a:p>
            <a:pPr marL="0" indent="0">
              <a:buNone/>
              <a:tabLst>
                <a:tab pos="541338" algn="l"/>
              </a:tabLst>
            </a:pPr>
            <a:endParaRPr lang="en-AU" altLang="cs-CZ" sz="800" b="1" dirty="0" smtClean="0"/>
          </a:p>
          <a:p>
            <a:pPr marL="0" indent="0">
              <a:buNone/>
              <a:tabLst>
                <a:tab pos="541338" algn="l"/>
              </a:tabLst>
            </a:pPr>
            <a:r>
              <a:rPr lang="en-AU" altLang="cs-CZ" sz="2200" b="1" dirty="0" smtClean="0"/>
              <a:t>D. Sensory perception</a:t>
            </a:r>
          </a:p>
          <a:p>
            <a:pPr>
              <a:tabLst>
                <a:tab pos="541338" algn="l"/>
              </a:tabLst>
            </a:pPr>
            <a:r>
              <a:rPr lang="en-AU" altLang="cs-CZ" sz="2200" dirty="0" smtClean="0"/>
              <a:t>sight (print, TV, outdoor, Internet, POP etc.).</a:t>
            </a:r>
          </a:p>
          <a:p>
            <a:pPr>
              <a:tabLst>
                <a:tab pos="541338" algn="l"/>
              </a:tabLst>
            </a:pPr>
            <a:r>
              <a:rPr lang="en-AU" altLang="cs-CZ" sz="2200" dirty="0" smtClean="0"/>
              <a:t>Hearing (Cinema advertising, TV, radio)</a:t>
            </a:r>
          </a:p>
          <a:p>
            <a:pPr>
              <a:tabLst>
                <a:tab pos="541338" algn="l"/>
              </a:tabLst>
            </a:pPr>
            <a:r>
              <a:rPr lang="en-AU" altLang="cs-CZ" sz="2200" dirty="0" smtClean="0"/>
              <a:t>smell (POP, part of print advertising – e.g. perfumes, spices)</a:t>
            </a:r>
          </a:p>
          <a:p>
            <a:pPr>
              <a:tabLst>
                <a:tab pos="541338" algn="l"/>
              </a:tabLst>
            </a:pPr>
            <a:r>
              <a:rPr lang="en-AU" altLang="cs-CZ" sz="2200" dirty="0" smtClean="0"/>
              <a:t>touch (print ad samples)</a:t>
            </a:r>
          </a:p>
          <a:p>
            <a:pPr>
              <a:tabLst>
                <a:tab pos="541338" algn="l"/>
              </a:tabLst>
            </a:pPr>
            <a:r>
              <a:rPr lang="en-AU" altLang="cs-CZ" sz="2200" dirty="0" smtClean="0"/>
              <a:t>Taste (POP - tasting).</a:t>
            </a:r>
            <a:endParaRPr lang="en-AU" altLang="cs-CZ" dirty="0"/>
          </a:p>
        </p:txBody>
      </p:sp>
      <p:sp>
        <p:nvSpPr>
          <p:cNvPr id="4" name="Obdélník 3"/>
          <p:cNvSpPr/>
          <p:nvPr/>
        </p:nvSpPr>
        <p:spPr>
          <a:xfrm>
            <a:off x="0" y="0"/>
            <a:ext cx="9144000" cy="720725"/>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b="1" dirty="0">
                <a:latin typeface="Arial" pitchFamily="34" charset="0"/>
                <a:cs typeface="Arial" pitchFamily="34" charset="0"/>
              </a:rPr>
              <a:t>   </a:t>
            </a:r>
            <a:r>
              <a:rPr lang="cs-CZ" b="1" dirty="0">
                <a:latin typeface="Arial" pitchFamily="34" charset="0"/>
                <a:cs typeface="Arial" pitchFamily="34" charset="0"/>
              </a:rPr>
              <a:t>PSYCHOLOGY AND EMOTIONS IN </a:t>
            </a:r>
            <a:r>
              <a:rPr lang="cs-CZ" b="1" dirty="0" smtClean="0">
                <a:latin typeface="Arial" pitchFamily="34" charset="0"/>
                <a:cs typeface="Arial" pitchFamily="34" charset="0"/>
              </a:rPr>
              <a:t>ADVERTISING</a:t>
            </a:r>
            <a:endParaRPr lang="en-GB" b="1" dirty="0">
              <a:latin typeface="Arial" pitchFamily="34" charset="0"/>
              <a:cs typeface="Arial" pitchFamily="34" charset="0"/>
            </a:endParaRPr>
          </a:p>
        </p:txBody>
      </p:sp>
      <p:sp>
        <p:nvSpPr>
          <p:cNvPr id="6" name="TextovéPole 5"/>
          <p:cNvSpPr txBox="1">
            <a:spLocks noChangeArrowheads="1"/>
          </p:cNvSpPr>
          <p:nvPr/>
        </p:nvSpPr>
        <p:spPr bwMode="auto">
          <a:xfrm>
            <a:off x="342106" y="720725"/>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AU" altLang="cs-CZ" sz="2400" b="1" cap="all" dirty="0" smtClean="0">
                <a:latin typeface="Arial" panose="020B0604020202020204" pitchFamily="34" charset="0"/>
              </a:rPr>
              <a:t>Selected basic terminology</a:t>
            </a:r>
          </a:p>
        </p:txBody>
      </p:sp>
      <p:pic>
        <p:nvPicPr>
          <p:cNvPr id="10242" name="Picture 2"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3" y="3781888"/>
            <a:ext cx="977175" cy="1345535"/>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60963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zentace_OPF_návrh [režim kompatibility]" id="{F70FC462-D9F3-4EB2-B923-5E5330675293}" vid="{CCD9E1B5-EE89-42D1-936D-BB4AE5A7B3F6}"/>
    </a:ext>
  </a:ext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šablona</Template>
  <TotalTime>3281</TotalTime>
  <Words>3359</Words>
  <Application>Microsoft Office PowerPoint</Application>
  <PresentationFormat>Předvádění na obrazovce (4:3)</PresentationFormat>
  <Paragraphs>414</Paragraphs>
  <Slides>37</Slides>
  <Notes>18</Notes>
  <HiddenSlides>0</HiddenSlides>
  <MMClips>37</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37</vt:i4>
      </vt:variant>
    </vt:vector>
  </HeadingPairs>
  <TitlesOfParts>
    <vt:vector size="46" baseType="lpstr">
      <vt:lpstr>宋体</vt:lpstr>
      <vt:lpstr>宋体</vt:lpstr>
      <vt:lpstr>Arial</vt:lpstr>
      <vt:lpstr>Arial Unicode MS</vt:lpstr>
      <vt:lpstr>Calibri</vt:lpstr>
      <vt:lpstr>Calibri Light</vt:lpstr>
      <vt:lpstr>Wingdings</vt:lpstr>
      <vt:lpstr>Motiv sady Office</vt:lpstr>
      <vt:lpstr>Vlastní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Roman Šperka</dc:creator>
  <cp:lastModifiedBy>Kateřina Matušínská</cp:lastModifiedBy>
  <cp:revision>365</cp:revision>
  <dcterms:created xsi:type="dcterms:W3CDTF">2016-03-17T12:08:01Z</dcterms:created>
  <dcterms:modified xsi:type="dcterms:W3CDTF">2020-10-19T11:30:44Z</dcterms:modified>
</cp:coreProperties>
</file>