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3" r:id="rId4"/>
    <p:sldId id="264" r:id="rId5"/>
    <p:sldId id="283" r:id="rId6"/>
    <p:sldId id="284" r:id="rId7"/>
    <p:sldId id="285" r:id="rId8"/>
    <p:sldId id="286" r:id="rId9"/>
    <p:sldId id="282" r:id="rId10"/>
    <p:sldId id="265" r:id="rId11"/>
    <p:sldId id="266" r:id="rId12"/>
    <p:sldId id="267" r:id="rId13"/>
    <p:sldId id="276" r:id="rId14"/>
    <p:sldId id="277" r:id="rId15"/>
    <p:sldId id="278" r:id="rId16"/>
    <p:sldId id="279" r:id="rId17"/>
    <p:sldId id="280" r:id="rId18"/>
    <p:sldId id="275" r:id="rId19"/>
    <p:sldId id="287" r:id="rId20"/>
    <p:sldId id="288" r:id="rId21"/>
    <p:sldId id="272" r:id="rId22"/>
    <p:sldId id="281" r:id="rId23"/>
    <p:sldId id="273" r:id="rId24"/>
    <p:sldId id="274" r:id="rId25"/>
    <p:sldId id="268" r:id="rId26"/>
    <p:sldId id="269" r:id="rId27"/>
    <p:sldId id="270" r:id="rId2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979" autoAdjust="0"/>
  </p:normalViewPr>
  <p:slideViewPr>
    <p:cSldViewPr snapToGrid="0">
      <p:cViewPr varScale="1">
        <p:scale>
          <a:sx n="61" d="100"/>
          <a:sy n="61" d="100"/>
        </p:scale>
        <p:origin x="812" y="60"/>
      </p:cViewPr>
      <p:guideLst/>
    </p:cSldViewPr>
  </p:slideViewPr>
  <p:outlineViewPr>
    <p:cViewPr>
      <p:scale>
        <a:sx n="33" d="100"/>
        <a:sy n="33" d="100"/>
      </p:scale>
      <p:origin x="0" y="-94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20.11.2023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20.11.2023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20.11.2023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7995" y="302586"/>
            <a:ext cx="1274720" cy="994283"/>
          </a:xfrm>
          <a:prstGeom prst="rect">
            <a:avLst/>
          </a:prstGeom>
        </p:spPr>
      </p:pic>
      <p:sp>
        <p:nvSpPr>
          <p:cNvPr id="7" name="Nadpis 1"/>
          <p:cNvSpPr>
            <a:spLocks noGrp="1"/>
          </p:cNvSpPr>
          <p:nvPr>
            <p:ph type="title"/>
          </p:nvPr>
        </p:nvSpPr>
        <p:spPr>
          <a:xfrm>
            <a:off x="335360" y="260650"/>
            <a:ext cx="6048672" cy="676937"/>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335360" y="932723"/>
            <a:ext cx="9889099"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335360" y="6309320"/>
            <a:ext cx="11547355"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314987" y="6309321"/>
            <a:ext cx="3860800" cy="365125"/>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10416480" y="6309321"/>
            <a:ext cx="144016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156042260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20.11.2023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20.11.2023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20.11.2023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20.11.2023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20.11.2023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20.11.2023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20.11.2023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20.11.2023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20.11.2023</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30924" y="932723"/>
            <a:ext cx="7252138" cy="2880320"/>
          </a:xfrm>
          <a:prstGeom prst="rect">
            <a:avLst/>
          </a:prstGeom>
        </p:spPr>
        <p:txBody>
          <a:bodyPr anchor="t">
            <a:normAutofit/>
          </a:bodyPr>
          <a:lstStyle/>
          <a:p>
            <a:pPr algn="l"/>
            <a:r>
              <a:rPr lang="cs-CZ" sz="5333" b="1" dirty="0" err="1" smtClean="0">
                <a:solidFill>
                  <a:schemeClr val="bg1"/>
                </a:solidFill>
                <a:latin typeface="Times New Roman" panose="02020603050405020304" pitchFamily="18" charset="0"/>
                <a:cs typeface="Times New Roman" panose="02020603050405020304" pitchFamily="18" charset="0"/>
              </a:rPr>
              <a:t>Strategy</a:t>
            </a:r>
            <a:r>
              <a:rPr lang="cs-CZ" sz="5333" b="1" dirty="0" smtClean="0">
                <a:solidFill>
                  <a:schemeClr val="bg1"/>
                </a:solidFill>
                <a:latin typeface="Times New Roman" panose="02020603050405020304" pitchFamily="18" charset="0"/>
                <a:cs typeface="Times New Roman" panose="02020603050405020304" pitchFamily="18" charset="0"/>
              </a:rPr>
              <a:t> </a:t>
            </a:r>
            <a:r>
              <a:rPr lang="cs-CZ" sz="5333" b="1" dirty="0" err="1" smtClean="0">
                <a:solidFill>
                  <a:schemeClr val="bg1"/>
                </a:solidFill>
                <a:latin typeface="Times New Roman" panose="02020603050405020304" pitchFamily="18" charset="0"/>
                <a:cs typeface="Times New Roman" panose="02020603050405020304" pitchFamily="18" charset="0"/>
              </a:rPr>
              <a:t>for</a:t>
            </a:r>
            <a:r>
              <a:rPr lang="cs-CZ" sz="5333" b="1" dirty="0" smtClean="0">
                <a:solidFill>
                  <a:schemeClr val="bg1"/>
                </a:solidFill>
                <a:latin typeface="Times New Roman" panose="02020603050405020304" pitchFamily="18" charset="0"/>
                <a:cs typeface="Times New Roman" panose="02020603050405020304" pitchFamily="18" charset="0"/>
              </a:rPr>
              <a:t> International </a:t>
            </a:r>
            <a:r>
              <a:rPr lang="cs-CZ" sz="5333" b="1" dirty="0" err="1" smtClean="0">
                <a:solidFill>
                  <a:schemeClr val="bg1"/>
                </a:solidFill>
                <a:latin typeface="Times New Roman" panose="02020603050405020304" pitchFamily="18" charset="0"/>
                <a:cs typeface="Times New Roman" panose="02020603050405020304" pitchFamily="18" charset="0"/>
              </a:rPr>
              <a:t>companies</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296977" y="4965171"/>
            <a:ext cx="3666051"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smtClean="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smtClean="0">
                <a:solidFill>
                  <a:srgbClr val="307871"/>
                </a:solidFill>
                <a:latin typeface="Times New Roman" panose="02020603050405020304" pitchFamily="18" charset="0"/>
                <a:cs typeface="Times New Roman" panose="02020603050405020304" pitchFamily="18" charset="0"/>
              </a:rPr>
              <a:t>Department </a:t>
            </a:r>
            <a:r>
              <a:rPr lang="cs-CZ" altLang="cs-CZ" sz="1200" dirty="0" err="1" smtClean="0">
                <a:solidFill>
                  <a:srgbClr val="307871"/>
                </a:solidFill>
                <a:latin typeface="Times New Roman" panose="02020603050405020304" pitchFamily="18" charset="0"/>
                <a:cs typeface="Times New Roman" panose="02020603050405020304" pitchFamily="18" charset="0"/>
              </a:rPr>
              <a:t>of</a:t>
            </a:r>
            <a:r>
              <a:rPr lang="cs-CZ" altLang="cs-CZ" sz="1200" dirty="0" smtClean="0">
                <a:solidFill>
                  <a:srgbClr val="307871"/>
                </a:solidFill>
                <a:latin typeface="Times New Roman" panose="02020603050405020304" pitchFamily="18" charset="0"/>
                <a:cs typeface="Times New Roman" panose="02020603050405020304" pitchFamily="18" charset="0"/>
              </a:rPr>
              <a:t> Business </a:t>
            </a:r>
            <a:r>
              <a:rPr lang="cs-CZ" altLang="cs-CZ" sz="1200" dirty="0" err="1" smtClean="0">
                <a:solidFill>
                  <a:srgbClr val="307871"/>
                </a:solidFill>
                <a:latin typeface="Times New Roman" panose="02020603050405020304" pitchFamily="18" charset="0"/>
                <a:cs typeface="Times New Roman" panose="02020603050405020304" pitchFamily="18" charset="0"/>
              </a:rPr>
              <a:t>Economics</a:t>
            </a:r>
            <a:r>
              <a:rPr lang="cs-CZ" altLang="cs-CZ" sz="1200" dirty="0" smtClean="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smtClean="0">
                <a:solidFill>
                  <a:srgbClr val="307871"/>
                </a:solidFill>
                <a:latin typeface="Times New Roman" panose="02020603050405020304" pitchFamily="18" charset="0"/>
                <a:cs typeface="Times New Roman" panose="02020603050405020304" pitchFamily="18" charset="0"/>
              </a:rPr>
              <a:t>STRATEGIC MANAGEMENT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700326" cy="461665"/>
          </a:xfrm>
          <a:prstGeom prst="rect">
            <a:avLst/>
          </a:prstGeom>
        </p:spPr>
        <p:txBody>
          <a:bodyPr wrap="none">
            <a:spAutoFit/>
          </a:bodyPr>
          <a:lstStyle/>
          <a:p>
            <a:pPr lvl="0">
              <a:defRPr/>
            </a:pPr>
            <a:r>
              <a:rPr lang="cs-CZ" sz="2400" kern="0" dirty="0" err="1">
                <a:solidFill>
                  <a:srgbClr val="307871"/>
                </a:solidFill>
                <a:latin typeface="Times New Roman"/>
              </a:rPr>
              <a:t>Stages</a:t>
            </a:r>
            <a:r>
              <a:rPr lang="cs-CZ" sz="2400" kern="0" dirty="0">
                <a:solidFill>
                  <a:srgbClr val="307871"/>
                </a:solidFill>
                <a:latin typeface="Times New Roman"/>
              </a:rPr>
              <a:t> </a:t>
            </a:r>
            <a:r>
              <a:rPr lang="cs-CZ" sz="2400" kern="0" dirty="0" err="1">
                <a:solidFill>
                  <a:srgbClr val="307871"/>
                </a:solidFill>
                <a:latin typeface="Times New Roman"/>
              </a:rPr>
              <a:t>of</a:t>
            </a:r>
            <a:r>
              <a:rPr lang="cs-CZ" sz="2400" kern="0" dirty="0">
                <a:solidFill>
                  <a:srgbClr val="307871"/>
                </a:solidFill>
                <a:latin typeface="Times New Roman"/>
              </a:rPr>
              <a:t> International </a:t>
            </a:r>
            <a:r>
              <a:rPr lang="cs-CZ" sz="2400" kern="0" dirty="0" err="1">
                <a:solidFill>
                  <a:srgbClr val="307871"/>
                </a:solidFill>
                <a:latin typeface="Times New Roman"/>
              </a:rPr>
              <a:t>Development</a:t>
            </a:r>
            <a:endParaRPr lang="en-GB" kern="0" dirty="0">
              <a:solidFill>
                <a:sysClr val="windowText" lastClr="000000"/>
              </a:solidFill>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7188" lvl="1" indent="-357188" algn="just">
              <a:spcBef>
                <a:spcPct val="0"/>
              </a:spcBef>
              <a:defRPr/>
            </a:pPr>
            <a:r>
              <a:rPr lang="en-US" altLang="cs-CZ" b="1" dirty="0" smtClean="0">
                <a:latin typeface="Times New Roman" panose="02020603050405020304" pitchFamily="18" charset="0"/>
                <a:cs typeface="Times New Roman" panose="02020603050405020304" pitchFamily="18" charset="0"/>
              </a:rPr>
              <a:t>Stage </a:t>
            </a:r>
            <a:r>
              <a:rPr lang="en-US" altLang="cs-CZ" b="1" dirty="0">
                <a:latin typeface="Times New Roman" panose="02020603050405020304" pitchFamily="18" charset="0"/>
                <a:cs typeface="Times New Roman" panose="02020603050405020304" pitchFamily="18" charset="0"/>
              </a:rPr>
              <a:t>3 (Primarily domestic company with </a:t>
            </a:r>
            <a:r>
              <a:rPr lang="en-US" altLang="cs-CZ" b="1" dirty="0" err="1">
                <a:latin typeface="Times New Roman" panose="02020603050405020304" pitchFamily="18" charset="0"/>
                <a:cs typeface="Times New Roman" panose="02020603050405020304" pitchFamily="18" charset="0"/>
              </a:rPr>
              <a:t>internationa</a:t>
            </a:r>
            <a:r>
              <a:rPr lang="cs-CZ" altLang="cs-CZ" b="1" dirty="0">
                <a:latin typeface="Times New Roman" panose="02020603050405020304" pitchFamily="18" charset="0"/>
                <a:cs typeface="Times New Roman" panose="02020603050405020304" pitchFamily="18" charset="0"/>
              </a:rPr>
              <a:t> </a:t>
            </a:r>
            <a:r>
              <a:rPr lang="en-US" altLang="cs-CZ" b="1" dirty="0">
                <a:latin typeface="Times New Roman" panose="02020603050405020304" pitchFamily="18" charset="0"/>
                <a:cs typeface="Times New Roman" panose="02020603050405020304" pitchFamily="18" charset="0"/>
              </a:rPr>
              <a:t>division): </a:t>
            </a:r>
            <a:r>
              <a:rPr lang="en-US" altLang="cs-CZ" dirty="0">
                <a:latin typeface="Times New Roman" panose="02020603050405020304" pitchFamily="18" charset="0"/>
                <a:cs typeface="Times New Roman" panose="02020603050405020304" pitchFamily="18" charset="0"/>
              </a:rPr>
              <a:t>Success in earlier</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stages leads the company to establish manufacturing facilities in addition to sales and service</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offices in key countries. The company now adds an international division with responsibilities</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for most of the business functions conducted in other countries.</a:t>
            </a:r>
            <a:endParaRPr lang="cs-CZ" altLang="cs-CZ" dirty="0">
              <a:latin typeface="Times New Roman" panose="02020603050405020304" pitchFamily="18" charset="0"/>
              <a:cs typeface="Times New Roman" panose="02020603050405020304" pitchFamily="18" charset="0"/>
            </a:endParaRPr>
          </a:p>
          <a:p>
            <a:pPr marL="357188" lvl="1" indent="-357188" algn="just">
              <a:spcBef>
                <a:spcPct val="0"/>
              </a:spcBef>
              <a:defRPr/>
            </a:pPr>
            <a:r>
              <a:rPr lang="en-US" altLang="cs-CZ" b="1" dirty="0">
                <a:latin typeface="Times New Roman" panose="02020603050405020304" pitchFamily="18" charset="0"/>
                <a:cs typeface="Times New Roman" panose="02020603050405020304" pitchFamily="18" charset="0"/>
              </a:rPr>
              <a:t>Stage 4 (Multinational corporation with </a:t>
            </a:r>
            <a:r>
              <a:rPr lang="en-US" altLang="cs-CZ" b="1" dirty="0" err="1">
                <a:latin typeface="Times New Roman" panose="02020603050405020304" pitchFamily="18" charset="0"/>
                <a:cs typeface="Times New Roman" panose="02020603050405020304" pitchFamily="18" charset="0"/>
              </a:rPr>
              <a:t>multidomestic</a:t>
            </a:r>
            <a:r>
              <a:rPr lang="en-US" altLang="cs-CZ" b="1" dirty="0">
                <a:latin typeface="Times New Roman" panose="02020603050405020304" pitchFamily="18" charset="0"/>
                <a:cs typeface="Times New Roman" panose="02020603050405020304" pitchFamily="18" charset="0"/>
              </a:rPr>
              <a:t> emphasis): </a:t>
            </a:r>
            <a:r>
              <a:rPr lang="en-US" altLang="cs-CZ" dirty="0">
                <a:latin typeface="Times New Roman" panose="02020603050405020304" pitchFamily="18" charset="0"/>
                <a:cs typeface="Times New Roman" panose="02020603050405020304" pitchFamily="18" charset="0"/>
              </a:rPr>
              <a:t>Now a full-fledged</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MNC, the company increases its investments in other countries. The company establishes a</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local operating division or company in the host country</a:t>
            </a:r>
            <a:r>
              <a:rPr lang="cs-CZ" altLang="cs-CZ" dirty="0">
                <a:latin typeface="Times New Roman" panose="02020603050405020304" pitchFamily="18" charset="0"/>
                <a:cs typeface="Times New Roman" panose="02020603050405020304" pitchFamily="18" charset="0"/>
              </a:rPr>
              <a:t>.</a:t>
            </a:r>
            <a:r>
              <a:rPr lang="en-US" altLang="cs-CZ" dirty="0">
                <a:latin typeface="Times New Roman" panose="02020603050405020304" pitchFamily="18" charset="0"/>
                <a:cs typeface="Times New Roman" panose="02020603050405020304" pitchFamily="18" charset="0"/>
              </a:rPr>
              <a:t> As the subsidiary in the host country successfully develops a</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strong regional presence, it achieves greater autonomy and self-sufficiency.</a:t>
            </a:r>
            <a:endParaRPr lang="cs-CZ" altLang="cs-CZ" dirty="0">
              <a:latin typeface="Times New Roman" panose="02020603050405020304" pitchFamily="18" charset="0"/>
              <a:cs typeface="Times New Roman" panose="02020603050405020304" pitchFamily="18" charset="0"/>
            </a:endParaRPr>
          </a:p>
          <a:p>
            <a:pPr marL="357188" lvl="1" indent="-357188" algn="just">
              <a:spcBef>
                <a:spcPct val="0"/>
              </a:spcBef>
              <a:defRPr/>
            </a:pPr>
            <a:r>
              <a:rPr lang="en-US" altLang="cs-CZ" b="1" dirty="0">
                <a:latin typeface="Times New Roman" panose="02020603050405020304" pitchFamily="18" charset="0"/>
                <a:cs typeface="Times New Roman" panose="02020603050405020304" pitchFamily="18" charset="0"/>
              </a:rPr>
              <a:t>Stage 5 (MNC with global emphasis): </a:t>
            </a:r>
            <a:r>
              <a:rPr lang="en-US" altLang="cs-CZ" dirty="0">
                <a:latin typeface="Times New Roman" panose="02020603050405020304" pitchFamily="18" charset="0"/>
                <a:cs typeface="Times New Roman" panose="02020603050405020304" pitchFamily="18" charset="0"/>
              </a:rPr>
              <a:t>The most successful MNCs move into a fifth stage</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in which they have worldwide human resources, R&amp;D, and financing strategies. Typically</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operating in a global industry, the MNC denationalizes its operations and plans product</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design, manufacturing, and marketing around worldwide considerations</a:t>
            </a:r>
            <a:r>
              <a:rPr lang="cs-CZ" altLang="cs-CZ" dirty="0">
                <a:latin typeface="Times New Roman" panose="02020603050405020304" pitchFamily="18" charset="0"/>
                <a:cs typeface="Times New Roman" panose="02020603050405020304" pitchFamily="18" charset="0"/>
              </a:rPr>
              <a:t>.</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4253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55640" y="156043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600" dirty="0"/>
          </a:p>
        </p:txBody>
      </p:sp>
      <p:sp>
        <p:nvSpPr>
          <p:cNvPr id="10" name="Zástupný symbol pro obsah 2"/>
          <p:cNvSpPr txBox="1">
            <a:spLocks/>
          </p:cNvSpPr>
          <p:nvPr/>
        </p:nvSpPr>
        <p:spPr>
          <a:xfrm>
            <a:off x="4223792" y="558924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335360" y="426591"/>
            <a:ext cx="5760640" cy="507703"/>
          </a:xfrm>
        </p:spPr>
        <p:txBody>
          <a:bodyPr/>
          <a:lstStyle/>
          <a:p>
            <a:pPr>
              <a:lnSpc>
                <a:spcPct val="100000"/>
              </a:lnSpc>
              <a:spcBef>
                <a:spcPts val="0"/>
              </a:spcBef>
              <a:defRPr/>
            </a:pPr>
            <a:r>
              <a:rPr lang="cs-CZ" kern="0" dirty="0" err="1">
                <a:solidFill>
                  <a:srgbClr val="307871"/>
                </a:solidFill>
                <a:latin typeface="Times New Roman"/>
              </a:rPr>
              <a:t>Strategy</a:t>
            </a:r>
            <a:r>
              <a:rPr lang="cs-CZ" kern="0" dirty="0">
                <a:solidFill>
                  <a:srgbClr val="307871"/>
                </a:solidFill>
                <a:latin typeface="Times New Roman"/>
              </a:rPr>
              <a:t> on International </a:t>
            </a:r>
            <a:r>
              <a:rPr lang="cs-CZ" kern="0" dirty="0" err="1">
                <a:solidFill>
                  <a:srgbClr val="307871"/>
                </a:solidFill>
                <a:latin typeface="Times New Roman"/>
              </a:rPr>
              <a:t>Markets</a:t>
            </a:r>
            <a:endParaRPr lang="cs-CZ" kern="0" dirty="0">
              <a:solidFill>
                <a:srgbClr val="307871"/>
              </a:solidFill>
              <a:latin typeface="Times New Roman"/>
            </a:endParaRPr>
          </a:p>
        </p:txBody>
      </p:sp>
      <p:sp>
        <p:nvSpPr>
          <p:cNvPr id="18" name="AutoShape 32"/>
          <p:cNvSpPr>
            <a:spLocks noChangeArrowheads="1"/>
          </p:cNvSpPr>
          <p:nvPr/>
        </p:nvSpPr>
        <p:spPr bwMode="auto">
          <a:xfrm>
            <a:off x="5427491" y="2168701"/>
            <a:ext cx="196525" cy="2988493"/>
          </a:xfrm>
          <a:prstGeom prst="upDownArrow">
            <a:avLst>
              <a:gd name="adj1" fmla="val 50000"/>
              <a:gd name="adj2" fmla="val 512256"/>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cs-CZ"/>
          </a:p>
        </p:txBody>
      </p:sp>
      <p:sp>
        <p:nvSpPr>
          <p:cNvPr id="19" name="AutoShape 31"/>
          <p:cNvSpPr>
            <a:spLocks noChangeArrowheads="1"/>
          </p:cNvSpPr>
          <p:nvPr/>
        </p:nvSpPr>
        <p:spPr bwMode="auto">
          <a:xfrm>
            <a:off x="3461740" y="3410889"/>
            <a:ext cx="3988204" cy="226943"/>
          </a:xfrm>
          <a:prstGeom prst="leftRightArrow">
            <a:avLst>
              <a:gd name="adj1" fmla="val 50000"/>
              <a:gd name="adj2" fmla="val 481111"/>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0" name="Text Box 30"/>
          <p:cNvSpPr txBox="1">
            <a:spLocks noChangeArrowheads="1"/>
          </p:cNvSpPr>
          <p:nvPr/>
        </p:nvSpPr>
        <p:spPr bwMode="auto">
          <a:xfrm>
            <a:off x="3034408" y="3792264"/>
            <a:ext cx="2305050" cy="10772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algn="ctr"/>
            <a:r>
              <a:rPr lang="cs-CZ" altLang="cs-CZ" sz="1600" b="1" dirty="0">
                <a:latin typeface="Times New Roman" panose="02020603050405020304" pitchFamily="18" charset="0"/>
                <a:ea typeface="Times New Roman" panose="02020603050405020304" pitchFamily="18" charset="0"/>
                <a:cs typeface="Times New Roman" panose="02020603050405020304" pitchFamily="18" charset="0"/>
              </a:rPr>
              <a:t>International </a:t>
            </a:r>
            <a:r>
              <a:rPr lang="cs-CZ" altLang="cs-CZ" sz="1600" b="1" dirty="0" err="1">
                <a:latin typeface="Times New Roman" panose="02020603050405020304" pitchFamily="18" charset="0"/>
                <a:ea typeface="Times New Roman" panose="02020603050405020304" pitchFamily="18" charset="0"/>
                <a:cs typeface="Times New Roman" panose="02020603050405020304" pitchFamily="18" charset="0"/>
              </a:rPr>
              <a:t>strategy</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err="1">
                <a:latin typeface="Times New Roman" panose="02020603050405020304" pitchFamily="18" charset="0"/>
                <a:ea typeface="Times New Roman" panose="02020603050405020304" pitchFamily="18" charset="0"/>
                <a:cs typeface="Times New Roman" panose="02020603050405020304" pitchFamily="18" charset="0"/>
              </a:rPr>
              <a:t>Harley-Davidson</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err="1">
                <a:latin typeface="Times New Roman" panose="02020603050405020304" pitchFamily="18" charset="0"/>
                <a:ea typeface="Times New Roman" panose="02020603050405020304" pitchFamily="18" charset="0"/>
                <a:cs typeface="Times New Roman" panose="02020603050405020304" pitchFamily="18" charset="0"/>
              </a:rPr>
              <a:t>Rolex</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err="1">
                <a:latin typeface="Times New Roman" panose="02020603050405020304" pitchFamily="18" charset="0"/>
                <a:ea typeface="Times New Roman" panose="02020603050405020304" pitchFamily="18" charset="0"/>
                <a:cs typeface="Times New Roman" panose="02020603050405020304" pitchFamily="18" charset="0"/>
              </a:rPr>
              <a:t>Starbucks</a:t>
            </a:r>
            <a:endParaRPr lang="cs-CZ" altLang="cs-CZ" sz="1600" dirty="0">
              <a:latin typeface="Times New Roman" panose="02020603050405020304" pitchFamily="18" charset="0"/>
              <a:cs typeface="Times New Roman" panose="02020603050405020304" pitchFamily="18" charset="0"/>
            </a:endParaRPr>
          </a:p>
        </p:txBody>
      </p:sp>
      <p:sp>
        <p:nvSpPr>
          <p:cNvPr id="21" name="Text Box 29"/>
          <p:cNvSpPr txBox="1">
            <a:spLocks noChangeArrowheads="1"/>
          </p:cNvSpPr>
          <p:nvPr/>
        </p:nvSpPr>
        <p:spPr bwMode="auto">
          <a:xfrm>
            <a:off x="5914965" y="3900863"/>
            <a:ext cx="2780486" cy="10772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algn="ctr"/>
            <a:r>
              <a:rPr lang="cs-CZ" altLang="cs-CZ" sz="1600" b="1" dirty="0" err="1">
                <a:latin typeface="Times New Roman" panose="02020603050405020304" pitchFamily="18" charset="0"/>
                <a:ea typeface="Times New Roman" panose="02020603050405020304" pitchFamily="18" charset="0"/>
                <a:cs typeface="Times New Roman" panose="02020603050405020304" pitchFamily="18" charset="0"/>
              </a:rPr>
              <a:t>Multinational</a:t>
            </a:r>
            <a:r>
              <a:rPr lang="cs-CZ" altLang="cs-CZ" sz="1600" b="1" dirty="0">
                <a:latin typeface="Times New Roman" panose="02020603050405020304" pitchFamily="18" charset="0"/>
                <a:ea typeface="Times New Roman" panose="02020603050405020304" pitchFamily="18" charset="0"/>
                <a:cs typeface="Times New Roman" panose="02020603050405020304" pitchFamily="18" charset="0"/>
              </a:rPr>
              <a:t> </a:t>
            </a:r>
            <a:r>
              <a:rPr lang="cs-CZ" altLang="cs-CZ" sz="1600" b="1" dirty="0" err="1">
                <a:latin typeface="Times New Roman" panose="02020603050405020304" pitchFamily="18" charset="0"/>
                <a:ea typeface="Times New Roman" panose="02020603050405020304" pitchFamily="18" charset="0"/>
                <a:cs typeface="Times New Roman" panose="02020603050405020304" pitchFamily="18" charset="0"/>
              </a:rPr>
              <a:t>strategy</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err="1">
                <a:latin typeface="Times New Roman" panose="02020603050405020304" pitchFamily="18" charset="0"/>
                <a:ea typeface="Times New Roman" panose="02020603050405020304" pitchFamily="18" charset="0"/>
                <a:cs typeface="Times New Roman" panose="02020603050405020304" pitchFamily="18" charset="0"/>
              </a:rPr>
              <a:t>Bridgestone</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a:latin typeface="Times New Roman" panose="02020603050405020304" pitchFamily="18" charset="0"/>
                <a:ea typeface="Times New Roman" panose="02020603050405020304" pitchFamily="18" charset="0"/>
                <a:cs typeface="Times New Roman" panose="02020603050405020304" pitchFamily="18" charset="0"/>
              </a:rPr>
              <a:t>Nestlé</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a:latin typeface="Times New Roman" panose="02020603050405020304" pitchFamily="18" charset="0"/>
                <a:ea typeface="Times New Roman" panose="02020603050405020304" pitchFamily="18" charset="0"/>
                <a:cs typeface="Times New Roman" panose="02020603050405020304" pitchFamily="18" charset="0"/>
              </a:rPr>
              <a:t>Philips</a:t>
            </a:r>
            <a:endParaRPr lang="cs-CZ" altLang="cs-CZ" sz="1600" dirty="0">
              <a:latin typeface="Times New Roman" panose="02020603050405020304" pitchFamily="18" charset="0"/>
              <a:cs typeface="Times New Roman" panose="02020603050405020304" pitchFamily="18" charset="0"/>
            </a:endParaRPr>
          </a:p>
        </p:txBody>
      </p:sp>
      <p:sp>
        <p:nvSpPr>
          <p:cNvPr id="22" name="Text Box 28"/>
          <p:cNvSpPr txBox="1">
            <a:spLocks noChangeArrowheads="1"/>
          </p:cNvSpPr>
          <p:nvPr/>
        </p:nvSpPr>
        <p:spPr bwMode="auto">
          <a:xfrm>
            <a:off x="5869584" y="2044922"/>
            <a:ext cx="247878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algn="ctr"/>
            <a:r>
              <a:rPr lang="cs-CZ" altLang="cs-CZ" sz="1600" b="1" dirty="0" err="1">
                <a:latin typeface="Times New Roman" panose="02020603050405020304" pitchFamily="18" charset="0"/>
                <a:ea typeface="Times New Roman" panose="02020603050405020304" pitchFamily="18" charset="0"/>
                <a:cs typeface="Times New Roman" panose="02020603050405020304" pitchFamily="18" charset="0"/>
              </a:rPr>
              <a:t>Transnational</a:t>
            </a:r>
            <a:r>
              <a:rPr lang="cs-CZ" altLang="cs-CZ" sz="1600" b="1" dirty="0">
                <a:latin typeface="Times New Roman" panose="02020603050405020304" pitchFamily="18" charset="0"/>
                <a:ea typeface="Times New Roman" panose="02020603050405020304" pitchFamily="18" charset="0"/>
                <a:cs typeface="Times New Roman" panose="02020603050405020304" pitchFamily="18" charset="0"/>
              </a:rPr>
              <a:t> </a:t>
            </a:r>
            <a:r>
              <a:rPr lang="cs-CZ" altLang="cs-CZ" sz="1600" b="1" dirty="0" err="1">
                <a:latin typeface="Times New Roman" panose="02020603050405020304" pitchFamily="18" charset="0"/>
                <a:ea typeface="Times New Roman" panose="02020603050405020304" pitchFamily="18" charset="0"/>
                <a:cs typeface="Times New Roman" panose="02020603050405020304" pitchFamily="18" charset="0"/>
              </a:rPr>
              <a:t>strategy</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a:latin typeface="Times New Roman" panose="02020603050405020304" pitchFamily="18" charset="0"/>
                <a:ea typeface="Times New Roman" panose="02020603050405020304" pitchFamily="18" charset="0"/>
                <a:cs typeface="Times New Roman" panose="02020603050405020304" pitchFamily="18" charset="0"/>
              </a:rPr>
              <a:t>ABB</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err="1">
                <a:latin typeface="Times New Roman" panose="02020603050405020304" pitchFamily="18" charset="0"/>
                <a:ea typeface="Times New Roman" panose="02020603050405020304" pitchFamily="18" charset="0"/>
                <a:cs typeface="Times New Roman" panose="02020603050405020304" pitchFamily="18" charset="0"/>
              </a:rPr>
              <a:t>Bertelsmann</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a:latin typeface="Times New Roman" panose="02020603050405020304" pitchFamily="18" charset="0"/>
                <a:ea typeface="Times New Roman" panose="02020603050405020304" pitchFamily="18" charset="0"/>
                <a:cs typeface="Times New Roman" panose="02020603050405020304" pitchFamily="18" charset="0"/>
              </a:rPr>
              <a:t>Procter </a:t>
            </a:r>
            <a:r>
              <a:rPr lang="de-DE" altLang="cs-CZ" sz="1600" dirty="0">
                <a:latin typeface="Times New Roman" panose="02020603050405020304" pitchFamily="18" charset="0"/>
                <a:ea typeface="Times New Roman" panose="02020603050405020304" pitchFamily="18" charset="0"/>
                <a:cs typeface="Times New Roman" panose="02020603050405020304" pitchFamily="18" charset="0"/>
              </a:rPr>
              <a:t>&amp; </a:t>
            </a:r>
            <a:r>
              <a:rPr lang="de-DE" altLang="cs-CZ" sz="1600" dirty="0" err="1">
                <a:latin typeface="Times New Roman" panose="02020603050405020304" pitchFamily="18" charset="0"/>
                <a:ea typeface="Times New Roman" panose="02020603050405020304" pitchFamily="18" charset="0"/>
                <a:cs typeface="Times New Roman" panose="02020603050405020304" pitchFamily="18" charset="0"/>
              </a:rPr>
              <a:t>Gamble</a:t>
            </a:r>
            <a:endParaRPr lang="de-DE" altLang="cs-CZ" sz="1600" dirty="0">
              <a:latin typeface="Times New Roman" panose="02020603050405020304" pitchFamily="18" charset="0"/>
              <a:cs typeface="Times New Roman" panose="02020603050405020304" pitchFamily="18" charset="0"/>
            </a:endParaRPr>
          </a:p>
        </p:txBody>
      </p:sp>
      <p:sp>
        <p:nvSpPr>
          <p:cNvPr id="23" name="Text Box 27"/>
          <p:cNvSpPr txBox="1">
            <a:spLocks noChangeArrowheads="1"/>
          </p:cNvSpPr>
          <p:nvPr/>
        </p:nvSpPr>
        <p:spPr bwMode="auto">
          <a:xfrm>
            <a:off x="2840645" y="3320432"/>
            <a:ext cx="577747" cy="30777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algn="just"/>
            <a:r>
              <a:rPr lang="cs-CZ" altLang="cs-CZ" sz="1400" b="1" i="1" dirty="0" err="1">
                <a:latin typeface="Times New Roman" panose="02020603050405020304" pitchFamily="18" charset="0"/>
                <a:ea typeface="Times New Roman" panose="02020603050405020304" pitchFamily="18" charset="0"/>
                <a:cs typeface="Times New Roman" panose="02020603050405020304" pitchFamily="18" charset="0"/>
              </a:rPr>
              <a:t>low</a:t>
            </a:r>
            <a:endParaRPr lang="cs-CZ" altLang="cs-CZ" sz="1400" dirty="0">
              <a:latin typeface="Times New Roman" panose="02020603050405020304" pitchFamily="18" charset="0"/>
              <a:cs typeface="Times New Roman" panose="02020603050405020304" pitchFamily="18" charset="0"/>
            </a:endParaRPr>
          </a:p>
        </p:txBody>
      </p:sp>
      <p:sp>
        <p:nvSpPr>
          <p:cNvPr id="24" name="Text Box 26"/>
          <p:cNvSpPr txBox="1">
            <a:spLocks noChangeArrowheads="1"/>
          </p:cNvSpPr>
          <p:nvPr/>
        </p:nvSpPr>
        <p:spPr bwMode="auto">
          <a:xfrm>
            <a:off x="1681663" y="3033342"/>
            <a:ext cx="1205412" cy="77204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cs-CZ" altLang="cs-CZ" i="1" dirty="0" err="1">
                <a:latin typeface="Times New Roman" panose="02020603050405020304" pitchFamily="18" charset="0"/>
                <a:ea typeface="Times New Roman" panose="02020603050405020304" pitchFamily="18" charset="0"/>
                <a:cs typeface="Times New Roman" panose="02020603050405020304" pitchFamily="18" charset="0"/>
              </a:rPr>
              <a:t>Pressure</a:t>
            </a:r>
            <a:r>
              <a:rPr lang="cs-CZ" altLang="cs-CZ" i="1" dirty="0">
                <a:latin typeface="Times New Roman" panose="02020603050405020304" pitchFamily="18" charset="0"/>
                <a:ea typeface="Times New Roman" panose="02020603050405020304" pitchFamily="18" charset="0"/>
                <a:cs typeface="Times New Roman" panose="02020603050405020304" pitchFamily="18" charset="0"/>
              </a:rPr>
              <a:t> to </a:t>
            </a:r>
            <a:r>
              <a:rPr lang="cs-CZ" altLang="cs-CZ" i="1" dirty="0" err="1">
                <a:latin typeface="Times New Roman" panose="02020603050405020304" pitchFamily="18" charset="0"/>
                <a:ea typeface="Times New Roman" panose="02020603050405020304" pitchFamily="18" charset="0"/>
                <a:cs typeface="Times New Roman" panose="02020603050405020304" pitchFamily="18" charset="0"/>
              </a:rPr>
              <a:t>local</a:t>
            </a:r>
            <a:r>
              <a:rPr lang="cs-CZ" altLang="cs-CZ" i="1" dirty="0">
                <a:latin typeface="Times New Roman" panose="02020603050405020304" pitchFamily="18" charset="0"/>
                <a:ea typeface="Times New Roman" panose="02020603050405020304" pitchFamily="18" charset="0"/>
                <a:cs typeface="Times New Roman" panose="02020603050405020304" pitchFamily="18" charset="0"/>
              </a:rPr>
              <a:t> sensitivity</a:t>
            </a:r>
            <a:endParaRPr lang="cs-CZ" altLang="cs-CZ" i="1" dirty="0">
              <a:latin typeface="Times New Roman" panose="02020603050405020304" pitchFamily="18" charset="0"/>
              <a:cs typeface="Times New Roman" panose="02020603050405020304" pitchFamily="18" charset="0"/>
            </a:endParaRPr>
          </a:p>
        </p:txBody>
      </p:sp>
      <p:sp>
        <p:nvSpPr>
          <p:cNvPr id="25" name="Text Box 33"/>
          <p:cNvSpPr txBox="1">
            <a:spLocks noChangeArrowheads="1"/>
          </p:cNvSpPr>
          <p:nvPr/>
        </p:nvSpPr>
        <p:spPr bwMode="auto">
          <a:xfrm>
            <a:off x="3861692" y="1284441"/>
            <a:ext cx="3422058" cy="4159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cs-CZ" altLang="cs-CZ" i="1" dirty="0" err="1">
                <a:latin typeface="Times New Roman" panose="02020603050405020304" pitchFamily="18" charset="0"/>
                <a:ea typeface="Times New Roman" panose="02020603050405020304" pitchFamily="18" charset="0"/>
                <a:cs typeface="Times New Roman" panose="02020603050405020304" pitchFamily="18" charset="0"/>
              </a:rPr>
              <a:t>Pressure</a:t>
            </a:r>
            <a:r>
              <a:rPr lang="cs-CZ" altLang="cs-CZ" i="1" dirty="0">
                <a:latin typeface="Times New Roman" panose="02020603050405020304" pitchFamily="18" charset="0"/>
                <a:ea typeface="Times New Roman" panose="02020603050405020304" pitchFamily="18" charset="0"/>
                <a:cs typeface="Times New Roman" panose="02020603050405020304" pitchFamily="18" charset="0"/>
              </a:rPr>
              <a:t> to </a:t>
            </a:r>
            <a:r>
              <a:rPr lang="cs-CZ" altLang="cs-CZ" i="1" dirty="0" err="1">
                <a:latin typeface="Times New Roman" panose="02020603050405020304" pitchFamily="18" charset="0"/>
                <a:ea typeface="Times New Roman" panose="02020603050405020304" pitchFamily="18" charset="0"/>
                <a:cs typeface="Times New Roman" panose="02020603050405020304" pitchFamily="18" charset="0"/>
              </a:rPr>
              <a:t>reduce</a:t>
            </a:r>
            <a:r>
              <a:rPr lang="cs-CZ" altLang="cs-CZ" i="1" dirty="0">
                <a:latin typeface="Times New Roman" panose="02020603050405020304" pitchFamily="18" charset="0"/>
                <a:ea typeface="Times New Roman" panose="02020603050405020304" pitchFamily="18" charset="0"/>
                <a:cs typeface="Times New Roman" panose="02020603050405020304" pitchFamily="18" charset="0"/>
              </a:rPr>
              <a:t> </a:t>
            </a:r>
            <a:r>
              <a:rPr lang="cs-CZ" altLang="cs-CZ" i="1" dirty="0" err="1">
                <a:latin typeface="Times New Roman" panose="02020603050405020304" pitchFamily="18" charset="0"/>
                <a:ea typeface="Times New Roman" panose="02020603050405020304" pitchFamily="18" charset="0"/>
                <a:cs typeface="Times New Roman" panose="02020603050405020304" pitchFamily="18" charset="0"/>
              </a:rPr>
              <a:t>costs</a:t>
            </a:r>
            <a:endParaRPr lang="cs-CZ" altLang="cs-CZ" i="1" dirty="0">
              <a:latin typeface="Times New Roman" panose="02020603050405020304" pitchFamily="18" charset="0"/>
              <a:cs typeface="Times New Roman" panose="02020603050405020304" pitchFamily="18" charset="0"/>
            </a:endParaRPr>
          </a:p>
          <a:p>
            <a:pPr algn="ctr"/>
            <a:r>
              <a:rPr lang="cs-CZ" altLang="cs-CZ" sz="1400" b="1" i="1" dirty="0" err="1">
                <a:latin typeface="Times New Roman" panose="02020603050405020304" pitchFamily="18" charset="0"/>
                <a:ea typeface="Times New Roman" panose="02020603050405020304" pitchFamily="18" charset="0"/>
                <a:cs typeface="Times New Roman" panose="02020603050405020304" pitchFamily="18" charset="0"/>
              </a:rPr>
              <a:t>high</a:t>
            </a:r>
            <a:endParaRPr lang="cs-CZ" altLang="cs-CZ" sz="1400" dirty="0">
              <a:latin typeface="Times New Roman" panose="02020603050405020304" pitchFamily="18" charset="0"/>
              <a:cs typeface="Times New Roman" panose="02020603050405020304" pitchFamily="18" charset="0"/>
            </a:endParaRPr>
          </a:p>
        </p:txBody>
      </p:sp>
      <p:sp>
        <p:nvSpPr>
          <p:cNvPr id="26" name="Text Box 23"/>
          <p:cNvSpPr txBox="1">
            <a:spLocks noChangeArrowheads="1"/>
          </p:cNvSpPr>
          <p:nvPr/>
        </p:nvSpPr>
        <p:spPr bwMode="auto">
          <a:xfrm>
            <a:off x="5275859" y="5193093"/>
            <a:ext cx="593725" cy="342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a:r>
              <a:rPr lang="cs-CZ" altLang="cs-CZ" sz="1400" b="1" i="1" dirty="0" err="1">
                <a:latin typeface="Times New Roman" panose="02020603050405020304" pitchFamily="18" charset="0"/>
                <a:ea typeface="Times New Roman" panose="02020603050405020304" pitchFamily="18" charset="0"/>
                <a:cs typeface="Times New Roman" panose="02020603050405020304" pitchFamily="18" charset="0"/>
              </a:rPr>
              <a:t>low</a:t>
            </a:r>
            <a:endParaRPr lang="cs-CZ" altLang="cs-CZ" sz="1400" dirty="0">
              <a:latin typeface="Times New Roman" panose="02020603050405020304" pitchFamily="18" charset="0"/>
              <a:cs typeface="Times New Roman" panose="02020603050405020304" pitchFamily="18" charset="0"/>
            </a:endParaRPr>
          </a:p>
        </p:txBody>
      </p:sp>
      <p:sp>
        <p:nvSpPr>
          <p:cNvPr id="27" name="Text Box 25"/>
          <p:cNvSpPr txBox="1">
            <a:spLocks noChangeArrowheads="1"/>
          </p:cNvSpPr>
          <p:nvPr/>
        </p:nvSpPr>
        <p:spPr bwMode="auto">
          <a:xfrm>
            <a:off x="7978041" y="3208907"/>
            <a:ext cx="859418" cy="30777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algn="just"/>
            <a:r>
              <a:rPr lang="cs-CZ" altLang="cs-CZ" sz="1400" b="1" i="1" dirty="0" err="1">
                <a:latin typeface="Times New Roman" panose="02020603050405020304" pitchFamily="18" charset="0"/>
                <a:ea typeface="Times New Roman" panose="02020603050405020304" pitchFamily="18" charset="0"/>
                <a:cs typeface="Times New Roman" panose="02020603050405020304" pitchFamily="18" charset="0"/>
              </a:rPr>
              <a:t>high</a:t>
            </a:r>
            <a:endParaRPr lang="cs-CZ" altLang="cs-CZ" sz="1400" dirty="0">
              <a:latin typeface="Times New Roman" panose="02020603050405020304" pitchFamily="18" charset="0"/>
              <a:cs typeface="Times New Roman" panose="02020603050405020304" pitchFamily="18" charset="0"/>
            </a:endParaRPr>
          </a:p>
        </p:txBody>
      </p:sp>
      <p:sp>
        <p:nvSpPr>
          <p:cNvPr id="28" name="Text Box 24"/>
          <p:cNvSpPr txBox="1">
            <a:spLocks noChangeArrowheads="1"/>
          </p:cNvSpPr>
          <p:nvPr/>
        </p:nvSpPr>
        <p:spPr bwMode="auto">
          <a:xfrm>
            <a:off x="3279079" y="2060484"/>
            <a:ext cx="1884363" cy="10772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algn="ctr"/>
            <a:r>
              <a:rPr lang="cs-CZ" altLang="cs-CZ" sz="1600" b="1" dirty="0" err="1">
                <a:latin typeface="Times New Roman" panose="02020603050405020304" pitchFamily="18" charset="0"/>
                <a:ea typeface="Times New Roman" panose="02020603050405020304" pitchFamily="18" charset="0"/>
                <a:cs typeface="Times New Roman" panose="02020603050405020304" pitchFamily="18" charset="0"/>
              </a:rPr>
              <a:t>Global</a:t>
            </a:r>
            <a:r>
              <a:rPr lang="cs-CZ" altLang="cs-CZ" sz="1600" b="1" dirty="0">
                <a:latin typeface="Times New Roman" panose="02020603050405020304" pitchFamily="18" charset="0"/>
                <a:ea typeface="Times New Roman" panose="02020603050405020304" pitchFamily="18" charset="0"/>
                <a:cs typeface="Times New Roman" panose="02020603050405020304" pitchFamily="18" charset="0"/>
              </a:rPr>
              <a:t> </a:t>
            </a:r>
            <a:r>
              <a:rPr lang="cs-CZ" altLang="cs-CZ" sz="1600" b="1" dirty="0" err="1">
                <a:latin typeface="Times New Roman" panose="02020603050405020304" pitchFamily="18" charset="0"/>
                <a:ea typeface="Times New Roman" panose="02020603050405020304" pitchFamily="18" charset="0"/>
                <a:cs typeface="Times New Roman" panose="02020603050405020304" pitchFamily="18" charset="0"/>
              </a:rPr>
              <a:t>strategy</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err="1">
                <a:latin typeface="Times New Roman" panose="02020603050405020304" pitchFamily="18" charset="0"/>
                <a:ea typeface="Times New Roman" panose="02020603050405020304" pitchFamily="18" charset="0"/>
                <a:cs typeface="Times New Roman" panose="02020603050405020304" pitchFamily="18" charset="0"/>
              </a:rPr>
              <a:t>Infosys</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err="1">
                <a:latin typeface="Times New Roman" panose="02020603050405020304" pitchFamily="18" charset="0"/>
                <a:ea typeface="Times New Roman" panose="02020603050405020304" pitchFamily="18" charset="0"/>
                <a:cs typeface="Times New Roman" panose="02020603050405020304" pitchFamily="18" charset="0"/>
              </a:rPr>
              <a:t>Lenovo</a:t>
            </a:r>
            <a:endParaRPr lang="cs-CZ" altLang="cs-CZ" sz="1600" dirty="0">
              <a:latin typeface="Times New Roman" panose="02020603050405020304" pitchFamily="18" charset="0"/>
              <a:cs typeface="Times New Roman" panose="02020603050405020304" pitchFamily="18" charset="0"/>
            </a:endParaRPr>
          </a:p>
          <a:p>
            <a:pPr algn="ctr"/>
            <a:r>
              <a:rPr lang="cs-CZ" altLang="cs-CZ" sz="1600" dirty="0">
                <a:latin typeface="Times New Roman" panose="02020603050405020304" pitchFamily="18" charset="0"/>
                <a:ea typeface="Times New Roman" panose="02020603050405020304" pitchFamily="18" charset="0"/>
                <a:cs typeface="Times New Roman" panose="02020603050405020304" pitchFamily="18" charset="0"/>
              </a:rPr>
              <a:t>Siemens </a:t>
            </a:r>
            <a:r>
              <a:rPr lang="cs-CZ" altLang="cs-CZ" sz="1600" dirty="0" err="1">
                <a:latin typeface="Times New Roman" panose="02020603050405020304" pitchFamily="18" charset="0"/>
                <a:ea typeface="Times New Roman" panose="02020603050405020304" pitchFamily="18" charset="0"/>
                <a:cs typeface="Times New Roman" panose="02020603050405020304" pitchFamily="18" charset="0"/>
              </a:rPr>
              <a:t>Energy</a:t>
            </a:r>
            <a:endParaRPr lang="cs-CZ" altLang="cs-CZ" sz="1600" dirty="0">
              <a:latin typeface="Times New Roman" panose="02020603050405020304" pitchFamily="18" charset="0"/>
              <a:cs typeface="Times New Roman" panose="02020603050405020304" pitchFamily="18" charset="0"/>
            </a:endParaRPr>
          </a:p>
        </p:txBody>
      </p:sp>
      <p:sp>
        <p:nvSpPr>
          <p:cNvPr id="29" name="Rectangle 34"/>
          <p:cNvSpPr>
            <a:spLocks noChangeArrowheads="1"/>
          </p:cNvSpPr>
          <p:nvPr/>
        </p:nvSpPr>
        <p:spPr bwMode="auto">
          <a:xfrm>
            <a:off x="2604121" y="90606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
        <p:nvSpPr>
          <p:cNvPr id="30" name="Rectangle 44"/>
          <p:cNvSpPr>
            <a:spLocks noChangeArrowheads="1"/>
          </p:cNvSpPr>
          <p:nvPr/>
        </p:nvSpPr>
        <p:spPr bwMode="auto">
          <a:xfrm>
            <a:off x="2604121" y="136326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9378816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4282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4112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b="1" dirty="0">
                <a:latin typeface="Times New Roman" panose="02020603050405020304" pitchFamily="18" charset="0"/>
                <a:cs typeface="Times New Roman" panose="02020603050405020304" pitchFamily="18" charset="0"/>
              </a:rPr>
              <a:t>International </a:t>
            </a:r>
            <a:r>
              <a:rPr lang="en-US" altLang="cs-CZ" sz="2400" b="1" dirty="0" smtClean="0">
                <a:latin typeface="Times New Roman" panose="02020603050405020304" pitchFamily="18" charset="0"/>
                <a:cs typeface="Times New Roman" panose="02020603050405020304" pitchFamily="18" charset="0"/>
              </a:rPr>
              <a:t>strategy</a:t>
            </a:r>
            <a:endParaRPr lang="cs-CZ" alt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en-US" altLang="cs-CZ" sz="2400" b="1" dirty="0">
              <a:latin typeface="Times New Roman" panose="02020603050405020304" pitchFamily="18" charset="0"/>
              <a:cs typeface="Times New Roman" panose="02020603050405020304" pitchFamily="18" charset="0"/>
            </a:endParaRP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One of the oldest types of global strategies;</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First step companies take when beginning to conduct business abroad;</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Company sells the same products in both domestic and foreign markets;</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Companies to leverage their home-based core competencies in foreign markets;</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The strategy is often used successfully by companies with relatively large domestic markets and with strong reputations and brand names;</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Foreign customers want to buy the original products, differentiation strategy is preferred business strategy;</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The strategy is tends to rely on exporting or the licensing or the franchising to reap economies scale by accessing a larger market.</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0129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4282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4112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b="1" dirty="0" err="1" smtClean="0">
                <a:latin typeface="Times New Roman" panose="02020603050405020304" pitchFamily="18" charset="0"/>
                <a:cs typeface="Times New Roman" panose="02020603050405020304" pitchFamily="18" charset="0"/>
              </a:rPr>
              <a:t>Multidomestic</a:t>
            </a:r>
            <a:r>
              <a:rPr lang="en-US" altLang="cs-CZ" sz="2400" b="1" dirty="0" smtClean="0">
                <a:latin typeface="Times New Roman" panose="02020603050405020304" pitchFamily="18" charset="0"/>
                <a:cs typeface="Times New Roman" panose="02020603050405020304" pitchFamily="18" charset="0"/>
              </a:rPr>
              <a:t> strategy</a:t>
            </a:r>
            <a:endParaRPr lang="cs-CZ" alt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en-US" altLang="cs-CZ" sz="2400" b="1" dirty="0">
              <a:latin typeface="Times New Roman" panose="02020603050405020304" pitchFamily="18" charset="0"/>
              <a:cs typeface="Times New Roman" panose="02020603050405020304" pitchFamily="18" charset="0"/>
            </a:endParaRP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Maximize local responsiveness hoping that local consumers will perceive their products as local ones;</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Frequently use the strategy when entering host countries with large and/or idiosyncratic domestic markets (Japan);</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Common in the consumer products and food industries;</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Differentiation strategy on business level;</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The is costly and inefficient because it requires the duplication of key business functions across multiple countries;</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Each country unit tends to be highly autonomous, and the company is unable to reap economies of scale or learning across regions.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39533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4282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4112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b="1" dirty="0">
                <a:latin typeface="Times New Roman" panose="02020603050405020304" pitchFamily="18" charset="0"/>
                <a:cs typeface="Times New Roman" panose="02020603050405020304" pitchFamily="18" charset="0"/>
              </a:rPr>
              <a:t>Global strategy</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The strategy attempt to reap significant economies of scale and location economies by pursuing a global division of labor based on wherever best-of-class capabilities reside at the lowest cost;</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Business strategy to be cost leadership, there is little or no differentiation or local responsiveness </a:t>
            </a:r>
            <a:r>
              <a:rPr lang="en-US" altLang="cs-CZ" dirty="0" smtClean="0">
                <a:latin typeface="Times New Roman" panose="02020603050405020304" pitchFamily="18" charset="0"/>
                <a:cs typeface="Times New Roman" panose="02020603050405020304" pitchFamily="18" charset="0"/>
              </a:rPr>
              <a:t>be</a:t>
            </a:r>
            <a:r>
              <a:rPr lang="cs-CZ" altLang="cs-CZ" dirty="0" smtClean="0">
                <a:latin typeface="Times New Roman" panose="02020603050405020304" pitchFamily="18" charset="0"/>
                <a:cs typeface="Times New Roman" panose="02020603050405020304" pitchFamily="18" charset="0"/>
              </a:rPr>
              <a:t>c</a:t>
            </a:r>
            <a:r>
              <a:rPr lang="en-US" altLang="cs-CZ" dirty="0" err="1" smtClean="0">
                <a:latin typeface="Times New Roman" panose="02020603050405020304" pitchFamily="18" charset="0"/>
                <a:cs typeface="Times New Roman" panose="02020603050405020304" pitchFamily="18" charset="0"/>
              </a:rPr>
              <a:t>ause</a:t>
            </a:r>
            <a:r>
              <a:rPr lang="en-US" altLang="cs-CZ" dirty="0" smtClean="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products are standardized.</a:t>
            </a:r>
          </a:p>
          <a:p>
            <a:pPr marL="1085850" lvl="1" indent="-342900" algn="just">
              <a:spcBef>
                <a:spcPct val="0"/>
              </a:spcBef>
              <a:defRPr/>
            </a:pPr>
            <a:endParaRPr lang="en-US" altLang="cs-CZ" dirty="0">
              <a:latin typeface="Times New Roman" panose="02020603050405020304" pitchFamily="18" charset="0"/>
              <a:cs typeface="Times New Roman" panose="02020603050405020304" pitchFamily="18" charset="0"/>
            </a:endParaRPr>
          </a:p>
          <a:p>
            <a:pPr marL="0" indent="0" algn="just">
              <a:spcBef>
                <a:spcPct val="0"/>
              </a:spcBef>
              <a:buNone/>
              <a:defRPr/>
            </a:pPr>
            <a:r>
              <a:rPr lang="en-US" altLang="cs-CZ" sz="2400" b="1" dirty="0">
                <a:latin typeface="Times New Roman" panose="02020603050405020304" pitchFamily="18" charset="0"/>
                <a:cs typeface="Times New Roman" panose="02020603050405020304" pitchFamily="18" charset="0"/>
              </a:rPr>
              <a:t>Transnational strategy</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The strategy attempt to combine the benefits of a localization strategy (high local responsiveness) with those of a global strategy (lower-cost position attainable);</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Combination of high pressure for local responsiveness and high pressure for cost reductions;</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Company that pursue a blue ocean strategy at the business level;</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Managers` mantra is to think globally, but act locally;</a:t>
            </a:r>
          </a:p>
          <a:p>
            <a:pPr marL="722313" lvl="1" indent="-182563" algn="just">
              <a:spcBef>
                <a:spcPct val="0"/>
              </a:spcBef>
              <a:defRPr/>
            </a:pPr>
            <a:r>
              <a:rPr lang="en-US" altLang="cs-CZ" dirty="0">
                <a:latin typeface="Times New Roman" panose="02020603050405020304" pitchFamily="18" charset="0"/>
                <a:cs typeface="Times New Roman" panose="02020603050405020304" pitchFamily="18" charset="0"/>
              </a:rPr>
              <a:t>Matrix organizational structure.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44679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4282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4112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Benefits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of</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international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strategies</a:t>
            </a:r>
            <a:endParaRPr lang="cs-CZ" alt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b="1" dirty="0" smtClean="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smtClean="0">
                <a:latin typeface="Times New Roman" panose="02020603050405020304" pitchFamily="18" charset="0"/>
                <a:cs typeface="Times New Roman" panose="02020603050405020304" pitchFamily="18" charset="0"/>
              </a:rPr>
              <a:t>International </a:t>
            </a:r>
            <a:r>
              <a:rPr lang="en-US" altLang="cs-CZ" sz="2400" b="1" dirty="0">
                <a:latin typeface="Times New Roman" panose="02020603050405020304" pitchFamily="18" charset="0"/>
                <a:cs typeface="Times New Roman" panose="02020603050405020304" pitchFamily="18" charset="0"/>
              </a:rPr>
              <a:t>strategy</a:t>
            </a:r>
            <a:r>
              <a:rPr lang="en-US" altLang="cs-CZ" sz="2400" dirty="0">
                <a:latin typeface="Times New Roman" panose="02020603050405020304" pitchFamily="18" charset="0"/>
                <a:cs typeface="Times New Roman" panose="02020603050405020304" pitchFamily="18" charset="0"/>
              </a:rPr>
              <a:t> – leveraging core competencies; economies of scale; low cost implementation through exporting, franchising, licensing.</a:t>
            </a:r>
          </a:p>
          <a:p>
            <a:pPr algn="just">
              <a:spcBef>
                <a:spcPct val="0"/>
              </a:spcBef>
              <a:buNone/>
              <a:defRPr/>
            </a:pPr>
            <a:endParaRPr lang="en-US"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err="1">
                <a:latin typeface="Times New Roman" panose="02020603050405020304" pitchFamily="18" charset="0"/>
                <a:cs typeface="Times New Roman" panose="02020603050405020304" pitchFamily="18" charset="0"/>
              </a:rPr>
              <a:t>Multidomestic</a:t>
            </a:r>
            <a:r>
              <a:rPr lang="en-US" altLang="cs-CZ" sz="2400" b="1" dirty="0">
                <a:latin typeface="Times New Roman" panose="02020603050405020304" pitchFamily="18" charset="0"/>
                <a:cs typeface="Times New Roman" panose="02020603050405020304" pitchFamily="18" charset="0"/>
              </a:rPr>
              <a:t> strategy </a:t>
            </a:r>
            <a:r>
              <a:rPr lang="en-US" altLang="cs-CZ" sz="2400" dirty="0">
                <a:latin typeface="Times New Roman" panose="02020603050405020304" pitchFamily="18" charset="0"/>
                <a:cs typeface="Times New Roman" panose="02020603050405020304" pitchFamily="18" charset="0"/>
              </a:rPr>
              <a:t>– highest-possible local responsiveness; increased differentiation; reduced exchange-rate exposure.</a:t>
            </a:r>
          </a:p>
          <a:p>
            <a:pPr algn="just">
              <a:spcBef>
                <a:spcPct val="0"/>
              </a:spcBef>
              <a:buNone/>
              <a:defRPr/>
            </a:pPr>
            <a:endParaRPr lang="en-US"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latin typeface="Times New Roman" panose="02020603050405020304" pitchFamily="18" charset="0"/>
                <a:cs typeface="Times New Roman" panose="02020603050405020304" pitchFamily="18" charset="0"/>
              </a:rPr>
              <a:t>Global strategy</a:t>
            </a:r>
            <a:r>
              <a:rPr lang="en-US" altLang="cs-CZ" sz="2400" dirty="0">
                <a:latin typeface="Times New Roman" panose="02020603050405020304" pitchFamily="18" charset="0"/>
                <a:cs typeface="Times New Roman" panose="02020603050405020304" pitchFamily="18" charset="0"/>
              </a:rPr>
              <a:t> – location economies: global division of labor based on wherever best-of-class capabilities reside at lowest cost; economies of scale and standardization.</a:t>
            </a:r>
          </a:p>
          <a:p>
            <a:pPr algn="just">
              <a:spcBef>
                <a:spcPct val="0"/>
              </a:spcBef>
              <a:buNone/>
              <a:defRPr/>
            </a:pPr>
            <a:endParaRPr lang="en-US" altLang="cs-CZ" sz="24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latin typeface="Times New Roman" panose="02020603050405020304" pitchFamily="18" charset="0"/>
                <a:cs typeface="Times New Roman" panose="02020603050405020304" pitchFamily="18" charset="0"/>
              </a:rPr>
              <a:t>Transnational strategy</a:t>
            </a:r>
            <a:r>
              <a:rPr lang="en-US" altLang="cs-CZ" sz="2400" dirty="0">
                <a:latin typeface="Times New Roman" panose="02020603050405020304" pitchFamily="18" charset="0"/>
                <a:cs typeface="Times New Roman" panose="02020603050405020304" pitchFamily="18" charset="0"/>
              </a:rPr>
              <a:t> – attempts to combine benefits of localization and standardization strategies simultaneously by creating a global matrix structure; economies of scale, location, experience, and learning.</a:t>
            </a:r>
            <a:endParaRPr lang="en-US" altLang="cs-CZ" sz="24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4965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4282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4112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300" b="1" dirty="0" err="1" smtClean="0">
                <a:latin typeface="Times New Roman" panose="02020603050405020304" pitchFamily="18" charset="0"/>
                <a:cs typeface="Times New Roman" panose="02020603050405020304" pitchFamily="18" charset="0"/>
              </a:rPr>
              <a:t>Risks</a:t>
            </a:r>
            <a:r>
              <a:rPr lang="cs-CZ" altLang="cs-CZ" sz="2300" b="1" dirty="0" smtClean="0">
                <a:latin typeface="Times New Roman" panose="02020603050405020304" pitchFamily="18" charset="0"/>
                <a:cs typeface="Times New Roman" panose="02020603050405020304" pitchFamily="18" charset="0"/>
              </a:rPr>
              <a:t> </a:t>
            </a:r>
            <a:r>
              <a:rPr lang="cs-CZ" altLang="cs-CZ" sz="2300" b="1" dirty="0" err="1" smtClean="0">
                <a:latin typeface="Times New Roman" panose="02020603050405020304" pitchFamily="18" charset="0"/>
                <a:cs typeface="Times New Roman" panose="02020603050405020304" pitchFamily="18" charset="0"/>
              </a:rPr>
              <a:t>of</a:t>
            </a:r>
            <a:r>
              <a:rPr lang="cs-CZ" altLang="cs-CZ" sz="2300" b="1" dirty="0" smtClean="0">
                <a:latin typeface="Times New Roman" panose="02020603050405020304" pitchFamily="18" charset="0"/>
                <a:cs typeface="Times New Roman" panose="02020603050405020304" pitchFamily="18" charset="0"/>
              </a:rPr>
              <a:t> </a:t>
            </a:r>
            <a:r>
              <a:rPr lang="cs-CZ" altLang="cs-CZ" sz="2300" b="1" dirty="0" err="1" smtClean="0">
                <a:latin typeface="Times New Roman" panose="02020603050405020304" pitchFamily="18" charset="0"/>
                <a:cs typeface="Times New Roman" panose="02020603050405020304" pitchFamily="18" charset="0"/>
              </a:rPr>
              <a:t>international</a:t>
            </a:r>
            <a:r>
              <a:rPr lang="cs-CZ" altLang="cs-CZ" sz="2300" b="1" dirty="0" smtClean="0">
                <a:latin typeface="Times New Roman" panose="02020603050405020304" pitchFamily="18" charset="0"/>
                <a:cs typeface="Times New Roman" panose="02020603050405020304" pitchFamily="18" charset="0"/>
              </a:rPr>
              <a:t> </a:t>
            </a:r>
            <a:r>
              <a:rPr lang="cs-CZ" altLang="cs-CZ" sz="2300" b="1" dirty="0" err="1" smtClean="0">
                <a:latin typeface="Times New Roman" panose="02020603050405020304" pitchFamily="18" charset="0"/>
                <a:cs typeface="Times New Roman" panose="02020603050405020304" pitchFamily="18" charset="0"/>
              </a:rPr>
              <a:t>strategies</a:t>
            </a:r>
            <a:endParaRPr lang="cs-CZ" altLang="cs-CZ" sz="23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300" b="1" dirty="0" smtClean="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b="1" dirty="0">
                <a:latin typeface="Times New Roman" panose="02020603050405020304" pitchFamily="18" charset="0"/>
                <a:cs typeface="Times New Roman" panose="02020603050405020304" pitchFamily="18" charset="0"/>
              </a:rPr>
              <a:t>International strategy</a:t>
            </a:r>
            <a:r>
              <a:rPr lang="en-US" altLang="cs-CZ" sz="2300" dirty="0">
                <a:latin typeface="Times New Roman" panose="02020603050405020304" pitchFamily="18" charset="0"/>
                <a:cs typeface="Times New Roman" panose="02020603050405020304" pitchFamily="18" charset="0"/>
              </a:rPr>
              <a:t> – no or limited local responsiveness; highly affected by exchange-rate fluctuations; embedded in product could be expropriated.</a:t>
            </a:r>
          </a:p>
          <a:p>
            <a:pPr algn="just">
              <a:spcBef>
                <a:spcPct val="0"/>
              </a:spcBef>
              <a:buNone/>
              <a:defRPr/>
            </a:pPr>
            <a:endParaRPr lang="en-US" altLang="cs-CZ" sz="23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b="1" dirty="0" err="1">
                <a:latin typeface="Times New Roman" panose="02020603050405020304" pitchFamily="18" charset="0"/>
                <a:cs typeface="Times New Roman" panose="02020603050405020304" pitchFamily="18" charset="0"/>
              </a:rPr>
              <a:t>Multidomestic</a:t>
            </a:r>
            <a:r>
              <a:rPr lang="en-US" altLang="cs-CZ" sz="2300" b="1" dirty="0">
                <a:latin typeface="Times New Roman" panose="02020603050405020304" pitchFamily="18" charset="0"/>
                <a:cs typeface="Times New Roman" panose="02020603050405020304" pitchFamily="18" charset="0"/>
              </a:rPr>
              <a:t> strategy </a:t>
            </a:r>
            <a:r>
              <a:rPr lang="en-US" altLang="cs-CZ" sz="2300" dirty="0">
                <a:latin typeface="Times New Roman" panose="02020603050405020304" pitchFamily="18" charset="0"/>
                <a:cs typeface="Times New Roman" panose="02020603050405020304" pitchFamily="18" charset="0"/>
              </a:rPr>
              <a:t>– duplication of key business functions in multiple countries leads to high cost of implementation; little or no economies of scale; little or no learning across different regions; higher risk of expropriation.</a:t>
            </a:r>
          </a:p>
          <a:p>
            <a:pPr algn="just">
              <a:spcBef>
                <a:spcPct val="0"/>
              </a:spcBef>
              <a:buNone/>
              <a:defRPr/>
            </a:pPr>
            <a:endParaRPr lang="en-US" altLang="cs-CZ" sz="23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b="1" dirty="0">
                <a:latin typeface="Times New Roman" panose="02020603050405020304" pitchFamily="18" charset="0"/>
                <a:cs typeface="Times New Roman" panose="02020603050405020304" pitchFamily="18" charset="0"/>
              </a:rPr>
              <a:t>Global strategy</a:t>
            </a:r>
            <a:r>
              <a:rPr lang="en-US" altLang="cs-CZ" sz="2300" dirty="0">
                <a:latin typeface="Times New Roman" panose="02020603050405020304" pitchFamily="18" charset="0"/>
                <a:cs typeface="Times New Roman" panose="02020603050405020304" pitchFamily="18" charset="0"/>
              </a:rPr>
              <a:t> – no local responsiveness; little or no product differentiation; some exchange-rate exposure; race to the bottom as wages increase; some risk of expropriation.</a:t>
            </a:r>
          </a:p>
          <a:p>
            <a:pPr algn="just">
              <a:spcBef>
                <a:spcPct val="0"/>
              </a:spcBef>
              <a:buNone/>
              <a:defRPr/>
            </a:pPr>
            <a:endParaRPr lang="en-US" altLang="cs-CZ" sz="23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b="1" dirty="0">
                <a:latin typeface="Times New Roman" panose="02020603050405020304" pitchFamily="18" charset="0"/>
                <a:cs typeface="Times New Roman" panose="02020603050405020304" pitchFamily="18" charset="0"/>
              </a:rPr>
              <a:t>Transnational strategy</a:t>
            </a:r>
            <a:r>
              <a:rPr lang="en-US" altLang="cs-CZ" sz="2300" dirty="0">
                <a:latin typeface="Times New Roman" panose="02020603050405020304" pitchFamily="18" charset="0"/>
                <a:cs typeface="Times New Roman" panose="02020603050405020304" pitchFamily="18" charset="0"/>
              </a:rPr>
              <a:t> – global matrix structure is costly and difficult to implement, leading to high failure rate; some exchange-rate exposure; higher risk of expropriation.</a:t>
            </a:r>
            <a:endParaRPr lang="en-US" altLang="cs-CZ" sz="2300"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72436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4282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Strategies</a:t>
            </a:r>
            <a:endParaRPr kumimoji="0" lang="en-GB" sz="1800" b="0" i="0" u="none" strike="noStrike" kern="0" cap="none" spc="0" normalizeH="0" baseline="0" dirty="0">
              <a:ln>
                <a:noFill/>
              </a:ln>
              <a:solidFill>
                <a:sysClr val="windowText" lastClr="000000"/>
              </a:solidFill>
              <a:effectLst/>
              <a:uLnTx/>
              <a:uFillTx/>
            </a:endParaRPr>
          </a:p>
        </p:txBody>
      </p:sp>
      <p:graphicFrame>
        <p:nvGraphicFramePr>
          <p:cNvPr id="6" name="Zástupný symbol pro obsah 8"/>
          <p:cNvGraphicFramePr>
            <a:graphicFrameLocks/>
          </p:cNvGraphicFramePr>
          <p:nvPr>
            <p:extLst>
              <p:ext uri="{D42A27DB-BD31-4B8C-83A1-F6EECF244321}">
                <p14:modId xmlns:p14="http://schemas.microsoft.com/office/powerpoint/2010/main" val="3789710866"/>
              </p:ext>
            </p:extLst>
          </p:nvPr>
        </p:nvGraphicFramePr>
        <p:xfrm>
          <a:off x="564778" y="1164855"/>
          <a:ext cx="9672300" cy="4952166"/>
        </p:xfrm>
        <a:graphic>
          <a:graphicData uri="http://schemas.openxmlformats.org/drawingml/2006/table">
            <a:tbl>
              <a:tblPr firstRow="1" bandRow="1">
                <a:tableStyleId>{5C22544A-7EE6-4342-B048-85BDC9FD1C3A}</a:tableStyleId>
              </a:tblPr>
              <a:tblGrid>
                <a:gridCol w="1934460">
                  <a:extLst>
                    <a:ext uri="{9D8B030D-6E8A-4147-A177-3AD203B41FA5}">
                      <a16:colId xmlns:a16="http://schemas.microsoft.com/office/drawing/2014/main" val="20000"/>
                    </a:ext>
                  </a:extLst>
                </a:gridCol>
                <a:gridCol w="1934460">
                  <a:extLst>
                    <a:ext uri="{9D8B030D-6E8A-4147-A177-3AD203B41FA5}">
                      <a16:colId xmlns:a16="http://schemas.microsoft.com/office/drawing/2014/main" val="20001"/>
                    </a:ext>
                  </a:extLst>
                </a:gridCol>
                <a:gridCol w="1934460">
                  <a:extLst>
                    <a:ext uri="{9D8B030D-6E8A-4147-A177-3AD203B41FA5}">
                      <a16:colId xmlns:a16="http://schemas.microsoft.com/office/drawing/2014/main" val="20002"/>
                    </a:ext>
                  </a:extLst>
                </a:gridCol>
                <a:gridCol w="1934460">
                  <a:extLst>
                    <a:ext uri="{9D8B030D-6E8A-4147-A177-3AD203B41FA5}">
                      <a16:colId xmlns:a16="http://schemas.microsoft.com/office/drawing/2014/main" val="20003"/>
                    </a:ext>
                  </a:extLst>
                </a:gridCol>
                <a:gridCol w="1934460">
                  <a:extLst>
                    <a:ext uri="{9D8B030D-6E8A-4147-A177-3AD203B41FA5}">
                      <a16:colId xmlns:a16="http://schemas.microsoft.com/office/drawing/2014/main" val="20004"/>
                    </a:ext>
                  </a:extLst>
                </a:gridCol>
              </a:tblGrid>
              <a:tr h="706651">
                <a:tc>
                  <a:txBody>
                    <a:bodyPr/>
                    <a:lstStyle/>
                    <a:p>
                      <a:r>
                        <a:rPr lang="en-US" sz="1800" noProof="0" dirty="0" smtClean="0">
                          <a:latin typeface="Times New Roman" panose="02020603050405020304" pitchFamily="18" charset="0"/>
                          <a:cs typeface="Times New Roman" panose="02020603050405020304" pitchFamily="18" charset="0"/>
                        </a:rPr>
                        <a:t>Structure</a:t>
                      </a:r>
                      <a:r>
                        <a:rPr lang="en-US" sz="1800" baseline="0" noProof="0" dirty="0" smtClean="0">
                          <a:latin typeface="Times New Roman" panose="02020603050405020304" pitchFamily="18" charset="0"/>
                          <a:cs typeface="Times New Roman" panose="02020603050405020304" pitchFamily="18" charset="0"/>
                        </a:rPr>
                        <a:t> and controls</a:t>
                      </a:r>
                      <a:endParaRPr lang="en-US" sz="1800" noProof="0" dirty="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International</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Multi-domestic</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Global</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Transnational </a:t>
                      </a:r>
                      <a:endParaRPr lang="en-US" sz="18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1009502">
                <a:tc>
                  <a:txBody>
                    <a:bodyPr/>
                    <a:lstStyle/>
                    <a:p>
                      <a:r>
                        <a:rPr lang="en-US" sz="1800" noProof="0" dirty="0" smtClean="0">
                          <a:latin typeface="Times New Roman" panose="02020603050405020304" pitchFamily="18" charset="0"/>
                          <a:cs typeface="Times New Roman" panose="02020603050405020304" pitchFamily="18" charset="0"/>
                        </a:rPr>
                        <a:t>Vertical differentiation</a:t>
                      </a:r>
                      <a:endParaRPr lang="en-US" sz="1800" noProof="0" dirty="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Core competency centralized, other decentralized</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Decentralized </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Some</a:t>
                      </a:r>
                      <a:r>
                        <a:rPr lang="en-US" sz="1800" baseline="0" noProof="0" smtClean="0">
                          <a:latin typeface="Times New Roman" panose="02020603050405020304" pitchFamily="18" charset="0"/>
                          <a:cs typeface="Times New Roman" panose="02020603050405020304" pitchFamily="18" charset="0"/>
                        </a:rPr>
                        <a:t> centralized</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Mixed</a:t>
                      </a:r>
                      <a:endParaRPr lang="en-US" sz="18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r h="706651">
                <a:tc>
                  <a:txBody>
                    <a:bodyPr/>
                    <a:lstStyle/>
                    <a:p>
                      <a:r>
                        <a:rPr lang="en-US" sz="1800" noProof="0" smtClean="0">
                          <a:latin typeface="Times New Roman" panose="02020603050405020304" pitchFamily="18" charset="0"/>
                          <a:cs typeface="Times New Roman" panose="02020603050405020304" pitchFamily="18" charset="0"/>
                        </a:rPr>
                        <a:t>Horizontal differentiation</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Product division</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Area structure</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Product division</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Informal matrix</a:t>
                      </a:r>
                      <a:endParaRPr lang="en-US" sz="18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706651">
                <a:tc>
                  <a:txBody>
                    <a:bodyPr/>
                    <a:lstStyle/>
                    <a:p>
                      <a:r>
                        <a:rPr lang="en-US" sz="1800" noProof="0" smtClean="0">
                          <a:latin typeface="Times New Roman" panose="02020603050405020304" pitchFamily="18" charset="0"/>
                          <a:cs typeface="Times New Roman" panose="02020603050405020304" pitchFamily="18" charset="0"/>
                        </a:rPr>
                        <a:t>Need for coordination</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Moderate</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Low </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High</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Very high</a:t>
                      </a:r>
                      <a:endParaRPr lang="en-US" sz="18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r h="706651">
                <a:tc>
                  <a:txBody>
                    <a:bodyPr/>
                    <a:lstStyle/>
                    <a:p>
                      <a:r>
                        <a:rPr lang="en-US" sz="1800" noProof="0" smtClean="0">
                          <a:latin typeface="Times New Roman" panose="02020603050405020304" pitchFamily="18" charset="0"/>
                          <a:cs typeface="Times New Roman" panose="02020603050405020304" pitchFamily="18" charset="0"/>
                        </a:rPr>
                        <a:t>Integrating mechanisms</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Few </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None </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Many </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Very</a:t>
                      </a:r>
                      <a:r>
                        <a:rPr lang="en-US" sz="1800" baseline="0" noProof="0" smtClean="0">
                          <a:latin typeface="Times New Roman" panose="02020603050405020304" pitchFamily="18" charset="0"/>
                          <a:cs typeface="Times New Roman" panose="02020603050405020304" pitchFamily="18" charset="0"/>
                        </a:rPr>
                        <a:t> many</a:t>
                      </a:r>
                      <a:endParaRPr lang="en-US" sz="18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4"/>
                  </a:ext>
                </a:extLst>
              </a:tr>
              <a:tr h="706651">
                <a:tc>
                  <a:txBody>
                    <a:bodyPr/>
                    <a:lstStyle/>
                    <a:p>
                      <a:r>
                        <a:rPr lang="en-US" sz="1800" noProof="0" smtClean="0">
                          <a:latin typeface="Times New Roman" panose="02020603050405020304" pitchFamily="18" charset="0"/>
                          <a:cs typeface="Times New Roman" panose="02020603050405020304" pitchFamily="18" charset="0"/>
                        </a:rPr>
                        <a:t>Performance ambiguity</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Moderate </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Low </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High</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Very high</a:t>
                      </a:r>
                      <a:endParaRPr lang="en-US" sz="18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5"/>
                  </a:ext>
                </a:extLst>
              </a:tr>
              <a:tr h="409409">
                <a:tc>
                  <a:txBody>
                    <a:bodyPr/>
                    <a:lstStyle/>
                    <a:p>
                      <a:r>
                        <a:rPr lang="en-US" sz="1800" noProof="0" smtClean="0">
                          <a:latin typeface="Times New Roman" panose="02020603050405020304" pitchFamily="18" charset="0"/>
                          <a:cs typeface="Times New Roman" panose="02020603050405020304" pitchFamily="18" charset="0"/>
                        </a:rPr>
                        <a:t>Need for controls</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Moderate </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Low </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smtClean="0">
                          <a:latin typeface="Times New Roman" panose="02020603050405020304" pitchFamily="18" charset="0"/>
                          <a:cs typeface="Times New Roman" panose="02020603050405020304" pitchFamily="18" charset="0"/>
                        </a:rPr>
                        <a:t>High </a:t>
                      </a:r>
                      <a:endParaRPr lang="en-US" sz="1800" noProof="0">
                        <a:latin typeface="Times New Roman" panose="02020603050405020304" pitchFamily="18" charset="0"/>
                        <a:cs typeface="Times New Roman" panose="02020603050405020304" pitchFamily="18" charset="0"/>
                      </a:endParaRPr>
                    </a:p>
                  </a:txBody>
                  <a:tcPr/>
                </a:tc>
                <a:tc>
                  <a:txBody>
                    <a:bodyPr/>
                    <a:lstStyle/>
                    <a:p>
                      <a:r>
                        <a:rPr lang="en-US" sz="1800" noProof="0" dirty="0" smtClean="0">
                          <a:latin typeface="Times New Roman" panose="02020603050405020304" pitchFamily="18" charset="0"/>
                          <a:cs typeface="Times New Roman" panose="02020603050405020304" pitchFamily="18" charset="0"/>
                        </a:rPr>
                        <a:t>Very</a:t>
                      </a:r>
                      <a:r>
                        <a:rPr lang="en-US" sz="1800" baseline="0" noProof="0" dirty="0" smtClean="0">
                          <a:latin typeface="Times New Roman" panose="02020603050405020304" pitchFamily="18" charset="0"/>
                          <a:cs typeface="Times New Roman" panose="02020603050405020304" pitchFamily="18" charset="0"/>
                        </a:rPr>
                        <a:t> high</a:t>
                      </a:r>
                      <a:endParaRPr lang="en-US" sz="1800"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825945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0083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Internationalization</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Process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Enterprises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4112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None/>
            </a:pPr>
            <a:r>
              <a:rPr lang="en-US" sz="2400" dirty="0">
                <a:latin typeface="Times New Roman" panose="02020603050405020304" pitchFamily="18" charset="0"/>
                <a:cs typeface="Times New Roman" panose="02020603050405020304" pitchFamily="18" charset="0"/>
              </a:rPr>
              <a:t>Generally, we can distinguish four basic stages of the process of the internationalization of entrepreneurial activities:</a:t>
            </a:r>
            <a:endParaRPr lang="cs-CZ" sz="2400" dirty="0">
              <a:latin typeface="Times New Roman" panose="02020603050405020304" pitchFamily="18" charset="0"/>
              <a:cs typeface="Times New Roman" panose="02020603050405020304" pitchFamily="18" charset="0"/>
            </a:endParaRPr>
          </a:p>
          <a:p>
            <a:pPr marL="342900" indent="-342900" algn="just"/>
            <a:r>
              <a:rPr lang="en-US" sz="2400" i="1" dirty="0">
                <a:latin typeface="Times New Roman" panose="02020603050405020304" pitchFamily="18" charset="0"/>
                <a:cs typeface="Times New Roman" panose="02020603050405020304" pitchFamily="18" charset="0"/>
              </a:rPr>
              <a:t>The first stage of the process of the internationalization </a:t>
            </a:r>
            <a:r>
              <a:rPr lang="en-US" sz="2400" dirty="0">
                <a:latin typeface="Times New Roman" panose="02020603050405020304" pitchFamily="18" charset="0"/>
                <a:cs typeface="Times New Roman" panose="02020603050405020304" pitchFamily="18" charset="0"/>
              </a:rPr>
              <a:t>of entrepreneurial activities cannot be literally understood as the carrying out of entrepreneurial activities on international markets</a:t>
            </a:r>
            <a:r>
              <a:rPr lang="cs-CZ" sz="2400" dirty="0">
                <a:latin typeface="Times New Roman" panose="02020603050405020304" pitchFamily="18" charset="0"/>
                <a:cs typeface="Times New Roman" panose="02020603050405020304" pitchFamily="18" charset="0"/>
              </a:rPr>
              <a:t>.</a:t>
            </a:r>
          </a:p>
          <a:p>
            <a:pPr marL="342900" indent="-342900" algn="just"/>
            <a:r>
              <a:rPr lang="en-US" sz="2400" i="1" dirty="0">
                <a:latin typeface="Times New Roman" panose="02020603050405020304" pitchFamily="18" charset="0"/>
                <a:cs typeface="Times New Roman" panose="02020603050405020304" pitchFamily="18" charset="0"/>
              </a:rPr>
              <a:t>In the second stage of the internationalization </a:t>
            </a:r>
            <a:r>
              <a:rPr lang="en-US" sz="2400" dirty="0">
                <a:latin typeface="Times New Roman" panose="02020603050405020304" pitchFamily="18" charset="0"/>
                <a:cs typeface="Times New Roman" panose="02020603050405020304" pitchFamily="18" charset="0"/>
              </a:rPr>
              <a:t>the domestic market remains still the priority for the company, but the awareness of the necessity of the development of entrepreneurial activities is growing.  </a:t>
            </a:r>
            <a:endParaRPr lang="cs-CZ" sz="2400" dirty="0">
              <a:latin typeface="Times New Roman" panose="02020603050405020304" pitchFamily="18" charset="0"/>
              <a:cs typeface="Times New Roman" panose="02020603050405020304" pitchFamily="18" charset="0"/>
            </a:endParaRPr>
          </a:p>
          <a:p>
            <a:pPr marL="342900" indent="-342900" algn="just"/>
            <a:r>
              <a:rPr lang="en-US" sz="2400" i="1" dirty="0">
                <a:latin typeface="Times New Roman" panose="02020603050405020304" pitchFamily="18" charset="0"/>
                <a:cs typeface="Times New Roman" panose="02020603050405020304" pitchFamily="18" charset="0"/>
              </a:rPr>
              <a:t>In the third stage of internationalization </a:t>
            </a:r>
            <a:r>
              <a:rPr lang="en-US" sz="2400" dirty="0">
                <a:latin typeface="Times New Roman" panose="02020603050405020304" pitchFamily="18" charset="0"/>
                <a:cs typeface="Times New Roman" panose="02020603050405020304" pitchFamily="18" charset="0"/>
              </a:rPr>
              <a:t>one can already refer to international entrepreneurship and the company is becoming multinational. </a:t>
            </a:r>
            <a:endParaRPr lang="cs-CZ" sz="2400" dirty="0">
              <a:latin typeface="Times New Roman" panose="02020603050405020304" pitchFamily="18" charset="0"/>
              <a:cs typeface="Times New Roman" panose="02020603050405020304" pitchFamily="18" charset="0"/>
            </a:endParaRPr>
          </a:p>
          <a:p>
            <a:pPr marL="342900" indent="-342900" algn="just"/>
            <a:r>
              <a:rPr lang="en-US" sz="2400" i="1" dirty="0">
                <a:latin typeface="Times New Roman" panose="02020603050405020304" pitchFamily="18" charset="0"/>
                <a:cs typeface="Times New Roman" panose="02020603050405020304" pitchFamily="18" charset="0"/>
              </a:rPr>
              <a:t>The fourth stage of internationalization </a:t>
            </a:r>
            <a:r>
              <a:rPr lang="en-US" sz="2400" dirty="0">
                <a:latin typeface="Times New Roman" panose="02020603050405020304" pitchFamily="18" charset="0"/>
                <a:cs typeface="Times New Roman" panose="02020603050405020304" pitchFamily="18" charset="0"/>
              </a:rPr>
              <a:t>is typical of using international managerial teams and indeed global management of all company’s activities.</a:t>
            </a: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6580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0083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Internationalization</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Process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Enterprises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300" b="1" dirty="0" err="1" smtClean="0">
                <a:latin typeface="Times New Roman" panose="02020603050405020304" pitchFamily="18" charset="0"/>
                <a:cs typeface="Times New Roman" panose="02020603050405020304" pitchFamily="18" charset="0"/>
              </a:rPr>
              <a:t>Risks</a:t>
            </a:r>
            <a:r>
              <a:rPr lang="cs-CZ" sz="2300" b="1" dirty="0" smtClean="0">
                <a:latin typeface="Times New Roman" panose="02020603050405020304" pitchFamily="18" charset="0"/>
                <a:cs typeface="Times New Roman" panose="02020603050405020304" pitchFamily="18" charset="0"/>
              </a:rPr>
              <a:t> </a:t>
            </a:r>
            <a:r>
              <a:rPr lang="cs-CZ" sz="2300" b="1" dirty="0" err="1" smtClean="0">
                <a:latin typeface="Times New Roman" panose="02020603050405020304" pitchFamily="18" charset="0"/>
                <a:cs typeface="Times New Roman" panose="02020603050405020304" pitchFamily="18" charset="0"/>
              </a:rPr>
              <a:t>of</a:t>
            </a:r>
            <a:r>
              <a:rPr lang="cs-CZ" sz="2300" b="1" dirty="0" smtClean="0">
                <a:latin typeface="Times New Roman" panose="02020603050405020304" pitchFamily="18" charset="0"/>
                <a:cs typeface="Times New Roman" panose="02020603050405020304" pitchFamily="18" charset="0"/>
              </a:rPr>
              <a:t> </a:t>
            </a:r>
            <a:r>
              <a:rPr lang="cs-CZ" sz="2300" b="1" dirty="0" err="1" smtClean="0">
                <a:latin typeface="Times New Roman" panose="02020603050405020304" pitchFamily="18" charset="0"/>
                <a:cs typeface="Times New Roman" panose="02020603050405020304" pitchFamily="18" charset="0"/>
              </a:rPr>
              <a:t>internationalization</a:t>
            </a:r>
            <a:r>
              <a:rPr lang="cs-CZ" sz="2300" b="1" dirty="0" smtClean="0">
                <a:latin typeface="Times New Roman" panose="02020603050405020304" pitchFamily="18" charset="0"/>
                <a:cs typeface="Times New Roman" panose="02020603050405020304" pitchFamily="18" charset="0"/>
              </a:rPr>
              <a:t> </a:t>
            </a:r>
            <a:r>
              <a:rPr lang="cs-CZ" sz="2300" b="1" dirty="0" err="1" smtClean="0">
                <a:latin typeface="Times New Roman" panose="02020603050405020304" pitchFamily="18" charset="0"/>
                <a:cs typeface="Times New Roman" panose="02020603050405020304" pitchFamily="18" charset="0"/>
              </a:rPr>
              <a:t>activities</a:t>
            </a:r>
            <a:endParaRPr lang="cs-CZ" sz="23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3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b="1" i="1" dirty="0" smtClean="0">
                <a:latin typeface="Times New Roman" panose="02020603050405020304" pitchFamily="18" charset="0"/>
                <a:cs typeface="Times New Roman" panose="02020603050405020304" pitchFamily="18" charset="0"/>
              </a:rPr>
              <a:t>Country </a:t>
            </a:r>
            <a:r>
              <a:rPr lang="en-US" sz="2300" b="1" i="1" dirty="0">
                <a:latin typeface="Times New Roman" panose="02020603050405020304" pitchFamily="18" charset="0"/>
                <a:cs typeface="Times New Roman" panose="02020603050405020304" pitchFamily="18" charset="0"/>
              </a:rPr>
              <a:t>risks</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Government intervention, protectionism, barriers to trade and investment;</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Bureaucracy, red tape, administrative delays, corruption;</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Lack of legal safeguards for intellectual property rights;</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Legislation unfavorable to foreign companies;</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Economics failures and mismanagement;</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Social and political unrest and instability.</a:t>
            </a:r>
          </a:p>
          <a:p>
            <a:pPr marL="1028700" lvl="1" algn="just">
              <a:spcBef>
                <a:spcPct val="0"/>
              </a:spcBef>
              <a:buNone/>
              <a:defRPr/>
            </a:pPr>
            <a:endParaRPr lang="en-US"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b="1" i="1" dirty="0">
                <a:latin typeface="Times New Roman" panose="02020603050405020304" pitchFamily="18" charset="0"/>
                <a:cs typeface="Times New Roman" panose="02020603050405020304" pitchFamily="18" charset="0"/>
              </a:rPr>
              <a:t>Commercial risks</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Weak partner;</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Operational problems;</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Timing of entry;</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Competitive intensity;</a:t>
            </a:r>
          </a:p>
          <a:p>
            <a:pPr marL="1028700" lvl="1" algn="just">
              <a:spcBef>
                <a:spcPct val="0"/>
              </a:spcBef>
              <a:defRPr/>
            </a:pPr>
            <a:r>
              <a:rPr lang="en-US" sz="2300" dirty="0">
                <a:latin typeface="Times New Roman" panose="02020603050405020304" pitchFamily="18" charset="0"/>
                <a:cs typeface="Times New Roman" panose="02020603050405020304" pitchFamily="18" charset="0"/>
              </a:rPr>
              <a:t>Poor execution of strategy.</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8084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889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dirty="0">
                <a:ln>
                  <a:noFill/>
                </a:ln>
                <a:solidFill>
                  <a:srgbClr val="307871"/>
                </a:solidFill>
                <a:effectLst/>
                <a:uLnTx/>
                <a:uFillTx/>
                <a:latin typeface="Times New Roman"/>
                <a:ea typeface="+mj-ea"/>
                <a:cs typeface="+mj-cs"/>
              </a:rPr>
              <a:t>Outline of the lecture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394506"/>
            <a:ext cx="828092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50000"/>
              </a:lnSpc>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Evaluation</a:t>
            </a:r>
            <a:r>
              <a:rPr lang="cs-CZ" altLang="cs-CZ" sz="2400" dirty="0" smtClean="0">
                <a:solidFill>
                  <a:srgbClr val="006666"/>
                </a:solidFill>
                <a:latin typeface="Times New Roman" panose="02020603050405020304" pitchFamily="18" charset="0"/>
                <a:cs typeface="Times New Roman" panose="02020603050405020304" pitchFamily="18" charset="0"/>
              </a:rPr>
              <a:t> and </a:t>
            </a:r>
            <a:r>
              <a:rPr lang="cs-CZ" altLang="cs-CZ" sz="2400" dirty="0" err="1" smtClean="0">
                <a:solidFill>
                  <a:srgbClr val="006666"/>
                </a:solidFill>
                <a:latin typeface="Times New Roman" panose="02020603050405020304" pitchFamily="18" charset="0"/>
                <a:cs typeface="Times New Roman" panose="02020603050405020304" pitchFamily="18" charset="0"/>
              </a:rPr>
              <a:t>control</a:t>
            </a:r>
            <a:r>
              <a:rPr lang="cs-CZ" altLang="cs-CZ" sz="2400" dirty="0" smtClean="0">
                <a:solidFill>
                  <a:srgbClr val="006666"/>
                </a:solidFill>
                <a:latin typeface="Times New Roman" panose="02020603050405020304" pitchFamily="18" charset="0"/>
                <a:cs typeface="Times New Roman" panose="02020603050405020304" pitchFamily="18" charset="0"/>
              </a:rPr>
              <a:t> in </a:t>
            </a:r>
            <a:r>
              <a:rPr lang="cs-CZ" altLang="cs-CZ" sz="2400" dirty="0" err="1" smtClean="0">
                <a:solidFill>
                  <a:srgbClr val="006666"/>
                </a:solidFill>
                <a:latin typeface="Times New Roman" panose="02020603050405020304" pitchFamily="18" charset="0"/>
                <a:cs typeface="Times New Roman" panose="02020603050405020304" pitchFamily="18" charset="0"/>
              </a:rPr>
              <a:t>strategic</a:t>
            </a:r>
            <a:r>
              <a:rPr lang="cs-CZ" altLang="cs-CZ" sz="2400" dirty="0" smtClean="0">
                <a:solidFill>
                  <a:srgbClr val="006666"/>
                </a:solidFill>
                <a:latin typeface="Times New Roman" panose="02020603050405020304" pitchFamily="18" charset="0"/>
                <a:cs typeface="Times New Roman" panose="02020603050405020304" pitchFamily="18" charset="0"/>
              </a:rPr>
              <a:t> management</a:t>
            </a:r>
          </a:p>
          <a:p>
            <a:pPr marL="342900" indent="-342900">
              <a:lnSpc>
                <a:spcPct val="150000"/>
              </a:lnSpc>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Evaluating</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an</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a:solidFill>
                  <a:srgbClr val="006666"/>
                </a:solidFill>
                <a:latin typeface="Times New Roman" panose="02020603050405020304" pitchFamily="18" charset="0"/>
                <a:cs typeface="Times New Roman" panose="02020603050405020304" pitchFamily="18" charset="0"/>
              </a:rPr>
              <a:t>i</a:t>
            </a:r>
            <a:r>
              <a:rPr lang="cs-CZ" altLang="cs-CZ" sz="2400" dirty="0" err="1" smtClean="0">
                <a:solidFill>
                  <a:srgbClr val="006666"/>
                </a:solidFill>
                <a:latin typeface="Times New Roman" panose="02020603050405020304" pitchFamily="18" charset="0"/>
                <a:cs typeface="Times New Roman" panose="02020603050405020304" pitchFamily="18" charset="0"/>
              </a:rPr>
              <a:t>mplemented</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a:solidFill>
                  <a:srgbClr val="006666"/>
                </a:solidFill>
                <a:latin typeface="Times New Roman" panose="02020603050405020304" pitchFamily="18" charset="0"/>
                <a:cs typeface="Times New Roman" panose="02020603050405020304" pitchFamily="18" charset="0"/>
              </a:rPr>
              <a:t>s</a:t>
            </a:r>
            <a:r>
              <a:rPr lang="cs-CZ" altLang="cs-CZ" sz="2400" dirty="0" err="1" smtClean="0">
                <a:solidFill>
                  <a:srgbClr val="006666"/>
                </a:solidFill>
                <a:latin typeface="Times New Roman" panose="02020603050405020304" pitchFamily="18" charset="0"/>
                <a:cs typeface="Times New Roman" panose="02020603050405020304" pitchFamily="18" charset="0"/>
              </a:rPr>
              <a:t>trategy</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lnSpc>
                <a:spcPct val="150000"/>
              </a:lnSpc>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Measuring</a:t>
            </a:r>
            <a:r>
              <a:rPr lang="cs-CZ" altLang="cs-CZ" sz="2400" dirty="0" smtClean="0">
                <a:solidFill>
                  <a:srgbClr val="006666"/>
                </a:solidFill>
                <a:latin typeface="Times New Roman" panose="02020603050405020304" pitchFamily="18" charset="0"/>
                <a:cs typeface="Times New Roman" panose="02020603050405020304" pitchFamily="18" charset="0"/>
              </a:rPr>
              <a:t> performance</a:t>
            </a:r>
          </a:p>
          <a:p>
            <a:pPr marL="342900" indent="-342900">
              <a:lnSpc>
                <a:spcPct val="150000"/>
              </a:lnSpc>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Strategic</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information</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system</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lnSpc>
                <a:spcPct val="150000"/>
              </a:lnSpc>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Guidelines</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for</a:t>
            </a:r>
            <a:r>
              <a:rPr lang="cs-CZ" altLang="cs-CZ" sz="2400" dirty="0" smtClean="0">
                <a:solidFill>
                  <a:srgbClr val="006666"/>
                </a:solidFill>
                <a:latin typeface="Times New Roman" panose="02020603050405020304" pitchFamily="18" charset="0"/>
                <a:cs typeface="Times New Roman" panose="02020603050405020304" pitchFamily="18" charset="0"/>
              </a:rPr>
              <a:t> proper </a:t>
            </a:r>
            <a:r>
              <a:rPr lang="cs-CZ" altLang="cs-CZ" sz="2400" dirty="0" err="1" smtClean="0">
                <a:solidFill>
                  <a:srgbClr val="006666"/>
                </a:solidFill>
                <a:latin typeface="Times New Roman" panose="02020603050405020304" pitchFamily="18" charset="0"/>
                <a:cs typeface="Times New Roman" panose="02020603050405020304" pitchFamily="18" charset="0"/>
              </a:rPr>
              <a:t>control</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0" indent="0">
              <a:spcBef>
                <a:spcPct val="0"/>
              </a:spcBef>
              <a:buNone/>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a:solidFill>
                <a:srgbClr val="0066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0083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Internationalization</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Process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Enterprises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Risks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internationalization</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activities</a:t>
            </a:r>
            <a:endParaRPr 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err="1">
                <a:latin typeface="Times New Roman" panose="02020603050405020304" pitchFamily="18" charset="0"/>
                <a:cs typeface="Times New Roman" panose="02020603050405020304" pitchFamily="18" charset="0"/>
              </a:rPr>
              <a:t>Trasportation</a:t>
            </a:r>
            <a:r>
              <a:rPr lang="en-US" sz="2400" b="1" i="1" dirty="0">
                <a:latin typeface="Times New Roman" panose="02020603050405020304" pitchFamily="18" charset="0"/>
                <a:cs typeface="Times New Roman" panose="02020603050405020304" pitchFamily="18" charset="0"/>
              </a:rPr>
              <a:t> risks</a:t>
            </a:r>
          </a:p>
          <a:p>
            <a:pPr marL="285750" indent="-285750" algn="just">
              <a:spcBef>
                <a:spcPct val="0"/>
              </a:spcBef>
              <a:buNone/>
              <a:defRPr/>
            </a:pPr>
            <a:endParaRPr lang="en-US" sz="2400" b="1" i="1"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Currency risks</a:t>
            </a:r>
          </a:p>
          <a:p>
            <a:pPr marL="1028700" lvl="1" algn="just">
              <a:spcBef>
                <a:spcPct val="0"/>
              </a:spcBef>
              <a:defRPr/>
            </a:pPr>
            <a:r>
              <a:rPr lang="en-US" dirty="0">
                <a:latin typeface="Times New Roman" panose="02020603050405020304" pitchFamily="18" charset="0"/>
                <a:cs typeface="Times New Roman" panose="02020603050405020304" pitchFamily="18" charset="0"/>
              </a:rPr>
              <a:t>Currency exposure;</a:t>
            </a:r>
          </a:p>
          <a:p>
            <a:pPr marL="1028700" lvl="1" algn="just">
              <a:spcBef>
                <a:spcPct val="0"/>
              </a:spcBef>
              <a:defRPr/>
            </a:pPr>
            <a:r>
              <a:rPr lang="en-US" dirty="0">
                <a:latin typeface="Times New Roman" panose="02020603050405020304" pitchFamily="18" charset="0"/>
                <a:cs typeface="Times New Roman" panose="02020603050405020304" pitchFamily="18" charset="0"/>
              </a:rPr>
              <a:t>Asset valuation;</a:t>
            </a:r>
          </a:p>
          <a:p>
            <a:pPr marL="1028700" lvl="1" algn="just">
              <a:spcBef>
                <a:spcPct val="0"/>
              </a:spcBef>
              <a:defRPr/>
            </a:pPr>
            <a:r>
              <a:rPr lang="en-US" dirty="0">
                <a:latin typeface="Times New Roman" panose="02020603050405020304" pitchFamily="18" charset="0"/>
                <a:cs typeface="Times New Roman" panose="02020603050405020304" pitchFamily="18" charset="0"/>
              </a:rPr>
              <a:t>Foreign taxation;</a:t>
            </a:r>
          </a:p>
          <a:p>
            <a:pPr marL="1028700" lvl="1" algn="just">
              <a:spcBef>
                <a:spcPct val="0"/>
              </a:spcBef>
              <a:defRPr/>
            </a:pPr>
            <a:r>
              <a:rPr lang="en-US" dirty="0">
                <a:latin typeface="Times New Roman" panose="02020603050405020304" pitchFamily="18" charset="0"/>
                <a:cs typeface="Times New Roman" panose="02020603050405020304" pitchFamily="18" charset="0"/>
              </a:rPr>
              <a:t>Inflationary and transfer pricing.</a:t>
            </a:r>
          </a:p>
          <a:p>
            <a:pPr marL="1028700" lvl="1" algn="just">
              <a:spcBef>
                <a:spcPct val="0"/>
              </a:spcBef>
              <a:buNone/>
              <a:defRPr/>
            </a:pPr>
            <a:endParaRPr lang="en-US"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Market risks</a:t>
            </a:r>
          </a:p>
          <a:p>
            <a:pPr marL="1028700" lvl="1" algn="just">
              <a:spcBef>
                <a:spcPct val="0"/>
              </a:spcBef>
              <a:defRPr/>
            </a:pPr>
            <a:r>
              <a:rPr lang="en-US" dirty="0">
                <a:latin typeface="Times New Roman" panose="02020603050405020304" pitchFamily="18" charset="0"/>
                <a:cs typeface="Times New Roman" panose="02020603050405020304" pitchFamily="18" charset="0"/>
              </a:rPr>
              <a:t>Cultural differences;</a:t>
            </a:r>
          </a:p>
          <a:p>
            <a:pPr marL="1028700" lvl="1" algn="just">
              <a:spcBef>
                <a:spcPct val="0"/>
              </a:spcBef>
              <a:defRPr/>
            </a:pPr>
            <a:r>
              <a:rPr lang="en-US" dirty="0">
                <a:latin typeface="Times New Roman" panose="02020603050405020304" pitchFamily="18" charset="0"/>
                <a:cs typeface="Times New Roman" panose="02020603050405020304" pitchFamily="18" charset="0"/>
              </a:rPr>
              <a:t>Negotiation patterns;</a:t>
            </a:r>
          </a:p>
          <a:p>
            <a:pPr marL="1028700" lvl="1" algn="just">
              <a:spcBef>
                <a:spcPct val="0"/>
              </a:spcBef>
              <a:defRPr/>
            </a:pPr>
            <a:r>
              <a:rPr lang="en-US" dirty="0">
                <a:latin typeface="Times New Roman" panose="02020603050405020304" pitchFamily="18" charset="0"/>
                <a:cs typeface="Times New Roman" panose="02020603050405020304" pitchFamily="18" charset="0"/>
              </a:rPr>
              <a:t>Decision-making styles;</a:t>
            </a:r>
          </a:p>
          <a:p>
            <a:pPr marL="1028700" lvl="1" algn="just">
              <a:spcBef>
                <a:spcPct val="0"/>
              </a:spcBef>
              <a:defRPr/>
            </a:pPr>
            <a:r>
              <a:rPr lang="en-US" dirty="0">
                <a:latin typeface="Times New Roman" panose="02020603050405020304" pitchFamily="18" charset="0"/>
                <a:cs typeface="Times New Roman" panose="02020603050405020304" pitchFamily="18" charset="0"/>
              </a:rPr>
              <a:t>Ethical practices.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62710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0083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Internationalization</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Process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Enterprises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6846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Strategic</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decisions</a:t>
            </a:r>
            <a:r>
              <a:rPr lang="cs-CZ" sz="2400" b="1" dirty="0" smtClean="0">
                <a:latin typeface="Times New Roman" panose="02020603050405020304" pitchFamily="18" charset="0"/>
                <a:cs typeface="Times New Roman" panose="02020603050405020304" pitchFamily="18" charset="0"/>
              </a:rPr>
              <a:t> in </a:t>
            </a:r>
            <a:r>
              <a:rPr lang="cs-CZ" sz="2400" b="1" dirty="0" err="1" smtClean="0">
                <a:latin typeface="Times New Roman" panose="02020603050405020304" pitchFamily="18" charset="0"/>
                <a:cs typeface="Times New Roman" panose="02020603050405020304" pitchFamily="18" charset="0"/>
              </a:rPr>
              <a:t>internationalization</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process</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internationalization of entrepreneurship activities counts among strategic long-lasting decisions; these decisions bring significant changes in running a </a:t>
            </a:r>
            <a:r>
              <a:rPr lang="en-US" altLang="cs-CZ" sz="2400" dirty="0">
                <a:latin typeface="Times New Roman" panose="02020603050405020304" pitchFamily="18" charset="0"/>
                <a:cs typeface="Times New Roman" panose="02020603050405020304" pitchFamily="18" charset="0"/>
              </a:rPr>
              <a:t>organization</a:t>
            </a:r>
            <a:r>
              <a:rPr lang="en-US" sz="2400" dirty="0">
                <a:latin typeface="Times New Roman" panose="02020603050405020304" pitchFamily="18" charset="0"/>
                <a:cs typeface="Times New Roman" panose="02020603050405020304" pitchFamily="18" charset="0"/>
              </a:rPr>
              <a:t> and are conditioned by them as well.</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progress and speed of business activity internalization depends on the importance and role that is assumed to the international entrepreneurship within entrepreneurship strategy of the </a:t>
            </a:r>
            <a:r>
              <a:rPr lang="en-US" altLang="cs-CZ" sz="2400" dirty="0">
                <a:latin typeface="Times New Roman" panose="02020603050405020304" pitchFamily="18" charset="0"/>
                <a:cs typeface="Times New Roman" panose="02020603050405020304" pitchFamily="18" charset="0"/>
              </a:rPr>
              <a:t>organization</a:t>
            </a:r>
            <a:r>
              <a:rPr lang="en-US" sz="2400" dirty="0">
                <a:latin typeface="Times New Roman" panose="02020603050405020304" pitchFamily="18" charset="0"/>
                <a:cs typeface="Times New Roman" panose="02020603050405020304" pitchFamily="18" charset="0"/>
              </a:rPr>
              <a:t>.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Among some fundamental strategic decisions accompanying the internationalization of entrepreneurial subjects are included:</a:t>
            </a:r>
          </a:p>
          <a:p>
            <a:pPr marL="1028700" lvl="1" algn="just">
              <a:spcBef>
                <a:spcPct val="0"/>
              </a:spcBef>
              <a:defRPr/>
            </a:pPr>
            <a:r>
              <a:rPr lang="en-US" dirty="0">
                <a:latin typeface="Times New Roman" panose="02020603050405020304" pitchFamily="18" charset="0"/>
                <a:cs typeface="Times New Roman" panose="02020603050405020304" pitchFamily="18" charset="0"/>
              </a:rPr>
              <a:t>Timing of entering foreign markets;</a:t>
            </a:r>
          </a:p>
          <a:p>
            <a:pPr marL="1028700" lvl="1" algn="just">
              <a:spcBef>
                <a:spcPct val="0"/>
              </a:spcBef>
              <a:defRPr/>
            </a:pPr>
            <a:r>
              <a:rPr lang="en-US" dirty="0">
                <a:latin typeface="Times New Roman" panose="02020603050405020304" pitchFamily="18" charset="0"/>
                <a:cs typeface="Times New Roman" panose="02020603050405020304" pitchFamily="18" charset="0"/>
              </a:rPr>
              <a:t>Geographical scope of internationalization;</a:t>
            </a:r>
          </a:p>
          <a:p>
            <a:pPr marL="1028700" lvl="1" algn="just">
              <a:spcBef>
                <a:spcPct val="0"/>
              </a:spcBef>
              <a:defRPr/>
            </a:pPr>
            <a:r>
              <a:rPr lang="en-US" dirty="0">
                <a:latin typeface="Times New Roman" panose="02020603050405020304" pitchFamily="18" charset="0"/>
                <a:cs typeface="Times New Roman" panose="02020603050405020304" pitchFamily="18" charset="0"/>
              </a:rPr>
              <a:t>Foreign entry mode selection.</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200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0083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Internationalization</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Process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Enterprises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42037"/>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Going</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Globaly</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Why</a:t>
            </a:r>
            <a:r>
              <a:rPr lang="cs-CZ" altLang="cs-CZ" sz="2400" b="1" dirty="0" smtClean="0">
                <a:latin typeface="Times New Roman" panose="02020603050405020304" pitchFamily="18" charset="0"/>
                <a:cs typeface="Times New Roman" panose="02020603050405020304" pitchFamily="18" charset="0"/>
              </a:rPr>
              <a:t>?</a:t>
            </a:r>
          </a:p>
          <a:p>
            <a:pPr marL="342900" indent="-34290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smtClean="0">
                <a:latin typeface="Times New Roman" panose="02020603050405020304" pitchFamily="18" charset="0"/>
                <a:cs typeface="Times New Roman" panose="02020603050405020304" pitchFamily="18" charset="0"/>
              </a:rPr>
              <a:t>Companies expand beyond their domestic borders if they can increase their economic value creation (V – C) and enhance competitive advantage.</a:t>
            </a:r>
          </a:p>
          <a:p>
            <a:pPr marL="342900" indent="-342900" algn="just">
              <a:spcBef>
                <a:spcPct val="0"/>
              </a:spcBef>
              <a:defRPr/>
            </a:pPr>
            <a:endParaRPr lang="en-US" altLang="cs-CZ" sz="2400" dirty="0" smtClean="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i="1" dirty="0" smtClean="0">
                <a:latin typeface="Times New Roman" panose="02020603050405020304" pitchFamily="18" charset="0"/>
                <a:cs typeface="Times New Roman" panose="02020603050405020304" pitchFamily="18" charset="0"/>
              </a:rPr>
              <a:t>Advantages of going global</a:t>
            </a:r>
          </a:p>
          <a:p>
            <a:pPr marL="1085850" lvl="1" indent="-342900" algn="just">
              <a:spcBef>
                <a:spcPct val="0"/>
              </a:spcBef>
              <a:defRPr/>
            </a:pPr>
            <a:r>
              <a:rPr lang="en-US" altLang="cs-CZ" dirty="0" smtClean="0">
                <a:latin typeface="Times New Roman" panose="02020603050405020304" pitchFamily="18" charset="0"/>
                <a:cs typeface="Times New Roman" panose="02020603050405020304" pitchFamily="18" charset="0"/>
              </a:rPr>
              <a:t>Gain access to a larger market – economies of scale and economies of scope</a:t>
            </a:r>
          </a:p>
          <a:p>
            <a:pPr marL="1085850" lvl="1" indent="-342900" algn="just">
              <a:spcBef>
                <a:spcPct val="0"/>
              </a:spcBef>
              <a:defRPr/>
            </a:pPr>
            <a:r>
              <a:rPr lang="en-US" altLang="cs-CZ" dirty="0" smtClean="0">
                <a:latin typeface="Times New Roman" panose="02020603050405020304" pitchFamily="18" charset="0"/>
                <a:cs typeface="Times New Roman" panose="02020603050405020304" pitchFamily="18" charset="0"/>
              </a:rPr>
              <a:t>Gain access to low-cost input factors – low-cost leadership strategy</a:t>
            </a:r>
          </a:p>
          <a:p>
            <a:pPr marL="1085850" lvl="1" indent="-342900" algn="just">
              <a:spcBef>
                <a:spcPct val="0"/>
              </a:spcBef>
              <a:defRPr/>
            </a:pPr>
            <a:r>
              <a:rPr lang="en-US" altLang="cs-CZ" dirty="0" smtClean="0">
                <a:latin typeface="Times New Roman" panose="02020603050405020304" pitchFamily="18" charset="0"/>
                <a:cs typeface="Times New Roman" panose="02020603050405020304" pitchFamily="18" charset="0"/>
              </a:rPr>
              <a:t>Develop new competencies – differentiation strategy</a:t>
            </a:r>
          </a:p>
          <a:p>
            <a:pPr lvl="1" indent="0" algn="just">
              <a:spcBef>
                <a:spcPct val="0"/>
              </a:spcBef>
              <a:buNone/>
              <a:defRPr/>
            </a:pPr>
            <a:endParaRPr lang="en-US" altLang="cs-CZ" dirty="0" smtClean="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i="1" dirty="0" smtClean="0">
                <a:latin typeface="Times New Roman" panose="02020603050405020304" pitchFamily="18" charset="0"/>
                <a:cs typeface="Times New Roman" panose="02020603050405020304" pitchFamily="18" charset="0"/>
              </a:rPr>
              <a:t>Disadvantages of going global</a:t>
            </a:r>
          </a:p>
          <a:p>
            <a:pPr marL="1085850" lvl="1" indent="-342900" algn="just">
              <a:spcBef>
                <a:spcPct val="0"/>
              </a:spcBef>
              <a:defRPr/>
            </a:pPr>
            <a:r>
              <a:rPr lang="en-US" altLang="cs-CZ" dirty="0" smtClean="0">
                <a:latin typeface="Times New Roman" panose="02020603050405020304" pitchFamily="18" charset="0"/>
                <a:cs typeface="Times New Roman" panose="02020603050405020304" pitchFamily="18" charset="0"/>
              </a:rPr>
              <a:t>Liability of foreignness</a:t>
            </a:r>
          </a:p>
          <a:p>
            <a:pPr marL="1085850" lvl="1" indent="-342900" algn="just">
              <a:spcBef>
                <a:spcPct val="0"/>
              </a:spcBef>
              <a:defRPr/>
            </a:pPr>
            <a:r>
              <a:rPr lang="en-US" altLang="cs-CZ" dirty="0" smtClean="0">
                <a:latin typeface="Times New Roman" panose="02020603050405020304" pitchFamily="18" charset="0"/>
                <a:cs typeface="Times New Roman" panose="02020603050405020304" pitchFamily="18" charset="0"/>
              </a:rPr>
              <a:t>Loss of reputation</a:t>
            </a:r>
          </a:p>
          <a:p>
            <a:pPr marL="1085850" lvl="1" indent="-342900" algn="just">
              <a:spcBef>
                <a:spcPct val="0"/>
              </a:spcBef>
              <a:defRPr/>
            </a:pPr>
            <a:r>
              <a:rPr lang="en-US" altLang="cs-CZ" dirty="0" smtClean="0">
                <a:latin typeface="Times New Roman" panose="02020603050405020304" pitchFamily="18" charset="0"/>
                <a:cs typeface="Times New Roman" panose="02020603050405020304" pitchFamily="18" charset="0"/>
              </a:rPr>
              <a:t>Loss of intellectual property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77013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0083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Internationalization</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Process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Enterprises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25093"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Going</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Globaly</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Where</a:t>
            </a:r>
            <a:r>
              <a:rPr lang="cs-CZ" altLang="cs-CZ" sz="2400" b="1" dirty="0" smtClean="0">
                <a:latin typeface="Times New Roman" panose="02020603050405020304" pitchFamily="18" charset="0"/>
                <a:cs typeface="Times New Roman" panose="02020603050405020304" pitchFamily="18" charset="0"/>
              </a:rPr>
              <a:t>?</a:t>
            </a:r>
          </a:p>
          <a:p>
            <a:pPr marL="342900" indent="-34290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algn="just">
              <a:spcBef>
                <a:spcPct val="0"/>
              </a:spcBef>
              <a:buNone/>
              <a:defRPr/>
            </a:pPr>
            <a:r>
              <a:rPr lang="en-US" altLang="cs-CZ" sz="2400" b="1" i="1" dirty="0">
                <a:latin typeface="Times New Roman" panose="02020603050405020304" pitchFamily="18" charset="0"/>
                <a:cs typeface="Times New Roman" panose="02020603050405020304" pitchFamily="18" charset="0"/>
              </a:rPr>
              <a:t>Where in the world to compete?</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Consider that several countries and locations can score similarly on such absolute metrics of attractiveness (for example Ireland and Portugal)</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Consider relative distance in the CAGE model – decision framework based on the relative distance between home and foreign target country along four dimensions:</a:t>
            </a:r>
          </a:p>
          <a:p>
            <a:pPr marL="1085850" lvl="1" indent="-342900" algn="just">
              <a:spcBef>
                <a:spcPct val="0"/>
              </a:spcBef>
              <a:defRPr/>
            </a:pPr>
            <a:r>
              <a:rPr lang="en-US" altLang="cs-CZ" i="1" dirty="0">
                <a:latin typeface="Times New Roman" panose="02020603050405020304" pitchFamily="18" charset="0"/>
                <a:cs typeface="Times New Roman" panose="02020603050405020304" pitchFamily="18" charset="0"/>
              </a:rPr>
              <a:t>Cultural</a:t>
            </a:r>
            <a:r>
              <a:rPr lang="en-US" altLang="cs-CZ" dirty="0">
                <a:latin typeface="Times New Roman" panose="02020603050405020304" pitchFamily="18" charset="0"/>
                <a:cs typeface="Times New Roman" panose="02020603050405020304" pitchFamily="18" charset="0"/>
              </a:rPr>
              <a:t> – cultural disparity between an internationally, expanding firm`s home country and its targeted host country.</a:t>
            </a:r>
          </a:p>
          <a:p>
            <a:pPr marL="1085850" lvl="1" indent="-342900" algn="just">
              <a:spcBef>
                <a:spcPct val="0"/>
              </a:spcBef>
              <a:defRPr/>
            </a:pPr>
            <a:r>
              <a:rPr lang="en-US" altLang="cs-CZ" i="1" dirty="0">
                <a:latin typeface="Times New Roman" panose="02020603050405020304" pitchFamily="18" charset="0"/>
                <a:cs typeface="Times New Roman" panose="02020603050405020304" pitchFamily="18" charset="0"/>
              </a:rPr>
              <a:t>Administrative and political </a:t>
            </a:r>
            <a:r>
              <a:rPr lang="en-US" altLang="cs-CZ" dirty="0">
                <a:latin typeface="Times New Roman" panose="02020603050405020304" pitchFamily="18" charset="0"/>
                <a:cs typeface="Times New Roman" panose="02020603050405020304" pitchFamily="18" charset="0"/>
              </a:rPr>
              <a:t>– factors such as the absence or presence of shared monetary or political associations, political hostilities and weak or strong legal and financial institutions.</a:t>
            </a:r>
          </a:p>
          <a:p>
            <a:pPr marL="1085850" lvl="1" indent="-342900" algn="just">
              <a:spcBef>
                <a:spcPct val="0"/>
              </a:spcBef>
              <a:defRPr/>
            </a:pPr>
            <a:r>
              <a:rPr lang="en-US" altLang="cs-CZ" i="1" dirty="0">
                <a:latin typeface="Times New Roman" panose="02020603050405020304" pitchFamily="18" charset="0"/>
                <a:cs typeface="Times New Roman" panose="02020603050405020304" pitchFamily="18" charset="0"/>
              </a:rPr>
              <a:t>Geographic</a:t>
            </a:r>
            <a:r>
              <a:rPr lang="en-US" altLang="cs-CZ" dirty="0">
                <a:latin typeface="Times New Roman" panose="02020603050405020304" pitchFamily="18" charset="0"/>
                <a:cs typeface="Times New Roman" panose="02020603050405020304" pitchFamily="18" charset="0"/>
              </a:rPr>
              <a:t> – the costs to cross-border trade rise with geographic distance.</a:t>
            </a:r>
          </a:p>
          <a:p>
            <a:pPr marL="1085850" lvl="1" indent="-342900" algn="just">
              <a:spcBef>
                <a:spcPct val="0"/>
              </a:spcBef>
              <a:defRPr/>
            </a:pPr>
            <a:r>
              <a:rPr lang="en-US" altLang="cs-CZ" i="1" dirty="0">
                <a:latin typeface="Times New Roman" panose="02020603050405020304" pitchFamily="18" charset="0"/>
                <a:cs typeface="Times New Roman" panose="02020603050405020304" pitchFamily="18" charset="0"/>
              </a:rPr>
              <a:t>Economic</a:t>
            </a:r>
            <a:r>
              <a:rPr lang="en-US" altLang="cs-CZ" dirty="0">
                <a:latin typeface="Times New Roman" panose="02020603050405020304" pitchFamily="18" charset="0"/>
                <a:cs typeface="Times New Roman" panose="02020603050405020304" pitchFamily="18" charset="0"/>
              </a:rPr>
              <a:t> – the wealth and per capita income of </a:t>
            </a:r>
            <a:r>
              <a:rPr lang="en-US" altLang="cs-CZ" dirty="0" smtClean="0">
                <a:latin typeface="Times New Roman" panose="02020603050405020304" pitchFamily="18" charset="0"/>
                <a:cs typeface="Times New Roman" panose="02020603050405020304" pitchFamily="18" charset="0"/>
              </a:rPr>
              <a:t>consumers</a:t>
            </a:r>
            <a:r>
              <a:rPr lang="cs-CZ" altLang="cs-CZ" dirty="0" smtClean="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71287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0083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Internationalization</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Process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Enterprises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25093"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Going</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Globaly</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How</a:t>
            </a:r>
            <a:r>
              <a:rPr lang="cs-CZ" altLang="cs-CZ" sz="2400" b="1" dirty="0" smtClean="0">
                <a:latin typeface="Times New Roman" panose="02020603050405020304" pitchFamily="18" charset="0"/>
                <a:cs typeface="Times New Roman" panose="02020603050405020304" pitchFamily="18" charset="0"/>
              </a:rPr>
              <a:t>?</a:t>
            </a:r>
          </a:p>
          <a:p>
            <a:pPr marL="342900" indent="-34290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algn="just">
              <a:spcBef>
                <a:spcPct val="0"/>
              </a:spcBef>
              <a:buNone/>
              <a:defRPr/>
            </a:pPr>
            <a:r>
              <a:rPr lang="en-US" altLang="cs-CZ" sz="2400" b="1" i="1" dirty="0">
                <a:latin typeface="Times New Roman" panose="02020603050405020304" pitchFamily="18" charset="0"/>
                <a:cs typeface="Times New Roman" panose="02020603050405020304" pitchFamily="18" charset="0"/>
              </a:rPr>
              <a:t>How do MNEs enter foreign markets</a:t>
            </a:r>
            <a:r>
              <a:rPr lang="en-US" altLang="cs-CZ" sz="2400" b="1" i="1" dirty="0" smtClean="0">
                <a:latin typeface="Times New Roman" panose="02020603050405020304" pitchFamily="18" charset="0"/>
                <a:cs typeface="Times New Roman" panose="02020603050405020304" pitchFamily="18" charset="0"/>
              </a:rPr>
              <a:t>?</a:t>
            </a:r>
            <a:endParaRPr lang="cs-CZ" altLang="cs-CZ" sz="2400" b="1" i="1" dirty="0">
              <a:latin typeface="Times New Roman" panose="02020603050405020304" pitchFamily="18" charset="0"/>
              <a:cs typeface="Times New Roman" panose="02020603050405020304" pitchFamily="18" charset="0"/>
            </a:endParaRPr>
          </a:p>
          <a:p>
            <a:pPr algn="just">
              <a:spcBef>
                <a:spcPct val="0"/>
              </a:spcBef>
              <a:buNone/>
              <a:defRPr/>
            </a:pPr>
            <a:endParaRPr lang="en-US" altLang="cs-CZ" sz="2400" b="1" i="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Dimensions– level of investments, level of control</a:t>
            </a: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Foreign entry modes</a:t>
            </a:r>
          </a:p>
          <a:p>
            <a:pPr marL="1085850" lvl="1" indent="-342900" algn="just">
              <a:spcBef>
                <a:spcPct val="0"/>
              </a:spcBef>
              <a:defRPr/>
            </a:pPr>
            <a:r>
              <a:rPr lang="cs-CZ" altLang="cs-CZ" dirty="0">
                <a:latin typeface="Times New Roman" panose="02020603050405020304" pitchFamily="18" charset="0"/>
                <a:cs typeface="Times New Roman" panose="02020603050405020304" pitchFamily="18" charset="0"/>
              </a:rPr>
              <a:t>Export </a:t>
            </a:r>
            <a:r>
              <a:rPr lang="cs-CZ" altLang="cs-CZ" dirty="0" err="1">
                <a:latin typeface="Times New Roman" panose="02020603050405020304" pitchFamily="18" charset="0"/>
                <a:cs typeface="Times New Roman" panose="02020603050405020304" pitchFamily="18" charset="0"/>
              </a:rPr>
              <a:t>entr</a:t>
            </a:r>
            <a:r>
              <a:rPr lang="en-US" altLang="cs-CZ" dirty="0">
                <a:latin typeface="Times New Roman" panose="02020603050405020304" pitchFamily="18" charset="0"/>
                <a:cs typeface="Times New Roman" panose="02020603050405020304" pitchFamily="18" charset="0"/>
              </a:rPr>
              <a:t>y modes – one of the oldest forms of internationalization</a:t>
            </a: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Contractual entry modes</a:t>
            </a: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Investment entry modes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85894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2300" b="1" dirty="0">
                <a:latin typeface="Times New Roman" panose="02020603050405020304" pitchFamily="18" charset="0"/>
                <a:cs typeface="Times New Roman" panose="02020603050405020304" pitchFamily="18" charset="0"/>
              </a:rPr>
              <a:t>Globalization</a:t>
            </a:r>
            <a:r>
              <a:rPr lang="en-US" altLang="cs-CZ" sz="2300" dirty="0">
                <a:latin typeface="Times New Roman" panose="02020603050405020304" pitchFamily="18" charset="0"/>
                <a:cs typeface="Times New Roman" panose="02020603050405020304" pitchFamily="18" charset="0"/>
              </a:rPr>
              <a:t> is a process of closer integration and exchange between different countries and people worldwide, made possible by falling trade and investment barriers, advances in telecommunications, and reductions in transportation costs</a:t>
            </a:r>
            <a:r>
              <a:rPr lang="cs-CZ" altLang="cs-CZ" sz="2300" dirty="0">
                <a:latin typeface="Times New Roman" panose="02020603050405020304" pitchFamily="18" charset="0"/>
                <a:cs typeface="Times New Roman" panose="02020603050405020304" pitchFamily="18" charset="0"/>
              </a:rPr>
              <a:t>.</a:t>
            </a:r>
            <a:endParaRPr lang="en-US" altLang="cs-CZ" sz="23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dirty="0">
                <a:latin typeface="Times New Roman" panose="02020603050405020304" pitchFamily="18" charset="0"/>
                <a:cs typeface="Times New Roman" panose="02020603050405020304" pitchFamily="18" charset="0"/>
              </a:rPr>
              <a:t>These factors reduce the costs of doing business around the world, opening doors to a much larger market than any one home county.</a:t>
            </a:r>
          </a:p>
          <a:p>
            <a:pPr marL="342900" indent="-342900" algn="just">
              <a:spcBef>
                <a:spcPct val="0"/>
              </a:spcBef>
              <a:defRPr/>
            </a:pPr>
            <a:r>
              <a:rPr lang="en-US" altLang="cs-CZ" sz="2300" dirty="0">
                <a:latin typeface="Times New Roman" panose="02020603050405020304" pitchFamily="18" charset="0"/>
                <a:cs typeface="Times New Roman" panose="02020603050405020304" pitchFamily="18" charset="0"/>
              </a:rPr>
              <a:t>Globalization also allows companies to source supplies at lower costs, to learn new competencies, and to further differentiate products.</a:t>
            </a:r>
          </a:p>
          <a:p>
            <a:pPr marL="342900" indent="-342900" algn="just">
              <a:spcBef>
                <a:spcPct val="0"/>
              </a:spcBef>
              <a:defRPr/>
            </a:pPr>
            <a:r>
              <a:rPr lang="en-US" altLang="cs-CZ" sz="2300" dirty="0">
                <a:latin typeface="Times New Roman" panose="02020603050405020304" pitchFamily="18" charset="0"/>
                <a:cs typeface="Times New Roman" panose="02020603050405020304" pitchFamily="18" charset="0"/>
              </a:rPr>
              <a:t>The world`s market economies are becoming more integrated and interdependent.</a:t>
            </a:r>
          </a:p>
          <a:p>
            <a:pPr marL="342900" indent="-342900" algn="just">
              <a:spcBef>
                <a:spcPct val="0"/>
              </a:spcBef>
              <a:defRPr/>
            </a:pPr>
            <a:r>
              <a:rPr lang="en-US" altLang="cs-CZ" sz="2300" dirty="0">
                <a:latin typeface="Times New Roman" panose="02020603050405020304" pitchFamily="18" charset="0"/>
                <a:cs typeface="Times New Roman" panose="02020603050405020304" pitchFamily="18" charset="0"/>
              </a:rPr>
              <a:t>Globalization has led to significant increases in living standards in many economies around the world.</a:t>
            </a:r>
          </a:p>
          <a:p>
            <a:pPr marL="342900" indent="-342900" algn="just">
              <a:spcBef>
                <a:spcPct val="0"/>
              </a:spcBef>
              <a:defRPr/>
            </a:pPr>
            <a:r>
              <a:rPr lang="en-US" altLang="cs-CZ" sz="2300" dirty="0">
                <a:latin typeface="Times New Roman" panose="02020603050405020304" pitchFamily="18" charset="0"/>
                <a:cs typeface="Times New Roman" panose="02020603050405020304" pitchFamily="18" charset="0"/>
              </a:rPr>
              <a:t>The engine behind globalization is the </a:t>
            </a:r>
            <a:r>
              <a:rPr lang="en-US" altLang="cs-CZ" sz="2300" b="1" dirty="0">
                <a:latin typeface="Times New Roman" panose="02020603050405020304" pitchFamily="18" charset="0"/>
                <a:cs typeface="Times New Roman" panose="02020603050405020304" pitchFamily="18" charset="0"/>
              </a:rPr>
              <a:t>multinational enterprise MNE </a:t>
            </a:r>
            <a:r>
              <a:rPr lang="en-US" altLang="cs-CZ" sz="2300" dirty="0">
                <a:latin typeface="Times New Roman" panose="02020603050405020304" pitchFamily="18" charset="0"/>
                <a:cs typeface="Times New Roman" panose="02020603050405020304" pitchFamily="18" charset="0"/>
              </a:rPr>
              <a:t>– a company that deploys resources and capabilities in the procurement, production, and distribution of goods in at least two countries. By making investments in value chain activities abroad, MNEs engage in </a:t>
            </a:r>
            <a:r>
              <a:rPr lang="en-US" altLang="cs-CZ" sz="2300" b="1" dirty="0">
                <a:latin typeface="Times New Roman" panose="02020603050405020304" pitchFamily="18" charset="0"/>
                <a:cs typeface="Times New Roman" panose="02020603050405020304" pitchFamily="18" charset="0"/>
              </a:rPr>
              <a:t>foreign direct investment FDI</a:t>
            </a:r>
            <a:r>
              <a:rPr lang="en-US" altLang="cs-CZ" sz="2300" dirty="0">
                <a:latin typeface="Times New Roman" panose="02020603050405020304" pitchFamily="18" charset="0"/>
                <a:cs typeface="Times New Roman" panose="02020603050405020304" pitchFamily="18" charset="0"/>
              </a:rPr>
              <a:t>.</a:t>
            </a: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89738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000" b="1" dirty="0" err="1" smtClean="0">
                <a:latin typeface="Times New Roman" panose="02020603050405020304" pitchFamily="18" charset="0"/>
                <a:cs typeface="Times New Roman" panose="02020603050405020304" pitchFamily="18" charset="0"/>
              </a:rPr>
              <a:t>Stages</a:t>
            </a:r>
            <a:r>
              <a:rPr lang="cs-CZ" altLang="cs-CZ" sz="2000" b="1" dirty="0" smtClean="0">
                <a:latin typeface="Times New Roman" panose="02020603050405020304" pitchFamily="18" charset="0"/>
                <a:cs typeface="Times New Roman" panose="02020603050405020304" pitchFamily="18" charset="0"/>
              </a:rPr>
              <a:t> </a:t>
            </a:r>
            <a:r>
              <a:rPr lang="cs-CZ" altLang="cs-CZ" sz="2000" b="1" dirty="0" err="1" smtClean="0">
                <a:latin typeface="Times New Roman" panose="02020603050405020304" pitchFamily="18" charset="0"/>
                <a:cs typeface="Times New Roman" panose="02020603050405020304" pitchFamily="18" charset="0"/>
              </a:rPr>
              <a:t>of</a:t>
            </a:r>
            <a:r>
              <a:rPr lang="cs-CZ" altLang="cs-CZ" sz="2000" b="1" dirty="0" smtClean="0">
                <a:latin typeface="Times New Roman" panose="02020603050405020304" pitchFamily="18" charset="0"/>
                <a:cs typeface="Times New Roman" panose="02020603050405020304" pitchFamily="18" charset="0"/>
              </a:rPr>
              <a:t> </a:t>
            </a:r>
            <a:r>
              <a:rPr lang="cs-CZ" altLang="cs-CZ" sz="2000" b="1" dirty="0" err="1" smtClean="0">
                <a:latin typeface="Times New Roman" panose="02020603050405020304" pitchFamily="18" charset="0"/>
                <a:cs typeface="Times New Roman" panose="02020603050405020304" pitchFamily="18" charset="0"/>
              </a:rPr>
              <a:t>globalization</a:t>
            </a:r>
            <a:endParaRPr lang="cs-CZ" altLang="cs-CZ" sz="2000" b="1" dirty="0" smtClean="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000" dirty="0" smtClean="0">
                <a:latin typeface="Times New Roman" panose="02020603050405020304" pitchFamily="18" charset="0"/>
                <a:cs typeface="Times New Roman" panose="02020603050405020304" pitchFamily="18" charset="0"/>
              </a:rPr>
              <a:t>Globalization </a:t>
            </a:r>
            <a:r>
              <a:rPr lang="en-US" altLang="cs-CZ" sz="2000" dirty="0">
                <a:latin typeface="Times New Roman" panose="02020603050405020304" pitchFamily="18" charset="0"/>
                <a:cs typeface="Times New Roman" panose="02020603050405020304" pitchFamily="18" charset="0"/>
              </a:rPr>
              <a:t>1.0 (1900 – 1941)</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Basically all the important business functions were located in the home country.</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Only sales and distribution operations took place overseas (essentially exporting)</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Firms procured raw materials from overseas.</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Strategy formulation and implementation (knowledge flows), followed a one-way path – from domestic headquarters to international outputs.</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The time period saw the blossoming of the idea of MNEs.</a:t>
            </a:r>
          </a:p>
          <a:p>
            <a:pPr marL="342900" indent="-342900" algn="just">
              <a:spcBef>
                <a:spcPct val="0"/>
              </a:spcBef>
              <a:defRPr/>
            </a:pPr>
            <a:r>
              <a:rPr lang="en-US" altLang="cs-CZ" sz="2000" dirty="0">
                <a:latin typeface="Times New Roman" panose="02020603050405020304" pitchFamily="18" charset="0"/>
                <a:cs typeface="Times New Roman" panose="02020603050405020304" pitchFamily="18" charset="0"/>
              </a:rPr>
              <a:t>Globalization 2.0 (1945 – 2000)</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New focus on growing business – needs went unfulfilled and to reconstruct the damage from the war.</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MNEs began to create smaller, self-contained copies of themselves, with all business functions intact, in a few key countries (Japan, Australia, Western Europe) – significant amounts of FDI</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It was costly to duplicate business functions in overseas outposts, doing so allowed for greater local responsiveness to country-specific circumstances.</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While the U.S. corporate headquarters set overarching strategic goals and allocated resources through the capital budgeting process, local mini MNE replicas had considerable leeway in day-to-day operations</a:t>
            </a:r>
            <a:r>
              <a:rPr lang="en-US" altLang="cs-CZ" sz="2000" dirty="0" smtClean="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57091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80149"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2000" dirty="0">
                <a:latin typeface="Times New Roman" panose="02020603050405020304" pitchFamily="18" charset="0"/>
                <a:cs typeface="Times New Roman" panose="02020603050405020304" pitchFamily="18" charset="0"/>
              </a:rPr>
              <a:t>Globalization 3.0 (21</a:t>
            </a:r>
            <a:r>
              <a:rPr lang="en-US" altLang="cs-CZ" sz="2000" baseline="30000" dirty="0">
                <a:latin typeface="Times New Roman" panose="02020603050405020304" pitchFamily="18" charset="0"/>
                <a:cs typeface="Times New Roman" panose="02020603050405020304" pitchFamily="18" charset="0"/>
              </a:rPr>
              <a:t>st</a:t>
            </a:r>
            <a:r>
              <a:rPr lang="en-US" altLang="cs-CZ" sz="2000" dirty="0">
                <a:latin typeface="Times New Roman" panose="02020603050405020304" pitchFamily="18" charset="0"/>
                <a:cs typeface="Times New Roman" panose="02020603050405020304" pitchFamily="18" charset="0"/>
              </a:rPr>
              <a:t> century)</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MNEs that had been the vanguard of globalization have since become global-collaboration networks. </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Companies now freely locate business functions anywhere in the world based on an optimal mix of costs, capabilities, and PEST factors.</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The MNE recognizes from a multinational company with self-contained operations in a few selected countries to a more seamless global enterprise with centers of expertise. Each of these centers of expertise is a hub within a global network for delivering products and services.</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Creating a global network of local expertise is beneficial not only in service industries, but also in the industrial sector.</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To increase the rate of low-cost innovation that can then be used to disrupt existing markets, GE organizes local growth teams in China, India, Kenya and many other countries. Many of these low-cost innovations, first developed to serve local needs, are later introduced in Western markets to become disruptive innovations.</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GE uses the slogan “in country, for country” to describe the local growth teams` autonomy in deciding which products to develop, how to make them, and how to shape the business model. </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Some new ventures organize as global-collaboration networks from the start (Logitech).</a:t>
            </a:r>
            <a:endParaRPr lang="cs-CZ" altLang="cs-CZ" sz="20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1865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0431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Introduction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30612"/>
            <a:ext cx="10066762" cy="45539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International business refers to business activities that straddle two or more countries.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International business activities are defined as all business activities, including the creation and transfer of resources, goods, services, know-how, skills and information which transcend national boundaries. Transactions of economic resources include capital, skills, people etc. for international production of physical goods and services such as finance, banking, insurance, construction etc.</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Internationalization of entrepreneurial activities is the necessity for the majority of entrepreneurial subjects.</a:t>
            </a:r>
          </a:p>
          <a:p>
            <a:pPr marL="342900" indent="-34290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9488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18150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Internationalization</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Entrepreneurial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Activities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30612"/>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internationalization of entrepreneurial activities is represented by geographic expansion of entrepreneurial activities cross national borders</a:t>
            </a:r>
            <a:r>
              <a:rPr lang="cs-CZ" sz="2400" dirty="0">
                <a:latin typeface="Times New Roman" panose="02020603050405020304" pitchFamily="18" charset="0"/>
                <a:cs typeface="Times New Roman" panose="02020603050405020304" pitchFamily="18" charset="0"/>
              </a:rPr>
              <a:t>.</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internationalization business literature has witnessed the emergence of at least six key theories over the last four decade</a:t>
            </a:r>
            <a:r>
              <a:rPr lang="cs-CZ" sz="2400" dirty="0">
                <a:latin typeface="Times New Roman" panose="02020603050405020304" pitchFamily="18" charset="0"/>
                <a:cs typeface="Times New Roman" panose="02020603050405020304" pitchFamily="18" charset="0"/>
              </a:rPr>
              <a:t>s</a:t>
            </a:r>
            <a:r>
              <a:rPr lang="en-US" sz="2400" dirty="0">
                <a:latin typeface="Times New Roman" panose="02020603050405020304" pitchFamily="18" charset="0"/>
                <a:cs typeface="Times New Roman" panose="02020603050405020304" pitchFamily="18" charset="0"/>
              </a:rPr>
              <a:t>. These theories are grounded in four different theoretical paradigms of the company: </a:t>
            </a:r>
            <a:endParaRPr lang="cs-CZ" sz="2400"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the market imperfection paradigm</a:t>
            </a:r>
            <a:r>
              <a:rPr lang="cs-CZ" dirty="0">
                <a:latin typeface="Times New Roman" panose="02020603050405020304" pitchFamily="18" charset="0"/>
                <a:cs typeface="Times New Roman" panose="02020603050405020304" pitchFamily="18" charset="0"/>
              </a:rPr>
              <a:t>;</a:t>
            </a:r>
          </a:p>
          <a:p>
            <a:pPr marL="1028700" lvl="1" algn="just">
              <a:spcBef>
                <a:spcPct val="0"/>
              </a:spcBef>
              <a:defRPr/>
            </a:pPr>
            <a:r>
              <a:rPr lang="en-US" dirty="0">
                <a:latin typeface="Times New Roman" panose="02020603050405020304" pitchFamily="18" charset="0"/>
                <a:cs typeface="Times New Roman" panose="02020603050405020304" pitchFamily="18" charset="0"/>
              </a:rPr>
              <a:t>the behavioral paradigm</a:t>
            </a:r>
            <a:r>
              <a:rPr lang="cs-CZ" dirty="0">
                <a:latin typeface="Times New Roman" panose="02020603050405020304" pitchFamily="18" charset="0"/>
                <a:cs typeface="Times New Roman" panose="02020603050405020304" pitchFamily="18" charset="0"/>
              </a:rPr>
              <a:t>;</a:t>
            </a:r>
          </a:p>
          <a:p>
            <a:pPr marL="1028700" lvl="1" algn="just">
              <a:spcBef>
                <a:spcPct val="0"/>
              </a:spcBef>
              <a:defRPr/>
            </a:pPr>
            <a:r>
              <a:rPr lang="en-US" dirty="0">
                <a:latin typeface="Times New Roman" panose="02020603050405020304" pitchFamily="18" charset="0"/>
                <a:cs typeface="Times New Roman" panose="02020603050405020304" pitchFamily="18" charset="0"/>
              </a:rPr>
              <a:t>the market failure</a:t>
            </a:r>
            <a:r>
              <a:rPr lang="cs-CZ" dirty="0">
                <a:latin typeface="Times New Roman" panose="02020603050405020304" pitchFamily="18" charset="0"/>
                <a:cs typeface="Times New Roman" panose="02020603050405020304" pitchFamily="18" charset="0"/>
              </a:rPr>
              <a:t>;</a:t>
            </a:r>
          </a:p>
          <a:p>
            <a:pPr marL="1028700" lvl="1" algn="just">
              <a:spcBef>
                <a:spcPct val="0"/>
              </a:spcBef>
              <a:defRPr/>
            </a:pPr>
            <a:r>
              <a:rPr lang="en-US" dirty="0">
                <a:latin typeface="Times New Roman" panose="02020603050405020304" pitchFamily="18" charset="0"/>
                <a:cs typeface="Times New Roman" panose="02020603050405020304" pitchFamily="18" charset="0"/>
              </a:rPr>
              <a:t>the resource-based view.</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3358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55578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Organizations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30612"/>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International business activities may be defined simply as business transactions that take place across national borders.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This definition includes the very small </a:t>
            </a:r>
            <a:r>
              <a:rPr lang="en-US" altLang="cs-CZ" sz="2400" dirty="0">
                <a:latin typeface="Times New Roman" panose="02020603050405020304" pitchFamily="18" charset="0"/>
                <a:cs typeface="Times New Roman" panose="02020603050405020304" pitchFamily="18" charset="0"/>
              </a:rPr>
              <a:t>organization</a:t>
            </a:r>
            <a:r>
              <a:rPr lang="en-US" sz="2400" dirty="0">
                <a:latin typeface="Times New Roman" panose="02020603050405020304" pitchFamily="18" charset="0"/>
                <a:cs typeface="Times New Roman" panose="02020603050405020304" pitchFamily="18" charset="0"/>
              </a:rPr>
              <a:t> that exports (or imports) a small quantity to only one country, as well as the very large global </a:t>
            </a:r>
            <a:r>
              <a:rPr lang="en-US" altLang="cs-CZ" sz="2400" dirty="0">
                <a:latin typeface="Times New Roman" panose="02020603050405020304" pitchFamily="18" charset="0"/>
                <a:cs typeface="Times New Roman" panose="02020603050405020304" pitchFamily="18" charset="0"/>
              </a:rPr>
              <a:t>organization</a:t>
            </a:r>
            <a:r>
              <a:rPr lang="en-US" sz="2400" dirty="0">
                <a:latin typeface="Times New Roman" panose="02020603050405020304" pitchFamily="18" charset="0"/>
                <a:cs typeface="Times New Roman" panose="02020603050405020304" pitchFamily="18" charset="0"/>
              </a:rPr>
              <a:t> with integrated operations and strategic alliances around the world.</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Within this broad array, distinctions are often made among different types of international company, and these distinctions are helpful in understanding a </a:t>
            </a:r>
            <a:r>
              <a:rPr lang="en-US" altLang="cs-CZ" sz="2400" dirty="0">
                <a:latin typeface="Times New Roman" panose="02020603050405020304" pitchFamily="18" charset="0"/>
                <a:cs typeface="Times New Roman" panose="02020603050405020304" pitchFamily="18" charset="0"/>
              </a:rPr>
              <a:t>organization</a:t>
            </a:r>
            <a:r>
              <a:rPr lang="en-US" sz="2400" dirty="0">
                <a:latin typeface="Times New Roman" panose="02020603050405020304" pitchFamily="18" charset="0"/>
                <a:cs typeface="Times New Roman" panose="02020603050405020304" pitchFamily="18" charset="0"/>
              </a:rPr>
              <a:t>´s strategy, organizational structure, and functional decisions:</a:t>
            </a:r>
          </a:p>
          <a:p>
            <a:pPr marL="1028700" lvl="1" algn="just">
              <a:spcBef>
                <a:spcPct val="0"/>
              </a:spcBef>
              <a:defRPr/>
            </a:pPr>
            <a:r>
              <a:rPr lang="en-US" dirty="0">
                <a:latin typeface="Times New Roman" panose="02020603050405020304" pitchFamily="18" charset="0"/>
                <a:cs typeface="Times New Roman" panose="02020603050405020304" pitchFamily="18" charset="0"/>
              </a:rPr>
              <a:t>Multinational enterprises;</a:t>
            </a:r>
          </a:p>
          <a:p>
            <a:pPr marL="1028700" lvl="1" algn="just">
              <a:spcBef>
                <a:spcPct val="0"/>
              </a:spcBef>
              <a:defRPr/>
            </a:pPr>
            <a:r>
              <a:rPr lang="en-US" dirty="0">
                <a:latin typeface="Times New Roman" panose="02020603050405020304" pitchFamily="18" charset="0"/>
                <a:cs typeface="Times New Roman" panose="02020603050405020304" pitchFamily="18" charset="0"/>
              </a:rPr>
              <a:t>Global companies;</a:t>
            </a:r>
          </a:p>
          <a:p>
            <a:pPr marL="1028700" lvl="1" algn="just">
              <a:spcBef>
                <a:spcPct val="0"/>
              </a:spcBef>
              <a:defRPr/>
            </a:pPr>
            <a:r>
              <a:rPr lang="en-US" dirty="0">
                <a:latin typeface="Times New Roman" panose="02020603050405020304" pitchFamily="18" charset="0"/>
                <a:cs typeface="Times New Roman" panose="02020603050405020304" pitchFamily="18" charset="0"/>
              </a:rPr>
              <a:t>Transnational companies.</a:t>
            </a:r>
            <a:endParaRPr lang="en-GB" alt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5158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55578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Organizations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30612"/>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Multinational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enterprises</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smtClean="0">
                <a:latin typeface="Times New Roman" panose="02020603050405020304" pitchFamily="18" charset="0"/>
                <a:cs typeface="Times New Roman" panose="02020603050405020304" pitchFamily="18" charset="0"/>
              </a:rPr>
              <a:t>Multinational </a:t>
            </a:r>
            <a:r>
              <a:rPr lang="en-US" sz="2400" dirty="0">
                <a:latin typeface="Times New Roman" panose="02020603050405020304" pitchFamily="18" charset="0"/>
                <a:cs typeface="Times New Roman" panose="02020603050405020304" pitchFamily="18" charset="0"/>
              </a:rPr>
              <a:t>enterprise MNE is an organization (the parent company) which acquires ownership or other contractual ties in other organizations (including companies and unincorporated companies) outside its home country.</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parent company (from home country) co-ordinates and controls the international business activities carried out by all the organizations within the MNE´s broad control.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These enterprises using a multinational strategy sacrifices efficiency in favor of emphasizing responsiveness to local requirements within each of its markets.</a:t>
            </a:r>
          </a:p>
        </p:txBody>
      </p:sp>
    </p:spTree>
    <p:extLst>
      <p:ext uri="{BB962C8B-B14F-4D97-AF65-F5344CB8AC3E}">
        <p14:creationId xmlns:p14="http://schemas.microsoft.com/office/powerpoint/2010/main" val="405810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55578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Organizations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06577"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300" b="1" dirty="0" err="1" smtClean="0">
                <a:latin typeface="Times New Roman" panose="02020603050405020304" pitchFamily="18" charset="0"/>
                <a:cs typeface="Times New Roman" panose="02020603050405020304" pitchFamily="18" charset="0"/>
              </a:rPr>
              <a:t>Global</a:t>
            </a:r>
            <a:r>
              <a:rPr lang="cs-CZ" sz="2300" b="1" dirty="0" smtClean="0">
                <a:latin typeface="Times New Roman" panose="02020603050405020304" pitchFamily="18" charset="0"/>
                <a:cs typeface="Times New Roman" panose="02020603050405020304" pitchFamily="18" charset="0"/>
              </a:rPr>
              <a:t> </a:t>
            </a:r>
            <a:r>
              <a:rPr lang="cs-CZ" sz="2300" b="1" dirty="0" err="1" smtClean="0">
                <a:latin typeface="Times New Roman" panose="02020603050405020304" pitchFamily="18" charset="0"/>
                <a:cs typeface="Times New Roman" panose="02020603050405020304" pitchFamily="18" charset="0"/>
              </a:rPr>
              <a:t>enterprises</a:t>
            </a:r>
            <a:endParaRPr lang="cs-CZ" sz="23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3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dirty="0">
                <a:latin typeface="Times New Roman" panose="02020603050405020304" pitchFamily="18" charset="0"/>
                <a:cs typeface="Times New Roman" panose="02020603050405020304" pitchFamily="18" charset="0"/>
              </a:rPr>
              <a:t>Global companies have invested and are present in many countries. They market their products through the use of the same coordinated image/brand in all markets.</a:t>
            </a:r>
          </a:p>
          <a:p>
            <a:pPr marL="285750" indent="-285750" algn="just">
              <a:spcBef>
                <a:spcPct val="0"/>
              </a:spcBef>
              <a:defRPr/>
            </a:pPr>
            <a:endParaRPr lang="en-US"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dirty="0">
                <a:latin typeface="Times New Roman" panose="02020603050405020304" pitchFamily="18" charset="0"/>
                <a:cs typeface="Times New Roman" panose="02020603050405020304" pitchFamily="18" charset="0"/>
              </a:rPr>
              <a:t>The global company has a more specific meaning, referring to an enterprise that engages in value-added activities in each of the major regions of the world, and which pursues an integrated strategy towards these activities. Generally one corporate office is responsible for global strategy. Emphasis is on volume, cost management and efficiency. </a:t>
            </a:r>
          </a:p>
          <a:p>
            <a:pPr marL="285750" indent="-285750" algn="just">
              <a:spcBef>
                <a:spcPct val="0"/>
              </a:spcBef>
              <a:defRPr/>
            </a:pPr>
            <a:endParaRPr lang="en-US"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dirty="0">
                <a:latin typeface="Times New Roman" panose="02020603050405020304" pitchFamily="18" charset="0"/>
                <a:cs typeface="Times New Roman" panose="02020603050405020304" pitchFamily="18" charset="0"/>
              </a:rPr>
              <a:t>The global company using a global strategy sacrifices responsiveness to local requirement within each of its markets in favor of emphasizing efficiency. Some minor modifications to products may be made in various markets, but a global strategy stresses the need to gain economies of scale by offering essentially the same products in each market.</a:t>
            </a:r>
          </a:p>
        </p:txBody>
      </p:sp>
    </p:spTree>
    <p:extLst>
      <p:ext uri="{BB962C8B-B14F-4D97-AF65-F5344CB8AC3E}">
        <p14:creationId xmlns:p14="http://schemas.microsoft.com/office/powerpoint/2010/main" val="638653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55578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Organizations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10006577"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Transnational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corporations</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Transnational corporations are all enterprises which control assets (factories, mines, sales offices and the like) in two or more countries. Transnational is a company that owns assets and operates direct business activities in at least two countries.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Transnational corporations are companies that supply foreign markets entirely through exports and that concentrate on those which engage in international production.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Transnational corporations have become central actors of the world economy and, in linking foreign direct investment, trade, technology and finance, they are a driving force of economic growth.</a:t>
            </a:r>
          </a:p>
        </p:txBody>
      </p:sp>
    </p:spTree>
    <p:extLst>
      <p:ext uri="{BB962C8B-B14F-4D97-AF65-F5344CB8AC3E}">
        <p14:creationId xmlns:p14="http://schemas.microsoft.com/office/powerpoint/2010/main" val="3817026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70032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Stages</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of</a:t>
            </a:r>
            <a:r>
              <a:rPr lang="cs-CZ" sz="2400" kern="0" dirty="0" smtClean="0">
                <a:solidFill>
                  <a:srgbClr val="307871"/>
                </a:solidFill>
                <a:latin typeface="Times New Roman"/>
                <a:ea typeface="+mj-ea"/>
                <a:cs typeface="+mj-cs"/>
              </a:rPr>
              <a:t> International </a:t>
            </a:r>
            <a:r>
              <a:rPr lang="cs-CZ" sz="2400" kern="0" dirty="0" err="1" smtClean="0">
                <a:solidFill>
                  <a:srgbClr val="307871"/>
                </a:solidFill>
                <a:latin typeface="Times New Roman"/>
                <a:ea typeface="+mj-ea"/>
                <a:cs typeface="+mj-cs"/>
              </a:rPr>
              <a:t>Development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0" indent="0" algn="just">
              <a:spcBef>
                <a:spcPct val="0"/>
              </a:spcBef>
              <a:buNone/>
              <a:defRPr/>
            </a:pPr>
            <a:r>
              <a:rPr lang="en-US" altLang="cs-CZ" sz="2400" dirty="0">
                <a:latin typeface="Times New Roman" panose="02020603050405020304" pitchFamily="18" charset="0"/>
                <a:cs typeface="Times New Roman" panose="02020603050405020304" pitchFamily="18" charset="0"/>
              </a:rPr>
              <a:t>Corporations operating internationally tend to evolve through five common stages, both in</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their relationships with widely dispersed geographic markets and in the manner in which they</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structure their operations and programs</a:t>
            </a:r>
            <a:r>
              <a:rPr lang="en-US" altLang="cs-CZ" sz="2400" dirty="0" smtClean="0">
                <a:latin typeface="Times New Roman" panose="02020603050405020304" pitchFamily="18" charset="0"/>
                <a:cs typeface="Times New Roman" panose="02020603050405020304" pitchFamily="18" charset="0"/>
              </a:rPr>
              <a:t>.</a:t>
            </a:r>
            <a:endParaRPr lang="cs-CZ" altLang="cs-CZ" sz="2400"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a:latin typeface="Times New Roman" panose="02020603050405020304" pitchFamily="18" charset="0"/>
              <a:cs typeface="Times New Roman" panose="02020603050405020304" pitchFamily="18" charset="0"/>
            </a:endParaRPr>
          </a:p>
          <a:p>
            <a:pPr marL="357188" lvl="1" indent="-357188" algn="just">
              <a:spcBef>
                <a:spcPct val="0"/>
              </a:spcBef>
              <a:defRPr/>
            </a:pPr>
            <a:r>
              <a:rPr lang="en-US" altLang="cs-CZ" b="1" dirty="0">
                <a:latin typeface="Times New Roman" panose="02020603050405020304" pitchFamily="18" charset="0"/>
                <a:cs typeface="Times New Roman" panose="02020603050405020304" pitchFamily="18" charset="0"/>
              </a:rPr>
              <a:t>Stage 1 (Domestic company): </a:t>
            </a:r>
            <a:r>
              <a:rPr lang="en-US" altLang="cs-CZ" dirty="0">
                <a:latin typeface="Times New Roman" panose="02020603050405020304" pitchFamily="18" charset="0"/>
                <a:cs typeface="Times New Roman" panose="02020603050405020304" pitchFamily="18" charset="0"/>
              </a:rPr>
              <a:t>The primarily domestic company exports some of its products</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through local dealers and distributors in the foreign countries. The impact on the organization’s</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structure is minimal because an export department at corporate headquarters</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handles everything.</a:t>
            </a:r>
            <a:endParaRPr lang="cs-CZ" altLang="cs-CZ" dirty="0">
              <a:latin typeface="Times New Roman" panose="02020603050405020304" pitchFamily="18" charset="0"/>
              <a:cs typeface="Times New Roman" panose="02020603050405020304" pitchFamily="18" charset="0"/>
            </a:endParaRPr>
          </a:p>
          <a:p>
            <a:pPr marL="357188" lvl="1" indent="-357188" algn="just">
              <a:spcBef>
                <a:spcPct val="0"/>
              </a:spcBef>
              <a:defRPr/>
            </a:pPr>
            <a:endParaRPr lang="en-US" altLang="cs-CZ" dirty="0">
              <a:latin typeface="Times New Roman" panose="02020603050405020304" pitchFamily="18" charset="0"/>
              <a:cs typeface="Times New Roman" panose="02020603050405020304" pitchFamily="18" charset="0"/>
            </a:endParaRPr>
          </a:p>
          <a:p>
            <a:pPr marL="357188" lvl="1" indent="-357188" algn="just">
              <a:spcBef>
                <a:spcPct val="0"/>
              </a:spcBef>
              <a:defRPr/>
            </a:pPr>
            <a:r>
              <a:rPr lang="en-US" altLang="cs-CZ" b="1" dirty="0">
                <a:latin typeface="Times New Roman" panose="02020603050405020304" pitchFamily="18" charset="0"/>
                <a:cs typeface="Times New Roman" panose="02020603050405020304" pitchFamily="18" charset="0"/>
              </a:rPr>
              <a:t>Stage 2 (Domestic company with export division): </a:t>
            </a:r>
            <a:r>
              <a:rPr lang="en-US" altLang="cs-CZ" dirty="0">
                <a:latin typeface="Times New Roman" panose="02020603050405020304" pitchFamily="18" charset="0"/>
                <a:cs typeface="Times New Roman" panose="02020603050405020304" pitchFamily="18" charset="0"/>
              </a:rPr>
              <a:t>Success in Stage 1 leads the company</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to establish its own sales company with offices in other countries to eliminate the</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middlemen and to better control marketing. Because exports have now become more important,</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the company establishes an export division to oversee foreign sales offices.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9639796"/>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1028</TotalTime>
  <Words>2768</Words>
  <Application>Microsoft Office PowerPoint</Application>
  <PresentationFormat>Širokoúhlá obrazovka</PresentationFormat>
  <Paragraphs>296</Paragraphs>
  <Slides>27</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27</vt:i4>
      </vt:variant>
    </vt:vector>
  </HeadingPairs>
  <TitlesOfParts>
    <vt:vector size="33" baseType="lpstr">
      <vt:lpstr>Arial</vt:lpstr>
      <vt:lpstr>Calibri</vt:lpstr>
      <vt:lpstr>Calibri Light</vt:lpstr>
      <vt:lpstr>Enriqueta</vt:lpstr>
      <vt:lpstr>Times New Roman</vt:lpstr>
      <vt:lpstr>Motiv Office</vt:lpstr>
      <vt:lpstr>Strategy for International companies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Strategy on International Markets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Šárka Zapletalová</cp:lastModifiedBy>
  <cp:revision>451</cp:revision>
  <dcterms:created xsi:type="dcterms:W3CDTF">2016-11-25T20:36:16Z</dcterms:created>
  <dcterms:modified xsi:type="dcterms:W3CDTF">2023-11-20T15:57:52Z</dcterms:modified>
</cp:coreProperties>
</file>