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sldIdLst>
    <p:sldId id="317" r:id="rId3"/>
    <p:sldId id="386" r:id="rId4"/>
    <p:sldId id="384" r:id="rId5"/>
    <p:sldId id="306" r:id="rId6"/>
    <p:sldId id="319" r:id="rId7"/>
    <p:sldId id="305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299" r:id="rId19"/>
    <p:sldId id="300" r:id="rId20"/>
    <p:sldId id="301" r:id="rId21"/>
    <p:sldId id="302" r:id="rId22"/>
    <p:sldId id="303" r:id="rId23"/>
    <p:sldId id="304" r:id="rId24"/>
    <p:sldId id="320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41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46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059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>
              <a:lnSpc>
                <a:spcPct val="100000"/>
              </a:lnSpc>
            </a:pPr>
            <a:endParaRPr lang="cs-CZ" sz="3200" b="1" dirty="0">
              <a:latin typeface="Times New Roman"/>
            </a:endParaRPr>
          </a:p>
          <a:p>
            <a:r>
              <a:rPr lang="cs-CZ" sz="4700" b="1" dirty="0">
                <a:solidFill>
                  <a:schemeClr val="bg1"/>
                </a:solidFill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518726" y="331430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</a:rPr>
              <a:t>Finanční analýza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ohodnocení minulosti, současnosti a předpokládané budoucnosti finančního hospodaření podniku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 pomocí speciálních metodických prostředků provézt diagnózu finančního hospodaření podniku a podchytit všechny jeho složky (analýza rentability, analýza zadluženosti, analýza likvidity,…)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finanční poměrové ukazatele </a:t>
            </a:r>
          </a:p>
        </p:txBody>
      </p:sp>
    </p:spTree>
    <p:extLst>
      <p:ext uri="{BB962C8B-B14F-4D97-AF65-F5344CB8AC3E}">
        <p14:creationId xmlns:p14="http://schemas.microsoft.com/office/powerpoint/2010/main" val="63007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prodeje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vynakládání přímých nákladů souvisejících s realizací produktu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j-lt"/>
              </a:rPr>
              <a:t>tlak 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zodpovědností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skupin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relevantní 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optimalizace 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tlak na minimalizaci výrobních ztrát </a:t>
            </a:r>
            <a:endParaRPr lang="pl-PL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zmetkovitosti v naturálních jednotkách a vyčíslení ztrát v Kč, zajištění odpovědnosti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rozdílů mezi plánovanou a skutečnou měrnou spotřebou jednicových vstupů (nákladů)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>
                <a:solidFill>
                  <a:srgbClr val="000000"/>
                </a:solidFill>
              </a:rPr>
              <a:t>Některé části výrobního controllingu 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útvar vs. převzetí funkce controllingu jinými, již existujícími místy a 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jednodušší komunikace – koordinační funkce </a:t>
            </a:r>
            <a:r>
              <a:rPr lang="cs-CZ" sz="1600" dirty="0" err="1"/>
              <a:t>controllera</a:t>
            </a:r>
            <a:r>
              <a:rPr lang="cs-CZ" sz="1600" dirty="0"/>
              <a:t> snadnější a 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s požadovanou kvalifikaci požaduje odpovídající mzdové 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a 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management ve vrcholovém vedení, tak další významné posty ve společnosti mají povědomí o důležitosti controllingu a jeho neustálém 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se řadí svou velikostí  mezi organizace, která vyžaduje zřízení více pracovních míst s náplní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s následnou 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subsystémy</a:t>
            </a: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(např. 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vybraném organizačním útvaru (provoz, závod, divize) se implementuje formou tzv. pilotního systému controlling v plném 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výběru organizační jednotky určené k ověření pilotního systému nutno vzít v úvahu jak odborné hledisko dané organizační jednotky, tak míru připravenosti a ochotu zainteresovaných pracovníků aktivně spolupracovat na takovém pilotním projektu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controllingu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podnikového vedení z omezení mocenského vlivu na řízení podniku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již dříve fungující organizační útvary, jako je finanční útvar, útvar účetnictví, které doposud poskytovaly údaje pro vedení firmy, se cítí ohroženy novou konkurenční organizační 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pracovníků na úseku prodeje – jejich činnost bude podrobena rozsáhlejší a hlubší kontrole prostřednictvím nových ukazatelů a výkonnostních měřítek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na výrobním úseku – dobré výkonnostní a kvalitativní výsledky se budou posuzovat podle vynaložených 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hledisko nákladovosti osloví ve své podstatě všechny pracovníky firmy – automaticky jistá negativní reakce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DAFC80B-DFDB-DDAA-326F-376F450C6BD5}"/>
              </a:ext>
            </a:extLst>
          </p:cNvPr>
          <p:cNvSpPr txBox="1">
            <a:spLocks/>
          </p:cNvSpPr>
          <p:nvPr/>
        </p:nvSpPr>
        <p:spPr>
          <a:xfrm>
            <a:off x="-89492" y="1056367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</a:rPr>
              <a:t> </a:t>
            </a:r>
            <a:r>
              <a:rPr lang="pl-PL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 descr="Obsah obrázku vzor, čtverec, umění, Symetrie&#10;&#10;Popis byl vytvořen automaticky">
            <a:extLst>
              <a:ext uri="{FF2B5EF4-FFF2-40B4-BE49-F238E27FC236}">
                <a16:creationId xmlns:a16="http://schemas.microsoft.com/office/drawing/2014/main" id="{498BEBA6-4DB0-6C77-22E1-80F218AD1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66" y="1795750"/>
            <a:ext cx="2871330" cy="289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4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397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všech hlavních i vedlejších procesů uvnitř podniku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rozkrýt všechna slabá místa a navržení opatření a nástrojů na jejich odstranění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zajištění funkčnosti controllingu nutno vybudovat nákladový a kalkulační systém (druhý účetní okruh).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</a:t>
            </a:r>
            <a:r>
              <a:rPr lang="cs-CZ" sz="2000" dirty="0" err="1"/>
              <a:t>controllerů</a:t>
            </a:r>
            <a:r>
              <a:rPr lang="cs-CZ" sz="2000" dirty="0"/>
              <a:t>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controller prodeje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investiční 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nákladového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materiálového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personální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projektový </a:t>
            </a:r>
            <a:r>
              <a:rPr lang="cs-CZ" sz="1600" dirty="0" err="1"/>
              <a:t>controller</a:t>
            </a:r>
            <a:r>
              <a:rPr lang="cs-CZ" sz="1600" dirty="0"/>
              <a:t> atd.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controllerů: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analýzu a hodnocení investičních programů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Štábní nebo liniová funkce pro controlling?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závisí na tom, zda je controlling považován za podporu řízení nebo jde o výkon řízení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jazýčkem na vahách je v této situaci stav vývoje controllingu podniku, čím komplexnější je systém controllingu, tím s větší pravděpodobností bude mít charakter liniové instituce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5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(NC)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systému plánování nákladů a vnitropodnikových výnosů se záměrem splnění definovaných cílů v 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vyhodnotit dosaženou skutečnost s plánem (odchylky)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nabízet řešení vedoucí k eliminaci odchylek skutečnosti od 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východisko pro 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má včas předpovídat přechodný přebytek nebo nedostatek volných finančních prostředků.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ve vazbě na odchylky skutečnosti od plánu nejen včas na tyto odchylky upozornit, musí je i přehledně a srozumitelně prezentovat a na základě nich pak musí příslušní manažeři zahájit činnosti vedoucí k eliminaci důsledků těchto 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Sestavování rozpočtu nákladů a výnosů a jeho vyhodnocování pomocí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Výpočet plánových, výsledných a cenových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Reporting </a:t>
            </a: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NC je jednou z prvních částí celkového modelu controllingu jako úspěšného ekonomického řízení – až pak 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řízení jeho peněžních 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1257</Words>
  <Application>Microsoft Macintosh PowerPoint</Application>
  <PresentationFormat>Předvádění na obrazovce (16:9)</PresentationFormat>
  <Paragraphs>187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224</cp:revision>
  <dcterms:created xsi:type="dcterms:W3CDTF">2016-07-06T15:42:34Z</dcterms:created>
  <dcterms:modified xsi:type="dcterms:W3CDTF">2023-10-16T09:02:01Z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