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64" r:id="rId3"/>
    <p:sldId id="310" r:id="rId4"/>
    <p:sldId id="313" r:id="rId5"/>
    <p:sldId id="312" r:id="rId6"/>
    <p:sldId id="314" r:id="rId7"/>
    <p:sldId id="315" r:id="rId8"/>
    <p:sldId id="346" r:id="rId9"/>
    <p:sldId id="316" r:id="rId10"/>
    <p:sldId id="317" r:id="rId11"/>
    <p:sldId id="318" r:id="rId12"/>
    <p:sldId id="344" r:id="rId13"/>
    <p:sldId id="319" r:id="rId14"/>
    <p:sldId id="320" r:id="rId15"/>
    <p:sldId id="321" r:id="rId16"/>
    <p:sldId id="322" r:id="rId17"/>
    <p:sldId id="323" r:id="rId18"/>
    <p:sldId id="324" r:id="rId19"/>
    <p:sldId id="325" r:id="rId20"/>
    <p:sldId id="326" r:id="rId21"/>
    <p:sldId id="327" r:id="rId22"/>
    <p:sldId id="328" r:id="rId23"/>
    <p:sldId id="329" r:id="rId24"/>
    <p:sldId id="330" r:id="rId25"/>
    <p:sldId id="331" r:id="rId26"/>
    <p:sldId id="332" r:id="rId27"/>
    <p:sldId id="334" r:id="rId28"/>
    <p:sldId id="335" r:id="rId29"/>
    <p:sldId id="343" r:id="rId30"/>
    <p:sldId id="336" r:id="rId31"/>
    <p:sldId id="337" r:id="rId32"/>
    <p:sldId id="338" r:id="rId33"/>
    <p:sldId id="339" r:id="rId34"/>
    <p:sldId id="340" r:id="rId35"/>
    <p:sldId id="342" r:id="rId36"/>
    <p:sldId id="266" r:id="rId37"/>
    <p:sldId id="309" r:id="rId38"/>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p:scale>
          <a:sx n="90" d="100"/>
          <a:sy n="90" d="100"/>
        </p:scale>
        <p:origin x="1219" y="44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28.11.2023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597819"/>
            <a:ext cx="7772400" cy="1102519"/>
          </a:xfrm>
        </p:spPr>
        <p:txBody>
          <a:bodyPr/>
          <a:lstStyle/>
          <a:p>
            <a:r>
              <a:rPr lang="cs-CZ"/>
              <a:t>Kliknutím lze upravit styl.</a:t>
            </a:r>
          </a:p>
        </p:txBody>
      </p:sp>
      <p:sp>
        <p:nvSpPr>
          <p:cNvPr id="3" name="Podnadpis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28.11.2023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22656001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rosif.org/" TargetMode="Externa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group.bnpparibas/en/news/investing-your-savings-responsibly-how-does-it-work#2" TargetMode="External"/><Relationship Id="rId2" Type="http://schemas.openxmlformats.org/officeDocument/2006/relationships/hyperlink" Target="https://group.bnpparibas/en/group/bnp-paribas-a-leader-in-sustainable-finance" TargetMode="Externa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opact.com/perspectives/social-return-on-investment-calculation" TargetMode="Externa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investopedia.com/terms/d/djones-sustainability-world.asp" TargetMode="Externa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hyperlink" Target="https://cdn2.hubspot.net/hubfs/2642721/Recursos/Agencias%20rating,%20marcos%20y%20adhesiones/FTSE4GOOD/F4G-Index-Inclusion-Rules.pdf" TargetMode="External"/><Relationship Id="rId2" Type="http://schemas.openxmlformats.org/officeDocument/2006/relationships/hyperlink" Target="http://www.ftse.com/products/indices/FTSE4Good" TargetMode="Externa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Autofit/>
          </a:bodyPr>
          <a:lstStyle/>
          <a:p>
            <a:pPr algn="l"/>
            <a:r>
              <a:rPr lang="cs-CZ" sz="3200" b="1" dirty="0">
                <a:solidFill>
                  <a:schemeClr val="bg1"/>
                </a:solidFill>
                <a:latin typeface="Times New Roman" panose="02020603050405020304" pitchFamily="18" charset="0"/>
                <a:cs typeface="Times New Roman" panose="02020603050405020304" pitchFamily="18" charset="0"/>
              </a:rPr>
              <a:t>Společensky odpovědné investování</a:t>
            </a:r>
            <a:br>
              <a:rPr lang="cs-CZ" sz="3200" b="1" dirty="0">
                <a:solidFill>
                  <a:schemeClr val="bg1"/>
                </a:solidFill>
                <a:latin typeface="Times New Roman" panose="02020603050405020304" pitchFamily="18" charset="0"/>
                <a:cs typeface="Times New Roman" panose="02020603050405020304" pitchFamily="18" charset="0"/>
              </a:rPr>
            </a:br>
            <a:br>
              <a:rPr lang="cs-CZ" sz="3200" b="1" dirty="0">
                <a:solidFill>
                  <a:schemeClr val="bg1"/>
                </a:solidFill>
                <a:latin typeface="Times New Roman" panose="02020603050405020304" pitchFamily="18" charset="0"/>
                <a:cs typeface="Times New Roman" panose="02020603050405020304" pitchFamily="18" charset="0"/>
              </a:rPr>
            </a:br>
            <a:r>
              <a:rPr lang="cs-CZ" sz="3200" b="1" dirty="0" err="1">
                <a:solidFill>
                  <a:schemeClr val="bg1"/>
                </a:solidFill>
                <a:latin typeface="Times New Roman" panose="02020603050405020304" pitchFamily="18" charset="0"/>
                <a:cs typeface="Times New Roman" panose="02020603050405020304" pitchFamily="18" charset="0"/>
              </a:rPr>
              <a:t>Socially</a:t>
            </a:r>
            <a:r>
              <a:rPr lang="cs-CZ" sz="3200" b="1" dirty="0">
                <a:solidFill>
                  <a:schemeClr val="bg1"/>
                </a:solidFill>
                <a:latin typeface="Times New Roman" panose="02020603050405020304" pitchFamily="18" charset="0"/>
                <a:cs typeface="Times New Roman" panose="02020603050405020304" pitchFamily="18" charset="0"/>
              </a:rPr>
              <a:t> Responsible </a:t>
            </a:r>
            <a:r>
              <a:rPr lang="cs-CZ" sz="3200" b="1" dirty="0" err="1">
                <a:solidFill>
                  <a:schemeClr val="bg1"/>
                </a:solidFill>
                <a:latin typeface="Times New Roman" panose="02020603050405020304" pitchFamily="18" charset="0"/>
                <a:cs typeface="Times New Roman" panose="02020603050405020304" pitchFamily="18" charset="0"/>
              </a:rPr>
              <a:t>Investing</a:t>
            </a:r>
            <a:r>
              <a:rPr lang="cs-CZ" sz="3200" b="1" dirty="0">
                <a:solidFill>
                  <a:schemeClr val="bg1"/>
                </a:solidFill>
                <a:latin typeface="Times New Roman" panose="02020603050405020304" pitchFamily="18" charset="0"/>
                <a:cs typeface="Times New Roman" panose="02020603050405020304" pitchFamily="18" charset="0"/>
              </a:rPr>
              <a:t> (SRI)</a:t>
            </a:r>
          </a:p>
        </p:txBody>
      </p:sp>
      <p:sp>
        <p:nvSpPr>
          <p:cNvPr id="3" name="Podnadpis 2"/>
          <p:cNvSpPr>
            <a:spLocks noGrp="1"/>
          </p:cNvSpPr>
          <p:nvPr>
            <p:ph type="subTitle" idx="4294967295"/>
          </p:nvPr>
        </p:nvSpPr>
        <p:spPr>
          <a:xfrm>
            <a:off x="467544" y="2986866"/>
            <a:ext cx="5112568" cy="1744566"/>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Význam SRI</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SEE fondy</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EUROSIF</a:t>
            </a: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372200" y="3723878"/>
            <a:ext cx="2600071"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Pavel Adámek, Ph.D.</a:t>
            </a:r>
          </a:p>
          <a:p>
            <a:pPr algn="r"/>
            <a:r>
              <a:rPr lang="cs-CZ" altLang="cs-CZ" sz="900" b="1" dirty="0">
                <a:solidFill>
                  <a:srgbClr val="307871"/>
                </a:solidFill>
                <a:latin typeface="Times New Roman" panose="02020603050405020304" pitchFamily="18" charset="0"/>
                <a:cs typeface="Times New Roman" panose="02020603050405020304" pitchFamily="18" charset="0"/>
              </a:rPr>
              <a:t>adamek@opf.slu.cz</a:t>
            </a:r>
          </a:p>
          <a:p>
            <a:pPr algn="r"/>
            <a:r>
              <a:rPr lang="cs-CZ" altLang="cs-CZ" sz="900" b="1"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Pojmy jako environmentální, sociální a řízení (ESG) jsou důležitými termíny při určení dlouhodobé investiční výkonnosti. </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Ta by měla být rozdělena do </a:t>
            </a:r>
            <a:r>
              <a:rPr lang="cs-CZ" sz="1400" dirty="0">
                <a:solidFill>
                  <a:srgbClr val="FFFF00"/>
                </a:solidFill>
                <a:latin typeface="Times New Roman" panose="02020603050405020304" pitchFamily="18" charset="0"/>
                <a:cs typeface="Times New Roman" panose="02020603050405020304" pitchFamily="18" charset="0"/>
              </a:rPr>
              <a:t>tří oblastí</a:t>
            </a:r>
            <a:r>
              <a:rPr lang="cs-CZ" sz="1400" dirty="0">
                <a:solidFill>
                  <a:schemeClr val="bg1"/>
                </a:solidFill>
                <a:latin typeface="Times New Roman" panose="02020603050405020304" pitchFamily="18" charset="0"/>
                <a:cs typeface="Times New Roman" panose="02020603050405020304" pitchFamily="18" charset="0"/>
              </a:rPr>
              <a:t>:</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411510"/>
            <a:ext cx="4212280" cy="446449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b="1"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Odpovědné investování </a:t>
            </a:r>
            <a:r>
              <a:rPr lang="cs-CZ" sz="1400" dirty="0">
                <a:solidFill>
                  <a:srgbClr val="002060"/>
                </a:solidFill>
                <a:latin typeface="Times New Roman" panose="02020603050405020304" pitchFamily="18" charset="0"/>
                <a:cs typeface="Times New Roman" panose="02020603050405020304" pitchFamily="18" charset="0"/>
              </a:rPr>
              <a:t>(Responsible </a:t>
            </a:r>
            <a:r>
              <a:rPr lang="cs-CZ" sz="1400" dirty="0" err="1">
                <a:solidFill>
                  <a:srgbClr val="002060"/>
                </a:solidFill>
                <a:latin typeface="Times New Roman" panose="02020603050405020304" pitchFamily="18" charset="0"/>
                <a:cs typeface="Times New Roman" panose="02020603050405020304" pitchFamily="18" charset="0"/>
              </a:rPr>
              <a:t>Investment</a:t>
            </a:r>
            <a:r>
              <a:rPr lang="cs-CZ" sz="1400" dirty="0">
                <a:solidFill>
                  <a:srgbClr val="002060"/>
                </a:solidFill>
                <a:latin typeface="Times New Roman" panose="02020603050405020304" pitchFamily="18" charset="0"/>
                <a:cs typeface="Times New Roman" panose="02020603050405020304" pitchFamily="18" charset="0"/>
              </a:rPr>
              <a:t> – RI) – oblast rozvíjející se zvláště mezi institucionálními investory a má nejblíže k tradiční finanční komunitě. </a:t>
            </a:r>
          </a:p>
          <a:p>
            <a:pPr lvl="1"/>
            <a:r>
              <a:rPr lang="cs-CZ" sz="1200" dirty="0">
                <a:solidFill>
                  <a:srgbClr val="002060"/>
                </a:solidFill>
                <a:latin typeface="Times New Roman" panose="02020603050405020304" pitchFamily="18" charset="0"/>
                <a:cs typeface="Times New Roman" panose="02020603050405020304" pitchFamily="18" charset="0"/>
              </a:rPr>
              <a:t>Odpovědný investor bere při svém investičním rozhodování v úvahu dlouhodobý vliv na životní prostředí, sociální problematiku a oblast řízení (ESG). </a:t>
            </a:r>
          </a:p>
          <a:p>
            <a:pPr lvl="1"/>
            <a:endParaRPr lang="cs-CZ" sz="1200" dirty="0">
              <a:solidFill>
                <a:srgbClr val="002060"/>
              </a:solidFill>
              <a:latin typeface="Times New Roman" panose="02020603050405020304" pitchFamily="18" charset="0"/>
              <a:cs typeface="Times New Roman" panose="02020603050405020304" pitchFamily="18" charset="0"/>
            </a:endParaRPr>
          </a:p>
          <a:p>
            <a:pPr lvl="1"/>
            <a:r>
              <a:rPr lang="cs-CZ" sz="1200" dirty="0">
                <a:solidFill>
                  <a:srgbClr val="002060"/>
                </a:solidFill>
                <a:latin typeface="Times New Roman" panose="02020603050405020304" pitchFamily="18" charset="0"/>
                <a:cs typeface="Times New Roman" panose="02020603050405020304" pitchFamily="18" charset="0"/>
              </a:rPr>
              <a:t>Odpovědný investor tak zahrnuje ESG faktory do svých analýz a řízení portfolia. Jedná se tak o propojení sociálních a udržitelných ukazatelů s těmi finančními.  </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Kategorie SRI</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427970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500"/>
                                        <p:tgtEl>
                                          <p:spTgt spid="5">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4" end="4"/>
                                            </p:txEl>
                                          </p:spTgt>
                                        </p:tgtEl>
                                        <p:attrNameLst>
                                          <p:attrName>style.visibility</p:attrName>
                                        </p:attrNameLst>
                                      </p:cBhvr>
                                      <p:to>
                                        <p:strVal val="visible"/>
                                      </p:to>
                                    </p:set>
                                    <p:animEffect transition="in" filter="fade">
                                      <p:cBhvr>
                                        <p:cTn id="10" dur="500"/>
                                        <p:tgtEl>
                                          <p:spTgt spid="5">
                                            <p:txEl>
                                              <p:pRg st="4" end="4"/>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animEffect transition="in" filter="fade">
                                      <p:cBhvr>
                                        <p:cTn id="13"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Pojmy jako environmentální, sociální a řízení (ESG) jsou důležitými termíny při určení dlouhodobé investiční výkonnosti. Ta by měla být rozdělena do tří oblastí:</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411510"/>
            <a:ext cx="4212280" cy="446449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b="1" dirty="0">
              <a:solidFill>
                <a:srgbClr val="002060"/>
              </a:solidFill>
              <a:latin typeface="Times New Roman" panose="02020603050405020304" pitchFamily="18" charset="0"/>
              <a:cs typeface="Times New Roman" panose="02020603050405020304" pitchFamily="18" charset="0"/>
            </a:endParaRPr>
          </a:p>
          <a:p>
            <a:endParaRPr lang="cs-CZ" sz="1400" b="1"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Společensky odpovědné investování </a:t>
            </a:r>
            <a:r>
              <a:rPr lang="cs-CZ" sz="1400" dirty="0">
                <a:solidFill>
                  <a:srgbClr val="002060"/>
                </a:solidFill>
                <a:latin typeface="Times New Roman" panose="02020603050405020304" pitchFamily="18" charset="0"/>
                <a:cs typeface="Times New Roman" panose="02020603050405020304" pitchFamily="18" charset="0"/>
              </a:rPr>
              <a:t>(</a:t>
            </a:r>
            <a:r>
              <a:rPr lang="cs-CZ" sz="1400" dirty="0" err="1">
                <a:solidFill>
                  <a:srgbClr val="002060"/>
                </a:solidFill>
                <a:latin typeface="Times New Roman" panose="02020603050405020304" pitchFamily="18" charset="0"/>
                <a:cs typeface="Times New Roman" panose="02020603050405020304" pitchFamily="18" charset="0"/>
              </a:rPr>
              <a:t>Socially</a:t>
            </a:r>
            <a:r>
              <a:rPr lang="cs-CZ" sz="1400" dirty="0">
                <a:solidFill>
                  <a:srgbClr val="002060"/>
                </a:solidFill>
                <a:latin typeface="Times New Roman" panose="02020603050405020304" pitchFamily="18" charset="0"/>
                <a:cs typeface="Times New Roman" panose="02020603050405020304" pitchFamily="18" charset="0"/>
              </a:rPr>
              <a:t> Responsible </a:t>
            </a:r>
            <a:r>
              <a:rPr lang="cs-CZ" sz="1400" dirty="0" err="1">
                <a:solidFill>
                  <a:srgbClr val="002060"/>
                </a:solidFill>
                <a:latin typeface="Times New Roman" panose="02020603050405020304" pitchFamily="18" charset="0"/>
                <a:cs typeface="Times New Roman" panose="02020603050405020304" pitchFamily="18" charset="0"/>
              </a:rPr>
              <a:t>Investment</a:t>
            </a:r>
            <a:r>
              <a:rPr lang="cs-CZ" sz="1400" dirty="0">
                <a:solidFill>
                  <a:srgbClr val="002060"/>
                </a:solidFill>
                <a:latin typeface="Times New Roman" panose="02020603050405020304" pitchFamily="18" charset="0"/>
                <a:cs typeface="Times New Roman" panose="02020603050405020304" pitchFamily="18" charset="0"/>
              </a:rPr>
              <a:t> – SRI) – nabízí řešení pro retailový finanční sektor uvažováním ESG problémů. </a:t>
            </a:r>
          </a:p>
          <a:p>
            <a:pPr lvl="1"/>
            <a:r>
              <a:rPr lang="cs-CZ" sz="1200" dirty="0">
                <a:solidFill>
                  <a:srgbClr val="002060"/>
                </a:solidFill>
                <a:latin typeface="Times New Roman" panose="02020603050405020304" pitchFamily="18" charset="0"/>
                <a:cs typeface="Times New Roman" panose="02020603050405020304" pitchFamily="18" charset="0"/>
              </a:rPr>
              <a:t>Tento přístup je těsně spojen s ESG kritérii a může zahrnovat například předem stanovené sociální a environmentální hodnoty pro výběr investic. </a:t>
            </a:r>
          </a:p>
          <a:p>
            <a:pPr lvl="1"/>
            <a:endParaRPr lang="cs-CZ" sz="1200" dirty="0">
              <a:solidFill>
                <a:srgbClr val="002060"/>
              </a:solidFill>
              <a:latin typeface="Times New Roman" panose="02020603050405020304" pitchFamily="18" charset="0"/>
              <a:cs typeface="Times New Roman" panose="02020603050405020304" pitchFamily="18" charset="0"/>
            </a:endParaRPr>
          </a:p>
          <a:p>
            <a:pPr lvl="1"/>
            <a:r>
              <a:rPr lang="cs-CZ" sz="1200" dirty="0">
                <a:solidFill>
                  <a:srgbClr val="002060"/>
                </a:solidFill>
                <a:latin typeface="Times New Roman" panose="02020603050405020304" pitchFamily="18" charset="0"/>
                <a:cs typeface="Times New Roman" panose="02020603050405020304" pitchFamily="18" charset="0"/>
              </a:rPr>
              <a:t>Na základě vlivu podniků na životní prostředí nebo zúčastněné strany tak investoři mohou tyto investice buď zahrnout do svého portfolia, nebo je naopak vyloučit.</a:t>
            </a:r>
          </a:p>
          <a:p>
            <a:pPr marL="457200" lvl="1" indent="0">
              <a:buNone/>
            </a:pPr>
            <a:endParaRPr lang="cs-CZ" sz="12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Udržitelné investování </a:t>
            </a:r>
            <a:r>
              <a:rPr lang="cs-CZ" sz="1400" dirty="0">
                <a:solidFill>
                  <a:srgbClr val="002060"/>
                </a:solidFill>
                <a:latin typeface="Times New Roman" panose="02020603050405020304" pitchFamily="18" charset="0"/>
                <a:cs typeface="Times New Roman" panose="02020603050405020304" pitchFamily="18" charset="0"/>
              </a:rPr>
              <a:t>(Sustainable </a:t>
            </a:r>
            <a:r>
              <a:rPr lang="cs-CZ" sz="1400" dirty="0" err="1">
                <a:solidFill>
                  <a:srgbClr val="002060"/>
                </a:solidFill>
                <a:latin typeface="Times New Roman" panose="02020603050405020304" pitchFamily="18" charset="0"/>
                <a:cs typeface="Times New Roman" panose="02020603050405020304" pitchFamily="18" charset="0"/>
              </a:rPr>
              <a:t>Investment</a:t>
            </a:r>
            <a:r>
              <a:rPr lang="cs-CZ" sz="1400" dirty="0">
                <a:solidFill>
                  <a:srgbClr val="002060"/>
                </a:solidFill>
                <a:latin typeface="Times New Roman" panose="02020603050405020304" pitchFamily="18" charset="0"/>
                <a:cs typeface="Times New Roman" panose="02020603050405020304" pitchFamily="18" charset="0"/>
              </a:rPr>
              <a:t> – SI) – rostoucí zájem investorů sladit své investiční rozhodování s udržitelností životního prostředí a sociální reality. </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Kategorie SRI</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737621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500"/>
                                        <p:tgtEl>
                                          <p:spTgt spid="5">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3" end="3"/>
                                            </p:txEl>
                                          </p:spTgt>
                                        </p:tgtEl>
                                        <p:attrNameLst>
                                          <p:attrName>style.visibility</p:attrName>
                                        </p:attrNameLst>
                                      </p:cBhvr>
                                      <p:to>
                                        <p:strVal val="visible"/>
                                      </p:to>
                                    </p:set>
                                    <p:animEffect transition="in" filter="fade">
                                      <p:cBhvr>
                                        <p:cTn id="10" dur="500"/>
                                        <p:tgtEl>
                                          <p:spTgt spid="5">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animEffect transition="in" filter="fade">
                                      <p:cBhvr>
                                        <p:cTn id="13" dur="500"/>
                                        <p:tgtEl>
                                          <p:spTgt spid="5">
                                            <p:txEl>
                                              <p:pRg st="5" end="5"/>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xEl>
                                              <p:pRg st="7" end="7"/>
                                            </p:txEl>
                                          </p:spTgt>
                                        </p:tgtEl>
                                        <p:attrNameLst>
                                          <p:attrName>style.visibility</p:attrName>
                                        </p:attrNameLst>
                                      </p:cBhvr>
                                      <p:to>
                                        <p:strVal val="visible"/>
                                      </p:to>
                                    </p:set>
                                    <p:animEffect transition="in" filter="fade">
                                      <p:cBhvr>
                                        <p:cTn id="18"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143000" y="0"/>
            <a:ext cx="6858000" cy="540544"/>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GB" sz="1350" b="1" dirty="0">
                <a:latin typeface="Arial" pitchFamily="34" charset="0"/>
                <a:cs typeface="Arial" pitchFamily="34" charset="0"/>
              </a:rPr>
              <a:t>    </a:t>
            </a:r>
            <a:endParaRPr lang="cs-CZ" sz="1350" b="1" dirty="0">
              <a:latin typeface="Arial" pitchFamily="34" charset="0"/>
              <a:cs typeface="Arial" pitchFamily="34" charset="0"/>
            </a:endParaRPr>
          </a:p>
          <a:p>
            <a:pPr>
              <a:defRPr/>
            </a:pPr>
            <a:r>
              <a:rPr lang="en-US" sz="1350" b="1" dirty="0">
                <a:latin typeface="Arial" pitchFamily="34" charset="0"/>
                <a:cs typeface="Arial" pitchFamily="34" charset="0"/>
              </a:rPr>
              <a:t>RESPONSIBLE INVESTMENT</a:t>
            </a:r>
          </a:p>
          <a:p>
            <a:pPr>
              <a:defRPr/>
            </a:pPr>
            <a:endParaRPr lang="en-GB" sz="1350" b="1" dirty="0">
              <a:latin typeface="Arial" pitchFamily="34" charset="0"/>
              <a:cs typeface="Arial" pitchFamily="34" charset="0"/>
            </a:endParaRPr>
          </a:p>
        </p:txBody>
      </p:sp>
      <p:sp>
        <p:nvSpPr>
          <p:cNvPr id="4102" name="TextovéPole 8"/>
          <p:cNvSpPr txBox="1">
            <a:spLocks noChangeArrowheads="1"/>
          </p:cNvSpPr>
          <p:nvPr/>
        </p:nvSpPr>
        <p:spPr bwMode="auto">
          <a:xfrm>
            <a:off x="1396604" y="538163"/>
            <a:ext cx="634484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1800" b="1" dirty="0">
                <a:latin typeface="Arial" panose="020B0604020202020204" pitchFamily="34" charset="0"/>
              </a:rPr>
              <a:t>Milníky SRI investování</a:t>
            </a:r>
          </a:p>
        </p:txBody>
      </p:sp>
      <p:pic>
        <p:nvPicPr>
          <p:cNvPr id="2" name="Obrázek 1">
            <a:extLst>
              <a:ext uri="{FF2B5EF4-FFF2-40B4-BE49-F238E27FC236}">
                <a16:creationId xmlns:a16="http://schemas.microsoft.com/office/drawing/2014/main" id="{DFCBEB1A-D52D-4274-BEAB-5C7BED8C0F95}"/>
              </a:ext>
            </a:extLst>
          </p:cNvPr>
          <p:cNvPicPr>
            <a:picLocks noChangeAspect="1"/>
          </p:cNvPicPr>
          <p:nvPr/>
        </p:nvPicPr>
        <p:blipFill>
          <a:blip r:embed="rId2"/>
          <a:stretch>
            <a:fillRect/>
          </a:stretch>
        </p:blipFill>
        <p:spPr>
          <a:xfrm>
            <a:off x="1277625" y="1078706"/>
            <a:ext cx="6032813" cy="3929063"/>
          </a:xfrm>
          <a:prstGeom prst="rect">
            <a:avLst/>
          </a:prstGeom>
        </p:spPr>
      </p:pic>
    </p:spTree>
    <p:extLst>
      <p:ext uri="{BB962C8B-B14F-4D97-AF65-F5344CB8AC3E}">
        <p14:creationId xmlns:p14="http://schemas.microsoft.com/office/powerpoint/2010/main" val="924273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Ve Spojených státech amerických se církevní investoři odvraceli od investování do tabákových společností, alkoholového průmyslu či hazardních her již několik desetiletí před uvedením moderní koncepce SRI v roce 1970.</a:t>
            </a: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411510"/>
            <a:ext cx="4212280" cy="446449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b="1"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Podobně jako v USA se také v Evropě prosazovala odpovědnost investic v mnoha církevních organizacích a mezi církevními investory.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Od roku 1900 do 1991 se v Anglii, Nizozemsku, Švédsku, Finsku, Německu a Francii začaly formovat první SRI fondy, které nabízely příležitost k investování do environmentálních a etických fondů.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Přičemž za zrod moderní koncepce SRI je považováno období let </a:t>
            </a:r>
            <a:r>
              <a:rPr lang="cs-CZ" sz="1400" b="1" dirty="0">
                <a:solidFill>
                  <a:srgbClr val="002060"/>
                </a:solidFill>
                <a:latin typeface="Times New Roman" panose="02020603050405020304" pitchFamily="18" charset="0"/>
                <a:cs typeface="Times New Roman" panose="02020603050405020304" pitchFamily="18" charset="0"/>
              </a:rPr>
              <a:t>1980 – 1990</a:t>
            </a:r>
            <a:r>
              <a:rPr lang="cs-CZ" sz="1400" dirty="0">
                <a:solidFill>
                  <a:srgbClr val="002060"/>
                </a:solidFill>
                <a:latin typeface="Times New Roman" panose="02020603050405020304" pitchFamily="18" charset="0"/>
                <a:cs typeface="Times New Roman" panose="02020603050405020304" pitchFamily="18" charset="0"/>
              </a:rPr>
              <a:t>.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Za kolébku SRI fondů v Evropě je považována Anglie, kde se v roce 1988 stal </a:t>
            </a:r>
            <a:r>
              <a:rPr lang="cs-CZ" sz="1400" b="1" dirty="0" err="1">
                <a:solidFill>
                  <a:srgbClr val="002060"/>
                </a:solidFill>
                <a:latin typeface="Times New Roman" panose="02020603050405020304" pitchFamily="18" charset="0"/>
                <a:cs typeface="Times New Roman" panose="02020603050405020304" pitchFamily="18" charset="0"/>
              </a:rPr>
              <a:t>Merlin</a:t>
            </a:r>
            <a:r>
              <a:rPr lang="cs-CZ" sz="1400" b="1" dirty="0">
                <a:solidFill>
                  <a:srgbClr val="002060"/>
                </a:solidFill>
                <a:latin typeface="Times New Roman" panose="02020603050405020304" pitchFamily="18" charset="0"/>
                <a:cs typeface="Times New Roman" panose="02020603050405020304" pitchFamily="18" charset="0"/>
              </a:rPr>
              <a:t> </a:t>
            </a:r>
            <a:r>
              <a:rPr lang="cs-CZ" sz="1400" b="1" dirty="0" err="1">
                <a:solidFill>
                  <a:srgbClr val="002060"/>
                </a:solidFill>
                <a:latin typeface="Times New Roman" panose="02020603050405020304" pitchFamily="18" charset="0"/>
                <a:cs typeface="Times New Roman" panose="02020603050405020304" pitchFamily="18" charset="0"/>
              </a:rPr>
              <a:t>Ecology</a:t>
            </a:r>
            <a:r>
              <a:rPr lang="cs-CZ" sz="1400" b="1" dirty="0">
                <a:solidFill>
                  <a:srgbClr val="002060"/>
                </a:solidFill>
                <a:latin typeface="Times New Roman" panose="02020603050405020304" pitchFamily="18" charset="0"/>
                <a:cs typeface="Times New Roman" panose="02020603050405020304" pitchFamily="18" charset="0"/>
              </a:rPr>
              <a:t> </a:t>
            </a:r>
            <a:r>
              <a:rPr lang="cs-CZ" sz="1400" b="1" dirty="0" err="1">
                <a:solidFill>
                  <a:srgbClr val="002060"/>
                </a:solidFill>
                <a:latin typeface="Times New Roman" panose="02020603050405020304" pitchFamily="18" charset="0"/>
                <a:cs typeface="Times New Roman" panose="02020603050405020304" pitchFamily="18" charset="0"/>
              </a:rPr>
              <a:t>Fund</a:t>
            </a:r>
            <a:r>
              <a:rPr lang="cs-CZ" sz="1400" dirty="0">
                <a:solidFill>
                  <a:srgbClr val="002060"/>
                </a:solidFill>
                <a:latin typeface="Times New Roman" panose="02020603050405020304" pitchFamily="18" charset="0"/>
                <a:cs typeface="Times New Roman" panose="02020603050405020304" pitchFamily="18" charset="0"/>
              </a:rPr>
              <a:t> průkopníkem v investování do zelených fondů.</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Komparace pojetí SRI </a:t>
            </a:r>
            <a:br>
              <a:rPr lang="pl-PL" sz="2400" b="1" dirty="0">
                <a:solidFill>
                  <a:schemeClr val="bg1"/>
                </a:solidFill>
                <a:latin typeface="Times New Roman" panose="02020603050405020304" pitchFamily="18" charset="0"/>
                <a:cs typeface="Times New Roman" panose="02020603050405020304" pitchFamily="18" charset="0"/>
              </a:rPr>
            </a:br>
            <a:r>
              <a:rPr lang="pl-PL" sz="2400" b="1" dirty="0">
                <a:solidFill>
                  <a:schemeClr val="bg1"/>
                </a:solidFill>
                <a:latin typeface="Times New Roman" panose="02020603050405020304" pitchFamily="18" charset="0"/>
                <a:cs typeface="Times New Roman" panose="02020603050405020304" pitchFamily="18" charset="0"/>
              </a:rPr>
              <a:t>v Evropě a Spojených státech amerických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242146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fade">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animEffect transition="in" filter="fade">
                                      <p:cBhvr>
                                        <p:cTn id="17" dur="500"/>
                                        <p:tgtEl>
                                          <p:spTgt spid="5">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7" end="7"/>
                                            </p:txEl>
                                          </p:spTgt>
                                        </p:tgtEl>
                                        <p:attrNameLst>
                                          <p:attrName>style.visibility</p:attrName>
                                        </p:attrNameLst>
                                      </p:cBhvr>
                                      <p:to>
                                        <p:strVal val="visible"/>
                                      </p:to>
                                    </p:set>
                                    <p:animEffect transition="in" filter="fade">
                                      <p:cBhvr>
                                        <p:cTn id="2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Od roku 1990 do současnosti se však pojetí SRI v USA a Evropě změnilo a existují určité rozdíly v chápání, definicích, stanovení cílů a uplatňování společensky odpovědného investování. </a:t>
            </a:r>
            <a:endParaRPr lang="cs-CZ" sz="1400" b="1"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411510"/>
            <a:ext cx="4212280" cy="446449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b="1" dirty="0">
                <a:solidFill>
                  <a:srgbClr val="002060"/>
                </a:solidFill>
                <a:latin typeface="Times New Roman" panose="02020603050405020304" pitchFamily="18" charset="0"/>
                <a:cs typeface="Times New Roman" panose="02020603050405020304" pitchFamily="18" charset="0"/>
              </a:rPr>
              <a:t>Fórum udržitelného a odpovědného investování v USA (US SIF)</a:t>
            </a:r>
            <a:r>
              <a:rPr lang="cs-CZ" sz="1400" dirty="0">
                <a:solidFill>
                  <a:srgbClr val="002060"/>
                </a:solidFill>
                <a:latin typeface="Times New Roman" panose="02020603050405020304" pitchFamily="18" charset="0"/>
                <a:cs typeface="Times New Roman" panose="02020603050405020304" pitchFamily="18" charset="0"/>
              </a:rPr>
              <a:t> definuje společensky odpovědné investování jako </a:t>
            </a:r>
            <a:r>
              <a:rPr lang="cs-CZ" sz="1400" b="1" dirty="0">
                <a:solidFill>
                  <a:srgbClr val="002060"/>
                </a:solidFill>
                <a:latin typeface="Times New Roman" panose="02020603050405020304" pitchFamily="18" charset="0"/>
                <a:cs typeface="Times New Roman" panose="02020603050405020304" pitchFamily="18" charset="0"/>
              </a:rPr>
              <a:t>integraci osobních hodnot a společenských problémů s investováním</a:t>
            </a:r>
            <a:r>
              <a:rPr lang="cs-CZ" sz="1400" dirty="0">
                <a:solidFill>
                  <a:srgbClr val="002060"/>
                </a:solidFill>
                <a:latin typeface="Times New Roman" panose="02020603050405020304" pitchFamily="18" charset="0"/>
                <a:cs typeface="Times New Roman" panose="02020603050405020304" pitchFamily="18" charset="0"/>
              </a:rPr>
              <a:t>.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Eurosif (European SIF) </a:t>
            </a:r>
            <a:r>
              <a:rPr lang="cs-CZ" sz="1400" dirty="0">
                <a:solidFill>
                  <a:srgbClr val="002060"/>
                </a:solidFill>
                <a:latin typeface="Times New Roman" panose="02020603050405020304" pitchFamily="18" charset="0"/>
                <a:cs typeface="Times New Roman" panose="02020603050405020304" pitchFamily="18" charset="0"/>
              </a:rPr>
              <a:t>pojímá SRI jako </a:t>
            </a:r>
            <a:r>
              <a:rPr lang="cs-CZ" sz="1400" b="1" dirty="0">
                <a:solidFill>
                  <a:srgbClr val="002060"/>
                </a:solidFill>
                <a:latin typeface="Times New Roman" panose="02020603050405020304" pitchFamily="18" charset="0"/>
                <a:cs typeface="Times New Roman" panose="02020603050405020304" pitchFamily="18" charset="0"/>
              </a:rPr>
              <a:t>kombinaci finančních cílů investora s jeho obavami o sociální, environmentální a etické (SEE) otázky</a:t>
            </a:r>
            <a:r>
              <a:rPr lang="cs-CZ" sz="1400" dirty="0">
                <a:solidFill>
                  <a:srgbClr val="002060"/>
                </a:solidFill>
                <a:latin typeface="Times New Roman" panose="02020603050405020304" pitchFamily="18" charset="0"/>
                <a:cs typeface="Times New Roman" panose="02020603050405020304" pitchFamily="18" charset="0"/>
              </a:rPr>
              <a:t>.</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Americká definice je tedy zaměřena především na hodnoty, avšak evropské pojetí v sobě nese pragmatické tendence k vyrovnanosti sociální, environmentálních a finančních aspektů.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Evropské SRI fondy tak stojí stabilněji na třech aspektech připomínající </a:t>
            </a:r>
            <a:r>
              <a:rPr lang="cs-CZ" sz="1400" dirty="0" err="1">
                <a:solidFill>
                  <a:srgbClr val="002060"/>
                </a:solidFill>
                <a:latin typeface="Times New Roman" panose="02020603050405020304" pitchFamily="18" charset="0"/>
                <a:cs typeface="Times New Roman" panose="02020603050405020304" pitchFamily="18" charset="0"/>
              </a:rPr>
              <a:t>tripple</a:t>
            </a:r>
            <a:r>
              <a:rPr lang="cs-CZ" sz="1400" dirty="0">
                <a:solidFill>
                  <a:srgbClr val="002060"/>
                </a:solidFill>
                <a:latin typeface="Times New Roman" panose="02020603050405020304" pitchFamily="18" charset="0"/>
                <a:cs typeface="Times New Roman" panose="02020603050405020304" pitchFamily="18" charset="0"/>
              </a:rPr>
              <a:t>-bottom-line (3P: people, planet, profit).</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Komparace pojetí SRI </a:t>
            </a:r>
            <a:br>
              <a:rPr lang="pl-PL" sz="2400" b="1" dirty="0">
                <a:solidFill>
                  <a:schemeClr val="bg1"/>
                </a:solidFill>
                <a:latin typeface="Times New Roman" panose="02020603050405020304" pitchFamily="18" charset="0"/>
                <a:cs typeface="Times New Roman" panose="02020603050405020304" pitchFamily="18" charset="0"/>
              </a:rPr>
            </a:br>
            <a:r>
              <a:rPr lang="pl-PL" sz="2400" b="1" dirty="0">
                <a:solidFill>
                  <a:schemeClr val="bg1"/>
                </a:solidFill>
                <a:latin typeface="Times New Roman" panose="02020603050405020304" pitchFamily="18" charset="0"/>
                <a:cs typeface="Times New Roman" panose="02020603050405020304" pitchFamily="18" charset="0"/>
              </a:rPr>
              <a:t>v Evropě a Spojených státech amerických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724121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fade">
                                      <p:cBhvr>
                                        <p:cTn id="2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V USA je kladen velký důraz na komunitní investování. </a:t>
            </a:r>
            <a:endParaRPr lang="cs-CZ" sz="1400" b="1"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411510"/>
            <a:ext cx="4212280" cy="446449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Americký SIF komunitní investování </a:t>
            </a:r>
            <a:r>
              <a:rPr lang="cs-CZ" sz="1400" b="1" dirty="0">
                <a:solidFill>
                  <a:srgbClr val="002060"/>
                </a:solidFill>
                <a:latin typeface="Times New Roman" panose="02020603050405020304" pitchFamily="18" charset="0"/>
                <a:cs typeface="Times New Roman" panose="02020603050405020304" pitchFamily="18" charset="0"/>
              </a:rPr>
              <a:t>silně podporuje</a:t>
            </a:r>
            <a:r>
              <a:rPr lang="cs-CZ" sz="1400" dirty="0">
                <a:solidFill>
                  <a:srgbClr val="002060"/>
                </a:solidFill>
                <a:latin typeface="Times New Roman" panose="02020603050405020304" pitchFamily="18" charset="0"/>
                <a:cs typeface="Times New Roman" panose="02020603050405020304" pitchFamily="18" charset="0"/>
              </a:rPr>
              <a:t> a považuje za nedílnou součást procesu společensky odpovědného investování.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Komunitní investování dle amerického pohledu představuje </a:t>
            </a:r>
            <a:r>
              <a:rPr lang="cs-CZ" sz="1400" b="1" dirty="0">
                <a:solidFill>
                  <a:srgbClr val="002060"/>
                </a:solidFill>
                <a:latin typeface="Times New Roman" panose="02020603050405020304" pitchFamily="18" charset="0"/>
                <a:cs typeface="Times New Roman" panose="02020603050405020304" pitchFamily="18" charset="0"/>
              </a:rPr>
              <a:t>poskytnutí přístupu ke kapitálu do takových odvětví či společenství, které byly z  finančního nebo ekonomického systému vyloučeny.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V </a:t>
            </a:r>
            <a:r>
              <a:rPr lang="cs-CZ" sz="1400" b="1" dirty="0">
                <a:solidFill>
                  <a:srgbClr val="002060"/>
                </a:solidFill>
                <a:latin typeface="Times New Roman" panose="02020603050405020304" pitchFamily="18" charset="0"/>
                <a:cs typeface="Times New Roman" panose="02020603050405020304" pitchFamily="18" charset="0"/>
              </a:rPr>
              <a:t>Evropském pojetí SRI komunitní investování chybí</a:t>
            </a:r>
            <a:r>
              <a:rPr lang="cs-CZ" sz="1400" dirty="0">
                <a:solidFill>
                  <a:srgbClr val="002060"/>
                </a:solidFill>
                <a:latin typeface="Times New Roman" panose="02020603050405020304" pitchFamily="18" charset="0"/>
                <a:cs typeface="Times New Roman" panose="02020603050405020304" pitchFamily="18" charset="0"/>
              </a:rPr>
              <a:t>. Je vnímáno jako proces, jehož se zúčastňují různé subjekty, je tažen rozdílnými motivy s odlišnými dopady a představuje jiné podnikatelské aktivity.</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Komparace pojetí SRI </a:t>
            </a:r>
            <a:br>
              <a:rPr lang="pl-PL" sz="2400" b="1" dirty="0">
                <a:solidFill>
                  <a:schemeClr val="bg1"/>
                </a:solidFill>
                <a:latin typeface="Times New Roman" panose="02020603050405020304" pitchFamily="18" charset="0"/>
                <a:cs typeface="Times New Roman" panose="02020603050405020304" pitchFamily="18" charset="0"/>
              </a:rPr>
            </a:br>
            <a:r>
              <a:rPr lang="pl-PL" sz="2400" b="1" dirty="0">
                <a:solidFill>
                  <a:schemeClr val="bg1"/>
                </a:solidFill>
                <a:latin typeface="Times New Roman" panose="02020603050405020304" pitchFamily="18" charset="0"/>
                <a:cs typeface="Times New Roman" panose="02020603050405020304" pitchFamily="18" charset="0"/>
              </a:rPr>
              <a:t>v Evropě a Spojených státech amerických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94496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fade">
                                      <p:cBhvr>
                                        <p:cTn id="12" dur="500"/>
                                        <p:tgtEl>
                                          <p:spTgt spid="5">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animEffect transition="in" filter="fade">
                                      <p:cBhvr>
                                        <p:cTn id="1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51520" y="195486"/>
            <a:ext cx="6840760" cy="507703"/>
          </a:xfrm>
        </p:spPr>
        <p:txBody>
          <a:bodyPr/>
          <a:lstStyle/>
          <a:p>
            <a:r>
              <a:rPr lang="cs-CZ" dirty="0"/>
              <a:t>Přehled rozdílnosti v pojetí SRI v USA a Evropě</a:t>
            </a:r>
          </a:p>
        </p:txBody>
      </p:sp>
      <p:graphicFrame>
        <p:nvGraphicFramePr>
          <p:cNvPr id="2" name="Tabulka 1"/>
          <p:cNvGraphicFramePr>
            <a:graphicFrameLocks noGrp="1"/>
          </p:cNvGraphicFramePr>
          <p:nvPr>
            <p:extLst>
              <p:ext uri="{D42A27DB-BD31-4B8C-83A1-F6EECF244321}">
                <p14:modId xmlns:p14="http://schemas.microsoft.com/office/powerpoint/2010/main" val="4226255779"/>
              </p:ext>
            </p:extLst>
          </p:nvPr>
        </p:nvGraphicFramePr>
        <p:xfrm>
          <a:off x="222482" y="771550"/>
          <a:ext cx="7589878" cy="3888431"/>
        </p:xfrm>
        <a:graphic>
          <a:graphicData uri="http://schemas.openxmlformats.org/drawingml/2006/table">
            <a:tbl>
              <a:tblPr firstRow="1" firstCol="1" bandRow="1">
                <a:tableStyleId>{5C22544A-7EE6-4342-B048-85BDC9FD1C3A}</a:tableStyleId>
              </a:tblPr>
              <a:tblGrid>
                <a:gridCol w="1539416">
                  <a:extLst>
                    <a:ext uri="{9D8B030D-6E8A-4147-A177-3AD203B41FA5}">
                      <a16:colId xmlns:a16="http://schemas.microsoft.com/office/drawing/2014/main" val="20000"/>
                    </a:ext>
                  </a:extLst>
                </a:gridCol>
                <a:gridCol w="2876984">
                  <a:extLst>
                    <a:ext uri="{9D8B030D-6E8A-4147-A177-3AD203B41FA5}">
                      <a16:colId xmlns:a16="http://schemas.microsoft.com/office/drawing/2014/main" val="20001"/>
                    </a:ext>
                  </a:extLst>
                </a:gridCol>
                <a:gridCol w="3173478">
                  <a:extLst>
                    <a:ext uri="{9D8B030D-6E8A-4147-A177-3AD203B41FA5}">
                      <a16:colId xmlns:a16="http://schemas.microsoft.com/office/drawing/2014/main" val="20002"/>
                    </a:ext>
                  </a:extLst>
                </a:gridCol>
              </a:tblGrid>
              <a:tr h="189341">
                <a:tc>
                  <a:txBody>
                    <a:bodyPr/>
                    <a:lstStyle/>
                    <a:p>
                      <a:pPr algn="just">
                        <a:spcAft>
                          <a:spcPts val="0"/>
                        </a:spcAft>
                      </a:pPr>
                      <a:r>
                        <a:rPr lang="cs-CZ" sz="1200" dirty="0">
                          <a:effectLst/>
                        </a:rPr>
                        <a:t> </a:t>
                      </a:r>
                      <a:endParaRPr lang="cs-CZ"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cs-CZ" sz="1200">
                          <a:effectLst/>
                        </a:rPr>
                        <a:t>USA</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spcAft>
                          <a:spcPts val="0"/>
                        </a:spcAft>
                      </a:pPr>
                      <a:r>
                        <a:rPr lang="cs-CZ" sz="1200">
                          <a:effectLst/>
                        </a:rPr>
                        <a:t>Evropa</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464119">
                <a:tc>
                  <a:txBody>
                    <a:bodyPr/>
                    <a:lstStyle/>
                    <a:p>
                      <a:pPr algn="just">
                        <a:spcAft>
                          <a:spcPts val="0"/>
                        </a:spcAft>
                      </a:pPr>
                      <a:r>
                        <a:rPr lang="cs-CZ" sz="1200">
                          <a:effectLst/>
                        </a:rPr>
                        <a:t>Historické kořeny</a:t>
                      </a:r>
                    </a:p>
                    <a:p>
                      <a:pPr algn="just">
                        <a:spcAft>
                          <a:spcPts val="0"/>
                        </a:spcAft>
                      </a:pPr>
                      <a:r>
                        <a:rPr lang="cs-CZ" sz="1200">
                          <a:effectLst/>
                        </a:rPr>
                        <a:t>Sdílený cíl</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gridSpan="2">
                  <a:txBody>
                    <a:bodyPr/>
                    <a:lstStyle/>
                    <a:p>
                      <a:pPr algn="ctr">
                        <a:spcAft>
                          <a:spcPts val="0"/>
                        </a:spcAft>
                      </a:pPr>
                      <a:r>
                        <a:rPr lang="cs-CZ" sz="1200">
                          <a:effectLst/>
                        </a:rPr>
                        <a:t>Náboženství</a:t>
                      </a:r>
                    </a:p>
                    <a:p>
                      <a:pPr algn="ctr">
                        <a:spcAft>
                          <a:spcPts val="0"/>
                        </a:spcAft>
                      </a:pPr>
                      <a:r>
                        <a:rPr lang="cs-CZ" sz="1200">
                          <a:effectLst/>
                        </a:rPr>
                        <a:t>Touha opětovného definování vztahu mezi společnostmi a společností.</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cs-CZ"/>
                    </a:p>
                  </a:txBody>
                  <a:tcPr/>
                </a:tc>
                <a:extLst>
                  <a:ext uri="{0D108BD9-81ED-4DB2-BD59-A6C34878D82A}">
                    <a16:rowId xmlns:a16="http://schemas.microsoft.com/office/drawing/2014/main" val="10001"/>
                  </a:ext>
                </a:extLst>
              </a:tr>
              <a:tr h="378683">
                <a:tc>
                  <a:txBody>
                    <a:bodyPr/>
                    <a:lstStyle/>
                    <a:p>
                      <a:pPr algn="just">
                        <a:spcAft>
                          <a:spcPts val="0"/>
                        </a:spcAft>
                      </a:pPr>
                      <a:r>
                        <a:rPr lang="cs-CZ" sz="1200">
                          <a:effectLst/>
                        </a:rPr>
                        <a:t>Definice</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342900" lvl="0" indent="-342900" algn="l">
                        <a:spcAft>
                          <a:spcPts val="0"/>
                        </a:spcAft>
                        <a:buFont typeface="Symbol" panose="05050102010706020507" pitchFamily="18" charset="2"/>
                        <a:buChar char=""/>
                      </a:pPr>
                      <a:r>
                        <a:rPr lang="cs-CZ" sz="1200">
                          <a:effectLst/>
                        </a:rPr>
                        <a:t>Důraz na osobní hodnoty a sociální cíle</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l">
                        <a:spcAft>
                          <a:spcPts val="1000"/>
                        </a:spcAft>
                        <a:buFont typeface="Symbol" panose="05050102010706020507" pitchFamily="18" charset="2"/>
                        <a:buChar char=""/>
                      </a:pPr>
                      <a:r>
                        <a:rPr lang="cs-CZ" sz="1200">
                          <a:effectLst/>
                        </a:rPr>
                        <a:t>Důraz na finanční cíle a investiční dopad</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773532">
                <a:tc>
                  <a:txBody>
                    <a:bodyPr/>
                    <a:lstStyle/>
                    <a:p>
                      <a:pPr algn="just">
                        <a:spcAft>
                          <a:spcPts val="0"/>
                        </a:spcAft>
                      </a:pPr>
                      <a:r>
                        <a:rPr lang="cs-CZ" sz="1200">
                          <a:effectLst/>
                        </a:rPr>
                        <a:t>Subjekty</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342900" lvl="0" indent="-342900" algn="l">
                        <a:spcAft>
                          <a:spcPts val="0"/>
                        </a:spcAft>
                        <a:buFont typeface="Symbol" panose="05050102010706020507" pitchFamily="18" charset="2"/>
                        <a:buChar char=""/>
                      </a:pPr>
                      <a:r>
                        <a:rPr lang="cs-CZ" sz="1200" dirty="0">
                          <a:effectLst/>
                        </a:rPr>
                        <a:t>Retailoví investoři</a:t>
                      </a:r>
                    </a:p>
                    <a:p>
                      <a:pPr marL="342900" lvl="0" indent="-342900" algn="l">
                        <a:spcAft>
                          <a:spcPts val="0"/>
                        </a:spcAft>
                        <a:buFont typeface="Symbol" panose="05050102010706020507" pitchFamily="18" charset="2"/>
                        <a:buChar char=""/>
                      </a:pPr>
                      <a:r>
                        <a:rPr lang="cs-CZ" sz="1200" dirty="0">
                          <a:effectLst/>
                        </a:rPr>
                        <a:t>Firmy uplatňující SRI nezávislé na tradiční finanční komunitě</a:t>
                      </a:r>
                    </a:p>
                    <a:p>
                      <a:pPr marL="342900" lvl="0" indent="-342900" algn="l">
                        <a:spcAft>
                          <a:spcPts val="0"/>
                        </a:spcAft>
                        <a:buFont typeface="Symbol" panose="05050102010706020507" pitchFamily="18" charset="2"/>
                        <a:buChar char=""/>
                      </a:pPr>
                      <a:r>
                        <a:rPr lang="cs-CZ" sz="1200" dirty="0">
                          <a:effectLst/>
                        </a:rPr>
                        <a:t>Zapojení menších vlád</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l">
                        <a:spcAft>
                          <a:spcPts val="0"/>
                        </a:spcAft>
                        <a:buFont typeface="Symbol" panose="05050102010706020507" pitchFamily="18" charset="2"/>
                        <a:buChar char=""/>
                      </a:pPr>
                      <a:r>
                        <a:rPr lang="cs-CZ" sz="1200" dirty="0">
                          <a:effectLst/>
                        </a:rPr>
                        <a:t>Institucionální investoři</a:t>
                      </a:r>
                    </a:p>
                    <a:p>
                      <a:pPr marL="342900" lvl="0" indent="-342900" algn="l">
                        <a:spcAft>
                          <a:spcPts val="0"/>
                        </a:spcAft>
                        <a:buFont typeface="Symbol" panose="05050102010706020507" pitchFamily="18" charset="2"/>
                        <a:buChar char=""/>
                      </a:pPr>
                      <a:r>
                        <a:rPr lang="cs-CZ" sz="1200" dirty="0">
                          <a:effectLst/>
                        </a:rPr>
                        <a:t>Přední finanční komunita podporující aktivity firem uplatňujících SRI</a:t>
                      </a:r>
                    </a:p>
                    <a:p>
                      <a:pPr marL="342900" lvl="0" indent="-342900" algn="l">
                        <a:spcAft>
                          <a:spcPts val="1000"/>
                        </a:spcAft>
                        <a:buFont typeface="Symbol" panose="05050102010706020507" pitchFamily="18" charset="2"/>
                        <a:buChar char=""/>
                      </a:pPr>
                      <a:r>
                        <a:rPr lang="cs-CZ" sz="1200" dirty="0">
                          <a:effectLst/>
                        </a:rPr>
                        <a:t>Zapojení hmotněprávní vlády</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1136049">
                <a:tc>
                  <a:txBody>
                    <a:bodyPr/>
                    <a:lstStyle/>
                    <a:p>
                      <a:pPr algn="just">
                        <a:spcAft>
                          <a:spcPts val="0"/>
                        </a:spcAft>
                      </a:pPr>
                      <a:r>
                        <a:rPr lang="cs-CZ" sz="1200">
                          <a:effectLst/>
                        </a:rPr>
                        <a:t>Terminologie </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342900" lvl="0" indent="-342900" algn="l">
                        <a:spcAft>
                          <a:spcPts val="0"/>
                        </a:spcAft>
                        <a:buFont typeface="Symbol" panose="05050102010706020507" pitchFamily="18" charset="2"/>
                        <a:buChar char=""/>
                      </a:pPr>
                      <a:r>
                        <a:rPr lang="cs-CZ" sz="1200">
                          <a:effectLst/>
                        </a:rPr>
                        <a:t>Sociální odpovědnost</a:t>
                      </a:r>
                    </a:p>
                    <a:p>
                      <a:pPr marL="342900" lvl="0" indent="-342900" algn="l">
                        <a:spcAft>
                          <a:spcPts val="0"/>
                        </a:spcAft>
                        <a:buFont typeface="Symbol" panose="05050102010706020507" pitchFamily="18" charset="2"/>
                        <a:buChar char=""/>
                      </a:pPr>
                      <a:r>
                        <a:rPr lang="cs-CZ" sz="1200">
                          <a:effectLst/>
                        </a:rPr>
                        <a:t>Spravedlnost a justice</a:t>
                      </a:r>
                    </a:p>
                    <a:p>
                      <a:pPr marL="342900" lvl="0" indent="-342900" algn="l">
                        <a:spcAft>
                          <a:spcPts val="0"/>
                        </a:spcAft>
                        <a:buFont typeface="Symbol" panose="05050102010706020507" pitchFamily="18" charset="2"/>
                        <a:buChar char=""/>
                      </a:pPr>
                      <a:r>
                        <a:rPr lang="cs-CZ" sz="1200">
                          <a:effectLst/>
                        </a:rPr>
                        <a:t>Přístup ke kapitálu</a:t>
                      </a:r>
                    </a:p>
                    <a:p>
                      <a:pPr marL="342900" lvl="0" indent="-342900" algn="l">
                        <a:spcAft>
                          <a:spcPts val="0"/>
                        </a:spcAft>
                        <a:buFont typeface="Symbol" panose="05050102010706020507" pitchFamily="18" charset="2"/>
                        <a:buChar char=""/>
                      </a:pPr>
                      <a:r>
                        <a:rPr lang="cs-CZ" sz="1200">
                          <a:effectLst/>
                        </a:rPr>
                        <a:t>Tvorba bohatství</a:t>
                      </a:r>
                    </a:p>
                    <a:p>
                      <a:pPr marL="342900" lvl="0" indent="-342900" algn="l">
                        <a:spcAft>
                          <a:spcPts val="0"/>
                        </a:spcAft>
                        <a:buFont typeface="Symbol" panose="05050102010706020507" pitchFamily="18" charset="2"/>
                        <a:buChar char=""/>
                      </a:pPr>
                      <a:r>
                        <a:rPr lang="cs-CZ" sz="1200">
                          <a:effectLst/>
                        </a:rPr>
                        <a:t>Vylučující a kvalitativní screening</a:t>
                      </a:r>
                    </a:p>
                    <a:p>
                      <a:pPr marL="342900" lvl="0" indent="-342900" algn="l">
                        <a:spcAft>
                          <a:spcPts val="0"/>
                        </a:spcAft>
                        <a:buFont typeface="Symbol" panose="05050102010706020507" pitchFamily="18" charset="2"/>
                        <a:buChar char=""/>
                      </a:pPr>
                      <a:r>
                        <a:rPr lang="cs-CZ" sz="1200">
                          <a:effectLst/>
                        </a:rPr>
                        <a:t>Prosazování akcionáře</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l">
                        <a:spcAft>
                          <a:spcPts val="0"/>
                        </a:spcAft>
                        <a:buFont typeface="Symbol" panose="05050102010706020507" pitchFamily="18" charset="2"/>
                        <a:buChar char=""/>
                      </a:pPr>
                      <a:r>
                        <a:rPr lang="cs-CZ" sz="1200">
                          <a:effectLst/>
                        </a:rPr>
                        <a:t>Udržitelnost</a:t>
                      </a:r>
                    </a:p>
                    <a:p>
                      <a:pPr marL="342900" lvl="0" indent="-342900" algn="l">
                        <a:spcAft>
                          <a:spcPts val="0"/>
                        </a:spcAft>
                        <a:buFont typeface="Symbol" panose="05050102010706020507" pitchFamily="18" charset="2"/>
                        <a:buChar char=""/>
                      </a:pPr>
                      <a:r>
                        <a:rPr lang="cs-CZ" sz="1200">
                          <a:effectLst/>
                        </a:rPr>
                        <a:t>Eko-efektivita a obchod</a:t>
                      </a:r>
                    </a:p>
                    <a:p>
                      <a:pPr marL="342900" lvl="0" indent="-342900" algn="l">
                        <a:spcAft>
                          <a:spcPts val="0"/>
                        </a:spcAft>
                        <a:buFont typeface="Symbol" panose="05050102010706020507" pitchFamily="18" charset="2"/>
                        <a:buChar char=""/>
                      </a:pPr>
                      <a:r>
                        <a:rPr lang="cs-CZ" sz="1200">
                          <a:effectLst/>
                        </a:rPr>
                        <a:t>Třípilířové investování</a:t>
                      </a:r>
                    </a:p>
                    <a:p>
                      <a:pPr marL="342900" lvl="0" indent="-342900" algn="l">
                        <a:spcAft>
                          <a:spcPts val="0"/>
                        </a:spcAft>
                        <a:buFont typeface="Symbol" panose="05050102010706020507" pitchFamily="18" charset="2"/>
                        <a:buChar char=""/>
                      </a:pPr>
                      <a:r>
                        <a:rPr lang="cs-CZ" sz="1200">
                          <a:effectLst/>
                        </a:rPr>
                        <a:t>Investování nejvyšší třídy</a:t>
                      </a:r>
                    </a:p>
                    <a:p>
                      <a:pPr marL="342900" lvl="0" indent="-342900" algn="l">
                        <a:spcAft>
                          <a:spcPts val="0"/>
                        </a:spcAft>
                        <a:buFont typeface="Symbol" panose="05050102010706020507" pitchFamily="18" charset="2"/>
                        <a:buChar char=""/>
                      </a:pPr>
                      <a:r>
                        <a:rPr lang="cs-CZ" sz="1200">
                          <a:effectLst/>
                        </a:rPr>
                        <a:t>Negativní a pozitivní screening</a:t>
                      </a:r>
                    </a:p>
                    <a:p>
                      <a:pPr marL="342900" lvl="0" indent="-342900" algn="l">
                        <a:spcAft>
                          <a:spcPts val="1000"/>
                        </a:spcAft>
                        <a:buFont typeface="Symbol" panose="05050102010706020507" pitchFamily="18" charset="2"/>
                        <a:buChar char=""/>
                      </a:pPr>
                      <a:r>
                        <a:rPr lang="cs-CZ" sz="1200">
                          <a:effectLst/>
                        </a:rPr>
                        <a:t>Angažovanost</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946707">
                <a:tc>
                  <a:txBody>
                    <a:bodyPr/>
                    <a:lstStyle/>
                    <a:p>
                      <a:pPr algn="just">
                        <a:spcAft>
                          <a:spcPts val="0"/>
                        </a:spcAft>
                      </a:pPr>
                      <a:r>
                        <a:rPr lang="cs-CZ" sz="1200">
                          <a:effectLst/>
                        </a:rPr>
                        <a:t>Strategie</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342900" lvl="0" indent="-342900" algn="l">
                        <a:spcAft>
                          <a:spcPts val="0"/>
                        </a:spcAft>
                        <a:buFont typeface="Symbol" panose="05050102010706020507" pitchFamily="18" charset="2"/>
                        <a:buChar char=""/>
                      </a:pPr>
                      <a:r>
                        <a:rPr lang="cs-CZ" sz="1200">
                          <a:effectLst/>
                        </a:rPr>
                        <a:t>Důležitost vylučujícího screeningu</a:t>
                      </a:r>
                    </a:p>
                    <a:p>
                      <a:pPr marL="342900" lvl="0" indent="-342900" algn="l">
                        <a:spcAft>
                          <a:spcPts val="0"/>
                        </a:spcAft>
                        <a:buFont typeface="Symbol" panose="05050102010706020507" pitchFamily="18" charset="2"/>
                        <a:buChar char=""/>
                      </a:pPr>
                      <a:r>
                        <a:rPr lang="cs-CZ" sz="1200">
                          <a:effectLst/>
                        </a:rPr>
                        <a:t>Pozitivní screening stresovým posouzením</a:t>
                      </a:r>
                    </a:p>
                    <a:p>
                      <a:pPr marL="342900" lvl="0" indent="-342900" algn="l">
                        <a:spcAft>
                          <a:spcPts val="0"/>
                        </a:spcAft>
                        <a:buFont typeface="Symbol" panose="05050102010706020507" pitchFamily="18" charset="2"/>
                        <a:buChar char=""/>
                      </a:pPr>
                      <a:r>
                        <a:rPr lang="cs-CZ" sz="1200">
                          <a:effectLst/>
                        </a:rPr>
                        <a:t>Prosazování veřejného a zástupci voleného usnesení</a:t>
                      </a:r>
                      <a:endParaRPr lang="cs-CZ"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l">
                        <a:spcAft>
                          <a:spcPts val="0"/>
                        </a:spcAft>
                        <a:buFont typeface="Symbol" panose="05050102010706020507" pitchFamily="18" charset="2"/>
                        <a:buChar char=""/>
                      </a:pPr>
                      <a:r>
                        <a:rPr lang="cs-CZ" sz="1200" dirty="0">
                          <a:effectLst/>
                        </a:rPr>
                        <a:t>Negativní screening není zdůrazněn</a:t>
                      </a:r>
                    </a:p>
                    <a:p>
                      <a:pPr marL="342900" lvl="0" indent="-342900" algn="l">
                        <a:spcAft>
                          <a:spcPts val="0"/>
                        </a:spcAft>
                        <a:buFont typeface="Symbol" panose="05050102010706020507" pitchFamily="18" charset="2"/>
                        <a:buChar char=""/>
                      </a:pPr>
                      <a:r>
                        <a:rPr lang="cs-CZ" sz="1200" dirty="0">
                          <a:effectLst/>
                        </a:rPr>
                        <a:t>Pozitivní screening stresovým kvantitativním měřením</a:t>
                      </a:r>
                    </a:p>
                    <a:p>
                      <a:pPr marL="342900" lvl="0" indent="-342900" algn="l">
                        <a:spcAft>
                          <a:spcPts val="1000"/>
                        </a:spcAft>
                        <a:buFont typeface="Symbol" panose="05050102010706020507" pitchFamily="18" charset="2"/>
                        <a:buChar char=""/>
                      </a:pPr>
                      <a:r>
                        <a:rPr lang="cs-CZ" sz="1200" dirty="0">
                          <a:effectLst/>
                        </a:rPr>
                        <a:t>Angažovanost prostřednictvím neveřejných dialogů</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bl>
          </a:graphicData>
        </a:graphic>
      </p:graphicFrame>
      <p:sp>
        <p:nvSpPr>
          <p:cNvPr id="4" name="Obdélník 3"/>
          <p:cNvSpPr/>
          <p:nvPr/>
        </p:nvSpPr>
        <p:spPr>
          <a:xfrm>
            <a:off x="251520" y="4728342"/>
            <a:ext cx="4572000" cy="215444"/>
          </a:xfrm>
          <a:prstGeom prst="rect">
            <a:avLst/>
          </a:prstGeom>
        </p:spPr>
        <p:txBody>
          <a:bodyPr>
            <a:spAutoFit/>
          </a:bodyPr>
          <a:lstStyle/>
          <a:p>
            <a:r>
              <a:rPr lang="cs-CZ" sz="800" dirty="0"/>
              <a:t>Zdroj: vlastní úprava, </a:t>
            </a:r>
            <a:r>
              <a:rPr lang="cs-CZ" sz="800" dirty="0" err="1"/>
              <a:t>Louche</a:t>
            </a:r>
            <a:r>
              <a:rPr lang="cs-CZ" sz="800" dirty="0"/>
              <a:t> a </a:t>
            </a:r>
            <a:r>
              <a:rPr lang="cs-CZ" sz="800" dirty="0" err="1"/>
              <a:t>Lydenberg</a:t>
            </a:r>
            <a:r>
              <a:rPr lang="cs-CZ" sz="800" dirty="0"/>
              <a:t> (2006)</a:t>
            </a:r>
          </a:p>
        </p:txBody>
      </p:sp>
    </p:spTree>
    <p:extLst>
      <p:ext uri="{BB962C8B-B14F-4D97-AF65-F5344CB8AC3E}">
        <p14:creationId xmlns:p14="http://schemas.microsoft.com/office/powerpoint/2010/main" val="26057293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Specifické fondy s portfoliem, které je tvořeno společnostmi a jejich cennými papíry, které neporušují tradiční etické otázky, jako je porušování lidských práv, vydírání a korupce.</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411510"/>
            <a:ext cx="4212280" cy="446449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V 70. letech</a:t>
            </a:r>
            <a:r>
              <a:rPr lang="cs-CZ" sz="1400" dirty="0">
                <a:solidFill>
                  <a:srgbClr val="002060"/>
                </a:solidFill>
                <a:latin typeface="Times New Roman" panose="02020603050405020304" pitchFamily="18" charset="0"/>
                <a:cs typeface="Times New Roman" panose="02020603050405020304" pitchFamily="18" charset="0"/>
              </a:rPr>
              <a:t> 20. století vznikaly fondy, které podle statutu nesměly investovat do akcií či dluhopisů firem, spojených s výrobou alkoholu, tabáku a pornografie. </a:t>
            </a:r>
          </a:p>
          <a:p>
            <a:r>
              <a:rPr lang="cs-CZ" sz="1400" dirty="0">
                <a:solidFill>
                  <a:srgbClr val="002060"/>
                </a:solidFill>
                <a:latin typeface="Times New Roman" panose="02020603050405020304" pitchFamily="18" charset="0"/>
                <a:cs typeface="Times New Roman" panose="02020603050405020304" pitchFamily="18" charset="0"/>
              </a:rPr>
              <a:t>V době války ve Vietnamu padly v nemilost i výrobci zbraní. Pro tyto fondy se vžil název etické. </a:t>
            </a:r>
          </a:p>
          <a:p>
            <a:r>
              <a:rPr lang="cs-CZ" sz="1400" b="1" dirty="0">
                <a:solidFill>
                  <a:srgbClr val="002060"/>
                </a:solidFill>
                <a:latin typeface="Times New Roman" panose="02020603050405020304" pitchFamily="18" charset="0"/>
                <a:cs typeface="Times New Roman" panose="02020603050405020304" pitchFamily="18" charset="0"/>
              </a:rPr>
              <a:t>V 80. letech </a:t>
            </a:r>
            <a:r>
              <a:rPr lang="cs-CZ" sz="1400" dirty="0">
                <a:solidFill>
                  <a:srgbClr val="002060"/>
                </a:solidFill>
                <a:latin typeface="Times New Roman" panose="02020603050405020304" pitchFamily="18" charset="0"/>
                <a:cs typeface="Times New Roman" panose="02020603050405020304" pitchFamily="18" charset="0"/>
              </a:rPr>
              <a:t>se dostaly do popředí debaty o ekologické udržitelnosti ekonomického růstu. Moderní byly teorie brzkého vyčerpání přírodních zdrojů. </a:t>
            </a:r>
          </a:p>
          <a:p>
            <a:r>
              <a:rPr lang="cs-CZ" sz="1400" b="1" dirty="0">
                <a:solidFill>
                  <a:srgbClr val="002060"/>
                </a:solidFill>
                <a:latin typeface="Times New Roman" panose="02020603050405020304" pitchFamily="18" charset="0"/>
                <a:cs typeface="Times New Roman" panose="02020603050405020304" pitchFamily="18" charset="0"/>
              </a:rPr>
              <a:t>V 90. letech </a:t>
            </a:r>
            <a:r>
              <a:rPr lang="cs-CZ" sz="1400" dirty="0">
                <a:solidFill>
                  <a:srgbClr val="002060"/>
                </a:solidFill>
                <a:latin typeface="Times New Roman" panose="02020603050405020304" pitchFamily="18" charset="0"/>
                <a:cs typeface="Times New Roman" panose="02020603050405020304" pitchFamily="18" charset="0"/>
              </a:rPr>
              <a:t>řadu investorů dráždily pracovní podmínky a nízké standardy bezpečnosti práce v provozech nadnárodních korporací v rozvojových zemích. </a:t>
            </a:r>
          </a:p>
          <a:p>
            <a:r>
              <a:rPr lang="cs-CZ" sz="1400" b="1" dirty="0">
                <a:solidFill>
                  <a:srgbClr val="002060"/>
                </a:solidFill>
                <a:latin typeface="Times New Roman" panose="02020603050405020304" pitchFamily="18" charset="0"/>
                <a:cs typeface="Times New Roman" panose="02020603050405020304" pitchFamily="18" charset="0"/>
              </a:rPr>
              <a:t>V současnosti </a:t>
            </a:r>
            <a:r>
              <a:rPr lang="cs-CZ" sz="1400" dirty="0">
                <a:solidFill>
                  <a:srgbClr val="002060"/>
                </a:solidFill>
                <a:latin typeface="Times New Roman" panose="02020603050405020304" pitchFamily="18" charset="0"/>
                <a:cs typeface="Times New Roman" panose="02020603050405020304" pitchFamily="18" charset="0"/>
              </a:rPr>
              <a:t>zase investory zajímá globální ekologická katastrofa.</a:t>
            </a: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a:solidFill>
                  <a:schemeClr val="bg1"/>
                </a:solidFill>
                <a:latin typeface="Times New Roman" panose="02020603050405020304" pitchFamily="18" charset="0"/>
                <a:cs typeface="Times New Roman" panose="02020603050405020304" pitchFamily="18" charset="0"/>
              </a:rPr>
              <a:t>SEE </a:t>
            </a:r>
            <a:r>
              <a:rPr lang="en-US" sz="2400" b="1" dirty="0" err="1">
                <a:solidFill>
                  <a:schemeClr val="bg1"/>
                </a:solidFill>
                <a:latin typeface="Times New Roman" panose="02020603050405020304" pitchFamily="18" charset="0"/>
                <a:cs typeface="Times New Roman" panose="02020603050405020304" pitchFamily="18" charset="0"/>
              </a:rPr>
              <a:t>fondy</a:t>
            </a:r>
            <a:r>
              <a:rPr lang="cs-CZ" sz="2400" b="1" dirty="0">
                <a:solidFill>
                  <a:schemeClr val="bg1"/>
                </a:solidFill>
                <a:latin typeface="Times New Roman" panose="02020603050405020304" pitchFamily="18" charset="0"/>
                <a:cs typeface="Times New Roman" panose="02020603050405020304" pitchFamily="18" charset="0"/>
              </a:rPr>
              <a:t> -</a:t>
            </a:r>
            <a:r>
              <a:rPr lang="en-US" sz="2400" b="1" dirty="0">
                <a:solidFill>
                  <a:schemeClr val="bg1"/>
                </a:solidFill>
                <a:latin typeface="Times New Roman" panose="02020603050405020304" pitchFamily="18" charset="0"/>
                <a:cs typeface="Times New Roman" panose="02020603050405020304" pitchFamily="18" charset="0"/>
              </a:rPr>
              <a:t> </a:t>
            </a:r>
            <a:br>
              <a:rPr lang="cs-CZ" sz="2400" b="1" dirty="0">
                <a:solidFill>
                  <a:schemeClr val="bg1"/>
                </a:solidFill>
                <a:latin typeface="Times New Roman" panose="02020603050405020304" pitchFamily="18" charset="0"/>
                <a:cs typeface="Times New Roman" panose="02020603050405020304" pitchFamily="18" charset="0"/>
              </a:rPr>
            </a:br>
            <a:r>
              <a:rPr lang="en-US" sz="2400" b="1" dirty="0">
                <a:solidFill>
                  <a:schemeClr val="bg1"/>
                </a:solidFill>
                <a:latin typeface="Times New Roman" panose="02020603050405020304" pitchFamily="18" charset="0"/>
                <a:cs typeface="Times New Roman" panose="02020603050405020304" pitchFamily="18" charset="0"/>
              </a:rPr>
              <a:t>Social Ecology Ethic Funds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7140551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Reakcí správců fondů na touhu části investorské veřejnosti, která má zájem podílet se na řešení popsaných problémů světa, jsou fondy, jež mají v názvu </a:t>
            </a:r>
            <a:r>
              <a:rPr lang="cs-CZ" sz="1400" b="1" dirty="0" err="1">
                <a:solidFill>
                  <a:schemeClr val="bg1"/>
                </a:solidFill>
                <a:latin typeface="Times New Roman" panose="02020603050405020304" pitchFamily="18" charset="0"/>
                <a:cs typeface="Times New Roman" panose="02020603050405020304" pitchFamily="18" charset="0"/>
              </a:rPr>
              <a:t>Ethical</a:t>
            </a:r>
            <a:r>
              <a:rPr lang="cs-CZ" sz="1400" dirty="0">
                <a:solidFill>
                  <a:schemeClr val="bg1"/>
                </a:solidFill>
                <a:latin typeface="Times New Roman" panose="02020603050405020304" pitchFamily="18" charset="0"/>
                <a:cs typeface="Times New Roman" panose="02020603050405020304" pitchFamily="18" charset="0"/>
              </a:rPr>
              <a:t> (etický), </a:t>
            </a:r>
            <a:r>
              <a:rPr lang="cs-CZ" sz="1400" b="1" dirty="0" err="1">
                <a:solidFill>
                  <a:schemeClr val="bg1"/>
                </a:solidFill>
                <a:latin typeface="Times New Roman" panose="02020603050405020304" pitchFamily="18" charset="0"/>
                <a:cs typeface="Times New Roman" panose="02020603050405020304" pitchFamily="18" charset="0"/>
              </a:rPr>
              <a:t>Socially</a:t>
            </a:r>
            <a:r>
              <a:rPr lang="cs-CZ" sz="1400" b="1" dirty="0">
                <a:solidFill>
                  <a:schemeClr val="bg1"/>
                </a:solidFill>
                <a:latin typeface="Times New Roman" panose="02020603050405020304" pitchFamily="18" charset="0"/>
                <a:cs typeface="Times New Roman" panose="02020603050405020304" pitchFamily="18" charset="0"/>
              </a:rPr>
              <a:t> Responsible</a:t>
            </a:r>
            <a:r>
              <a:rPr lang="cs-CZ" sz="1400" dirty="0">
                <a:solidFill>
                  <a:schemeClr val="bg1"/>
                </a:solidFill>
                <a:latin typeface="Times New Roman" panose="02020603050405020304" pitchFamily="18" charset="0"/>
                <a:cs typeface="Times New Roman" panose="02020603050405020304" pitchFamily="18" charset="0"/>
              </a:rPr>
              <a:t> (sociálně odpovědný), nebo </a:t>
            </a:r>
            <a:r>
              <a:rPr lang="cs-CZ" sz="1400" b="1" dirty="0">
                <a:solidFill>
                  <a:schemeClr val="bg1"/>
                </a:solidFill>
                <a:latin typeface="Times New Roman" panose="02020603050405020304" pitchFamily="18" charset="0"/>
                <a:cs typeface="Times New Roman" panose="02020603050405020304" pitchFamily="18" charset="0"/>
              </a:rPr>
              <a:t>Sustainable</a:t>
            </a:r>
            <a:r>
              <a:rPr lang="cs-CZ" sz="1400" dirty="0">
                <a:solidFill>
                  <a:schemeClr val="bg1"/>
                </a:solidFill>
                <a:latin typeface="Times New Roman" panose="02020603050405020304" pitchFamily="18" charset="0"/>
                <a:cs typeface="Times New Roman" panose="02020603050405020304" pitchFamily="18" charset="0"/>
              </a:rPr>
              <a:t> (udržitelný).</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411510"/>
            <a:ext cx="4212280" cy="460851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rgbClr val="002060"/>
                </a:solidFill>
                <a:latin typeface="Times New Roman" panose="02020603050405020304" pitchFamily="18" charset="0"/>
                <a:cs typeface="Times New Roman" panose="02020603050405020304" pitchFamily="18" charset="0"/>
              </a:rPr>
              <a:t>Podle britské poradenské firmy </a:t>
            </a:r>
            <a:r>
              <a:rPr lang="cs-CZ" sz="1400" b="1" dirty="0" err="1">
                <a:solidFill>
                  <a:srgbClr val="002060"/>
                </a:solidFill>
                <a:latin typeface="Times New Roman" panose="02020603050405020304" pitchFamily="18" charset="0"/>
                <a:cs typeface="Times New Roman" panose="02020603050405020304" pitchFamily="18" charset="0"/>
              </a:rPr>
              <a:t>Ethical</a:t>
            </a:r>
            <a:r>
              <a:rPr lang="cs-CZ" sz="1400" b="1" dirty="0">
                <a:solidFill>
                  <a:srgbClr val="002060"/>
                </a:solidFill>
                <a:latin typeface="Times New Roman" panose="02020603050405020304" pitchFamily="18" charset="0"/>
                <a:cs typeface="Times New Roman" panose="02020603050405020304" pitchFamily="18" charset="0"/>
              </a:rPr>
              <a:t> </a:t>
            </a:r>
            <a:r>
              <a:rPr lang="cs-CZ" sz="1400" b="1" dirty="0" err="1">
                <a:solidFill>
                  <a:srgbClr val="002060"/>
                </a:solidFill>
                <a:latin typeface="Times New Roman" panose="02020603050405020304" pitchFamily="18" charset="0"/>
                <a:cs typeface="Times New Roman" panose="02020603050405020304" pitchFamily="18" charset="0"/>
              </a:rPr>
              <a:t>Investment</a:t>
            </a:r>
            <a:r>
              <a:rPr lang="cs-CZ" sz="1400" b="1" dirty="0">
                <a:solidFill>
                  <a:srgbClr val="002060"/>
                </a:solidFill>
                <a:latin typeface="Times New Roman" panose="02020603050405020304" pitchFamily="18" charset="0"/>
                <a:cs typeface="Times New Roman" panose="02020603050405020304" pitchFamily="18" charset="0"/>
              </a:rPr>
              <a:t> </a:t>
            </a:r>
            <a:r>
              <a:rPr lang="cs-CZ" sz="1400" b="1" dirty="0" err="1">
                <a:solidFill>
                  <a:srgbClr val="002060"/>
                </a:solidFill>
                <a:latin typeface="Times New Roman" panose="02020603050405020304" pitchFamily="18" charset="0"/>
                <a:cs typeface="Times New Roman" panose="02020603050405020304" pitchFamily="18" charset="0"/>
              </a:rPr>
              <a:t>Research</a:t>
            </a:r>
            <a:r>
              <a:rPr lang="cs-CZ" sz="1400" b="1" dirty="0">
                <a:solidFill>
                  <a:srgbClr val="002060"/>
                </a:solidFill>
                <a:latin typeface="Times New Roman" panose="02020603050405020304" pitchFamily="18" charset="0"/>
                <a:cs typeface="Times New Roman" panose="02020603050405020304" pitchFamily="18" charset="0"/>
              </a:rPr>
              <a:t> </a:t>
            </a:r>
            <a:r>
              <a:rPr lang="cs-CZ" sz="1400" b="1" dirty="0" err="1">
                <a:solidFill>
                  <a:srgbClr val="002060"/>
                </a:solidFill>
                <a:latin typeface="Times New Roman" panose="02020603050405020304" pitchFamily="18" charset="0"/>
                <a:cs typeface="Times New Roman" panose="02020603050405020304" pitchFamily="18" charset="0"/>
              </a:rPr>
              <a:t>Services</a:t>
            </a:r>
            <a:r>
              <a:rPr lang="cs-CZ" sz="1400" b="1" dirty="0">
                <a:solidFill>
                  <a:srgbClr val="002060"/>
                </a:solidFill>
                <a:latin typeface="Times New Roman" panose="02020603050405020304" pitchFamily="18" charset="0"/>
                <a:cs typeface="Times New Roman" panose="02020603050405020304" pitchFamily="18" charset="0"/>
              </a:rPr>
              <a:t> (EIRIS)</a:t>
            </a:r>
            <a:r>
              <a:rPr lang="cs-CZ" sz="1400" dirty="0">
                <a:solidFill>
                  <a:srgbClr val="002060"/>
                </a:solidFill>
                <a:latin typeface="Times New Roman" panose="02020603050405020304" pitchFamily="18" charset="0"/>
                <a:cs typeface="Times New Roman" panose="02020603050405020304" pitchFamily="18" charset="0"/>
              </a:rPr>
              <a:t>, zabývající se etickým investováním, kladou jejich manažeři důraz na pět okruhů problémů: </a:t>
            </a: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Tradiční etická témata </a:t>
            </a:r>
            <a:r>
              <a:rPr lang="cs-CZ" sz="1400" dirty="0">
                <a:solidFill>
                  <a:srgbClr val="002060"/>
                </a:solidFill>
                <a:latin typeface="Times New Roman" panose="02020603050405020304" pitchFamily="18" charset="0"/>
                <a:cs typeface="Times New Roman" panose="02020603050405020304" pitchFamily="18" charset="0"/>
              </a:rPr>
              <a:t>- porušování lidských práv, vydírání, korupce aj. - firmy produkující alkohol, tabák, pornografii a provozující hazardní hry už podle EIRIS tolik investorů nedráždí, pokud se s nimi nepojí kriminalita a násilí. </a:t>
            </a: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Environmentální témata </a:t>
            </a:r>
            <a:r>
              <a:rPr lang="cs-CZ" sz="1400" dirty="0">
                <a:solidFill>
                  <a:srgbClr val="002060"/>
                </a:solidFill>
                <a:latin typeface="Times New Roman" panose="02020603050405020304" pitchFamily="18" charset="0"/>
                <a:cs typeface="Times New Roman" panose="02020603050405020304" pitchFamily="18" charset="0"/>
              </a:rPr>
              <a:t>- jejich význam kvůli stále intenzivnějšímu vnímání ekologických hrozeb roste. </a:t>
            </a: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Sociální témata </a:t>
            </a:r>
            <a:r>
              <a:rPr lang="cs-CZ" sz="1400" dirty="0">
                <a:solidFill>
                  <a:srgbClr val="002060"/>
                </a:solidFill>
                <a:latin typeface="Times New Roman" panose="02020603050405020304" pitchFamily="18" charset="0"/>
                <a:cs typeface="Times New Roman" panose="02020603050405020304" pitchFamily="18" charset="0"/>
              </a:rPr>
              <a:t>- vedle dětské práce a krutých pracovních podmínek v rozvíjejících se zemích se diskutuje i o rostoucí nejistotě zaměstnání v rozvinutých zemích způsobené globalizací.</a:t>
            </a: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Podpora tzv. </a:t>
            </a:r>
            <a:r>
              <a:rPr lang="cs-CZ" sz="1400" b="1" dirty="0">
                <a:solidFill>
                  <a:srgbClr val="002060"/>
                </a:solidFill>
                <a:latin typeface="Times New Roman" panose="02020603050405020304" pitchFamily="18" charset="0"/>
                <a:cs typeface="Times New Roman" panose="02020603050405020304" pitchFamily="18" charset="0"/>
              </a:rPr>
              <a:t>pozitivních produktů a služeb</a:t>
            </a:r>
            <a:r>
              <a:rPr lang="cs-CZ" sz="1400" dirty="0">
                <a:solidFill>
                  <a:srgbClr val="002060"/>
                </a:solidFill>
                <a:latin typeface="Times New Roman" panose="02020603050405020304" pitchFamily="18" charset="0"/>
                <a:cs typeface="Times New Roman" panose="02020603050405020304" pitchFamily="18" charset="0"/>
              </a:rPr>
              <a:t>. </a:t>
            </a: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Podnikové vedení </a:t>
            </a:r>
            <a:r>
              <a:rPr lang="cs-CZ" sz="1400" dirty="0">
                <a:solidFill>
                  <a:srgbClr val="002060"/>
                </a:solidFill>
                <a:latin typeface="Times New Roman" panose="02020603050405020304" pitchFamily="18" charset="0"/>
                <a:cs typeface="Times New Roman" panose="02020603050405020304" pitchFamily="18" charset="0"/>
              </a:rPr>
              <a:t>- jde o transparentnost v řízení firmy, ale i její přístup k zaměstnancům z řad žen, seniorů a handicapovaných.</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a:solidFill>
                  <a:schemeClr val="bg1"/>
                </a:solidFill>
                <a:latin typeface="Times New Roman" panose="02020603050405020304" pitchFamily="18" charset="0"/>
                <a:cs typeface="Times New Roman" panose="02020603050405020304" pitchFamily="18" charset="0"/>
              </a:rPr>
              <a:t>SEE </a:t>
            </a:r>
            <a:r>
              <a:rPr lang="en-US" sz="2400" b="1" dirty="0" err="1">
                <a:solidFill>
                  <a:schemeClr val="bg1"/>
                </a:solidFill>
                <a:latin typeface="Times New Roman" panose="02020603050405020304" pitchFamily="18" charset="0"/>
                <a:cs typeface="Times New Roman" panose="02020603050405020304" pitchFamily="18" charset="0"/>
              </a:rPr>
              <a:t>fondy</a:t>
            </a:r>
            <a:r>
              <a:rPr lang="cs-CZ" sz="2400" b="1" dirty="0">
                <a:solidFill>
                  <a:schemeClr val="bg1"/>
                </a:solidFill>
                <a:latin typeface="Times New Roman" panose="02020603050405020304" pitchFamily="18" charset="0"/>
                <a:cs typeface="Times New Roman" panose="02020603050405020304" pitchFamily="18" charset="0"/>
              </a:rPr>
              <a:t> -</a:t>
            </a:r>
            <a:r>
              <a:rPr lang="en-US" sz="2400" b="1" dirty="0">
                <a:solidFill>
                  <a:schemeClr val="bg1"/>
                </a:solidFill>
                <a:latin typeface="Times New Roman" panose="02020603050405020304" pitchFamily="18" charset="0"/>
                <a:cs typeface="Times New Roman" panose="02020603050405020304" pitchFamily="18" charset="0"/>
              </a:rPr>
              <a:t> </a:t>
            </a:r>
            <a:br>
              <a:rPr lang="cs-CZ" sz="2400" b="1" dirty="0">
                <a:solidFill>
                  <a:schemeClr val="bg1"/>
                </a:solidFill>
                <a:latin typeface="Times New Roman" panose="02020603050405020304" pitchFamily="18" charset="0"/>
                <a:cs typeface="Times New Roman" panose="02020603050405020304" pitchFamily="18" charset="0"/>
              </a:rPr>
            </a:br>
            <a:r>
              <a:rPr lang="en-US" sz="2400" b="1" dirty="0">
                <a:solidFill>
                  <a:schemeClr val="bg1"/>
                </a:solidFill>
                <a:latin typeface="Times New Roman" panose="02020603050405020304" pitchFamily="18" charset="0"/>
                <a:cs typeface="Times New Roman" panose="02020603050405020304" pitchFamily="18" charset="0"/>
              </a:rPr>
              <a:t>Social Ecology Ethic Funds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8585790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400" dirty="0">
                <a:solidFill>
                  <a:schemeClr val="bg1"/>
                </a:solidFill>
                <a:latin typeface="Times New Roman" panose="02020603050405020304" pitchFamily="18" charset="0"/>
                <a:cs typeface="Times New Roman" panose="02020603050405020304" pitchFamily="18" charset="0"/>
              </a:rPr>
              <a:t>SEE fondy mohou plnit poslání třemi způsoby:</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411510"/>
            <a:ext cx="4212280" cy="460851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Prvním je </a:t>
            </a:r>
            <a:r>
              <a:rPr lang="cs-CZ" sz="1400" b="1" dirty="0">
                <a:solidFill>
                  <a:srgbClr val="002060"/>
                </a:solidFill>
                <a:latin typeface="Times New Roman" panose="02020603050405020304" pitchFamily="18" charset="0"/>
                <a:cs typeface="Times New Roman" panose="02020603050405020304" pitchFamily="18" charset="0"/>
              </a:rPr>
              <a:t>screening</a:t>
            </a:r>
            <a:r>
              <a:rPr lang="cs-CZ" sz="1400" dirty="0">
                <a:solidFill>
                  <a:srgbClr val="002060"/>
                </a:solidFill>
                <a:latin typeface="Times New Roman" panose="02020603050405020304" pitchFamily="18" charset="0"/>
                <a:cs typeface="Times New Roman" panose="02020603050405020304" pitchFamily="18" charset="0"/>
              </a:rPr>
              <a:t>. Fond </a:t>
            </a:r>
            <a:r>
              <a:rPr lang="cs-CZ" sz="1400" b="1" dirty="0">
                <a:solidFill>
                  <a:srgbClr val="002060"/>
                </a:solidFill>
                <a:highlight>
                  <a:srgbClr val="FFFF00"/>
                </a:highlight>
                <a:latin typeface="Times New Roman" panose="02020603050405020304" pitchFamily="18" charset="0"/>
                <a:cs typeface="Times New Roman" panose="02020603050405020304" pitchFamily="18" charset="0"/>
              </a:rPr>
              <a:t>hodnotí</a:t>
            </a:r>
            <a:r>
              <a:rPr lang="cs-CZ" sz="1400" b="1" dirty="0">
                <a:solidFill>
                  <a:srgbClr val="002060"/>
                </a:solidFill>
                <a:latin typeface="Times New Roman" panose="02020603050405020304" pitchFamily="18" charset="0"/>
                <a:cs typeface="Times New Roman" panose="02020603050405020304" pitchFamily="18" charset="0"/>
              </a:rPr>
              <a:t> firmy podle sociálních, etických a environmentálních kritérií</a:t>
            </a:r>
            <a:r>
              <a:rPr lang="cs-CZ" sz="1400" dirty="0">
                <a:solidFill>
                  <a:srgbClr val="002060"/>
                </a:solidFill>
                <a:latin typeface="Times New Roman" panose="02020603050405020304" pitchFamily="18" charset="0"/>
                <a:cs typeface="Times New Roman" panose="02020603050405020304" pitchFamily="18" charset="0"/>
              </a:rPr>
              <a:t>. Jak přísná kritéria bude fond při výběru vyžadovat, je věcí statutu. Investor se tak vyhne "špinavým" sektorům. </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Druhou metodou je </a:t>
            </a:r>
            <a:r>
              <a:rPr lang="cs-CZ" sz="1400" b="1" dirty="0">
                <a:solidFill>
                  <a:srgbClr val="002060"/>
                </a:solidFill>
                <a:latin typeface="Times New Roman" panose="02020603050405020304" pitchFamily="18" charset="0"/>
                <a:cs typeface="Times New Roman" panose="02020603050405020304" pitchFamily="18" charset="0"/>
              </a:rPr>
              <a:t>preferenční přístup</a:t>
            </a:r>
            <a:r>
              <a:rPr lang="cs-CZ" sz="1400" dirty="0">
                <a:solidFill>
                  <a:srgbClr val="002060"/>
                </a:solidFill>
                <a:latin typeface="Times New Roman" panose="02020603050405020304" pitchFamily="18" charset="0"/>
                <a:cs typeface="Times New Roman" panose="02020603050405020304" pitchFamily="18" charset="0"/>
              </a:rPr>
              <a:t>. </a:t>
            </a:r>
            <a:r>
              <a:rPr lang="cs-CZ" sz="1400" b="1" dirty="0">
                <a:solidFill>
                  <a:srgbClr val="002060"/>
                </a:solidFill>
                <a:latin typeface="Times New Roman" panose="02020603050405020304" pitchFamily="18" charset="0"/>
                <a:cs typeface="Times New Roman" panose="02020603050405020304" pitchFamily="18" charset="0"/>
              </a:rPr>
              <a:t>Manažer </a:t>
            </a:r>
            <a:r>
              <a:rPr lang="cs-CZ" sz="1400" b="1" dirty="0">
                <a:solidFill>
                  <a:srgbClr val="002060"/>
                </a:solidFill>
                <a:highlight>
                  <a:srgbClr val="FFFF00"/>
                </a:highlight>
                <a:latin typeface="Times New Roman" panose="02020603050405020304" pitchFamily="18" charset="0"/>
                <a:cs typeface="Times New Roman" panose="02020603050405020304" pitchFamily="18" charset="0"/>
              </a:rPr>
              <a:t>kupuje</a:t>
            </a:r>
            <a:r>
              <a:rPr lang="cs-CZ" sz="1400" b="1" dirty="0">
                <a:solidFill>
                  <a:srgbClr val="002060"/>
                </a:solidFill>
                <a:latin typeface="Times New Roman" panose="02020603050405020304" pitchFamily="18" charset="0"/>
                <a:cs typeface="Times New Roman" panose="02020603050405020304" pitchFamily="18" charset="0"/>
              </a:rPr>
              <a:t> v každém sektoru akcie firem</a:t>
            </a:r>
            <a:r>
              <a:rPr lang="cs-CZ" sz="1400" dirty="0">
                <a:solidFill>
                  <a:srgbClr val="002060"/>
                </a:solidFill>
                <a:latin typeface="Times New Roman" panose="02020603050405020304" pitchFamily="18" charset="0"/>
                <a:cs typeface="Times New Roman" panose="02020603050405020304" pitchFamily="18" charset="0"/>
              </a:rPr>
              <a:t>, které nejlépe splňují sociální, etická a environmentální kritéria.</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dirty="0">
                <a:solidFill>
                  <a:srgbClr val="002060"/>
                </a:solidFill>
                <a:latin typeface="Times New Roman" panose="02020603050405020304" pitchFamily="18" charset="0"/>
                <a:cs typeface="Times New Roman" panose="02020603050405020304" pitchFamily="18" charset="0"/>
              </a:rPr>
              <a:t>V poslední době se prosazuje třetí metoda - </a:t>
            </a:r>
            <a:r>
              <a:rPr lang="cs-CZ" sz="1400" b="1" dirty="0">
                <a:solidFill>
                  <a:srgbClr val="002060"/>
                </a:solidFill>
                <a:latin typeface="Times New Roman" panose="02020603050405020304" pitchFamily="18" charset="0"/>
                <a:cs typeface="Times New Roman" panose="02020603050405020304" pitchFamily="18" charset="0"/>
              </a:rPr>
              <a:t>aktivismus</a:t>
            </a:r>
            <a:r>
              <a:rPr lang="cs-CZ" sz="1400" dirty="0">
                <a:solidFill>
                  <a:srgbClr val="002060"/>
                </a:solidFill>
                <a:latin typeface="Times New Roman" panose="02020603050405020304" pitchFamily="18" charset="0"/>
                <a:cs typeface="Times New Roman" panose="02020603050405020304" pitchFamily="18" charset="0"/>
              </a:rPr>
              <a:t>. Takový </a:t>
            </a:r>
            <a:r>
              <a:rPr lang="cs-CZ" sz="1400" b="1" dirty="0">
                <a:solidFill>
                  <a:srgbClr val="002060"/>
                </a:solidFill>
                <a:latin typeface="Times New Roman" panose="02020603050405020304" pitchFamily="18" charset="0"/>
                <a:cs typeface="Times New Roman" panose="02020603050405020304" pitchFamily="18" charset="0"/>
              </a:rPr>
              <a:t>SEE fond se snaží získat ve firmě </a:t>
            </a:r>
            <a:r>
              <a:rPr lang="cs-CZ" sz="1400" b="1" dirty="0">
                <a:solidFill>
                  <a:srgbClr val="002060"/>
                </a:solidFill>
                <a:highlight>
                  <a:srgbClr val="FFFF00"/>
                </a:highlight>
                <a:latin typeface="Times New Roman" panose="02020603050405020304" pitchFamily="18" charset="0"/>
                <a:cs typeface="Times New Roman" panose="02020603050405020304" pitchFamily="18" charset="0"/>
              </a:rPr>
              <a:t>vliv</a:t>
            </a:r>
            <a:r>
              <a:rPr lang="cs-CZ" sz="1400" b="1" dirty="0">
                <a:solidFill>
                  <a:srgbClr val="002060"/>
                </a:solidFill>
                <a:latin typeface="Times New Roman" panose="02020603050405020304" pitchFamily="18" charset="0"/>
                <a:cs typeface="Times New Roman" panose="02020603050405020304" pitchFamily="18" charset="0"/>
              </a:rPr>
              <a:t> jako akcionář</a:t>
            </a:r>
            <a:r>
              <a:rPr lang="cs-CZ" sz="1400" dirty="0">
                <a:solidFill>
                  <a:srgbClr val="002060"/>
                </a:solidFill>
                <a:latin typeface="Times New Roman" panose="02020603050405020304" pitchFamily="18" charset="0"/>
                <a:cs typeface="Times New Roman" panose="02020603050405020304" pitchFamily="18" charset="0"/>
              </a:rPr>
              <a:t> a nutí firmu změnit chování, aby časem splnila SEE kritéria. Investoři, kteří je mají v oblibě, tak mohou vidět konkrétní změny, jaké jejich investice přinesla. </a:t>
            </a:r>
          </a:p>
          <a:p>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a:solidFill>
                  <a:schemeClr val="bg1"/>
                </a:solidFill>
                <a:latin typeface="Times New Roman" panose="02020603050405020304" pitchFamily="18" charset="0"/>
                <a:cs typeface="Times New Roman" panose="02020603050405020304" pitchFamily="18" charset="0"/>
              </a:rPr>
              <a:t>SEE </a:t>
            </a:r>
            <a:r>
              <a:rPr lang="en-US" sz="2400" b="1" dirty="0" err="1">
                <a:solidFill>
                  <a:schemeClr val="bg1"/>
                </a:solidFill>
                <a:latin typeface="Times New Roman" panose="02020603050405020304" pitchFamily="18" charset="0"/>
                <a:cs typeface="Times New Roman" panose="02020603050405020304" pitchFamily="18" charset="0"/>
              </a:rPr>
              <a:t>fondy</a:t>
            </a:r>
            <a:r>
              <a:rPr lang="cs-CZ" sz="2400" b="1" dirty="0">
                <a:solidFill>
                  <a:schemeClr val="bg1"/>
                </a:solidFill>
                <a:latin typeface="Times New Roman" panose="02020603050405020304" pitchFamily="18" charset="0"/>
                <a:cs typeface="Times New Roman" panose="02020603050405020304" pitchFamily="18" charset="0"/>
              </a:rPr>
              <a:t> -</a:t>
            </a:r>
            <a:r>
              <a:rPr lang="en-US" sz="2400" b="1" dirty="0">
                <a:solidFill>
                  <a:schemeClr val="bg1"/>
                </a:solidFill>
                <a:latin typeface="Times New Roman" panose="02020603050405020304" pitchFamily="18" charset="0"/>
                <a:cs typeface="Times New Roman" panose="02020603050405020304" pitchFamily="18" charset="0"/>
              </a:rPr>
              <a:t> </a:t>
            </a:r>
            <a:br>
              <a:rPr lang="cs-CZ" sz="2400" b="1" dirty="0">
                <a:solidFill>
                  <a:schemeClr val="bg1"/>
                </a:solidFill>
                <a:latin typeface="Times New Roman" panose="02020603050405020304" pitchFamily="18" charset="0"/>
                <a:cs typeface="Times New Roman" panose="02020603050405020304" pitchFamily="18" charset="0"/>
              </a:rPr>
            </a:br>
            <a:r>
              <a:rPr lang="en-US" sz="2400" b="1" dirty="0">
                <a:solidFill>
                  <a:schemeClr val="bg1"/>
                </a:solidFill>
                <a:latin typeface="Times New Roman" panose="02020603050405020304" pitchFamily="18" charset="0"/>
                <a:cs typeface="Times New Roman" panose="02020603050405020304" pitchFamily="18" charset="0"/>
              </a:rPr>
              <a:t>Social Ecology Ethic Funds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035776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fade">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animEffect transition="in" filter="fade">
                                      <p:cBhvr>
                                        <p:cTn id="1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200" dirty="0">
                <a:solidFill>
                  <a:schemeClr val="bg1"/>
                </a:solidFill>
                <a:latin typeface="Times New Roman" panose="02020603050405020304" pitchFamily="18" charset="0"/>
                <a:cs typeface="Times New Roman" panose="02020603050405020304" pitchFamily="18" charset="0"/>
              </a:rPr>
              <a:t>Existuje provázanost s principy udržitelného rozvoje a problematika sociálního a environmentálního prostředí se </a:t>
            </a:r>
            <a:r>
              <a:rPr lang="cs-CZ" sz="1200" dirty="0">
                <a:solidFill>
                  <a:srgbClr val="FFFF00"/>
                </a:solidFill>
                <a:latin typeface="Times New Roman" panose="02020603050405020304" pitchFamily="18" charset="0"/>
                <a:cs typeface="Times New Roman" panose="02020603050405020304" pitchFamily="18" charset="0"/>
              </a:rPr>
              <a:t>začíná přenášet i do finančního světa </a:t>
            </a:r>
            <a:r>
              <a:rPr lang="cs-CZ" sz="1200" dirty="0">
                <a:solidFill>
                  <a:schemeClr val="bg1"/>
                </a:solidFill>
                <a:latin typeface="Times New Roman" panose="02020603050405020304" pitchFamily="18" charset="0"/>
                <a:cs typeface="Times New Roman" panose="02020603050405020304" pitchFamily="18" charset="0"/>
              </a:rPr>
              <a:t>v podobě zohlednění nových morálních zásad, ekologických přístupů a zodpovědného investování - společensky odpovědného investování (SRI). </a:t>
            </a:r>
          </a:p>
        </p:txBody>
      </p:sp>
      <p:sp>
        <p:nvSpPr>
          <p:cNvPr id="5" name="Zástupný symbol pro obsah 2"/>
          <p:cNvSpPr txBox="1">
            <a:spLocks/>
          </p:cNvSpPr>
          <p:nvPr/>
        </p:nvSpPr>
        <p:spPr>
          <a:xfrm>
            <a:off x="3844516" y="600003"/>
            <a:ext cx="4136404" cy="427600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rgbClr val="002060"/>
                </a:solidFill>
                <a:latin typeface="Times New Roman" panose="02020603050405020304" pitchFamily="18" charset="0"/>
                <a:cs typeface="Times New Roman" panose="02020603050405020304" pitchFamily="18" charset="0"/>
              </a:rPr>
              <a:t>Společnosti (organizace) mohou vystupovat ve dvojí roli, buďto jako </a:t>
            </a:r>
            <a:r>
              <a:rPr lang="cs-CZ" sz="1400" b="1" dirty="0">
                <a:solidFill>
                  <a:srgbClr val="002060"/>
                </a:solidFill>
                <a:latin typeface="Times New Roman" panose="02020603050405020304" pitchFamily="18" charset="0"/>
                <a:cs typeface="Times New Roman" panose="02020603050405020304" pitchFamily="18" charset="0"/>
              </a:rPr>
              <a:t>emitent</a:t>
            </a:r>
            <a:r>
              <a:rPr lang="cs-CZ" sz="1400" dirty="0">
                <a:solidFill>
                  <a:srgbClr val="002060"/>
                </a:solidFill>
                <a:latin typeface="Times New Roman" panose="02020603050405020304" pitchFamily="18" charset="0"/>
                <a:cs typeface="Times New Roman" panose="02020603050405020304" pitchFamily="18" charset="0"/>
              </a:rPr>
              <a:t> (např. dluhopisů), který chce </a:t>
            </a:r>
            <a:r>
              <a:rPr lang="cs-CZ" sz="1400" b="1" dirty="0">
                <a:solidFill>
                  <a:srgbClr val="002060"/>
                </a:solidFill>
                <a:latin typeface="Times New Roman" panose="02020603050405020304" pitchFamily="18" charset="0"/>
                <a:cs typeface="Times New Roman" panose="02020603050405020304" pitchFamily="18" charset="0"/>
              </a:rPr>
              <a:t>získat příslušný kapitál a pokud bude součástí fondu</a:t>
            </a:r>
            <a:r>
              <a:rPr lang="cs-CZ" sz="1400" dirty="0">
                <a:solidFill>
                  <a:srgbClr val="002060"/>
                </a:solidFill>
                <a:latin typeface="Times New Roman" panose="02020603050405020304" pitchFamily="18" charset="0"/>
                <a:cs typeface="Times New Roman" panose="02020603050405020304" pitchFamily="18" charset="0"/>
              </a:rPr>
              <a:t>, který sdružuje tento typ SRI investic, tak to pro ně může být přínosné:</a:t>
            </a:r>
          </a:p>
          <a:p>
            <a:pPr lvl="1"/>
            <a:r>
              <a:rPr lang="cs-CZ" sz="1000" dirty="0">
                <a:solidFill>
                  <a:srgbClr val="002060"/>
                </a:solidFill>
                <a:latin typeface="Times New Roman" panose="02020603050405020304" pitchFamily="18" charset="0"/>
                <a:cs typeface="Times New Roman" panose="02020603050405020304" pitchFamily="18" charset="0"/>
              </a:rPr>
              <a:t>z pohledu vysoké důvěryhodnosti, </a:t>
            </a:r>
          </a:p>
          <a:p>
            <a:pPr lvl="1"/>
            <a:r>
              <a:rPr lang="cs-CZ" sz="1000" dirty="0">
                <a:solidFill>
                  <a:srgbClr val="002060"/>
                </a:solidFill>
                <a:latin typeface="Times New Roman" panose="02020603050405020304" pitchFamily="18" charset="0"/>
                <a:cs typeface="Times New Roman" panose="02020603050405020304" pitchFamily="18" charset="0"/>
              </a:rPr>
              <a:t>předpokladu vyššího výnosu,</a:t>
            </a:r>
          </a:p>
          <a:p>
            <a:pPr lvl="1"/>
            <a:r>
              <a:rPr lang="cs-CZ" sz="1000" dirty="0">
                <a:solidFill>
                  <a:srgbClr val="002060"/>
                </a:solidFill>
                <a:latin typeface="Times New Roman" panose="02020603050405020304" pitchFamily="18" charset="0"/>
                <a:cs typeface="Times New Roman" panose="02020603050405020304" pitchFamily="18" charset="0"/>
              </a:rPr>
              <a:t>plnění nefinančních kritérií (v podobě zohlednění Corporate governance), která mohou být rozhodná pro realizaci nákupu jejich dluhopisů.</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Druhý pohled může být v možnosti </a:t>
            </a:r>
            <a:r>
              <a:rPr lang="cs-CZ" sz="1400" b="1" dirty="0">
                <a:solidFill>
                  <a:srgbClr val="002060"/>
                </a:solidFill>
                <a:latin typeface="Times New Roman" panose="02020603050405020304" pitchFamily="18" charset="0"/>
                <a:cs typeface="Times New Roman" panose="02020603050405020304" pitchFamily="18" charset="0"/>
              </a:rPr>
              <a:t>umístění volného kapitálu v určité formě SRI investic </a:t>
            </a:r>
            <a:r>
              <a:rPr lang="cs-CZ" sz="1400" dirty="0">
                <a:solidFill>
                  <a:srgbClr val="002060"/>
                </a:solidFill>
                <a:latin typeface="Times New Roman" panose="02020603050405020304" pitchFamily="18" charset="0"/>
                <a:cs typeface="Times New Roman" panose="02020603050405020304" pitchFamily="18" charset="0"/>
              </a:rPr>
              <a:t>do vhodných společností, či investičních fondů, které právě sdružují společnosti vykazující prvky CSR buď ve všech oblastech, </a:t>
            </a:r>
            <a:r>
              <a:rPr lang="cs-CZ" sz="1100" dirty="0">
                <a:solidFill>
                  <a:srgbClr val="002060"/>
                </a:solidFill>
                <a:latin typeface="Times New Roman" panose="02020603050405020304" pitchFamily="18" charset="0"/>
                <a:cs typeface="Times New Roman" panose="02020603050405020304" pitchFamily="18" charset="0"/>
              </a:rPr>
              <a:t>např. pouze v environmentálním pilíři, který je zastoupen v nabídce SRI investic nejčastěji.</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Význam SRI</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260929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fade">
                                      <p:cBhvr>
                                        <p:cTn id="2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b="1" dirty="0">
                <a:solidFill>
                  <a:srgbClr val="FFFF00"/>
                </a:solidFill>
                <a:latin typeface="Times New Roman" panose="02020603050405020304" pitchFamily="18" charset="0"/>
                <a:cs typeface="Times New Roman" panose="02020603050405020304" pitchFamily="18" charset="0"/>
              </a:rPr>
              <a:t>Klasifikace investic</a:t>
            </a:r>
            <a:r>
              <a:rPr lang="cs-CZ" sz="1400" dirty="0">
                <a:solidFill>
                  <a:schemeClr val="bg1"/>
                </a:solidFill>
                <a:latin typeface="Times New Roman" panose="02020603050405020304" pitchFamily="18" charset="0"/>
                <a:cs typeface="Times New Roman" panose="02020603050405020304" pitchFamily="18" charset="0"/>
              </a:rPr>
              <a:t>, dle obsahového zaměření ať už jsou to dílčí části konceptu CSR, nebo komplexní přístupy v odpovědném chování společností. </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212280"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První skupinu tvoří </a:t>
            </a:r>
            <a:r>
              <a:rPr lang="cs-CZ" sz="1400" b="1" dirty="0" err="1">
                <a:solidFill>
                  <a:srgbClr val="002060"/>
                </a:solidFill>
                <a:latin typeface="Times New Roman" panose="02020603050405020304" pitchFamily="18" charset="0"/>
                <a:cs typeface="Times New Roman" panose="02020603050405020304" pitchFamily="18" charset="0"/>
              </a:rPr>
              <a:t>Ethical</a:t>
            </a:r>
            <a:r>
              <a:rPr lang="cs-CZ" sz="1400" b="1" dirty="0">
                <a:solidFill>
                  <a:srgbClr val="002060"/>
                </a:solidFill>
                <a:latin typeface="Times New Roman" panose="02020603050405020304" pitchFamily="18" charset="0"/>
                <a:cs typeface="Times New Roman" panose="02020603050405020304" pitchFamily="18" charset="0"/>
              </a:rPr>
              <a:t> </a:t>
            </a:r>
            <a:r>
              <a:rPr lang="cs-CZ" sz="1400" b="1" dirty="0" err="1">
                <a:solidFill>
                  <a:srgbClr val="002060"/>
                </a:solidFill>
                <a:latin typeface="Times New Roman" panose="02020603050405020304" pitchFamily="18" charset="0"/>
                <a:cs typeface="Times New Roman" panose="02020603050405020304" pitchFamily="18" charset="0"/>
              </a:rPr>
              <a:t>Investing</a:t>
            </a:r>
            <a:r>
              <a:rPr lang="cs-CZ" sz="1400" b="1" dirty="0">
                <a:solidFill>
                  <a:srgbClr val="002060"/>
                </a:solidFill>
                <a:latin typeface="Times New Roman" panose="02020603050405020304" pitchFamily="18" charset="0"/>
                <a:cs typeface="Times New Roman" panose="02020603050405020304" pitchFamily="18" charset="0"/>
              </a:rPr>
              <a:t>,</a:t>
            </a:r>
            <a:r>
              <a:rPr lang="cs-CZ" sz="1400" dirty="0">
                <a:solidFill>
                  <a:srgbClr val="002060"/>
                </a:solidFill>
                <a:latin typeface="Times New Roman" panose="02020603050405020304" pitchFamily="18" charset="0"/>
                <a:cs typeface="Times New Roman" panose="02020603050405020304" pitchFamily="18" charset="0"/>
              </a:rPr>
              <a:t> a spadají zde takové investice, které jsou směřovány do fondů společností, které dodržují určitý standard etického chování a morálního jednání. </a:t>
            </a:r>
          </a:p>
          <a:p>
            <a:pPr lvl="1"/>
            <a:r>
              <a:rPr lang="cs-CZ" sz="1200" dirty="0">
                <a:solidFill>
                  <a:srgbClr val="002060"/>
                </a:solidFill>
                <a:latin typeface="Times New Roman" panose="02020603050405020304" pitchFamily="18" charset="0"/>
                <a:cs typeface="Times New Roman" panose="02020603050405020304" pitchFamily="18" charset="0"/>
              </a:rPr>
              <a:t>Ovšem soudy o těchto skutečnostech si musí každý investor vytvořit vlastní, na základě subjektivního vnímání. Etické fondy se zaměřují především na snížení případů porušování lidských práv a svobod, dále korupční jednání a jiné. </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Skupina </a:t>
            </a:r>
            <a:r>
              <a:rPr lang="cs-CZ" sz="1400" b="1" dirty="0">
                <a:solidFill>
                  <a:srgbClr val="002060"/>
                </a:solidFill>
                <a:latin typeface="Times New Roman" panose="02020603050405020304" pitchFamily="18" charset="0"/>
                <a:cs typeface="Times New Roman" panose="02020603050405020304" pitchFamily="18" charset="0"/>
              </a:rPr>
              <a:t>Green </a:t>
            </a:r>
            <a:r>
              <a:rPr lang="cs-CZ" sz="1400" b="1" dirty="0" err="1">
                <a:solidFill>
                  <a:srgbClr val="002060"/>
                </a:solidFill>
                <a:latin typeface="Times New Roman" panose="02020603050405020304" pitchFamily="18" charset="0"/>
                <a:cs typeface="Times New Roman" panose="02020603050405020304" pitchFamily="18" charset="0"/>
              </a:rPr>
              <a:t>Investing</a:t>
            </a:r>
            <a:r>
              <a:rPr lang="cs-CZ" sz="1400" b="1" dirty="0">
                <a:solidFill>
                  <a:srgbClr val="002060"/>
                </a:solidFill>
                <a:latin typeface="Times New Roman" panose="02020603050405020304" pitchFamily="18" charset="0"/>
                <a:cs typeface="Times New Roman" panose="02020603050405020304" pitchFamily="18" charset="0"/>
              </a:rPr>
              <a:t> </a:t>
            </a:r>
            <a:r>
              <a:rPr lang="cs-CZ" sz="1400" dirty="0">
                <a:solidFill>
                  <a:srgbClr val="002060"/>
                </a:solidFill>
                <a:latin typeface="Times New Roman" panose="02020603050405020304" pitchFamily="18" charset="0"/>
                <a:cs typeface="Times New Roman" panose="02020603050405020304" pitchFamily="18" charset="0"/>
              </a:rPr>
              <a:t>představuje investiční aktivity vyhledávající akcie firem či podílových fondů, které se zabývají „green“ aktivitami, jako např. tzv. čisté technologie, jež zmírní dopad na životní prostředí, výroba elektrické energie z obnovitelných zdrojů, ochrana vodních toků, ekologické nakládání s odpady. </a:t>
            </a:r>
          </a:p>
          <a:p>
            <a:pPr lvl="1"/>
            <a:r>
              <a:rPr lang="cs-CZ" sz="1200" dirty="0">
                <a:solidFill>
                  <a:srgbClr val="002060"/>
                </a:solidFill>
                <a:latin typeface="Times New Roman" panose="02020603050405020304" pitchFamily="18" charset="0"/>
                <a:cs typeface="Times New Roman" panose="02020603050405020304" pitchFamily="18" charset="0"/>
              </a:rPr>
              <a:t>Zelené fondy tedy nakupují akcie </a:t>
            </a:r>
            <a:r>
              <a:rPr lang="cs-CZ" sz="1200" dirty="0" err="1">
                <a:solidFill>
                  <a:srgbClr val="002060"/>
                </a:solidFill>
                <a:latin typeface="Times New Roman" panose="02020603050405020304" pitchFamily="18" charset="0"/>
                <a:cs typeface="Times New Roman" panose="02020603050405020304" pitchFamily="18" charset="0"/>
              </a:rPr>
              <a:t>eko</a:t>
            </a:r>
            <a:r>
              <a:rPr lang="cs-CZ" sz="1200" dirty="0">
                <a:solidFill>
                  <a:srgbClr val="002060"/>
                </a:solidFill>
                <a:latin typeface="Times New Roman" panose="02020603050405020304" pitchFamily="18" charset="0"/>
                <a:cs typeface="Times New Roman" panose="02020603050405020304" pitchFamily="18" charset="0"/>
              </a:rPr>
              <a:t>-technologických firem a nabízejí je na finančním trhu.</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a:solidFill>
                  <a:schemeClr val="bg1"/>
                </a:solidFill>
                <a:latin typeface="Times New Roman" panose="02020603050405020304" pitchFamily="18" charset="0"/>
                <a:cs typeface="Times New Roman" panose="02020603050405020304" pitchFamily="18" charset="0"/>
              </a:rPr>
              <a:t>SEE </a:t>
            </a:r>
            <a:r>
              <a:rPr lang="en-US" sz="2400" b="1" dirty="0" err="1">
                <a:solidFill>
                  <a:schemeClr val="bg1"/>
                </a:solidFill>
                <a:latin typeface="Times New Roman" panose="02020603050405020304" pitchFamily="18" charset="0"/>
                <a:cs typeface="Times New Roman" panose="02020603050405020304" pitchFamily="18" charset="0"/>
              </a:rPr>
              <a:t>fondy</a:t>
            </a:r>
            <a:r>
              <a:rPr lang="cs-CZ" sz="2400" b="1" dirty="0">
                <a:solidFill>
                  <a:schemeClr val="bg1"/>
                </a:solidFill>
                <a:latin typeface="Times New Roman" panose="02020603050405020304" pitchFamily="18" charset="0"/>
                <a:cs typeface="Times New Roman" panose="02020603050405020304" pitchFamily="18" charset="0"/>
              </a:rPr>
              <a:t> -</a:t>
            </a:r>
            <a:r>
              <a:rPr lang="en-US" sz="2400" b="1" dirty="0">
                <a:solidFill>
                  <a:schemeClr val="bg1"/>
                </a:solidFill>
                <a:latin typeface="Times New Roman" panose="02020603050405020304" pitchFamily="18" charset="0"/>
                <a:cs typeface="Times New Roman" panose="02020603050405020304" pitchFamily="18" charset="0"/>
              </a:rPr>
              <a:t> </a:t>
            </a:r>
            <a:br>
              <a:rPr lang="cs-CZ" sz="2400" b="1" dirty="0">
                <a:solidFill>
                  <a:schemeClr val="bg1"/>
                </a:solidFill>
                <a:latin typeface="Times New Roman" panose="02020603050405020304" pitchFamily="18" charset="0"/>
                <a:cs typeface="Times New Roman" panose="02020603050405020304" pitchFamily="18" charset="0"/>
              </a:rPr>
            </a:br>
            <a:r>
              <a:rPr lang="en-US" sz="2400" b="1" dirty="0">
                <a:solidFill>
                  <a:schemeClr val="bg1"/>
                </a:solidFill>
                <a:latin typeface="Times New Roman" panose="02020603050405020304" pitchFamily="18" charset="0"/>
                <a:cs typeface="Times New Roman" panose="02020603050405020304" pitchFamily="18" charset="0"/>
              </a:rPr>
              <a:t>Social Ecology Ethic Funds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597840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fade">
                                      <p:cBhvr>
                                        <p:cTn id="10" dur="500"/>
                                        <p:tgtEl>
                                          <p:spTgt spid="5">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animEffect transition="in" filter="fade">
                                      <p:cBhvr>
                                        <p:cTn id="15" dur="500"/>
                                        <p:tgtEl>
                                          <p:spTgt spid="5">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
                                            <p:txEl>
                                              <p:pRg st="5" end="5"/>
                                            </p:txEl>
                                          </p:spTgt>
                                        </p:tgtEl>
                                        <p:attrNameLst>
                                          <p:attrName>style.visibility</p:attrName>
                                        </p:attrNameLst>
                                      </p:cBhvr>
                                      <p:to>
                                        <p:strVal val="visible"/>
                                      </p:to>
                                    </p:set>
                                    <p:animEffect transition="in" filter="fade">
                                      <p:cBhvr>
                                        <p:cTn id="18"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b="1" dirty="0">
                <a:solidFill>
                  <a:schemeClr val="bg1"/>
                </a:solidFill>
                <a:latin typeface="Times New Roman" panose="02020603050405020304" pitchFamily="18" charset="0"/>
                <a:cs typeface="Times New Roman" panose="02020603050405020304" pitchFamily="18" charset="0"/>
              </a:rPr>
              <a:t>Klasifikace investic</a:t>
            </a:r>
            <a:r>
              <a:rPr lang="cs-CZ" sz="1400" dirty="0">
                <a:solidFill>
                  <a:schemeClr val="bg1"/>
                </a:solidFill>
                <a:latin typeface="Times New Roman" panose="02020603050405020304" pitchFamily="18" charset="0"/>
                <a:cs typeface="Times New Roman" panose="02020603050405020304" pitchFamily="18" charset="0"/>
              </a:rPr>
              <a:t>, dle obsahového zaměření ať už jsou to dílčí části konceptu CSR, nebo komplexní přístupy v odpovědném chování společností. </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212280"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Investice typu </a:t>
            </a:r>
            <a:r>
              <a:rPr lang="cs-CZ" sz="1400" b="1" dirty="0" err="1">
                <a:solidFill>
                  <a:srgbClr val="002060"/>
                </a:solidFill>
                <a:latin typeface="Times New Roman" panose="02020603050405020304" pitchFamily="18" charset="0"/>
                <a:cs typeface="Times New Roman" panose="02020603050405020304" pitchFamily="18" charset="0"/>
              </a:rPr>
              <a:t>Ecology</a:t>
            </a:r>
            <a:r>
              <a:rPr lang="cs-CZ" sz="1400" b="1" dirty="0">
                <a:solidFill>
                  <a:srgbClr val="002060"/>
                </a:solidFill>
                <a:latin typeface="Times New Roman" panose="02020603050405020304" pitchFamily="18" charset="0"/>
                <a:cs typeface="Times New Roman" panose="02020603050405020304" pitchFamily="18" charset="0"/>
              </a:rPr>
              <a:t>-Pioneer </a:t>
            </a:r>
            <a:r>
              <a:rPr lang="cs-CZ" sz="1400" b="1" dirty="0" err="1">
                <a:solidFill>
                  <a:srgbClr val="002060"/>
                </a:solidFill>
                <a:latin typeface="Times New Roman" panose="02020603050405020304" pitchFamily="18" charset="0"/>
                <a:cs typeface="Times New Roman" panose="02020603050405020304" pitchFamily="18" charset="0"/>
              </a:rPr>
              <a:t>Investing</a:t>
            </a:r>
            <a:r>
              <a:rPr lang="cs-CZ" sz="1400" dirty="0">
                <a:solidFill>
                  <a:srgbClr val="002060"/>
                </a:solidFill>
                <a:latin typeface="Times New Roman" panose="02020603050405020304" pitchFamily="18" charset="0"/>
                <a:cs typeface="Times New Roman" panose="02020603050405020304" pitchFamily="18" charset="0"/>
              </a:rPr>
              <a:t>, kdy se jedná o společnosti zaměřené na ekologii, např. oblasti obnovitelných zdrojů energie, vývoj nových ekologických technologií pro zpracovávání odpadů a recyklace, úpravu odpadních vod či omezení znečišťování ovzduší.</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Významným protikladem SRI investic jsou tzv. </a:t>
            </a:r>
            <a:r>
              <a:rPr lang="cs-CZ" sz="1400" b="1" dirty="0" err="1">
                <a:solidFill>
                  <a:srgbClr val="002060"/>
                </a:solidFill>
                <a:latin typeface="Times New Roman" panose="02020603050405020304" pitchFamily="18" charset="0"/>
                <a:cs typeface="Times New Roman" panose="02020603050405020304" pitchFamily="18" charset="0"/>
              </a:rPr>
              <a:t>Sinful</a:t>
            </a:r>
            <a:r>
              <a:rPr lang="cs-CZ" sz="1400" b="1" dirty="0">
                <a:solidFill>
                  <a:srgbClr val="002060"/>
                </a:solidFill>
                <a:latin typeface="Times New Roman" panose="02020603050405020304" pitchFamily="18" charset="0"/>
                <a:cs typeface="Times New Roman" panose="02020603050405020304" pitchFamily="18" charset="0"/>
              </a:rPr>
              <a:t> </a:t>
            </a:r>
            <a:r>
              <a:rPr lang="cs-CZ" sz="1400" b="1" dirty="0" err="1">
                <a:solidFill>
                  <a:srgbClr val="002060"/>
                </a:solidFill>
                <a:latin typeface="Times New Roman" panose="02020603050405020304" pitchFamily="18" charset="0"/>
                <a:cs typeface="Times New Roman" panose="02020603050405020304" pitchFamily="18" charset="0"/>
              </a:rPr>
              <a:t>Investing</a:t>
            </a:r>
            <a:r>
              <a:rPr lang="cs-CZ" sz="1400" dirty="0">
                <a:solidFill>
                  <a:srgbClr val="002060"/>
                </a:solidFill>
                <a:latin typeface="Times New Roman" panose="02020603050405020304" pitchFamily="18" charset="0"/>
                <a:cs typeface="Times New Roman" panose="02020603050405020304" pitchFamily="18" charset="0"/>
              </a:rPr>
              <a:t>, neboli investice do firem, které všechny výše uvedené principy environmentálního, sociálního či etického přístupu porušují, v této oblasti se jedná především o investice do firem, které vyrábějí alkohol, cigarety atd. </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a:solidFill>
                  <a:schemeClr val="bg1"/>
                </a:solidFill>
                <a:latin typeface="Times New Roman" panose="02020603050405020304" pitchFamily="18" charset="0"/>
                <a:cs typeface="Times New Roman" panose="02020603050405020304" pitchFamily="18" charset="0"/>
              </a:rPr>
              <a:t>SEE </a:t>
            </a:r>
            <a:r>
              <a:rPr lang="en-US" sz="2400" b="1" dirty="0" err="1">
                <a:solidFill>
                  <a:schemeClr val="bg1"/>
                </a:solidFill>
                <a:latin typeface="Times New Roman" panose="02020603050405020304" pitchFamily="18" charset="0"/>
                <a:cs typeface="Times New Roman" panose="02020603050405020304" pitchFamily="18" charset="0"/>
              </a:rPr>
              <a:t>fondy</a:t>
            </a:r>
            <a:r>
              <a:rPr lang="cs-CZ" sz="2400" b="1" dirty="0">
                <a:solidFill>
                  <a:schemeClr val="bg1"/>
                </a:solidFill>
                <a:latin typeface="Times New Roman" panose="02020603050405020304" pitchFamily="18" charset="0"/>
                <a:cs typeface="Times New Roman" panose="02020603050405020304" pitchFamily="18" charset="0"/>
              </a:rPr>
              <a:t> -</a:t>
            </a:r>
            <a:r>
              <a:rPr lang="en-US" sz="2400" b="1" dirty="0">
                <a:solidFill>
                  <a:schemeClr val="bg1"/>
                </a:solidFill>
                <a:latin typeface="Times New Roman" panose="02020603050405020304" pitchFamily="18" charset="0"/>
                <a:cs typeface="Times New Roman" panose="02020603050405020304" pitchFamily="18" charset="0"/>
              </a:rPr>
              <a:t> </a:t>
            </a:r>
            <a:br>
              <a:rPr lang="cs-CZ" sz="2400" b="1" dirty="0">
                <a:solidFill>
                  <a:schemeClr val="bg1"/>
                </a:solidFill>
                <a:latin typeface="Times New Roman" panose="02020603050405020304" pitchFamily="18" charset="0"/>
                <a:cs typeface="Times New Roman" panose="02020603050405020304" pitchFamily="18" charset="0"/>
              </a:rPr>
            </a:br>
            <a:r>
              <a:rPr lang="en-US" sz="2400" b="1" dirty="0">
                <a:solidFill>
                  <a:schemeClr val="bg1"/>
                </a:solidFill>
                <a:latin typeface="Times New Roman" panose="02020603050405020304" pitchFamily="18" charset="0"/>
                <a:cs typeface="Times New Roman" panose="02020603050405020304" pitchFamily="18" charset="0"/>
              </a:rPr>
              <a:t>Social Ecology Ethic Funds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4061687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500"/>
                                        <p:tgtEl>
                                          <p:spTgt spid="5">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5" end="5"/>
                                            </p:txEl>
                                          </p:spTgt>
                                        </p:tgtEl>
                                        <p:attrNameLst>
                                          <p:attrName>style.visibility</p:attrName>
                                        </p:attrNameLst>
                                      </p:cBhvr>
                                      <p:to>
                                        <p:strVal val="visible"/>
                                      </p:to>
                                    </p:set>
                                    <p:animEffect transition="in" filter="fade">
                                      <p:cBhvr>
                                        <p:cTn id="1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Z pohledu zohlednění sociálně odpovědných přístupů můžeme rozšířit investiční pohled o různorodost finančních produktů, které mohou vykazovat právě tyto znaky:</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212280"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spořící produkty </a:t>
            </a:r>
            <a:r>
              <a:rPr lang="cs-CZ" sz="1400" dirty="0">
                <a:solidFill>
                  <a:srgbClr val="002060"/>
                </a:solidFill>
                <a:latin typeface="Times New Roman" panose="02020603050405020304" pitchFamily="18" charset="0"/>
                <a:cs typeface="Times New Roman" panose="02020603050405020304" pitchFamily="18" charset="0"/>
              </a:rPr>
              <a:t>(běžné účty, účty s vysokým výnosem, spořitelní vklady, strukturované vklady),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investiční produkty </a:t>
            </a:r>
            <a:r>
              <a:rPr lang="cs-CZ" sz="1400" dirty="0">
                <a:solidFill>
                  <a:srgbClr val="002060"/>
                </a:solidFill>
                <a:latin typeface="Times New Roman" panose="02020603050405020304" pitchFamily="18" charset="0"/>
                <a:cs typeface="Times New Roman" panose="02020603050405020304" pitchFamily="18" charset="0"/>
              </a:rPr>
              <a:t>(subjekty kolektivního investování: investiční fondy a investiční společnosti, důchody a pojištění: penzijní plány a fondy, důchodové programy, kapitálové životní pojistky nebo unit </a:t>
            </a:r>
            <a:r>
              <a:rPr lang="cs-CZ" sz="1400" dirty="0" err="1">
                <a:solidFill>
                  <a:srgbClr val="002060"/>
                </a:solidFill>
                <a:latin typeface="Times New Roman" panose="02020603050405020304" pitchFamily="18" charset="0"/>
                <a:cs typeface="Times New Roman" panose="02020603050405020304" pitchFamily="18" charset="0"/>
              </a:rPr>
              <a:t>linked</a:t>
            </a:r>
            <a:r>
              <a:rPr lang="cs-CZ" sz="1400" dirty="0">
                <a:solidFill>
                  <a:srgbClr val="002060"/>
                </a:solidFill>
                <a:latin typeface="Times New Roman" panose="02020603050405020304" pitchFamily="18" charset="0"/>
                <a:cs typeface="Times New Roman" panose="02020603050405020304" pitchFamily="18" charset="0"/>
              </a:rPr>
              <a:t> (pojistky spojující pojistnou ochranu s investičním fondem),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úvěrové nástroje a nástroje finanční podpory </a:t>
            </a:r>
            <a:r>
              <a:rPr lang="cs-CZ" sz="1400" dirty="0">
                <a:solidFill>
                  <a:srgbClr val="002060"/>
                </a:solidFill>
                <a:latin typeface="Times New Roman" panose="02020603050405020304" pitchFamily="18" charset="0"/>
                <a:cs typeface="Times New Roman" panose="02020603050405020304" pitchFamily="18" charset="0"/>
              </a:rPr>
              <a:t>(mikroúvěry, revolvingové fondy, vzájemné záruční fondy a rizikový kapitál), jejichž definice musí splňovat environmentální, sociální a kritéria řádné správy a nesmí v žádném případě přehlížet nutné rizikové a ziskové faktory.</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a:solidFill>
                  <a:schemeClr val="bg1"/>
                </a:solidFill>
                <a:latin typeface="Times New Roman" panose="02020603050405020304" pitchFamily="18" charset="0"/>
                <a:cs typeface="Times New Roman" panose="02020603050405020304" pitchFamily="18" charset="0"/>
              </a:rPr>
              <a:t>SEE </a:t>
            </a:r>
            <a:r>
              <a:rPr lang="en-US" sz="2400" b="1" dirty="0" err="1">
                <a:solidFill>
                  <a:schemeClr val="bg1"/>
                </a:solidFill>
                <a:latin typeface="Times New Roman" panose="02020603050405020304" pitchFamily="18" charset="0"/>
                <a:cs typeface="Times New Roman" panose="02020603050405020304" pitchFamily="18" charset="0"/>
              </a:rPr>
              <a:t>fondy</a:t>
            </a:r>
            <a:r>
              <a:rPr lang="cs-CZ" sz="2400" b="1" dirty="0">
                <a:solidFill>
                  <a:schemeClr val="bg1"/>
                </a:solidFill>
                <a:latin typeface="Times New Roman" panose="02020603050405020304" pitchFamily="18" charset="0"/>
                <a:cs typeface="Times New Roman" panose="02020603050405020304" pitchFamily="18" charset="0"/>
              </a:rPr>
              <a:t> -</a:t>
            </a:r>
            <a:r>
              <a:rPr lang="en-US" sz="2400" b="1" dirty="0">
                <a:solidFill>
                  <a:schemeClr val="bg1"/>
                </a:solidFill>
                <a:latin typeface="Times New Roman" panose="02020603050405020304" pitchFamily="18" charset="0"/>
                <a:cs typeface="Times New Roman" panose="02020603050405020304" pitchFamily="18" charset="0"/>
              </a:rPr>
              <a:t> </a:t>
            </a:r>
            <a:br>
              <a:rPr lang="cs-CZ" sz="2400" b="1" dirty="0">
                <a:solidFill>
                  <a:schemeClr val="bg1"/>
                </a:solidFill>
                <a:latin typeface="Times New Roman" panose="02020603050405020304" pitchFamily="18" charset="0"/>
                <a:cs typeface="Times New Roman" panose="02020603050405020304" pitchFamily="18" charset="0"/>
              </a:rPr>
            </a:br>
            <a:r>
              <a:rPr lang="en-US" sz="2400" b="1" dirty="0">
                <a:solidFill>
                  <a:schemeClr val="bg1"/>
                </a:solidFill>
                <a:latin typeface="Times New Roman" panose="02020603050405020304" pitchFamily="18" charset="0"/>
                <a:cs typeface="Times New Roman" panose="02020603050405020304" pitchFamily="18" charset="0"/>
              </a:rPr>
              <a:t>Social Ecology Ethic Funds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9086628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Eurosif je celoevropská vedoucí nezisková organizace v oboru udržitelného a odpovědného investování (SRI), jejímž posláním je podporovat udržitelnost prostřednictvím evropských finančních trhů. </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212280"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dirty="0">
                <a:solidFill>
                  <a:srgbClr val="002060"/>
                </a:solidFill>
                <a:latin typeface="Times New Roman" panose="02020603050405020304" pitchFamily="18" charset="0"/>
                <a:cs typeface="Times New Roman" panose="02020603050405020304" pitchFamily="18" charset="0"/>
              </a:rPr>
              <a:t>Aktivity Eurosif jsou přímo podporovány více </a:t>
            </a:r>
            <a:r>
              <a:rPr lang="cs-CZ" sz="1400" b="1" dirty="0">
                <a:solidFill>
                  <a:srgbClr val="002060"/>
                </a:solidFill>
                <a:latin typeface="Times New Roman" panose="02020603050405020304" pitchFamily="18" charset="0"/>
                <a:cs typeface="Times New Roman" panose="02020603050405020304" pitchFamily="18" charset="0"/>
              </a:rPr>
              <a:t>než 60 organizacemi.</a:t>
            </a:r>
            <a:r>
              <a:rPr lang="cs-CZ" sz="1400" dirty="0">
                <a:solidFill>
                  <a:srgbClr val="002060"/>
                </a:solidFill>
                <a:latin typeface="Times New Roman" panose="02020603050405020304" pitchFamily="18" charset="0"/>
                <a:cs typeface="Times New Roman" panose="02020603050405020304" pitchFamily="18" charset="0"/>
              </a:rPr>
              <a:t> Mezi něž patří institucionální investoři, manažeři aktiv, poskytovatelé finančních služeb, poskytovatelé indexů, ESG výzkumné a analytické firmy, jakož i nevládní organizace.</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dirty="0">
                <a:solidFill>
                  <a:srgbClr val="002060"/>
                </a:solidFill>
                <a:latin typeface="Times New Roman" panose="02020603050405020304" pitchFamily="18" charset="0"/>
                <a:cs typeface="Times New Roman" panose="02020603050405020304" pitchFamily="18" charset="0"/>
              </a:rPr>
              <a:t>Organizace působí jako zástu</a:t>
            </a:r>
            <a:r>
              <a:rPr lang="cs-CZ" sz="1400" b="1" dirty="0">
                <a:solidFill>
                  <a:srgbClr val="002060"/>
                </a:solidFill>
                <a:latin typeface="Times New Roman" panose="02020603050405020304" pitchFamily="18" charset="0"/>
                <a:cs typeface="Times New Roman" panose="02020603050405020304" pitchFamily="18" charset="0"/>
              </a:rPr>
              <a:t>pce celoevropské SRI komunity </a:t>
            </a:r>
            <a:r>
              <a:rPr lang="cs-CZ" sz="1400" dirty="0">
                <a:solidFill>
                  <a:srgbClr val="002060"/>
                </a:solidFill>
                <a:latin typeface="Times New Roman" panose="02020603050405020304" pitchFamily="18" charset="0"/>
                <a:cs typeface="Times New Roman" panose="02020603050405020304" pitchFamily="18" charset="0"/>
              </a:rPr>
              <a:t>pro instituce EU (Evropská komise a Evropský parlament), jakož i pro další nadnárodní organizace. </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dirty="0">
                <a:solidFill>
                  <a:srgbClr val="002060"/>
                </a:solidFill>
                <a:latin typeface="Times New Roman" panose="02020603050405020304" pitchFamily="18" charset="0"/>
                <a:cs typeface="Times New Roman" panose="02020603050405020304" pitchFamily="18" charset="0"/>
              </a:rPr>
              <a:t>Jedním z </a:t>
            </a:r>
            <a:r>
              <a:rPr lang="cs-CZ" sz="1400" b="1" dirty="0">
                <a:solidFill>
                  <a:srgbClr val="002060"/>
                </a:solidFill>
                <a:latin typeface="Times New Roman" panose="02020603050405020304" pitchFamily="18" charset="0"/>
                <a:cs typeface="Times New Roman" panose="02020603050405020304" pitchFamily="18" charset="0"/>
              </a:rPr>
              <a:t>cílů organizace je iniciovat a publikovat výzkumy týkající se právních předpisů, politik a postupů pro integraci </a:t>
            </a:r>
            <a:r>
              <a:rPr lang="cs-CZ" sz="1400" dirty="0">
                <a:solidFill>
                  <a:srgbClr val="002060"/>
                </a:solidFill>
                <a:latin typeface="Times New Roman" panose="02020603050405020304" pitchFamily="18" charset="0"/>
                <a:cs typeface="Times New Roman" panose="02020603050405020304" pitchFamily="18" charset="0"/>
              </a:rPr>
              <a:t>environmentálních, sociálních a řídících (ESG) otázek do evropských finančních služeb.</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dirty="0">
                <a:solidFill>
                  <a:srgbClr val="002060"/>
                </a:solidFill>
                <a:latin typeface="Times New Roman" panose="02020603050405020304" pitchFamily="18" charset="0"/>
                <a:cs typeface="Times New Roman" panose="02020603050405020304" pitchFamily="18" charset="0"/>
              </a:rPr>
              <a:t>Aktivity Eurosif jsou rozděleny do oblastí: Evropská SRI </a:t>
            </a:r>
            <a:r>
              <a:rPr lang="cs-CZ" sz="1400" dirty="0" err="1">
                <a:solidFill>
                  <a:srgbClr val="002060"/>
                </a:solidFill>
                <a:latin typeface="Times New Roman" panose="02020603050405020304" pitchFamily="18" charset="0"/>
                <a:cs typeface="Times New Roman" panose="02020603050405020304" pitchFamily="18" charset="0"/>
              </a:rPr>
              <a:t>Studies</a:t>
            </a:r>
            <a:r>
              <a:rPr lang="cs-CZ" sz="1400" dirty="0">
                <a:solidFill>
                  <a:srgbClr val="002060"/>
                </a:solidFill>
                <a:latin typeface="Times New Roman" panose="02020603050405020304" pitchFamily="18" charset="0"/>
                <a:cs typeface="Times New Roman" panose="02020603050405020304" pitchFamily="18" charset="0"/>
              </a:rPr>
              <a:t>, Studie o segmentech trhu a Sektorové zprávy. </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err="1">
                <a:solidFill>
                  <a:schemeClr val="bg1"/>
                </a:solidFill>
                <a:latin typeface="Times New Roman" panose="02020603050405020304" pitchFamily="18" charset="0"/>
                <a:cs typeface="Times New Roman" panose="02020603050405020304" pitchFamily="18" charset="0"/>
              </a:rPr>
              <a:t>Význam</a:t>
            </a:r>
            <a:r>
              <a:rPr lang="en-US" sz="2400" b="1" dirty="0">
                <a:solidFill>
                  <a:schemeClr val="bg1"/>
                </a:solidFill>
                <a:latin typeface="Times New Roman" panose="02020603050405020304" pitchFamily="18" charset="0"/>
                <a:cs typeface="Times New Roman" panose="02020603050405020304" pitchFamily="18" charset="0"/>
              </a:rPr>
              <a:t> a role </a:t>
            </a:r>
            <a:r>
              <a:rPr lang="en-US" sz="2400" b="1" dirty="0" err="1">
                <a:solidFill>
                  <a:schemeClr val="bg1"/>
                </a:solidFill>
                <a:latin typeface="Times New Roman" panose="02020603050405020304" pitchFamily="18" charset="0"/>
                <a:cs typeface="Times New Roman" panose="02020603050405020304" pitchFamily="18" charset="0"/>
              </a:rPr>
              <a:t>organizace</a:t>
            </a:r>
            <a:r>
              <a:rPr lang="en-US" sz="2400" b="1" dirty="0">
                <a:solidFill>
                  <a:schemeClr val="bg1"/>
                </a:solidFill>
                <a:latin typeface="Times New Roman" panose="02020603050405020304" pitchFamily="18" charset="0"/>
                <a:cs typeface="Times New Roman" panose="02020603050405020304" pitchFamily="18" charset="0"/>
              </a:rPr>
              <a:t> EUROSIF</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4471912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lgn="r">
              <a:buNone/>
            </a:pPr>
            <a:r>
              <a:rPr lang="cs-CZ" sz="1000" dirty="0">
                <a:solidFill>
                  <a:schemeClr val="bg1"/>
                </a:solidFill>
                <a:latin typeface="Times New Roman" panose="02020603050405020304" pitchFamily="18" charset="0"/>
                <a:cs typeface="Times New Roman" panose="02020603050405020304" pitchFamily="18" charset="0"/>
              </a:rPr>
              <a:t>Eurosif online</a:t>
            </a:r>
          </a:p>
          <a:p>
            <a:pPr marL="0" indent="0" algn="r">
              <a:buNone/>
            </a:pPr>
            <a:r>
              <a:rPr lang="cs-CZ" sz="1000" dirty="0">
                <a:solidFill>
                  <a:schemeClr val="bg1"/>
                </a:solidFill>
                <a:latin typeface="Times New Roman" panose="02020603050405020304" pitchFamily="18" charset="0"/>
                <a:cs typeface="Times New Roman" panose="02020603050405020304" pitchFamily="18" charset="0"/>
                <a:hlinkClick r:id="rId2"/>
              </a:rPr>
              <a:t>http://www.eurosif.org</a:t>
            </a:r>
            <a:r>
              <a:rPr lang="cs-CZ" sz="1400" dirty="0">
                <a:solidFill>
                  <a:schemeClr val="bg1"/>
                </a:solidFill>
                <a:latin typeface="Times New Roman" panose="02020603050405020304" pitchFamily="18" charset="0"/>
                <a:cs typeface="Times New Roman" panose="02020603050405020304" pitchFamily="18" charset="0"/>
                <a:hlinkClick r:id="rId2"/>
              </a:rPr>
              <a:t>/</a:t>
            </a:r>
            <a:endParaRPr lang="cs-CZ" sz="1400" dirty="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212280"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Evropská SRI </a:t>
            </a:r>
            <a:r>
              <a:rPr lang="cs-CZ" sz="1400" b="1" dirty="0" err="1">
                <a:solidFill>
                  <a:srgbClr val="002060"/>
                </a:solidFill>
                <a:latin typeface="Times New Roman" panose="02020603050405020304" pitchFamily="18" charset="0"/>
                <a:cs typeface="Times New Roman" panose="02020603050405020304" pitchFamily="18" charset="0"/>
              </a:rPr>
              <a:t>Studies</a:t>
            </a:r>
            <a:r>
              <a:rPr lang="cs-CZ" sz="1400" b="1" dirty="0">
                <a:solidFill>
                  <a:srgbClr val="002060"/>
                </a:solidFill>
                <a:latin typeface="Times New Roman" panose="02020603050405020304" pitchFamily="18" charset="0"/>
                <a:cs typeface="Times New Roman" panose="02020603050405020304" pitchFamily="18" charset="0"/>
              </a:rPr>
              <a:t> </a:t>
            </a:r>
            <a:r>
              <a:rPr lang="cs-CZ" sz="1400" dirty="0">
                <a:solidFill>
                  <a:srgbClr val="002060"/>
                </a:solidFill>
                <a:latin typeface="Times New Roman" panose="02020603050405020304" pitchFamily="18" charset="0"/>
                <a:cs typeface="Times New Roman" panose="02020603050405020304" pitchFamily="18" charset="0"/>
              </a:rPr>
              <a:t>– zprávy jsou publikovány ve dvouletých intervalech a jedná se o jeden z mála zdrojů, který poukazuje na stav evropského SRI trhu, jakož i trendy v jednotlivých evropských zemích.</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Studie o segmentech trhu</a:t>
            </a:r>
            <a:r>
              <a:rPr lang="cs-CZ" sz="1400" dirty="0">
                <a:solidFill>
                  <a:srgbClr val="002060"/>
                </a:solidFill>
                <a:latin typeface="Times New Roman" panose="02020603050405020304" pitchFamily="18" charset="0"/>
                <a:cs typeface="Times New Roman" panose="02020603050405020304" pitchFamily="18" charset="0"/>
              </a:rPr>
              <a:t> – jsou publikovány za účelem informovat odborníky a politické činitele a také za účelem provádění pravidelných průzkumů trhu v rámci SRI trendů ve specifických segmentech trhu, jako jsou penzijní fondy, privátní banky a rodinné kanceláře, investiční poradci, atd.</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Sektorové  zprávy </a:t>
            </a:r>
            <a:r>
              <a:rPr lang="cs-CZ" sz="1400" dirty="0">
                <a:solidFill>
                  <a:srgbClr val="002060"/>
                </a:solidFill>
                <a:latin typeface="Times New Roman" panose="02020603050405020304" pitchFamily="18" charset="0"/>
                <a:cs typeface="Times New Roman" panose="02020603050405020304" pitchFamily="18" charset="0"/>
              </a:rPr>
              <a:t>– jsou zaměřeny pro širokou veřejnost, tvůrcům politik, hlavním správcům aktiv, společnostem a správcům penzijních fondů za účelem vymezení rizika, které leží mimo tradiční finanční analýzy, ale mohou mít vliv na dané SRI investice</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400" b="1" dirty="0" err="1">
                <a:solidFill>
                  <a:schemeClr val="bg1"/>
                </a:solidFill>
                <a:latin typeface="Times New Roman" panose="02020603050405020304" pitchFamily="18" charset="0"/>
                <a:cs typeface="Times New Roman" panose="02020603050405020304" pitchFamily="18" charset="0"/>
              </a:rPr>
              <a:t>Význam</a:t>
            </a:r>
            <a:r>
              <a:rPr lang="en-US" sz="2400" b="1" dirty="0">
                <a:solidFill>
                  <a:schemeClr val="bg1"/>
                </a:solidFill>
                <a:latin typeface="Times New Roman" panose="02020603050405020304" pitchFamily="18" charset="0"/>
                <a:cs typeface="Times New Roman" panose="02020603050405020304" pitchFamily="18" charset="0"/>
              </a:rPr>
              <a:t> a role </a:t>
            </a:r>
            <a:r>
              <a:rPr lang="en-US" sz="2400" b="1" dirty="0" err="1">
                <a:solidFill>
                  <a:schemeClr val="bg1"/>
                </a:solidFill>
                <a:latin typeface="Times New Roman" panose="02020603050405020304" pitchFamily="18" charset="0"/>
                <a:cs typeface="Times New Roman" panose="02020603050405020304" pitchFamily="18" charset="0"/>
              </a:rPr>
              <a:t>organizace</a:t>
            </a:r>
            <a:r>
              <a:rPr lang="en-US" sz="2400" b="1" dirty="0">
                <a:solidFill>
                  <a:schemeClr val="bg1"/>
                </a:solidFill>
                <a:latin typeface="Times New Roman" panose="02020603050405020304" pitchFamily="18" charset="0"/>
                <a:cs typeface="Times New Roman" panose="02020603050405020304" pitchFamily="18" charset="0"/>
              </a:rPr>
              <a:t> EUROSIF</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522103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Konečný investor (společnost) nebo </a:t>
            </a:r>
            <a:r>
              <a:rPr lang="cs-CZ" sz="1400" dirty="0" err="1">
                <a:solidFill>
                  <a:schemeClr val="bg1"/>
                </a:solidFill>
                <a:latin typeface="Times New Roman" panose="02020603050405020304" pitchFamily="18" charset="0"/>
                <a:cs typeface="Times New Roman" panose="02020603050405020304" pitchFamily="18" charset="0"/>
              </a:rPr>
              <a:t>portfoliomanažer</a:t>
            </a:r>
            <a:r>
              <a:rPr lang="cs-CZ" sz="1400" dirty="0">
                <a:solidFill>
                  <a:schemeClr val="bg1"/>
                </a:solidFill>
                <a:latin typeface="Times New Roman" panose="02020603050405020304" pitchFamily="18" charset="0"/>
                <a:cs typeface="Times New Roman" panose="02020603050405020304" pitchFamily="18" charset="0"/>
              </a:rPr>
              <a:t> dnes může řídit kvalitní portfolio SRI fondů všech tří základních tříd aktiv (akcie, dluhopisy, peněžní trh), jejichž manažeři uplatňují vedle finančních i nefinanční kritéria na emitenty ze všech sektorů. </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212280"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Z deseti největších evropských správců SRI fondů jsou např. v ČR aktivní BNP </a:t>
            </a:r>
            <a:r>
              <a:rPr lang="cs-CZ" sz="1400" dirty="0" err="1">
                <a:solidFill>
                  <a:srgbClr val="002060"/>
                </a:solidFill>
                <a:latin typeface="Times New Roman" panose="02020603050405020304" pitchFamily="18" charset="0"/>
                <a:cs typeface="Times New Roman" panose="02020603050405020304" pitchFamily="18" charset="0"/>
              </a:rPr>
              <a:t>Paribas</a:t>
            </a:r>
            <a:r>
              <a:rPr lang="cs-CZ" sz="1400" dirty="0">
                <a:solidFill>
                  <a:srgbClr val="002060"/>
                </a:solidFill>
                <a:latin typeface="Times New Roman" panose="02020603050405020304" pitchFamily="18" charset="0"/>
                <a:cs typeface="Times New Roman" panose="02020603050405020304" pitchFamily="18" charset="0"/>
              </a:rPr>
              <a:t>, belgická KBC a </a:t>
            </a:r>
            <a:r>
              <a:rPr lang="cs-CZ" sz="1400" dirty="0" err="1">
                <a:solidFill>
                  <a:srgbClr val="002060"/>
                </a:solidFill>
                <a:latin typeface="Times New Roman" panose="02020603050405020304" pitchFamily="18" charset="0"/>
                <a:cs typeface="Times New Roman" panose="02020603050405020304" pitchFamily="18" charset="0"/>
              </a:rPr>
              <a:t>Société</a:t>
            </a:r>
            <a:r>
              <a:rPr lang="cs-CZ" sz="1400" dirty="0">
                <a:solidFill>
                  <a:srgbClr val="002060"/>
                </a:solidFill>
                <a:latin typeface="Times New Roman" panose="02020603050405020304" pitchFamily="18" charset="0"/>
                <a:cs typeface="Times New Roman" panose="02020603050405020304" pitchFamily="18" charset="0"/>
              </a:rPr>
              <a:t> </a:t>
            </a:r>
            <a:r>
              <a:rPr lang="cs-CZ" sz="1400" dirty="0" err="1">
                <a:solidFill>
                  <a:srgbClr val="002060"/>
                </a:solidFill>
                <a:latin typeface="Times New Roman" panose="02020603050405020304" pitchFamily="18" charset="0"/>
                <a:cs typeface="Times New Roman" panose="02020603050405020304" pitchFamily="18" charset="0"/>
              </a:rPr>
              <a:t>Générale</a:t>
            </a:r>
            <a:r>
              <a:rPr lang="cs-CZ" sz="1400" dirty="0">
                <a:solidFill>
                  <a:srgbClr val="002060"/>
                </a:solidFill>
                <a:latin typeface="Times New Roman" panose="02020603050405020304" pitchFamily="18" charset="0"/>
                <a:cs typeface="Times New Roman" panose="02020603050405020304" pitchFamily="18" charset="0"/>
              </a:rPr>
              <a:t>.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Tito tři správci přitom mají 18,4% podíl na evropském trhu SRI podílových fondů.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Vedle nich mají obvykle nějaký SRI produkt v kategorii zelených technologií i další společnosti, například </a:t>
            </a:r>
            <a:r>
              <a:rPr lang="cs-CZ" sz="1400" dirty="0" err="1">
                <a:solidFill>
                  <a:srgbClr val="002060"/>
                </a:solidFill>
                <a:latin typeface="Times New Roman" panose="02020603050405020304" pitchFamily="18" charset="0"/>
                <a:cs typeface="Times New Roman" panose="02020603050405020304" pitchFamily="18" charset="0"/>
              </a:rPr>
              <a:t>Erste</a:t>
            </a:r>
            <a:r>
              <a:rPr lang="cs-CZ" sz="1400" dirty="0">
                <a:solidFill>
                  <a:srgbClr val="002060"/>
                </a:solidFill>
                <a:latin typeface="Times New Roman" panose="02020603050405020304" pitchFamily="18" charset="0"/>
                <a:cs typeface="Times New Roman" panose="02020603050405020304" pitchFamily="18" charset="0"/>
              </a:rPr>
              <a:t> </a:t>
            </a:r>
            <a:r>
              <a:rPr lang="cs-CZ" sz="1400" dirty="0" err="1">
                <a:solidFill>
                  <a:srgbClr val="002060"/>
                </a:solidFill>
                <a:latin typeface="Times New Roman" panose="02020603050405020304" pitchFamily="18" charset="0"/>
                <a:cs typeface="Times New Roman" panose="02020603050405020304" pitchFamily="18" charset="0"/>
              </a:rPr>
              <a:t>Sparinvest</a:t>
            </a:r>
            <a:r>
              <a:rPr lang="cs-CZ" sz="1400" dirty="0">
                <a:solidFill>
                  <a:srgbClr val="002060"/>
                </a:solidFill>
                <a:latin typeface="Times New Roman" panose="02020603050405020304" pitchFamily="18" charset="0"/>
                <a:cs typeface="Times New Roman" panose="02020603050405020304" pitchFamily="18" charset="0"/>
              </a:rPr>
              <a:t> nabízí i v ČR v této kategorii ESPA </a:t>
            </a:r>
            <a:r>
              <a:rPr lang="cs-CZ" sz="1400" dirty="0" err="1">
                <a:solidFill>
                  <a:srgbClr val="002060"/>
                </a:solidFill>
                <a:latin typeface="Times New Roman" panose="02020603050405020304" pitchFamily="18" charset="0"/>
                <a:cs typeface="Times New Roman" panose="02020603050405020304" pitchFamily="18" charset="0"/>
              </a:rPr>
              <a:t>Stock</a:t>
            </a:r>
            <a:r>
              <a:rPr lang="cs-CZ" sz="1400" dirty="0">
                <a:solidFill>
                  <a:srgbClr val="002060"/>
                </a:solidFill>
                <a:latin typeface="Times New Roman" panose="02020603050405020304" pitchFamily="18" charset="0"/>
                <a:cs typeface="Times New Roman" panose="02020603050405020304" pitchFamily="18" charset="0"/>
              </a:rPr>
              <a:t> </a:t>
            </a:r>
            <a:r>
              <a:rPr lang="cs-CZ" sz="1400" dirty="0" err="1">
                <a:solidFill>
                  <a:srgbClr val="002060"/>
                </a:solidFill>
                <a:latin typeface="Times New Roman" panose="02020603050405020304" pitchFamily="18" charset="0"/>
                <a:cs typeface="Times New Roman" panose="02020603050405020304" pitchFamily="18" charset="0"/>
              </a:rPr>
              <a:t>Umwelt</a:t>
            </a:r>
            <a:r>
              <a:rPr lang="cs-CZ" sz="1400" dirty="0">
                <a:solidFill>
                  <a:srgbClr val="002060"/>
                </a:solidFill>
                <a:latin typeface="Times New Roman" panose="02020603050405020304" pitchFamily="18" charset="0"/>
                <a:cs typeface="Times New Roman" panose="02020603050405020304" pitchFamily="18" charset="0"/>
              </a:rPr>
              <a:t>.</a:t>
            </a:r>
          </a:p>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400" b="1" dirty="0">
                <a:solidFill>
                  <a:schemeClr val="bg1"/>
                </a:solidFill>
                <a:latin typeface="Times New Roman" panose="02020603050405020304" pitchFamily="18" charset="0"/>
                <a:cs typeface="Times New Roman" panose="02020603050405020304" pitchFamily="18" charset="0"/>
              </a:rPr>
              <a:t>Odpovědné investování 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762686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V nabídce SRI fondů existují fondy různého zaměření. Fondy jsou často doplňovány a mohou být kombinovány s cílem maximalizace finanční a extra finanční výkonnosti portfolia a diverzifikace investiční strategie a rizika.</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07904" y="267494"/>
            <a:ext cx="4212280"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V oblasti </a:t>
            </a:r>
            <a:r>
              <a:rPr lang="cs-CZ" sz="1200" b="1" dirty="0">
                <a:solidFill>
                  <a:srgbClr val="002060"/>
                </a:solidFill>
                <a:latin typeface="Times New Roman" panose="02020603050405020304" pitchFamily="18" charset="0"/>
                <a:cs typeface="Times New Roman" panose="02020603050405020304" pitchFamily="18" charset="0"/>
              </a:rPr>
              <a:t>zelených fondů </a:t>
            </a:r>
            <a:r>
              <a:rPr lang="cs-CZ" sz="1200" dirty="0">
                <a:solidFill>
                  <a:srgbClr val="002060"/>
                </a:solidFill>
                <a:latin typeface="Times New Roman" panose="02020603050405020304" pitchFamily="18" charset="0"/>
                <a:cs typeface="Times New Roman" panose="02020603050405020304" pitchFamily="18" charset="0"/>
              </a:rPr>
              <a:t>pak existuje poměrně velký výběr akciových fondů zaměřených na společnosti ze zelených odvětví.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Vedle regulovaných fondů investujících do veřejně obchodovaných firem s významným podílem „zelených“ tržeb mohou kvalifikovaní investoři najít specializované fondy zaměřené na </a:t>
            </a:r>
            <a:r>
              <a:rPr lang="cs-CZ" sz="1200" b="1" dirty="0" err="1">
                <a:solidFill>
                  <a:srgbClr val="002060"/>
                </a:solidFill>
                <a:latin typeface="Times New Roman" panose="02020603050405020304" pitchFamily="18" charset="0"/>
                <a:cs typeface="Times New Roman" panose="02020603050405020304" pitchFamily="18" charset="0"/>
              </a:rPr>
              <a:t>private</a:t>
            </a:r>
            <a:r>
              <a:rPr lang="cs-CZ" sz="1200" dirty="0">
                <a:solidFill>
                  <a:srgbClr val="002060"/>
                </a:solidFill>
                <a:latin typeface="Times New Roman" panose="02020603050405020304" pitchFamily="18" charset="0"/>
                <a:cs typeface="Times New Roman" panose="02020603050405020304" pitchFamily="18" charset="0"/>
              </a:rPr>
              <a:t> </a:t>
            </a:r>
            <a:r>
              <a:rPr lang="cs-CZ" sz="1200" b="1" dirty="0" err="1">
                <a:solidFill>
                  <a:srgbClr val="002060"/>
                </a:solidFill>
                <a:latin typeface="Times New Roman" panose="02020603050405020304" pitchFamily="18" charset="0"/>
                <a:cs typeface="Times New Roman" panose="02020603050405020304" pitchFamily="18" charset="0"/>
              </a:rPr>
              <a:t>equity</a:t>
            </a:r>
            <a:r>
              <a:rPr lang="cs-CZ" sz="1200" dirty="0">
                <a:solidFill>
                  <a:srgbClr val="002060"/>
                </a:solidFill>
                <a:latin typeface="Times New Roman" panose="02020603050405020304" pitchFamily="18" charset="0"/>
                <a:cs typeface="Times New Roman" panose="02020603050405020304" pitchFamily="18" charset="0"/>
              </a:rPr>
              <a:t>.</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Nevýhodou pro českého investora je (s výjimkou několika zajištěných fondů) </a:t>
            </a:r>
            <a:r>
              <a:rPr lang="cs-CZ" sz="1200" b="1" dirty="0">
                <a:solidFill>
                  <a:srgbClr val="002060"/>
                </a:solidFill>
                <a:latin typeface="Times New Roman" panose="02020603050405020304" pitchFamily="18" charset="0"/>
                <a:cs typeface="Times New Roman" panose="02020603050405020304" pitchFamily="18" charset="0"/>
              </a:rPr>
              <a:t>absence SRI produktů plně zajištěných do české koruny</a:t>
            </a:r>
            <a:r>
              <a:rPr lang="cs-CZ" sz="1200" dirty="0">
                <a:solidFill>
                  <a:srgbClr val="002060"/>
                </a:solidFill>
                <a:latin typeface="Times New Roman" panose="02020603050405020304" pitchFamily="18" charset="0"/>
                <a:cs typeface="Times New Roman" panose="02020603050405020304" pitchFamily="18" charset="0"/>
              </a:rPr>
              <a:t>. </a:t>
            </a:r>
          </a:p>
          <a:p>
            <a:endParaRPr lang="cs-CZ" sz="1200" dirty="0">
              <a:solidFill>
                <a:srgbClr val="002060"/>
              </a:solidFill>
              <a:latin typeface="Times New Roman" panose="02020603050405020304" pitchFamily="18" charset="0"/>
              <a:cs typeface="Times New Roman" panose="02020603050405020304" pitchFamily="18" charset="0"/>
            </a:endParaRPr>
          </a:p>
          <a:p>
            <a:r>
              <a:rPr lang="cs-CZ" sz="1200" dirty="0">
                <a:solidFill>
                  <a:srgbClr val="002060"/>
                </a:solidFill>
                <a:latin typeface="Times New Roman" panose="02020603050405020304" pitchFamily="18" charset="0"/>
                <a:cs typeface="Times New Roman" panose="02020603050405020304" pitchFamily="18" charset="0"/>
              </a:rPr>
              <a:t>Společnosti musejí </a:t>
            </a:r>
            <a:r>
              <a:rPr lang="cs-CZ" sz="1200" b="1" dirty="0">
                <a:solidFill>
                  <a:srgbClr val="002060"/>
                </a:solidFill>
                <a:latin typeface="Times New Roman" panose="02020603050405020304" pitchFamily="18" charset="0"/>
                <a:cs typeface="Times New Roman" panose="02020603050405020304" pitchFamily="18" charset="0"/>
              </a:rPr>
              <a:t>zvážit, zda očekávaná výkonnost fondu řízeného podle SRI principů oproti obdobnému běžnému fondu dostupného v české koruně pokryje případné posílení naší měny </a:t>
            </a:r>
            <a:r>
              <a:rPr lang="cs-CZ" sz="1200" dirty="0">
                <a:solidFill>
                  <a:srgbClr val="002060"/>
                </a:solidFill>
                <a:latin typeface="Times New Roman" panose="02020603050405020304" pitchFamily="18" charset="0"/>
                <a:cs typeface="Times New Roman" panose="02020603050405020304" pitchFamily="18" charset="0"/>
              </a:rPr>
              <a:t>vůči euru (v této měně jsou tyto fondy nejdostupnější) nebo zda mu investiční strategie takového fondu stojí za případnou nižší výkonnost.</a:t>
            </a:r>
          </a:p>
          <a:p>
            <a:endParaRPr lang="cs-CZ" sz="12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2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400" b="1" dirty="0">
                <a:solidFill>
                  <a:schemeClr val="bg1"/>
                </a:solidFill>
                <a:latin typeface="Times New Roman" panose="02020603050405020304" pitchFamily="18" charset="0"/>
                <a:cs typeface="Times New Roman" panose="02020603050405020304" pitchFamily="18" charset="0"/>
              </a:rPr>
              <a:t>Odpovědné investování v ČR</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8221851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Jednotlivé fondy mohou být rozděleny do několika skupin, např. fondy nejlepší třídy, tematické fondy, nadační fondy, solidární fondy, mikroúvěrové fondy, etické fondy a fondy investující do ekologických zájmů. </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Z pohledu určité systematizace v oblasti SRI je nutné vymezit odlišnosti jednotlivých fondů, které sdružují a spravují portfolia různých společností vykazujících přístupy CSR. </a:t>
            </a: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284288"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b="1" dirty="0">
                <a:solidFill>
                  <a:srgbClr val="002060"/>
                </a:solidFill>
                <a:latin typeface="Times New Roman" panose="02020603050405020304" pitchFamily="18" charset="0"/>
                <a:cs typeface="Times New Roman" panose="02020603050405020304" pitchFamily="18" charset="0"/>
              </a:rPr>
              <a:t>Fondy nejlepší třídy </a:t>
            </a:r>
            <a:r>
              <a:rPr lang="cs-CZ" sz="1400" dirty="0">
                <a:solidFill>
                  <a:srgbClr val="002060"/>
                </a:solidFill>
                <a:latin typeface="Times New Roman" panose="02020603050405020304" pitchFamily="18" charset="0"/>
                <a:cs typeface="Times New Roman" panose="02020603050405020304" pitchFamily="18" charset="0"/>
              </a:rPr>
              <a:t>– fondy vybírající </a:t>
            </a:r>
            <a:r>
              <a:rPr lang="cs-CZ" sz="1400" b="1" dirty="0">
                <a:solidFill>
                  <a:srgbClr val="002060"/>
                </a:solidFill>
                <a:latin typeface="Times New Roman" panose="02020603050405020304" pitchFamily="18" charset="0"/>
                <a:cs typeface="Times New Roman" panose="02020603050405020304" pitchFamily="18" charset="0"/>
              </a:rPr>
              <a:t>nejlépe hodnocené cenné papíry </a:t>
            </a:r>
            <a:r>
              <a:rPr lang="cs-CZ" sz="1400" dirty="0">
                <a:solidFill>
                  <a:srgbClr val="002060"/>
                </a:solidFill>
                <a:latin typeface="Times New Roman" panose="02020603050405020304" pitchFamily="18" charset="0"/>
                <a:cs typeface="Times New Roman" panose="02020603050405020304" pitchFamily="18" charset="0"/>
              </a:rPr>
              <a:t>z daného odvětví. Hodnocení je založeno na základě kritérií, která za stěžejní považují ochranu životního prostředí, vztahy se zúčastněnými stranami (zákazníci, dodavatelé, zaměstnanci, akcionáři apod.), řízení společnosti a dodržování etických pravidel, opatření ke zvýšení transparentnosti a boje proti korupci, sociální politiku a řízení lidských zdrojů a soulad s mezinárodními normami.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Tematické fondy </a:t>
            </a:r>
            <a:r>
              <a:rPr lang="cs-CZ" sz="1400" dirty="0">
                <a:solidFill>
                  <a:srgbClr val="002060"/>
                </a:solidFill>
                <a:latin typeface="Times New Roman" panose="02020603050405020304" pitchFamily="18" charset="0"/>
                <a:cs typeface="Times New Roman" panose="02020603050405020304" pitchFamily="18" charset="0"/>
              </a:rPr>
              <a:t>– fondy vybírající společnosti ze sektoru, který je svou činností pozitivní </a:t>
            </a:r>
            <a:r>
              <a:rPr lang="cs-CZ" sz="1400" b="1" dirty="0">
                <a:solidFill>
                  <a:srgbClr val="002060"/>
                </a:solidFill>
                <a:latin typeface="Times New Roman" panose="02020603050405020304" pitchFamily="18" charset="0"/>
                <a:cs typeface="Times New Roman" panose="02020603050405020304" pitchFamily="18" charset="0"/>
              </a:rPr>
              <a:t>pro životní prostředí nebo společnost </a:t>
            </a:r>
            <a:r>
              <a:rPr lang="cs-CZ" sz="1400" dirty="0">
                <a:solidFill>
                  <a:srgbClr val="002060"/>
                </a:solidFill>
                <a:latin typeface="Times New Roman" panose="02020603050405020304" pitchFamily="18" charset="0"/>
                <a:cs typeface="Times New Roman" panose="02020603050405020304" pitchFamily="18" charset="0"/>
              </a:rPr>
              <a:t>(fair </a:t>
            </a:r>
            <a:r>
              <a:rPr lang="cs-CZ" sz="1400" dirty="0" err="1">
                <a:solidFill>
                  <a:srgbClr val="002060"/>
                </a:solidFill>
                <a:latin typeface="Times New Roman" panose="02020603050405020304" pitchFamily="18" charset="0"/>
                <a:cs typeface="Times New Roman" panose="02020603050405020304" pitchFamily="18" charset="0"/>
              </a:rPr>
              <a:t>trade</a:t>
            </a:r>
            <a:r>
              <a:rPr lang="cs-CZ" sz="1400" dirty="0">
                <a:solidFill>
                  <a:srgbClr val="002060"/>
                </a:solidFill>
                <a:latin typeface="Times New Roman" panose="02020603050405020304" pitchFamily="18" charset="0"/>
                <a:cs typeface="Times New Roman" panose="02020603050405020304" pitchFamily="18" charset="0"/>
              </a:rPr>
              <a:t>, </a:t>
            </a:r>
            <a:r>
              <a:rPr lang="cs-CZ" sz="1400" dirty="0" err="1">
                <a:solidFill>
                  <a:srgbClr val="002060"/>
                </a:solidFill>
                <a:latin typeface="Times New Roman" panose="02020603050405020304" pitchFamily="18" charset="0"/>
                <a:cs typeface="Times New Roman" panose="02020603050405020304" pitchFamily="18" charset="0"/>
              </a:rPr>
              <a:t>mikrofinancování</a:t>
            </a:r>
            <a:r>
              <a:rPr lang="cs-CZ" sz="1400" dirty="0">
                <a:solidFill>
                  <a:srgbClr val="002060"/>
                </a:solidFill>
                <a:latin typeface="Times New Roman" panose="02020603050405020304" pitchFamily="18" charset="0"/>
                <a:cs typeface="Times New Roman" panose="02020603050405020304" pitchFamily="18" charset="0"/>
              </a:rPr>
              <a:t>, podpůrné podniky, produkty a služby pro znevýhodněné skupiny obyvatel, obnovitelné zdroje energie, boj proti změně klimatu, čištění vod, nakládání s odpady, doprava šetrná k životnímu prostředí, ekologické zemědělství, lesní hospodářství, zdravotnictví, vyvážená strava, podpora vzdělávání a odborné přípravy apod.).</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b="1" dirty="0">
                <a:solidFill>
                  <a:schemeClr val="bg1"/>
                </a:solidFill>
                <a:latin typeface="Times New Roman" panose="02020603050405020304" pitchFamily="18" charset="0"/>
                <a:cs typeface="Times New Roman" panose="02020603050405020304" pitchFamily="18" charset="0"/>
              </a:rPr>
              <a:t>Klasifikace fondů</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274405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356296"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dirty="0">
              <a:solidFill>
                <a:srgbClr val="002060"/>
              </a:solidFill>
              <a:latin typeface="Times New Roman" panose="02020603050405020304" pitchFamily="18" charset="0"/>
              <a:cs typeface="Times New Roman" panose="02020603050405020304" pitchFamily="18" charset="0"/>
            </a:endParaRPr>
          </a:p>
          <a:p>
            <a:endParaRPr lang="cs-CZ" sz="1400" b="1"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Solidární fondy </a:t>
            </a:r>
            <a:r>
              <a:rPr lang="cs-CZ" sz="1400" dirty="0">
                <a:solidFill>
                  <a:srgbClr val="002060"/>
                </a:solidFill>
                <a:latin typeface="Times New Roman" panose="02020603050405020304" pitchFamily="18" charset="0"/>
                <a:cs typeface="Times New Roman" panose="02020603050405020304" pitchFamily="18" charset="0"/>
              </a:rPr>
              <a:t>– investují přímo celý nebo část jejich majetku (aktiv) do podpůrných podniků nebo sociálních projektů na podporu sociální integrace, bydlení, mikroúvěrů a jiných podobných iniciativ. </a:t>
            </a:r>
          </a:p>
          <a:p>
            <a:r>
              <a:rPr lang="cs-CZ" sz="1400" b="1" dirty="0">
                <a:solidFill>
                  <a:srgbClr val="002060"/>
                </a:solidFill>
                <a:latin typeface="Times New Roman" panose="02020603050405020304" pitchFamily="18" charset="0"/>
                <a:cs typeface="Times New Roman" panose="02020603050405020304" pitchFamily="18" charset="0"/>
              </a:rPr>
              <a:t>Mikroúvěrové fondy </a:t>
            </a:r>
            <a:r>
              <a:rPr lang="cs-CZ" sz="1400" dirty="0">
                <a:solidFill>
                  <a:srgbClr val="002060"/>
                </a:solidFill>
                <a:latin typeface="Times New Roman" panose="02020603050405020304" pitchFamily="18" charset="0"/>
                <a:cs typeface="Times New Roman" panose="02020603050405020304" pitchFamily="18" charset="0"/>
              </a:rPr>
              <a:t>– cílem je finančně úvěrovat malé a střední podniky, které nemají přístup ke klasickému způsobu financování. </a:t>
            </a:r>
          </a:p>
          <a:p>
            <a:r>
              <a:rPr lang="cs-CZ" sz="1400" b="1" dirty="0">
                <a:solidFill>
                  <a:srgbClr val="002060"/>
                </a:solidFill>
                <a:latin typeface="Times New Roman" panose="02020603050405020304" pitchFamily="18" charset="0"/>
                <a:cs typeface="Times New Roman" panose="02020603050405020304" pitchFamily="18" charset="0"/>
              </a:rPr>
              <a:t>Etické fondy </a:t>
            </a:r>
            <a:r>
              <a:rPr lang="cs-CZ" sz="1400" dirty="0">
                <a:solidFill>
                  <a:srgbClr val="002060"/>
                </a:solidFill>
                <a:latin typeface="Times New Roman" panose="02020603050405020304" pitchFamily="18" charset="0"/>
                <a:cs typeface="Times New Roman" panose="02020603050405020304" pitchFamily="18" charset="0"/>
              </a:rPr>
              <a:t>– jedná se o fondy založené na etickém a morálním přístupu. Z těchto fondů jsou vyloučené cenné papíry firem z odvětví, jako jsou zbraně, tabák, alkohol a ze zemí, které nerespektují základní lidská práva nebo práva dětí. </a:t>
            </a:r>
          </a:p>
          <a:p>
            <a:r>
              <a:rPr lang="cs-CZ" sz="1400" b="1" dirty="0">
                <a:solidFill>
                  <a:srgbClr val="002060"/>
                </a:solidFill>
                <a:latin typeface="Times New Roman" panose="02020603050405020304" pitchFamily="18" charset="0"/>
                <a:cs typeface="Times New Roman" panose="02020603050405020304" pitchFamily="18" charset="0"/>
              </a:rPr>
              <a:t>Podílové fondy investující do ekologických oblastí </a:t>
            </a:r>
            <a:r>
              <a:rPr lang="cs-CZ" sz="1400" dirty="0">
                <a:solidFill>
                  <a:srgbClr val="002060"/>
                </a:solidFill>
                <a:latin typeface="Times New Roman" panose="02020603050405020304" pitchFamily="18" charset="0"/>
                <a:cs typeface="Times New Roman" panose="02020603050405020304" pitchFamily="18" charset="0"/>
              </a:rPr>
              <a:t>podnikání jsou převážně akciovými fondy - investují do akcií sociálně odpovědných společností. Mohou být ovšem také smíšenými, dluhopisovými nebo zajištěnými fondy. Zpravidla navíc bývají ještě oborově zaměřené.</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b="1" dirty="0">
                <a:solidFill>
                  <a:schemeClr val="bg1"/>
                </a:solidFill>
                <a:latin typeface="Times New Roman" panose="02020603050405020304" pitchFamily="18" charset="0"/>
                <a:cs typeface="Times New Roman" panose="02020603050405020304" pitchFamily="18" charset="0"/>
              </a:rPr>
              <a:t>Klasifikace fondů</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5094429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Vybrané možností 8 investičních společností – produkty nabízející v ČR -  fondy (společensky odpovědné): </a:t>
            </a:r>
          </a:p>
          <a:p>
            <a:r>
              <a:rPr lang="cs-CZ" sz="1400" dirty="0">
                <a:solidFill>
                  <a:schemeClr val="bg1"/>
                </a:solidFill>
                <a:latin typeface="Times New Roman" panose="02020603050405020304" pitchFamily="18" charset="0"/>
                <a:cs typeface="Times New Roman" panose="02020603050405020304" pitchFamily="18" charset="0"/>
              </a:rPr>
              <a:t>BNP </a:t>
            </a:r>
            <a:r>
              <a:rPr lang="cs-CZ" sz="1400" dirty="0" err="1">
                <a:solidFill>
                  <a:schemeClr val="bg1"/>
                </a:solidFill>
                <a:latin typeface="Times New Roman" panose="02020603050405020304" pitchFamily="18" charset="0"/>
                <a:cs typeface="Times New Roman" panose="02020603050405020304" pitchFamily="18" charset="0"/>
              </a:rPr>
              <a:t>Paribas</a:t>
            </a:r>
            <a:r>
              <a:rPr lang="cs-CZ" sz="1400" dirty="0">
                <a:solidFill>
                  <a:schemeClr val="bg1"/>
                </a:solidFill>
                <a:latin typeface="Times New Roman" panose="02020603050405020304" pitchFamily="18" charset="0"/>
                <a:cs typeface="Times New Roman" panose="02020603050405020304" pitchFamily="18" charset="0"/>
              </a:rPr>
              <a:t> </a:t>
            </a:r>
            <a:r>
              <a:rPr lang="cs-CZ" sz="1400" dirty="0" err="1">
                <a:solidFill>
                  <a:schemeClr val="bg1"/>
                </a:solidFill>
                <a:latin typeface="Times New Roman" panose="02020603050405020304" pitchFamily="18" charset="0"/>
                <a:cs typeface="Times New Roman" panose="02020603050405020304" pitchFamily="18" charset="0"/>
              </a:rPr>
              <a:t>Asset</a:t>
            </a:r>
            <a:r>
              <a:rPr lang="cs-CZ" sz="1400" dirty="0">
                <a:solidFill>
                  <a:schemeClr val="bg1"/>
                </a:solidFill>
                <a:latin typeface="Times New Roman" panose="02020603050405020304" pitchFamily="18" charset="0"/>
                <a:cs typeface="Times New Roman" panose="02020603050405020304" pitchFamily="18" charset="0"/>
              </a:rPr>
              <a:t> Management, </a:t>
            </a:r>
          </a:p>
          <a:p>
            <a:r>
              <a:rPr lang="cs-CZ" sz="1400" dirty="0" err="1">
                <a:solidFill>
                  <a:schemeClr val="bg1"/>
                </a:solidFill>
                <a:latin typeface="Times New Roman" panose="02020603050405020304" pitchFamily="18" charset="0"/>
                <a:cs typeface="Times New Roman" panose="02020603050405020304" pitchFamily="18" charset="0"/>
              </a:rPr>
              <a:t>Conseq</a:t>
            </a:r>
            <a:r>
              <a:rPr lang="cs-CZ" sz="1400" dirty="0">
                <a:solidFill>
                  <a:schemeClr val="bg1"/>
                </a:solidFill>
                <a:latin typeface="Times New Roman" panose="02020603050405020304" pitchFamily="18" charset="0"/>
                <a:cs typeface="Times New Roman" panose="02020603050405020304" pitchFamily="18" charset="0"/>
              </a:rPr>
              <a:t> </a:t>
            </a:r>
            <a:r>
              <a:rPr lang="cs-CZ" sz="1400" dirty="0" err="1">
                <a:solidFill>
                  <a:schemeClr val="bg1"/>
                </a:solidFill>
                <a:latin typeface="Times New Roman" panose="02020603050405020304" pitchFamily="18" charset="0"/>
                <a:cs typeface="Times New Roman" panose="02020603050405020304" pitchFamily="18" charset="0"/>
              </a:rPr>
              <a:t>Investment</a:t>
            </a:r>
            <a:r>
              <a:rPr lang="cs-CZ" sz="1400" dirty="0">
                <a:solidFill>
                  <a:schemeClr val="bg1"/>
                </a:solidFill>
                <a:latin typeface="Times New Roman" panose="02020603050405020304" pitchFamily="18" charset="0"/>
                <a:cs typeface="Times New Roman" panose="02020603050405020304" pitchFamily="18" charset="0"/>
              </a:rPr>
              <a:t> Management, </a:t>
            </a:r>
          </a:p>
          <a:p>
            <a:r>
              <a:rPr lang="cs-CZ" sz="1400" dirty="0" err="1">
                <a:solidFill>
                  <a:schemeClr val="bg1"/>
                </a:solidFill>
                <a:latin typeface="Times New Roman" panose="02020603050405020304" pitchFamily="18" charset="0"/>
                <a:cs typeface="Times New Roman" panose="02020603050405020304" pitchFamily="18" charset="0"/>
              </a:rPr>
              <a:t>Patria</a:t>
            </a:r>
            <a:r>
              <a:rPr lang="cs-CZ" sz="1400" dirty="0">
                <a:solidFill>
                  <a:schemeClr val="bg1"/>
                </a:solidFill>
                <a:latin typeface="Times New Roman" panose="02020603050405020304" pitchFamily="18" charset="0"/>
                <a:cs typeface="Times New Roman" panose="02020603050405020304" pitchFamily="18" charset="0"/>
              </a:rPr>
              <a:t> Finance, </a:t>
            </a:r>
          </a:p>
          <a:p>
            <a:r>
              <a:rPr lang="cs-CZ" sz="1400" dirty="0">
                <a:solidFill>
                  <a:schemeClr val="bg1"/>
                </a:solidFill>
                <a:latin typeface="Times New Roman" panose="02020603050405020304" pitchFamily="18" charset="0"/>
                <a:cs typeface="Times New Roman" panose="02020603050405020304" pitchFamily="18" charset="0"/>
              </a:rPr>
              <a:t>ČSOB </a:t>
            </a:r>
            <a:r>
              <a:rPr lang="cs-CZ" sz="1400" dirty="0" err="1">
                <a:solidFill>
                  <a:schemeClr val="bg1"/>
                </a:solidFill>
                <a:latin typeface="Times New Roman" panose="02020603050405020304" pitchFamily="18" charset="0"/>
                <a:cs typeface="Times New Roman" panose="02020603050405020304" pitchFamily="18" charset="0"/>
              </a:rPr>
              <a:t>Asset</a:t>
            </a:r>
            <a:r>
              <a:rPr lang="cs-CZ" sz="1400" dirty="0">
                <a:solidFill>
                  <a:schemeClr val="bg1"/>
                </a:solidFill>
                <a:latin typeface="Times New Roman" panose="02020603050405020304" pitchFamily="18" charset="0"/>
                <a:cs typeface="Times New Roman" panose="02020603050405020304" pitchFamily="18" charset="0"/>
              </a:rPr>
              <a:t> Management, </a:t>
            </a:r>
          </a:p>
          <a:p>
            <a:r>
              <a:rPr lang="cs-CZ" sz="1400" dirty="0">
                <a:solidFill>
                  <a:schemeClr val="bg1"/>
                </a:solidFill>
                <a:latin typeface="Times New Roman" panose="02020603050405020304" pitchFamily="18" charset="0"/>
                <a:cs typeface="Times New Roman" panose="02020603050405020304" pitchFamily="18" charset="0"/>
              </a:rPr>
              <a:t>ČP Invest investiční společnost, </a:t>
            </a:r>
          </a:p>
          <a:p>
            <a:r>
              <a:rPr lang="cs-CZ" sz="1400" dirty="0">
                <a:solidFill>
                  <a:schemeClr val="bg1"/>
                </a:solidFill>
                <a:latin typeface="Times New Roman" panose="02020603050405020304" pitchFamily="18" charset="0"/>
                <a:cs typeface="Times New Roman" panose="02020603050405020304" pitchFamily="18" charset="0"/>
              </a:rPr>
              <a:t>Pioneer </a:t>
            </a:r>
            <a:r>
              <a:rPr lang="cs-CZ" sz="1400" dirty="0" err="1">
                <a:solidFill>
                  <a:schemeClr val="bg1"/>
                </a:solidFill>
                <a:latin typeface="Times New Roman" panose="02020603050405020304" pitchFamily="18" charset="0"/>
                <a:cs typeface="Times New Roman" panose="02020603050405020304" pitchFamily="18" charset="0"/>
              </a:rPr>
              <a:t>Investmenst</a:t>
            </a:r>
            <a:r>
              <a:rPr lang="cs-CZ" sz="1400" dirty="0">
                <a:solidFill>
                  <a:schemeClr val="bg1"/>
                </a:solidFill>
                <a:latin typeface="Times New Roman" panose="02020603050405020304" pitchFamily="18" charset="0"/>
                <a:cs typeface="Times New Roman" panose="02020603050405020304" pitchFamily="18" charset="0"/>
              </a:rPr>
              <a:t>, </a:t>
            </a:r>
          </a:p>
          <a:p>
            <a:r>
              <a:rPr lang="cs-CZ" sz="1400" dirty="0" err="1">
                <a:solidFill>
                  <a:schemeClr val="bg1"/>
                </a:solidFill>
                <a:latin typeface="Times New Roman" panose="02020603050405020304" pitchFamily="18" charset="0"/>
                <a:cs typeface="Times New Roman" panose="02020603050405020304" pitchFamily="18" charset="0"/>
              </a:rPr>
              <a:t>Erste</a:t>
            </a:r>
            <a:r>
              <a:rPr lang="cs-CZ" sz="1400" dirty="0">
                <a:solidFill>
                  <a:schemeClr val="bg1"/>
                </a:solidFill>
                <a:latin typeface="Times New Roman" panose="02020603050405020304" pitchFamily="18" charset="0"/>
                <a:cs typeface="Times New Roman" panose="02020603050405020304" pitchFamily="18" charset="0"/>
              </a:rPr>
              <a:t> </a:t>
            </a:r>
            <a:r>
              <a:rPr lang="cs-CZ" sz="1400" dirty="0" err="1">
                <a:solidFill>
                  <a:schemeClr val="bg1"/>
                </a:solidFill>
                <a:latin typeface="Times New Roman" panose="02020603050405020304" pitchFamily="18" charset="0"/>
                <a:cs typeface="Times New Roman" panose="02020603050405020304" pitchFamily="18" charset="0"/>
              </a:rPr>
              <a:t>Asset</a:t>
            </a:r>
            <a:r>
              <a:rPr lang="cs-CZ" sz="1400" dirty="0">
                <a:solidFill>
                  <a:schemeClr val="bg1"/>
                </a:solidFill>
                <a:latin typeface="Times New Roman" panose="02020603050405020304" pitchFamily="18" charset="0"/>
                <a:cs typeface="Times New Roman" panose="02020603050405020304" pitchFamily="18" charset="0"/>
              </a:rPr>
              <a:t> Management a </a:t>
            </a:r>
          </a:p>
          <a:p>
            <a:r>
              <a:rPr lang="cs-CZ" sz="1400" dirty="0">
                <a:solidFill>
                  <a:schemeClr val="bg1"/>
                </a:solidFill>
                <a:latin typeface="Times New Roman" panose="02020603050405020304" pitchFamily="18" charset="0"/>
                <a:cs typeface="Times New Roman" panose="02020603050405020304" pitchFamily="18" charset="0"/>
              </a:rPr>
              <a:t>REDSIDE investiční společnost. </a:t>
            </a: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6" y="267494"/>
            <a:ext cx="4500311"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dirty="0">
                <a:solidFill>
                  <a:srgbClr val="002060"/>
                </a:solidFill>
                <a:latin typeface="Times New Roman" panose="02020603050405020304" pitchFamily="18" charset="0"/>
                <a:cs typeface="Times New Roman" panose="02020603050405020304" pitchFamily="18" charset="0"/>
              </a:rPr>
              <a:t>Představení aktivit BNP </a:t>
            </a:r>
            <a:r>
              <a:rPr lang="cs-CZ" sz="1400" dirty="0" err="1">
                <a:solidFill>
                  <a:srgbClr val="002060"/>
                </a:solidFill>
                <a:latin typeface="Times New Roman" panose="02020603050405020304" pitchFamily="18" charset="0"/>
                <a:cs typeface="Times New Roman" panose="02020603050405020304" pitchFamily="18" charset="0"/>
              </a:rPr>
              <a:t>Paribas</a:t>
            </a:r>
            <a:r>
              <a:rPr lang="cs-CZ" sz="1400" dirty="0">
                <a:solidFill>
                  <a:srgbClr val="002060"/>
                </a:solidFill>
                <a:latin typeface="Times New Roman" panose="02020603050405020304" pitchFamily="18" charset="0"/>
                <a:cs typeface="Times New Roman" panose="02020603050405020304" pitchFamily="18" charset="0"/>
              </a:rPr>
              <a:t>…</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sz="900" dirty="0">
                <a:solidFill>
                  <a:srgbClr val="002060"/>
                </a:solidFill>
                <a:latin typeface="Times New Roman" panose="02020603050405020304" pitchFamily="18" charset="0"/>
                <a:cs typeface="Times New Roman" panose="02020603050405020304" pitchFamily="18" charset="0"/>
                <a:hlinkClick r:id="rId2"/>
              </a:rPr>
              <a:t>https://group.bnpparibas/en/group/bnp-paribas-a-leader-in-sustainable-finance</a:t>
            </a:r>
            <a:endParaRPr lang="cs-CZ" sz="9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9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900" dirty="0">
              <a:solidFill>
                <a:srgbClr val="002060"/>
              </a:solidFill>
              <a:latin typeface="Times New Roman" panose="02020603050405020304" pitchFamily="18" charset="0"/>
              <a:cs typeface="Times New Roman" panose="02020603050405020304" pitchFamily="18" charset="0"/>
            </a:endParaRPr>
          </a:p>
          <a:p>
            <a:pPr marL="0" indent="0">
              <a:buNone/>
            </a:pPr>
            <a:r>
              <a:rPr lang="cs-CZ" sz="900" dirty="0">
                <a:solidFill>
                  <a:srgbClr val="002060"/>
                </a:solidFill>
                <a:latin typeface="Times New Roman" panose="02020603050405020304" pitchFamily="18" charset="0"/>
                <a:cs typeface="Times New Roman" panose="02020603050405020304" pitchFamily="18" charset="0"/>
              </a:rPr>
              <a:t> </a:t>
            </a:r>
          </a:p>
          <a:p>
            <a:pPr marL="0" indent="0">
              <a:buNone/>
            </a:pPr>
            <a:r>
              <a:rPr lang="cs-CZ" sz="1200" dirty="0">
                <a:solidFill>
                  <a:srgbClr val="002060"/>
                </a:solidFill>
                <a:latin typeface="Times New Roman" panose="02020603050405020304" pitchFamily="18" charset="0"/>
                <a:cs typeface="Times New Roman" panose="02020603050405020304" pitchFamily="18" charset="0"/>
                <a:hlinkClick r:id="rId3"/>
              </a:rPr>
              <a:t>https://group.bnpparibas/en/news/investing-your-savings-responsibly-how-does-it-work#2</a:t>
            </a:r>
            <a:endParaRPr lang="cs-CZ" sz="12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b="1" dirty="0">
                <a:solidFill>
                  <a:schemeClr val="bg1"/>
                </a:solidFill>
                <a:latin typeface="Times New Roman" panose="02020603050405020304" pitchFamily="18" charset="0"/>
                <a:cs typeface="Times New Roman" panose="02020603050405020304" pitchFamily="18" charset="0"/>
              </a:rPr>
              <a:t>Klasifikace fondů</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4588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024336"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Koncept SRI se posunul od malého počtu specializovaných menších investičních fondů (ve formě podílových fondů) do investiční filozofie velkých investičních institucí.</a:t>
            </a:r>
          </a:p>
        </p:txBody>
      </p:sp>
      <p:sp>
        <p:nvSpPr>
          <p:cNvPr id="5" name="Zástupný symbol pro obsah 2"/>
          <p:cNvSpPr txBox="1">
            <a:spLocks/>
          </p:cNvSpPr>
          <p:nvPr/>
        </p:nvSpPr>
        <p:spPr>
          <a:xfrm>
            <a:off x="3844516" y="600003"/>
            <a:ext cx="4136404" cy="427600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rgbClr val="002060"/>
                </a:solidFill>
                <a:latin typeface="Times New Roman" panose="02020603050405020304" pitchFamily="18" charset="0"/>
                <a:cs typeface="Times New Roman" panose="02020603050405020304" pitchFamily="18" charset="0"/>
              </a:rPr>
              <a:t>Základní myšlenkou SRI je uvažování nynějších firem, které </a:t>
            </a:r>
            <a:r>
              <a:rPr lang="cs-CZ" sz="1400" b="1" dirty="0">
                <a:solidFill>
                  <a:srgbClr val="002060"/>
                </a:solidFill>
                <a:latin typeface="Times New Roman" panose="02020603050405020304" pitchFamily="18" charset="0"/>
                <a:cs typeface="Times New Roman" panose="02020603050405020304" pitchFamily="18" charset="0"/>
              </a:rPr>
              <a:t>kromě ziskovosti investice řeší také sociální, environmentální či ekonomické přínosy</a:t>
            </a:r>
            <a:r>
              <a:rPr lang="cs-CZ" sz="1400" dirty="0">
                <a:solidFill>
                  <a:srgbClr val="002060"/>
                </a:solidFill>
                <a:latin typeface="Times New Roman" panose="02020603050405020304" pitchFamily="18" charset="0"/>
                <a:cs typeface="Times New Roman" panose="02020603050405020304" pitchFamily="18" charset="0"/>
              </a:rPr>
              <a:t>.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Jedná se o tzv. společenskou návratnost investic (</a:t>
            </a:r>
            <a:r>
              <a:rPr lang="cs-CZ" sz="1400" b="1" dirty="0">
                <a:solidFill>
                  <a:srgbClr val="002060"/>
                </a:solidFill>
                <a:latin typeface="Times New Roman" panose="02020603050405020304" pitchFamily="18" charset="0"/>
                <a:cs typeface="Times New Roman" panose="02020603050405020304" pitchFamily="18" charset="0"/>
              </a:rPr>
              <a:t>SROI, </a:t>
            </a:r>
            <a:r>
              <a:rPr lang="cs-CZ" sz="1400" b="1" dirty="0" err="1">
                <a:solidFill>
                  <a:srgbClr val="002060"/>
                </a:solidFill>
                <a:latin typeface="Times New Roman" panose="02020603050405020304" pitchFamily="18" charset="0"/>
                <a:cs typeface="Times New Roman" panose="02020603050405020304" pitchFamily="18" charset="0"/>
              </a:rPr>
              <a:t>social</a:t>
            </a:r>
            <a:r>
              <a:rPr lang="cs-CZ" sz="1400" b="1" dirty="0">
                <a:solidFill>
                  <a:srgbClr val="002060"/>
                </a:solidFill>
                <a:latin typeface="Times New Roman" panose="02020603050405020304" pitchFamily="18" charset="0"/>
                <a:cs typeface="Times New Roman" panose="02020603050405020304" pitchFamily="18" charset="0"/>
              </a:rPr>
              <a:t> return on </a:t>
            </a:r>
            <a:r>
              <a:rPr lang="cs-CZ" sz="1400" b="1" dirty="0" err="1">
                <a:solidFill>
                  <a:srgbClr val="002060"/>
                </a:solidFill>
                <a:latin typeface="Times New Roman" panose="02020603050405020304" pitchFamily="18" charset="0"/>
                <a:cs typeface="Times New Roman" panose="02020603050405020304" pitchFamily="18" charset="0"/>
              </a:rPr>
              <a:t>investment</a:t>
            </a:r>
            <a:r>
              <a:rPr lang="cs-CZ" sz="1400" dirty="0">
                <a:solidFill>
                  <a:srgbClr val="002060"/>
                </a:solidFill>
                <a:latin typeface="Times New Roman" panose="02020603050405020304" pitchFamily="18" charset="0"/>
                <a:cs typeface="Times New Roman" panose="02020603050405020304" pitchFamily="18" charset="0"/>
              </a:rPr>
              <a:t>). </a:t>
            </a:r>
            <a:r>
              <a:rPr lang="cs-CZ" sz="800" dirty="0">
                <a:solidFill>
                  <a:srgbClr val="002060"/>
                </a:solidFill>
                <a:latin typeface="Times New Roman" panose="02020603050405020304" pitchFamily="18" charset="0"/>
                <a:cs typeface="Times New Roman" panose="02020603050405020304" pitchFamily="18" charset="0"/>
                <a:hlinkClick r:id="rId2"/>
              </a:rPr>
              <a:t>https://www.sopact.com/perspectives/social-return-on-investment-calculation</a:t>
            </a:r>
            <a:r>
              <a:rPr lang="cs-CZ" sz="800" dirty="0">
                <a:solidFill>
                  <a:srgbClr val="002060"/>
                </a:solidFill>
                <a:latin typeface="Times New Roman" panose="02020603050405020304" pitchFamily="18" charset="0"/>
                <a:cs typeface="Times New Roman" panose="02020603050405020304" pitchFamily="18" charset="0"/>
              </a:rPr>
              <a:t> </a:t>
            </a:r>
          </a:p>
          <a:p>
            <a:r>
              <a:rPr lang="cs-CZ" sz="1400" dirty="0">
                <a:solidFill>
                  <a:srgbClr val="002060"/>
                </a:solidFill>
                <a:latin typeface="Times New Roman" panose="02020603050405020304" pitchFamily="18" charset="0"/>
                <a:cs typeface="Times New Roman" panose="02020603050405020304" pitchFamily="18" charset="0"/>
              </a:rPr>
              <a:t>Hodnotí se dopady podporovaného projektu na společnost, životní prostředí a ekonomiku. Společenská návratnost investic je ukazatel, který se zabývá otázkou: </a:t>
            </a:r>
            <a:r>
              <a:rPr lang="cs-CZ" sz="1400" i="1" dirty="0">
                <a:solidFill>
                  <a:srgbClr val="002060"/>
                </a:solidFill>
                <a:highlight>
                  <a:srgbClr val="FFFF00"/>
                </a:highlight>
                <a:latin typeface="Times New Roman" panose="02020603050405020304" pitchFamily="18" charset="0"/>
                <a:cs typeface="Times New Roman" panose="02020603050405020304" pitchFamily="18" charset="0"/>
              </a:rPr>
              <a:t>Jaký dopad má zkoumaný projekt na všechny zainteresované strany?</a:t>
            </a:r>
            <a:r>
              <a:rPr lang="cs-CZ" sz="1400" dirty="0">
                <a:solidFill>
                  <a:srgbClr val="002060"/>
                </a:solidFill>
                <a:highlight>
                  <a:srgbClr val="FFFF00"/>
                </a:highlight>
                <a:latin typeface="Times New Roman" panose="02020603050405020304" pitchFamily="18" charset="0"/>
                <a:cs typeface="Times New Roman" panose="02020603050405020304" pitchFamily="18" charset="0"/>
              </a:rPr>
              <a:t>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Sociální návratnost se může projevit v rozdílném rozsahu, avšak může být součástí firemní politiky, která posílí environmentální a společenské hodnoty sociálně odpovědného investora.</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Význam SRI</a:t>
            </a: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767307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5" end="5"/>
                                            </p:txEl>
                                          </p:spTgt>
                                        </p:tgtEl>
                                        <p:attrNameLst>
                                          <p:attrName>style.visibility</p:attrName>
                                        </p:attrNameLst>
                                      </p:cBhvr>
                                      <p:to>
                                        <p:strVal val="visible"/>
                                      </p:to>
                                    </p:set>
                                    <p:animEffect transition="in" filter="fade">
                                      <p:cBhvr>
                                        <p:cTn id="2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K hodnocení společností vybraných pro investici, se začaly využívat indexy hodnocení společensky odpovědné výkonnosti. </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V souvislosti s hodnocením podniků, do nichž by investoři rádi vložili své finanční prostředky, byly vyvinuty různé indexy, které investorům napomohou k identifikaci společensky odpovědných podniků - indexy Dow Jones </a:t>
            </a:r>
            <a:r>
              <a:rPr lang="cs-CZ" sz="1400" dirty="0" err="1">
                <a:solidFill>
                  <a:schemeClr val="bg1"/>
                </a:solidFill>
                <a:latin typeface="Times New Roman" panose="02020603050405020304" pitchFamily="18" charset="0"/>
                <a:cs typeface="Times New Roman" panose="02020603050405020304" pitchFamily="18" charset="0"/>
              </a:rPr>
              <a:t>Sustainability</a:t>
            </a:r>
            <a:r>
              <a:rPr lang="cs-CZ" sz="1400" dirty="0">
                <a:solidFill>
                  <a:schemeClr val="bg1"/>
                </a:solidFill>
                <a:latin typeface="Times New Roman" panose="02020603050405020304" pitchFamily="18" charset="0"/>
                <a:cs typeface="Times New Roman" panose="02020603050405020304" pitchFamily="18" charset="0"/>
              </a:rPr>
              <a:t> Index, FTSE4Good a </a:t>
            </a:r>
            <a:r>
              <a:rPr lang="cs-CZ" sz="1400" dirty="0" err="1">
                <a:solidFill>
                  <a:schemeClr val="bg1"/>
                </a:solidFill>
                <a:latin typeface="Times New Roman" panose="02020603050405020304" pitchFamily="18" charset="0"/>
                <a:cs typeface="Times New Roman" panose="02020603050405020304" pitchFamily="18" charset="0"/>
              </a:rPr>
              <a:t>Ethibel</a:t>
            </a:r>
            <a:r>
              <a:rPr lang="cs-CZ" sz="1400" dirty="0">
                <a:solidFill>
                  <a:schemeClr val="bg1"/>
                </a:solidFill>
                <a:latin typeface="Times New Roman" panose="02020603050405020304" pitchFamily="18" charset="0"/>
                <a:cs typeface="Times New Roman" panose="02020603050405020304" pitchFamily="18" charset="0"/>
              </a:rPr>
              <a:t> </a:t>
            </a:r>
            <a:r>
              <a:rPr lang="cs-CZ" sz="1400" dirty="0" err="1">
                <a:solidFill>
                  <a:schemeClr val="bg1"/>
                </a:solidFill>
                <a:latin typeface="Times New Roman" panose="02020603050405020304" pitchFamily="18" charset="0"/>
                <a:cs typeface="Times New Roman" panose="02020603050405020304" pitchFamily="18" charset="0"/>
              </a:rPr>
              <a:t>Sustainability</a:t>
            </a:r>
            <a:r>
              <a:rPr lang="cs-CZ" sz="1400" dirty="0">
                <a:solidFill>
                  <a:schemeClr val="bg1"/>
                </a:solidFill>
                <a:latin typeface="Times New Roman" panose="02020603050405020304" pitchFamily="18" charset="0"/>
                <a:cs typeface="Times New Roman" panose="02020603050405020304" pitchFamily="18" charset="0"/>
              </a:rPr>
              <a:t> Index.</a:t>
            </a: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075668"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600" b="1" dirty="0">
              <a:solidFill>
                <a:srgbClr val="002060"/>
              </a:solidFill>
              <a:latin typeface="Times New Roman" panose="02020603050405020304" pitchFamily="18" charset="0"/>
              <a:cs typeface="Times New Roman" panose="02020603050405020304" pitchFamily="18" charset="0"/>
            </a:endParaRPr>
          </a:p>
          <a:p>
            <a:pPr marL="0" indent="0">
              <a:buNone/>
            </a:pPr>
            <a:r>
              <a:rPr lang="cs-CZ" sz="1600" b="1" dirty="0">
                <a:solidFill>
                  <a:srgbClr val="002060"/>
                </a:solidFill>
                <a:latin typeface="Times New Roman" panose="02020603050405020304" pitchFamily="18" charset="0"/>
                <a:cs typeface="Times New Roman" panose="02020603050405020304" pitchFamily="18" charset="0"/>
              </a:rPr>
              <a:t>Dow Jones Sustainability </a:t>
            </a:r>
            <a:r>
              <a:rPr lang="cs-CZ" sz="1600" b="1" dirty="0" err="1">
                <a:solidFill>
                  <a:srgbClr val="002060"/>
                </a:solidFill>
                <a:latin typeface="Times New Roman" panose="02020603050405020304" pitchFamily="18" charset="0"/>
                <a:cs typeface="Times New Roman" panose="02020603050405020304" pitchFamily="18" charset="0"/>
              </a:rPr>
              <a:t>Indexes</a:t>
            </a:r>
            <a:r>
              <a:rPr lang="cs-CZ" sz="1600" b="1" dirty="0">
                <a:solidFill>
                  <a:srgbClr val="002060"/>
                </a:solidFill>
                <a:latin typeface="Times New Roman" panose="02020603050405020304" pitchFamily="18" charset="0"/>
                <a:cs typeface="Times New Roman" panose="02020603050405020304" pitchFamily="18" charset="0"/>
              </a:rPr>
              <a:t> </a:t>
            </a:r>
            <a:r>
              <a:rPr lang="cs-CZ" sz="1600" dirty="0">
                <a:solidFill>
                  <a:srgbClr val="002060"/>
                </a:solidFill>
                <a:latin typeface="Times New Roman" panose="02020603050405020304" pitchFamily="18" charset="0"/>
                <a:cs typeface="Times New Roman" panose="02020603050405020304" pitchFamily="18" charset="0"/>
              </a:rPr>
              <a:t>(DJSI) představují rodinu indexů odvozených a plně sloučených s Down Jones Global </a:t>
            </a:r>
            <a:r>
              <a:rPr lang="cs-CZ" sz="1600" dirty="0" err="1">
                <a:solidFill>
                  <a:srgbClr val="002060"/>
                </a:solidFill>
                <a:latin typeface="Times New Roman" panose="02020603050405020304" pitchFamily="18" charset="0"/>
                <a:cs typeface="Times New Roman" panose="02020603050405020304" pitchFamily="18" charset="0"/>
              </a:rPr>
              <a:t>Indexes</a:t>
            </a:r>
            <a:r>
              <a:rPr lang="cs-CZ" sz="1600" dirty="0">
                <a:solidFill>
                  <a:srgbClr val="002060"/>
                </a:solidFill>
                <a:latin typeface="Times New Roman" panose="02020603050405020304" pitchFamily="18" charset="0"/>
                <a:cs typeface="Times New Roman" panose="02020603050405020304" pitchFamily="18" charset="0"/>
              </a:rPr>
              <a:t>. </a:t>
            </a:r>
          </a:p>
          <a:p>
            <a:pPr marL="0" indent="0">
              <a:buNone/>
            </a:pPr>
            <a:endParaRPr lang="cs-CZ" sz="1600" dirty="0">
              <a:solidFill>
                <a:srgbClr val="002060"/>
              </a:solidFill>
              <a:latin typeface="Times New Roman" panose="02020603050405020304" pitchFamily="18" charset="0"/>
              <a:cs typeface="Times New Roman" panose="02020603050405020304" pitchFamily="18" charset="0"/>
            </a:endParaRPr>
          </a:p>
          <a:p>
            <a:r>
              <a:rPr lang="cs-CZ" sz="1600" dirty="0">
                <a:solidFill>
                  <a:srgbClr val="002060"/>
                </a:solidFill>
                <a:latin typeface="Times New Roman" panose="02020603050405020304" pitchFamily="18" charset="0"/>
                <a:cs typeface="Times New Roman" panose="02020603050405020304" pitchFamily="18" charset="0"/>
              </a:rPr>
              <a:t>Metodika DJSI je založena na pozitivní selekci a zaměřuje se na identifikaci nejlepších společností ve své třídě. </a:t>
            </a:r>
          </a:p>
          <a:p>
            <a:r>
              <a:rPr lang="cs-CZ" sz="1600" dirty="0">
                <a:solidFill>
                  <a:srgbClr val="002060"/>
                </a:solidFill>
                <a:latin typeface="Times New Roman" panose="02020603050405020304" pitchFamily="18" charset="0"/>
                <a:cs typeface="Times New Roman" panose="02020603050405020304" pitchFamily="18" charset="0"/>
              </a:rPr>
              <a:t>Základním kritériem při výběru firem </a:t>
            </a:r>
            <a:br>
              <a:rPr lang="cs-CZ" sz="1600" dirty="0">
                <a:solidFill>
                  <a:srgbClr val="002060"/>
                </a:solidFill>
                <a:latin typeface="Times New Roman" panose="02020603050405020304" pitchFamily="18" charset="0"/>
                <a:cs typeface="Times New Roman" panose="02020603050405020304" pitchFamily="18" charset="0"/>
              </a:rPr>
            </a:br>
            <a:r>
              <a:rPr lang="cs-CZ" sz="1600" dirty="0">
                <a:solidFill>
                  <a:srgbClr val="002060"/>
                </a:solidFill>
                <a:latin typeface="Times New Roman" panose="02020603050405020304" pitchFamily="18" charset="0"/>
                <a:cs typeface="Times New Roman" panose="02020603050405020304" pitchFamily="18" charset="0"/>
              </a:rPr>
              <a:t>pro indexy je analýza tří hledisek:</a:t>
            </a:r>
          </a:p>
          <a:p>
            <a:pPr lvl="1"/>
            <a:r>
              <a:rPr lang="cs-CZ" sz="1600" dirty="0">
                <a:solidFill>
                  <a:srgbClr val="002060"/>
                </a:solidFill>
                <a:latin typeface="Times New Roman" panose="02020603050405020304" pitchFamily="18" charset="0"/>
                <a:cs typeface="Times New Roman" panose="02020603050405020304" pitchFamily="18" charset="0"/>
              </a:rPr>
              <a:t>ekonomiky, </a:t>
            </a:r>
          </a:p>
          <a:p>
            <a:pPr lvl="1"/>
            <a:r>
              <a:rPr lang="cs-CZ" sz="1600" dirty="0">
                <a:solidFill>
                  <a:srgbClr val="002060"/>
                </a:solidFill>
                <a:latin typeface="Times New Roman" panose="02020603050405020304" pitchFamily="18" charset="0"/>
                <a:cs typeface="Times New Roman" panose="02020603050405020304" pitchFamily="18" charset="0"/>
              </a:rPr>
              <a:t>ochrany životního prostředí,</a:t>
            </a:r>
          </a:p>
          <a:p>
            <a:pPr lvl="1"/>
            <a:r>
              <a:rPr lang="cs-CZ" sz="1600" dirty="0">
                <a:solidFill>
                  <a:srgbClr val="002060"/>
                </a:solidFill>
                <a:latin typeface="Times New Roman" panose="02020603050405020304" pitchFamily="18" charset="0"/>
                <a:cs typeface="Times New Roman" panose="02020603050405020304" pitchFamily="18" charset="0"/>
              </a:rPr>
              <a:t>společenské odpovědnosti. </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r>
              <a:rPr lang="cs-CZ" sz="1400" dirty="0">
                <a:solidFill>
                  <a:srgbClr val="002060"/>
                </a:solidFill>
                <a:latin typeface="Times New Roman" panose="02020603050405020304" pitchFamily="18" charset="0"/>
                <a:cs typeface="Times New Roman" panose="02020603050405020304" pitchFamily="18" charset="0"/>
              </a:rPr>
              <a:t>Skupina DJSI:</a:t>
            </a:r>
          </a:p>
          <a:p>
            <a:pPr marL="0" indent="0">
              <a:buNone/>
            </a:pPr>
            <a:r>
              <a:rPr lang="cs-CZ" sz="1000" dirty="0">
                <a:solidFill>
                  <a:srgbClr val="002060"/>
                </a:solidFill>
                <a:latin typeface="Times New Roman" panose="02020603050405020304" pitchFamily="18" charset="0"/>
                <a:cs typeface="Times New Roman" panose="02020603050405020304" pitchFamily="18" charset="0"/>
                <a:hlinkClick r:id="rId2"/>
              </a:rPr>
              <a:t>https://www.investopedia.com/terms/d/djones-sustainability-world.asp</a:t>
            </a:r>
            <a:r>
              <a:rPr lang="cs-CZ" sz="1000" dirty="0">
                <a:solidFill>
                  <a:srgbClr val="002060"/>
                </a:solidFill>
                <a:latin typeface="Times New Roman" panose="02020603050405020304" pitchFamily="18" charset="0"/>
                <a:cs typeface="Times New Roman" panose="02020603050405020304" pitchFamily="18" charset="0"/>
              </a:rPr>
              <a:t> </a:t>
            </a:r>
            <a:endParaRPr lang="cs-CZ" sz="14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b="1" dirty="0">
                <a:solidFill>
                  <a:schemeClr val="bg1"/>
                </a:solidFill>
                <a:latin typeface="Times New Roman" panose="02020603050405020304" pitchFamily="18" charset="0"/>
                <a:cs typeface="Times New Roman" panose="02020603050405020304" pitchFamily="18" charset="0"/>
              </a:rPr>
              <a:t>Výkonnostní indexy CSR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7503586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Oblasti, kritéria a váhy využité v DJSI</a:t>
            </a:r>
            <a:endParaRPr lang="cs-CZ" sz="1400" b="1"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b="1" dirty="0">
                <a:solidFill>
                  <a:schemeClr val="bg1"/>
                </a:solidFill>
                <a:latin typeface="Times New Roman" panose="02020603050405020304" pitchFamily="18" charset="0"/>
                <a:cs typeface="Times New Roman" panose="02020603050405020304" pitchFamily="18" charset="0"/>
              </a:rPr>
              <a:t>Výkonnostní indexy CSR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graphicFrame>
        <p:nvGraphicFramePr>
          <p:cNvPr id="3" name="Tabulka 2"/>
          <p:cNvGraphicFramePr>
            <a:graphicFrameLocks noGrp="1"/>
          </p:cNvGraphicFramePr>
          <p:nvPr>
            <p:extLst>
              <p:ext uri="{D42A27DB-BD31-4B8C-83A1-F6EECF244321}">
                <p14:modId xmlns:p14="http://schemas.microsoft.com/office/powerpoint/2010/main" val="754458361"/>
              </p:ext>
            </p:extLst>
          </p:nvPr>
        </p:nvGraphicFramePr>
        <p:xfrm>
          <a:off x="3905839" y="1131594"/>
          <a:ext cx="4524136" cy="3744412"/>
        </p:xfrm>
        <a:graphic>
          <a:graphicData uri="http://schemas.openxmlformats.org/drawingml/2006/table">
            <a:tbl>
              <a:tblPr firstRow="1" firstCol="1" bandRow="1"/>
              <a:tblGrid>
                <a:gridCol w="1283776">
                  <a:extLst>
                    <a:ext uri="{9D8B030D-6E8A-4147-A177-3AD203B41FA5}">
                      <a16:colId xmlns:a16="http://schemas.microsoft.com/office/drawing/2014/main" val="1988305348"/>
                    </a:ext>
                  </a:extLst>
                </a:gridCol>
                <a:gridCol w="2442078">
                  <a:extLst>
                    <a:ext uri="{9D8B030D-6E8A-4147-A177-3AD203B41FA5}">
                      <a16:colId xmlns:a16="http://schemas.microsoft.com/office/drawing/2014/main" val="1143841376"/>
                    </a:ext>
                  </a:extLst>
                </a:gridCol>
                <a:gridCol w="798282">
                  <a:extLst>
                    <a:ext uri="{9D8B030D-6E8A-4147-A177-3AD203B41FA5}">
                      <a16:colId xmlns:a16="http://schemas.microsoft.com/office/drawing/2014/main" val="630465416"/>
                    </a:ext>
                  </a:extLst>
                </a:gridCol>
              </a:tblGrid>
              <a:tr h="167247">
                <a:tc>
                  <a:txBody>
                    <a:bodyPr/>
                    <a:lstStyle/>
                    <a:p>
                      <a:pPr algn="ctr">
                        <a:spcAft>
                          <a:spcPts val="0"/>
                        </a:spcAft>
                      </a:pPr>
                      <a:r>
                        <a:rPr lang="cs-CZ" sz="1000" b="1">
                          <a:effectLst/>
                          <a:latin typeface="Times New Roman" panose="02020603050405020304" pitchFamily="18" charset="0"/>
                          <a:ea typeface="Calibri" panose="020F0502020204030204" pitchFamily="34" charset="0"/>
                          <a:cs typeface="Times New Roman" panose="02020603050405020304" pitchFamily="18" charset="0"/>
                        </a:rPr>
                        <a:t>Oblast</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b="1">
                          <a:effectLst/>
                          <a:latin typeface="Times New Roman" panose="02020603050405020304" pitchFamily="18" charset="0"/>
                          <a:ea typeface="Calibri" panose="020F0502020204030204" pitchFamily="34" charset="0"/>
                          <a:cs typeface="Times New Roman" panose="02020603050405020304" pitchFamily="18" charset="0"/>
                        </a:rPr>
                        <a:t>Kritéria</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b="1">
                          <a:effectLst/>
                          <a:latin typeface="Times New Roman" panose="02020603050405020304" pitchFamily="18" charset="0"/>
                          <a:ea typeface="Calibri" panose="020F0502020204030204" pitchFamily="34" charset="0"/>
                          <a:cs typeface="Times New Roman" panose="02020603050405020304" pitchFamily="18" charset="0"/>
                        </a:rPr>
                        <a:t>Váhy (%)</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6515561"/>
                  </a:ext>
                </a:extLst>
              </a:tr>
              <a:tr h="178281">
                <a:tc rowSpan="6">
                  <a:txBody>
                    <a:bodyPr/>
                    <a:lstStyle/>
                    <a:p>
                      <a:pPr algn="ctr">
                        <a:spcAft>
                          <a:spcPts val="0"/>
                        </a:spcAft>
                      </a:pPr>
                      <a:r>
                        <a:rPr lang="cs-CZ" sz="1000" b="1">
                          <a:effectLst/>
                          <a:latin typeface="Times New Roman" panose="02020603050405020304" pitchFamily="18" charset="0"/>
                          <a:ea typeface="Calibri" panose="020F0502020204030204" pitchFamily="34" charset="0"/>
                          <a:cs typeface="Times New Roman" panose="02020603050405020304" pitchFamily="18" charset="0"/>
                        </a:rPr>
                        <a:t>Ekonomická</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Kodexy chování / korupce</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4,2</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9121607"/>
                  </a:ext>
                </a:extLst>
              </a:tr>
              <a:tr h="178281">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Corporate Governance</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4,8</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6822316"/>
                  </a:ext>
                </a:extLst>
              </a:tr>
              <a:tr h="178281">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Customer Relationship Management</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4,2</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2794799"/>
                  </a:ext>
                </a:extLst>
              </a:tr>
              <a:tr h="178281">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Vztahy s investory</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4,2</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5386510"/>
                  </a:ext>
                </a:extLst>
              </a:tr>
              <a:tr h="178281">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Krizový management</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4,8</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5928209"/>
                  </a:ext>
                </a:extLst>
              </a:tr>
              <a:tr h="334278">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Specifické kritérium odvětví</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Závisí na odvětví</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7323411"/>
                  </a:ext>
                </a:extLst>
              </a:tr>
              <a:tr h="167247">
                <a:tc rowSpan="4">
                  <a:txBody>
                    <a:bodyPr/>
                    <a:lstStyle/>
                    <a:p>
                      <a:pPr algn="ctr">
                        <a:spcAft>
                          <a:spcPts val="0"/>
                        </a:spcAft>
                      </a:pPr>
                      <a:r>
                        <a:rPr lang="cs-CZ" sz="1000" b="1">
                          <a:effectLst/>
                          <a:latin typeface="Times New Roman" panose="02020603050405020304" pitchFamily="18" charset="0"/>
                          <a:ea typeface="Calibri" panose="020F0502020204030204" pitchFamily="34" charset="0"/>
                          <a:cs typeface="Times New Roman" panose="02020603050405020304" pitchFamily="18" charset="0"/>
                        </a:rPr>
                        <a:t>Environmentální</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Environmentální politika / management</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4,8</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05336736"/>
                  </a:ext>
                </a:extLst>
              </a:tr>
              <a:tr h="178281">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Ekologická výkonnost</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6</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7521435"/>
                  </a:ext>
                </a:extLst>
              </a:tr>
              <a:tr h="178281">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Environmental Reporting</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3</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7891590"/>
                  </a:ext>
                </a:extLst>
              </a:tr>
              <a:tr h="334278">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Specifické kritérium odvětví</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Závisí na odvětví</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8693078"/>
                  </a:ext>
                </a:extLst>
              </a:tr>
              <a:tr h="167247">
                <a:tc rowSpan="7">
                  <a:txBody>
                    <a:bodyPr/>
                    <a:lstStyle/>
                    <a:p>
                      <a:pPr algn="ctr">
                        <a:spcAft>
                          <a:spcPts val="0"/>
                        </a:spcAft>
                      </a:pPr>
                      <a:r>
                        <a:rPr lang="cs-CZ" sz="1000" b="1">
                          <a:effectLst/>
                          <a:latin typeface="Times New Roman" panose="02020603050405020304" pitchFamily="18" charset="0"/>
                          <a:ea typeface="Calibri" panose="020F0502020204030204" pitchFamily="34" charset="0"/>
                          <a:cs typeface="Times New Roman" panose="02020603050405020304" pitchFamily="18" charset="0"/>
                        </a:rPr>
                        <a:t>Společenská</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Corporate Citizenship / filantropie</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3</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1866996"/>
                  </a:ext>
                </a:extLst>
              </a:tr>
              <a:tr h="178281">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Stakeholders Engagement</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4,2</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5371243"/>
                  </a:ext>
                </a:extLst>
              </a:tr>
              <a:tr h="178281">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Indikátory pracovních postupů</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4,8</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9286208"/>
                  </a:ext>
                </a:extLst>
              </a:tr>
              <a:tr h="178281">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Rozvoj lidského kapitálu</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4,8</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0168983"/>
                  </a:ext>
                </a:extLst>
              </a:tr>
              <a:tr h="178281">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Social Reporting</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3</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7014553"/>
                  </a:ext>
                </a:extLst>
              </a:tr>
              <a:tr h="278746">
                <a:tc vMerge="1">
                  <a:txBody>
                    <a:bodyPr/>
                    <a:lstStyle/>
                    <a:p>
                      <a:endParaRPr lang="cs-CZ"/>
                    </a:p>
                  </a:txBody>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Přitažlivost pro talentované a jejich udržení</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a:effectLst/>
                          <a:latin typeface="Times New Roman" panose="02020603050405020304" pitchFamily="18" charset="0"/>
                          <a:ea typeface="Calibri" panose="020F0502020204030204" pitchFamily="34" charset="0"/>
                          <a:cs typeface="Times New Roman" panose="02020603050405020304" pitchFamily="18" charset="0"/>
                        </a:rPr>
                        <a:t>4,8</a:t>
                      </a:r>
                      <a:endParaRPr lang="cs-CZ" sz="1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4312956"/>
                  </a:ext>
                </a:extLst>
              </a:tr>
              <a:tr h="334278">
                <a:tc vMerge="1">
                  <a:txBody>
                    <a:bodyPr/>
                    <a:lstStyle/>
                    <a:p>
                      <a:endParaRPr lang="cs-CZ"/>
                    </a:p>
                  </a:txBody>
                  <a:tcPr/>
                </a:tc>
                <a:tc>
                  <a:txBody>
                    <a:bodyPr/>
                    <a:lstStyle/>
                    <a:p>
                      <a:pPr algn="ctr">
                        <a:spcAft>
                          <a:spcPts val="0"/>
                        </a:spcAft>
                      </a:pPr>
                      <a:r>
                        <a:rPr lang="cs-CZ" sz="1000" dirty="0">
                          <a:effectLst/>
                          <a:latin typeface="Times New Roman" panose="02020603050405020304" pitchFamily="18" charset="0"/>
                          <a:ea typeface="Calibri" panose="020F0502020204030204" pitchFamily="34" charset="0"/>
                          <a:cs typeface="Times New Roman" panose="02020603050405020304" pitchFamily="18" charset="0"/>
                        </a:rPr>
                        <a:t>Specifické kritérium odvětví</a:t>
                      </a:r>
                      <a:endParaRPr lang="cs-CZ"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cs-CZ" sz="1000" dirty="0">
                          <a:effectLst/>
                          <a:latin typeface="Times New Roman" panose="02020603050405020304" pitchFamily="18" charset="0"/>
                          <a:ea typeface="Calibri" panose="020F0502020204030204" pitchFamily="34" charset="0"/>
                          <a:cs typeface="Times New Roman" panose="02020603050405020304" pitchFamily="18" charset="0"/>
                        </a:rPr>
                        <a:t>Závisí na odvětví</a:t>
                      </a:r>
                      <a:endParaRPr lang="cs-CZ" sz="1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7187" marR="571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6808406"/>
                  </a:ext>
                </a:extLst>
              </a:tr>
            </a:tbl>
          </a:graphicData>
        </a:graphic>
      </p:graphicFrame>
    </p:spTree>
    <p:extLst>
      <p:ext uri="{BB962C8B-B14F-4D97-AF65-F5344CB8AC3E}">
        <p14:creationId xmlns:p14="http://schemas.microsoft.com/office/powerpoint/2010/main" val="41355801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600" dirty="0">
                <a:solidFill>
                  <a:schemeClr val="bg1"/>
                </a:solidFill>
                <a:latin typeface="Times New Roman" panose="02020603050405020304" pitchFamily="18" charset="0"/>
                <a:cs typeface="Times New Roman" panose="02020603050405020304" pitchFamily="18" charset="0"/>
              </a:rPr>
              <a:t>FTSE4Good série</a:t>
            </a:r>
          </a:p>
          <a:p>
            <a:pPr marL="0" indent="0" algn="ctr">
              <a:buNone/>
            </a:pPr>
            <a:endParaRPr lang="cs-CZ" sz="1600" b="1" dirty="0">
              <a:solidFill>
                <a:schemeClr val="bg1"/>
              </a:solidFill>
              <a:latin typeface="Times New Roman" panose="02020603050405020304" pitchFamily="18" charset="0"/>
              <a:cs typeface="Times New Roman" panose="02020603050405020304" pitchFamily="18" charset="0"/>
            </a:endParaRPr>
          </a:p>
          <a:p>
            <a:pPr marL="0" indent="0">
              <a:buNone/>
            </a:pPr>
            <a:r>
              <a:rPr lang="cs-CZ" sz="1000" b="1" dirty="0">
                <a:solidFill>
                  <a:schemeClr val="bg1"/>
                </a:solidFill>
                <a:latin typeface="Times New Roman" panose="02020603050405020304" pitchFamily="18" charset="0"/>
                <a:cs typeface="Times New Roman" panose="02020603050405020304" pitchFamily="18" charset="0"/>
              </a:rPr>
              <a:t>Online</a:t>
            </a:r>
          </a:p>
          <a:p>
            <a:r>
              <a:rPr lang="cs-CZ" sz="1000" dirty="0">
                <a:solidFill>
                  <a:schemeClr val="bg1"/>
                </a:solidFill>
                <a:latin typeface="Times New Roman" panose="02020603050405020304" pitchFamily="18" charset="0"/>
                <a:cs typeface="Times New Roman" panose="02020603050405020304" pitchFamily="18" charset="0"/>
                <a:hlinkClick r:id="rId2"/>
              </a:rPr>
              <a:t>http://www.ftse.com/products/indices/FTSE4Good</a:t>
            </a:r>
            <a:endParaRPr lang="cs-CZ" sz="10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err="1">
                <a:solidFill>
                  <a:schemeClr val="bg1"/>
                </a:solidFill>
                <a:latin typeface="Times New Roman" panose="02020603050405020304" pitchFamily="18" charset="0"/>
                <a:cs typeface="Times New Roman" panose="02020603050405020304" pitchFamily="18" charset="0"/>
              </a:rPr>
              <a:t>Raiting</a:t>
            </a:r>
            <a:r>
              <a:rPr lang="cs-CZ" sz="1400" dirty="0">
                <a:solidFill>
                  <a:schemeClr val="bg1"/>
                </a:solidFill>
                <a:latin typeface="Times New Roman" panose="02020603050405020304" pitchFamily="18" charset="0"/>
                <a:cs typeface="Times New Roman" panose="02020603050405020304" pitchFamily="18" charset="0"/>
              </a:rPr>
              <a:t> Model</a:t>
            </a:r>
          </a:p>
          <a:p>
            <a:r>
              <a:rPr lang="cs-CZ" sz="1000" dirty="0">
                <a:solidFill>
                  <a:schemeClr val="bg1"/>
                </a:solidFill>
                <a:latin typeface="Times New Roman" panose="02020603050405020304" pitchFamily="18" charset="0"/>
                <a:cs typeface="Times New Roman" panose="02020603050405020304" pitchFamily="18" charset="0"/>
                <a:hlinkClick r:id="rId3"/>
              </a:rPr>
              <a:t>https://cdn2.hubspot.net/hubfs/2642721/Recursos/Agencias%20rating,%20marcos%20y%20adhesiones/FTSE4GOOD/F4G-Index-Inclusion-Rules.pdf</a:t>
            </a:r>
            <a:r>
              <a:rPr lang="cs-CZ" sz="1000" dirty="0">
                <a:solidFill>
                  <a:schemeClr val="bg1"/>
                </a:solidFill>
                <a:latin typeface="Times New Roman" panose="02020603050405020304" pitchFamily="18" charset="0"/>
                <a:cs typeface="Times New Roman" panose="02020603050405020304" pitchFamily="18" charset="0"/>
              </a:rPr>
              <a:t> </a:t>
            </a:r>
            <a:endParaRPr lang="cs-CZ" sz="1600" b="1"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075668"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600" b="1" dirty="0">
              <a:solidFill>
                <a:srgbClr val="002060"/>
              </a:solidFill>
              <a:latin typeface="Times New Roman" panose="02020603050405020304" pitchFamily="18" charset="0"/>
              <a:cs typeface="Times New Roman" panose="02020603050405020304" pitchFamily="18" charset="0"/>
            </a:endParaRP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Index byl uveden na </a:t>
            </a:r>
            <a:r>
              <a:rPr lang="cs-CZ" sz="1400" b="1" dirty="0">
                <a:solidFill>
                  <a:srgbClr val="002060"/>
                </a:solidFill>
                <a:latin typeface="Times New Roman" panose="02020603050405020304" pitchFamily="18" charset="0"/>
                <a:cs typeface="Times New Roman" panose="02020603050405020304" pitchFamily="18" charset="0"/>
              </a:rPr>
              <a:t>London </a:t>
            </a:r>
            <a:r>
              <a:rPr lang="cs-CZ" sz="1400" b="1" dirty="0" err="1">
                <a:solidFill>
                  <a:srgbClr val="002060"/>
                </a:solidFill>
                <a:latin typeface="Times New Roman" panose="02020603050405020304" pitchFamily="18" charset="0"/>
                <a:cs typeface="Times New Roman" panose="02020603050405020304" pitchFamily="18" charset="0"/>
              </a:rPr>
              <a:t>Stock</a:t>
            </a:r>
            <a:r>
              <a:rPr lang="cs-CZ" sz="1400" b="1" dirty="0">
                <a:solidFill>
                  <a:srgbClr val="002060"/>
                </a:solidFill>
                <a:latin typeface="Times New Roman" panose="02020603050405020304" pitchFamily="18" charset="0"/>
                <a:cs typeface="Times New Roman" panose="02020603050405020304" pitchFamily="18" charset="0"/>
              </a:rPr>
              <a:t> Exchange </a:t>
            </a:r>
            <a:br>
              <a:rPr lang="cs-CZ" sz="1400" b="1" dirty="0">
                <a:solidFill>
                  <a:srgbClr val="002060"/>
                </a:solidFill>
                <a:latin typeface="Times New Roman" panose="02020603050405020304" pitchFamily="18" charset="0"/>
                <a:cs typeface="Times New Roman" panose="02020603050405020304" pitchFamily="18" charset="0"/>
              </a:rPr>
            </a:br>
            <a:r>
              <a:rPr lang="cs-CZ" sz="1400" b="1" dirty="0">
                <a:solidFill>
                  <a:srgbClr val="002060"/>
                </a:solidFill>
                <a:latin typeface="Times New Roman" panose="02020603050405020304" pitchFamily="18" charset="0"/>
                <a:cs typeface="Times New Roman" panose="02020603050405020304" pitchFamily="18" charset="0"/>
              </a:rPr>
              <a:t>a </a:t>
            </a:r>
            <a:r>
              <a:rPr lang="cs-CZ" sz="1400" b="1" dirty="0" err="1">
                <a:solidFill>
                  <a:srgbClr val="002060"/>
                </a:solidFill>
                <a:latin typeface="Times New Roman" panose="02020603050405020304" pitchFamily="18" charset="0"/>
                <a:cs typeface="Times New Roman" panose="02020603050405020304" pitchFamily="18" charset="0"/>
              </a:rPr>
              <a:t>Financial</a:t>
            </a:r>
            <a:r>
              <a:rPr lang="cs-CZ" sz="1400" b="1" dirty="0">
                <a:solidFill>
                  <a:srgbClr val="002060"/>
                </a:solidFill>
                <a:latin typeface="Times New Roman" panose="02020603050405020304" pitchFamily="18" charset="0"/>
                <a:cs typeface="Times New Roman" panose="02020603050405020304" pitchFamily="18" charset="0"/>
              </a:rPr>
              <a:t> </a:t>
            </a:r>
            <a:r>
              <a:rPr lang="cs-CZ" sz="1400" b="1" dirty="0" err="1">
                <a:solidFill>
                  <a:srgbClr val="002060"/>
                </a:solidFill>
                <a:latin typeface="Times New Roman" panose="02020603050405020304" pitchFamily="18" charset="0"/>
                <a:cs typeface="Times New Roman" panose="02020603050405020304" pitchFamily="18" charset="0"/>
              </a:rPr>
              <a:t>Times</a:t>
            </a:r>
            <a:r>
              <a:rPr lang="cs-CZ" sz="1400" b="1" dirty="0">
                <a:solidFill>
                  <a:srgbClr val="002060"/>
                </a:solidFill>
                <a:latin typeface="Times New Roman" panose="02020603050405020304" pitchFamily="18" charset="0"/>
                <a:cs typeface="Times New Roman" panose="02020603050405020304" pitchFamily="18" charset="0"/>
              </a:rPr>
              <a:t> v červenci 2001 </a:t>
            </a:r>
            <a:r>
              <a:rPr lang="cs-CZ" sz="1400" dirty="0">
                <a:solidFill>
                  <a:srgbClr val="002060"/>
                </a:solidFill>
                <a:latin typeface="Times New Roman" panose="02020603050405020304" pitchFamily="18" charset="0"/>
                <a:cs typeface="Times New Roman" panose="02020603050405020304" pitchFamily="18" charset="0"/>
              </a:rPr>
              <a:t>a každým rokem dochází k revizi jeho kritérií.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Index je počítán na celém světě na vybraných trzích a regionech. Jsou v něm </a:t>
            </a:r>
            <a:r>
              <a:rPr lang="cs-CZ" sz="1400" b="1" dirty="0">
                <a:solidFill>
                  <a:srgbClr val="002060"/>
                </a:solidFill>
                <a:latin typeface="Times New Roman" panose="02020603050405020304" pitchFamily="18" charset="0"/>
                <a:cs typeface="Times New Roman" panose="02020603050405020304" pitchFamily="18" charset="0"/>
              </a:rPr>
              <a:t>zahrnuty společnosti, které při ratingovém hodnocení dosáhly alespoň hodnocení na úrovni 3,5 z pěti možných.</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V tomto indexu jsou </a:t>
            </a:r>
            <a:r>
              <a:rPr lang="cs-CZ" sz="1400" b="1" dirty="0">
                <a:solidFill>
                  <a:srgbClr val="002060"/>
                </a:solidFill>
                <a:latin typeface="Times New Roman" panose="02020603050405020304" pitchFamily="18" charset="0"/>
                <a:cs typeface="Times New Roman" panose="02020603050405020304" pitchFamily="18" charset="0"/>
              </a:rPr>
              <a:t>vyloučeny společnosti </a:t>
            </a:r>
            <a:r>
              <a:rPr lang="cs-CZ" sz="1400" dirty="0">
                <a:solidFill>
                  <a:srgbClr val="002060"/>
                </a:solidFill>
                <a:latin typeface="Times New Roman" panose="02020603050405020304" pitchFamily="18" charset="0"/>
                <a:cs typeface="Times New Roman" panose="02020603050405020304" pitchFamily="18" charset="0"/>
              </a:rPr>
              <a:t>vyrábějící tabák, zbraně a komponenty pro zbraně, jako jsou kazetové munice, protipěchotní miny, chemické, biologické nebo jaderné zbraně </a:t>
            </a:r>
            <a:br>
              <a:rPr lang="cs-CZ" sz="1400" dirty="0">
                <a:solidFill>
                  <a:srgbClr val="002060"/>
                </a:solidFill>
                <a:latin typeface="Times New Roman" panose="02020603050405020304" pitchFamily="18" charset="0"/>
                <a:cs typeface="Times New Roman" panose="02020603050405020304" pitchFamily="18" charset="0"/>
              </a:rPr>
            </a:br>
            <a:r>
              <a:rPr lang="cs-CZ" sz="1400" dirty="0">
                <a:solidFill>
                  <a:srgbClr val="002060"/>
                </a:solidFill>
                <a:latin typeface="Times New Roman" panose="02020603050405020304" pitchFamily="18" charset="0"/>
                <a:cs typeface="Times New Roman" panose="02020603050405020304" pitchFamily="18" charset="0"/>
              </a:rPr>
              <a:t>i přesto, že by požadovaného ratingového hodnocení dosáhly.</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b="1" dirty="0">
                <a:solidFill>
                  <a:schemeClr val="bg1"/>
                </a:solidFill>
                <a:latin typeface="Times New Roman" panose="02020603050405020304" pitchFamily="18" charset="0"/>
                <a:cs typeface="Times New Roman" panose="02020603050405020304" pitchFamily="18" charset="0"/>
              </a:rPr>
              <a:t>Výkonnostní indexy CSR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3145020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600" dirty="0" err="1">
                <a:solidFill>
                  <a:schemeClr val="bg1"/>
                </a:solidFill>
                <a:latin typeface="Times New Roman" panose="02020603050405020304" pitchFamily="18" charset="0"/>
                <a:cs typeface="Times New Roman" panose="02020603050405020304" pitchFamily="18" charset="0"/>
              </a:rPr>
              <a:t>Ethibel</a:t>
            </a:r>
            <a:r>
              <a:rPr lang="cs-CZ" sz="1600" dirty="0">
                <a:solidFill>
                  <a:schemeClr val="bg1"/>
                </a:solidFill>
                <a:latin typeface="Times New Roman" panose="02020603050405020304" pitchFamily="18" charset="0"/>
                <a:cs typeface="Times New Roman" panose="02020603050405020304" pitchFamily="18" charset="0"/>
              </a:rPr>
              <a:t> </a:t>
            </a:r>
            <a:r>
              <a:rPr lang="cs-CZ" sz="1600" dirty="0" err="1">
                <a:solidFill>
                  <a:schemeClr val="bg1"/>
                </a:solidFill>
                <a:latin typeface="Times New Roman" panose="02020603050405020304" pitchFamily="18" charset="0"/>
                <a:cs typeface="Times New Roman" panose="02020603050405020304" pitchFamily="18" charset="0"/>
              </a:rPr>
              <a:t>Sustainability</a:t>
            </a:r>
            <a:r>
              <a:rPr lang="cs-CZ" sz="1600" dirty="0">
                <a:solidFill>
                  <a:schemeClr val="bg1"/>
                </a:solidFill>
                <a:latin typeface="Times New Roman" panose="02020603050405020304" pitchFamily="18" charset="0"/>
                <a:cs typeface="Times New Roman" panose="02020603050405020304" pitchFamily="18" charset="0"/>
              </a:rPr>
              <a:t> Index (ESI)</a:t>
            </a:r>
          </a:p>
          <a:p>
            <a:pPr marL="0" indent="0" algn="ctr">
              <a:buNone/>
            </a:pPr>
            <a:endParaRPr lang="cs-CZ" sz="1600" b="1"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b="1"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075668"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ESI poskytuje </a:t>
            </a:r>
            <a:r>
              <a:rPr lang="cs-CZ" sz="1400" b="1" dirty="0">
                <a:solidFill>
                  <a:srgbClr val="002060"/>
                </a:solidFill>
                <a:latin typeface="Times New Roman" panose="02020603050405020304" pitchFamily="18" charset="0"/>
                <a:cs typeface="Times New Roman" panose="02020603050405020304" pitchFamily="18" charset="0"/>
              </a:rPr>
              <a:t>komplexní pohled na finanční výkonnost </a:t>
            </a:r>
            <a:r>
              <a:rPr lang="cs-CZ" sz="1400" dirty="0">
                <a:solidFill>
                  <a:srgbClr val="002060"/>
                </a:solidFill>
                <a:latin typeface="Times New Roman" panose="02020603050405020304" pitchFamily="18" charset="0"/>
                <a:cs typeface="Times New Roman" panose="02020603050405020304" pitchFamily="18" charset="0"/>
              </a:rPr>
              <a:t>předních světových společností z hlediska udržitelného rozvoje pro institucionální investory, správce aktiv, banky a drobné investory. </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Index je spravován a odhadován ratingovou agenturou Standard &amp; </a:t>
            </a:r>
            <a:r>
              <a:rPr lang="cs-CZ" sz="1400" dirty="0" err="1">
                <a:solidFill>
                  <a:srgbClr val="002060"/>
                </a:solidFill>
                <a:latin typeface="Times New Roman" panose="02020603050405020304" pitchFamily="18" charset="0"/>
                <a:cs typeface="Times New Roman" panose="02020603050405020304" pitchFamily="18" charset="0"/>
              </a:rPr>
              <a:t>Poor‘s</a:t>
            </a:r>
            <a:r>
              <a:rPr lang="cs-CZ" sz="1400" dirty="0">
                <a:solidFill>
                  <a:srgbClr val="002060"/>
                </a:solidFill>
                <a:latin typeface="Times New Roman" panose="02020603050405020304" pitchFamily="18" charset="0"/>
                <a:cs typeface="Times New Roman" panose="02020603050405020304" pitchFamily="18" charset="0"/>
              </a:rPr>
              <a:t>. ESI je navržen tak, aby sbližoval váhy sektorů na ESI </a:t>
            </a:r>
            <a:r>
              <a:rPr lang="cs-CZ" sz="1400" dirty="0" err="1">
                <a:solidFill>
                  <a:srgbClr val="002060"/>
                </a:solidFill>
                <a:latin typeface="Times New Roman" panose="02020603050405020304" pitchFamily="18" charset="0"/>
                <a:cs typeface="Times New Roman" panose="02020603050405020304" pitchFamily="18" charset="0"/>
              </a:rPr>
              <a:t>Global</a:t>
            </a:r>
            <a:r>
              <a:rPr lang="cs-CZ" sz="1400" dirty="0">
                <a:solidFill>
                  <a:srgbClr val="002060"/>
                </a:solidFill>
                <a:latin typeface="Times New Roman" panose="02020603050405020304" pitchFamily="18" charset="0"/>
                <a:cs typeface="Times New Roman" panose="02020603050405020304" pitchFamily="18" charset="0"/>
              </a:rPr>
              <a:t> 1200, ale jejich výběr zůstává výhradně v odpovědnosti ETHIBEL.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Jedná se o </a:t>
            </a:r>
            <a:r>
              <a:rPr lang="cs-CZ" sz="1400" b="1" dirty="0">
                <a:solidFill>
                  <a:srgbClr val="002060"/>
                </a:solidFill>
                <a:latin typeface="Times New Roman" panose="02020603050405020304" pitchFamily="18" charset="0"/>
                <a:cs typeface="Times New Roman" panose="02020603050405020304" pitchFamily="18" charset="0"/>
              </a:rPr>
              <a:t>plovoucí vážené indexy </a:t>
            </a:r>
            <a:r>
              <a:rPr lang="cs-CZ" sz="1400" dirty="0">
                <a:solidFill>
                  <a:srgbClr val="002060"/>
                </a:solidFill>
                <a:latin typeface="Times New Roman" panose="02020603050405020304" pitchFamily="18" charset="0"/>
                <a:cs typeface="Times New Roman" panose="02020603050405020304" pitchFamily="18" charset="0"/>
              </a:rPr>
              <a:t>obsahující společnosti nejlepší ve své třídě s ohledem na udržitelnost a sociální odpovědnost podniků napříč odvětvími a regiony.</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b="1" dirty="0">
                <a:solidFill>
                  <a:schemeClr val="bg1"/>
                </a:solidFill>
                <a:latin typeface="Times New Roman" panose="02020603050405020304" pitchFamily="18" charset="0"/>
                <a:cs typeface="Times New Roman" panose="02020603050405020304" pitchFamily="18" charset="0"/>
              </a:rPr>
              <a:t>Výkonnostní indexy CSR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3443900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1600" dirty="0">
                <a:solidFill>
                  <a:schemeClr val="bg1"/>
                </a:solidFill>
                <a:latin typeface="Times New Roman" panose="02020603050405020304" pitchFamily="18" charset="0"/>
                <a:cs typeface="Times New Roman" panose="02020603050405020304" pitchFamily="18" charset="0"/>
              </a:rPr>
              <a:t> Sustainability Index (ESI)</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10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744097" y="267494"/>
            <a:ext cx="4075668"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Index je rozdělen na </a:t>
            </a:r>
            <a:r>
              <a:rPr lang="cs-CZ" sz="1400" b="1" dirty="0">
                <a:solidFill>
                  <a:srgbClr val="002060"/>
                </a:solidFill>
                <a:latin typeface="Times New Roman" panose="02020603050405020304" pitchFamily="18" charset="0"/>
                <a:cs typeface="Times New Roman" panose="02020603050405020304" pitchFamily="18" charset="0"/>
              </a:rPr>
              <a:t>čtyři regionální indexy</a:t>
            </a:r>
            <a:r>
              <a:rPr lang="cs-CZ" sz="1400" dirty="0">
                <a:solidFill>
                  <a:srgbClr val="002060"/>
                </a:solidFill>
                <a:latin typeface="Times New Roman" panose="02020603050405020304" pitchFamily="18" charset="0"/>
                <a:cs typeface="Times New Roman" panose="02020603050405020304" pitchFamily="18" charset="0"/>
              </a:rPr>
              <a:t>: </a:t>
            </a:r>
            <a:r>
              <a:rPr lang="cs-CZ" sz="1400" b="1" i="1" dirty="0">
                <a:solidFill>
                  <a:srgbClr val="002060"/>
                </a:solidFill>
                <a:latin typeface="Times New Roman" panose="02020603050405020304" pitchFamily="18" charset="0"/>
                <a:cs typeface="Times New Roman" panose="02020603050405020304" pitchFamily="18" charset="0"/>
              </a:rPr>
              <a:t>ESI Global, ESI </a:t>
            </a:r>
            <a:r>
              <a:rPr lang="cs-CZ" sz="1400" b="1" i="1" dirty="0" err="1">
                <a:solidFill>
                  <a:srgbClr val="002060"/>
                </a:solidFill>
                <a:latin typeface="Times New Roman" panose="02020603050405020304" pitchFamily="18" charset="0"/>
                <a:cs typeface="Times New Roman" panose="02020603050405020304" pitchFamily="18" charset="0"/>
              </a:rPr>
              <a:t>Americas</a:t>
            </a:r>
            <a:r>
              <a:rPr lang="cs-CZ" sz="1400" b="1" i="1" dirty="0">
                <a:solidFill>
                  <a:srgbClr val="002060"/>
                </a:solidFill>
                <a:latin typeface="Times New Roman" panose="02020603050405020304" pitchFamily="18" charset="0"/>
                <a:cs typeface="Times New Roman" panose="02020603050405020304" pitchFamily="18" charset="0"/>
              </a:rPr>
              <a:t>, Evropa a ESI </a:t>
            </a:r>
            <a:r>
              <a:rPr lang="cs-CZ" sz="1400" b="1" i="1" dirty="0" err="1">
                <a:solidFill>
                  <a:srgbClr val="002060"/>
                </a:solidFill>
                <a:latin typeface="Times New Roman" panose="02020603050405020304" pitchFamily="18" charset="0"/>
                <a:cs typeface="Times New Roman" panose="02020603050405020304" pitchFamily="18" charset="0"/>
              </a:rPr>
              <a:t>ESI</a:t>
            </a:r>
            <a:r>
              <a:rPr lang="cs-CZ" sz="1400" b="1" i="1" dirty="0">
                <a:solidFill>
                  <a:srgbClr val="002060"/>
                </a:solidFill>
                <a:latin typeface="Times New Roman" panose="02020603050405020304" pitchFamily="18" charset="0"/>
                <a:cs typeface="Times New Roman" panose="02020603050405020304" pitchFamily="18" charset="0"/>
              </a:rPr>
              <a:t> Asie a Pacifik. </a:t>
            </a:r>
          </a:p>
          <a:p>
            <a:r>
              <a:rPr lang="cs-CZ" sz="1400" dirty="0">
                <a:solidFill>
                  <a:srgbClr val="002060"/>
                </a:solidFill>
                <a:latin typeface="Times New Roman" panose="02020603050405020304" pitchFamily="18" charset="0"/>
                <a:cs typeface="Times New Roman" panose="02020603050405020304" pitchFamily="18" charset="0"/>
              </a:rPr>
              <a:t>Každý z indexů ESI </a:t>
            </a:r>
            <a:r>
              <a:rPr lang="cs-CZ" sz="1400" b="1" dirty="0">
                <a:solidFill>
                  <a:srgbClr val="002060"/>
                </a:solidFill>
                <a:latin typeface="Times New Roman" panose="02020603050405020304" pitchFamily="18" charset="0"/>
                <a:cs typeface="Times New Roman" panose="02020603050405020304" pitchFamily="18" charset="0"/>
              </a:rPr>
              <a:t>kalkuluje ceny a celkové návratnosti investic </a:t>
            </a:r>
            <a:r>
              <a:rPr lang="cs-CZ" sz="1400" dirty="0">
                <a:solidFill>
                  <a:srgbClr val="002060"/>
                </a:solidFill>
                <a:latin typeface="Times New Roman" panose="02020603050405020304" pitchFamily="18" charset="0"/>
                <a:cs typeface="Times New Roman" panose="02020603050405020304" pitchFamily="18" charset="0"/>
              </a:rPr>
              <a:t>v dolarech a eurech u 16 indexů. </a:t>
            </a:r>
          </a:p>
          <a:p>
            <a:r>
              <a:rPr lang="cs-CZ" sz="1400" dirty="0">
                <a:solidFill>
                  <a:srgbClr val="002060"/>
                </a:solidFill>
                <a:latin typeface="Times New Roman" panose="02020603050405020304" pitchFamily="18" charset="0"/>
                <a:cs typeface="Times New Roman" panose="02020603050405020304" pitchFamily="18" charset="0"/>
              </a:rPr>
              <a:t>Všechny složky indexu jsou zahrnuty v </a:t>
            </a:r>
            <a:r>
              <a:rPr lang="cs-CZ" sz="1400" b="1" dirty="0" err="1">
                <a:solidFill>
                  <a:srgbClr val="002060"/>
                </a:solidFill>
                <a:latin typeface="Times New Roman" panose="02020603050405020304" pitchFamily="18" charset="0"/>
                <a:cs typeface="Times New Roman" panose="02020603050405020304" pitchFamily="18" charset="0"/>
              </a:rPr>
              <a:t>Ethibel</a:t>
            </a:r>
            <a:r>
              <a:rPr lang="cs-CZ" sz="1400" b="1" dirty="0">
                <a:solidFill>
                  <a:srgbClr val="002060"/>
                </a:solidFill>
                <a:latin typeface="Times New Roman" panose="02020603050405020304" pitchFamily="18" charset="0"/>
                <a:cs typeface="Times New Roman" panose="02020603050405020304" pitchFamily="18" charset="0"/>
              </a:rPr>
              <a:t> investičním rejstříku,</a:t>
            </a:r>
            <a:r>
              <a:rPr lang="cs-CZ" sz="1400" dirty="0">
                <a:solidFill>
                  <a:srgbClr val="002060"/>
                </a:solidFill>
                <a:latin typeface="Times New Roman" panose="02020603050405020304" pitchFamily="18" charset="0"/>
                <a:cs typeface="Times New Roman" panose="02020603050405020304" pitchFamily="18" charset="0"/>
              </a:rPr>
              <a:t> který představuje seznam širších vůdců udržitelnosti po celém světě, které prošly </a:t>
            </a:r>
            <a:r>
              <a:rPr lang="cs-CZ" sz="1400" dirty="0" err="1">
                <a:solidFill>
                  <a:srgbClr val="002060"/>
                </a:solidFill>
                <a:latin typeface="Times New Roman" panose="02020603050405020304" pitchFamily="18" charset="0"/>
                <a:cs typeface="Times New Roman" panose="02020603050405020304" pitchFamily="18" charset="0"/>
              </a:rPr>
              <a:t>Ethibel</a:t>
            </a:r>
            <a:r>
              <a:rPr lang="cs-CZ" sz="1400" dirty="0">
                <a:solidFill>
                  <a:srgbClr val="002060"/>
                </a:solidFill>
                <a:latin typeface="Times New Roman" panose="02020603050405020304" pitchFamily="18" charset="0"/>
                <a:cs typeface="Times New Roman" panose="02020603050405020304" pitchFamily="18" charset="0"/>
              </a:rPr>
              <a:t> proprietární screeningovou metodikou a kritérii.</a:t>
            </a:r>
          </a:p>
          <a:p>
            <a:r>
              <a:rPr lang="cs-CZ" sz="1400" dirty="0">
                <a:solidFill>
                  <a:srgbClr val="002060"/>
                </a:solidFill>
                <a:latin typeface="Times New Roman" panose="02020603050405020304" pitchFamily="18" charset="0"/>
                <a:cs typeface="Times New Roman" panose="02020603050405020304" pitchFamily="18" charset="0"/>
              </a:rPr>
              <a:t>V úvahu brány i všechny aspekty udržitelnosti a sociální odpovědnosti společnosti, včetně její sociální, environmentální a ekonomicko-etické politiky. Stálý dialog se všemi zúčastněnými stranami je udržován prostřednictvím procesu sběru dat, procesu hodnocení a pravidelné hodnocení metodiky výzkumu.</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2400" b="1" dirty="0">
                <a:solidFill>
                  <a:schemeClr val="bg1"/>
                </a:solidFill>
                <a:latin typeface="Times New Roman" panose="02020603050405020304" pitchFamily="18" charset="0"/>
                <a:cs typeface="Times New Roman" panose="02020603050405020304" pitchFamily="18" charset="0"/>
              </a:rPr>
              <a:t>Výkonnostní indexy CSR </a:t>
            </a:r>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9226087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lgn="ctr">
              <a:buNone/>
            </a:pPr>
            <a:endParaRPr lang="cs-CZ" sz="1600" dirty="0">
              <a:solidFill>
                <a:schemeClr val="bg1"/>
              </a:solidFill>
              <a:latin typeface="Times New Roman" panose="02020603050405020304" pitchFamily="18" charset="0"/>
              <a:cs typeface="Times New Roman" panose="02020603050405020304" pitchFamily="18" charset="0"/>
            </a:endParaRPr>
          </a:p>
          <a:p>
            <a:pPr marL="0" indent="0" algn="ctr">
              <a:buNone/>
            </a:pPr>
            <a:r>
              <a:rPr lang="cs-CZ" sz="2800" b="1" dirty="0">
                <a:solidFill>
                  <a:schemeClr val="bg1"/>
                </a:solidFill>
                <a:latin typeface="Times New Roman" panose="02020603050405020304" pitchFamily="18" charset="0"/>
                <a:cs typeface="Times New Roman" panose="02020603050405020304" pitchFamily="18" charset="0"/>
              </a:rPr>
              <a:t>Závěr </a:t>
            </a:r>
          </a:p>
        </p:txBody>
      </p:sp>
      <p:sp>
        <p:nvSpPr>
          <p:cNvPr id="5" name="Zástupný symbol pro obsah 2"/>
          <p:cNvSpPr txBox="1">
            <a:spLocks/>
          </p:cNvSpPr>
          <p:nvPr/>
        </p:nvSpPr>
        <p:spPr>
          <a:xfrm>
            <a:off x="3744097" y="267494"/>
            <a:ext cx="4075668" cy="475252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Nevýhoda měření společenské odpovědnosti pomocí indexů spočívá v </a:t>
            </a:r>
            <a:r>
              <a:rPr lang="cs-CZ" sz="1400" b="1" dirty="0">
                <a:solidFill>
                  <a:srgbClr val="002060"/>
                </a:solidFill>
                <a:latin typeface="Times New Roman" panose="02020603050405020304" pitchFamily="18" charset="0"/>
                <a:cs typeface="Times New Roman" panose="02020603050405020304" pitchFamily="18" charset="0"/>
              </a:rPr>
              <a:t>různé hloubce a šíři jednotlivých indexů.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Tato skutečnost vede k </a:t>
            </a:r>
            <a:r>
              <a:rPr lang="cs-CZ" sz="1400" b="1" dirty="0">
                <a:solidFill>
                  <a:srgbClr val="002060"/>
                </a:solidFill>
                <a:latin typeface="Times New Roman" panose="02020603050405020304" pitchFamily="18" charset="0"/>
                <a:cs typeface="Times New Roman" panose="02020603050405020304" pitchFamily="18" charset="0"/>
              </a:rPr>
              <a:t>nemožnosti objektivního srovnání podniků, které byly hodnoceny různými indexy.</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Nejvíce pokrytou oblastí disponuje index DJSI, který se primárně zaměřuje na oblast Corporate governance a sociální (interní oblast), ale je velmi komplexní a neopomíjí i kritéria spadající do environmentálního i ekonomického pilíře.</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Index FTSE4Good je primárně zaměřen na oblast sociální (externí i interní) a také na environmentální pilíř.</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pl-PL"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1416966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395536" y="1923678"/>
            <a:ext cx="2880320" cy="2664295"/>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None/>
            </a:pPr>
            <a:endParaRPr lang="pl-PL" sz="1400" b="1">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4067944" y="2067694"/>
            <a:ext cx="4104456" cy="252027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400" dirty="0">
                <a:solidFill>
                  <a:srgbClr val="002060"/>
                </a:solidFill>
                <a:latin typeface="Times New Roman" panose="02020603050405020304" pitchFamily="18" charset="0"/>
                <a:cs typeface="Times New Roman" panose="02020603050405020304" pitchFamily="18" charset="0"/>
              </a:rPr>
              <a:t> </a:t>
            </a:r>
          </a:p>
          <a:p>
            <a:pPr marL="0" indent="0" algn="ctr">
              <a:buNone/>
            </a:pPr>
            <a:r>
              <a:rPr lang="cs-CZ" sz="1400" i="1" dirty="0">
                <a:solidFill>
                  <a:srgbClr val="002060"/>
                </a:solidFill>
                <a:latin typeface="Times New Roman" panose="02020603050405020304" pitchFamily="18" charset="0"/>
                <a:cs typeface="Times New Roman" panose="02020603050405020304" pitchFamily="18" charset="0"/>
              </a:rPr>
              <a:t>………….</a:t>
            </a:r>
          </a:p>
          <a:p>
            <a:pPr marL="0" indent="0" algn="ctr">
              <a:buNone/>
            </a:pPr>
            <a:r>
              <a:rPr lang="cs-CZ" sz="1400" i="1" dirty="0">
                <a:solidFill>
                  <a:srgbClr val="002060"/>
                </a:solidFill>
                <a:latin typeface="Times New Roman" panose="02020603050405020304" pitchFamily="18" charset="0"/>
                <a:cs typeface="Times New Roman" panose="02020603050405020304" pitchFamily="18" charset="0"/>
              </a:rPr>
              <a:t>………….</a:t>
            </a:r>
          </a:p>
          <a:p>
            <a:pPr marL="0" indent="0" algn="ctr">
              <a:buNone/>
            </a:pPr>
            <a:r>
              <a:rPr lang="cs-CZ" sz="1400" i="1" dirty="0">
                <a:solidFill>
                  <a:srgbClr val="002060"/>
                </a:solidFill>
                <a:latin typeface="Times New Roman" panose="02020603050405020304" pitchFamily="18" charset="0"/>
                <a:cs typeface="Times New Roman" panose="02020603050405020304" pitchFamily="18" charset="0"/>
              </a:rPr>
              <a:t>………….</a:t>
            </a:r>
          </a:p>
          <a:p>
            <a:pPr marL="0" indent="0" algn="ctr">
              <a:buNone/>
            </a:pPr>
            <a:endParaRPr lang="cs-CZ" sz="1400" i="1" dirty="0">
              <a:solidFill>
                <a:srgbClr val="002060"/>
              </a:solidFill>
              <a:latin typeface="Times New Roman" panose="02020603050405020304" pitchFamily="18" charset="0"/>
              <a:cs typeface="Times New Roman" panose="02020603050405020304" pitchFamily="18" charset="0"/>
            </a:endParaRPr>
          </a:p>
          <a:p>
            <a:pPr marL="457200" lvl="1"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2448272"/>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endParaRPr lang="cs-CZ" sz="2400" b="1" dirty="0">
              <a:solidFill>
                <a:schemeClr val="bg1"/>
              </a:solidFill>
              <a:latin typeface="Times New Roman" panose="02020603050405020304" pitchFamily="18" charset="0"/>
              <a:cs typeface="Times New Roman" panose="02020603050405020304" pitchFamily="18" charset="0"/>
            </a:endParaRPr>
          </a:p>
          <a:p>
            <a:r>
              <a:rPr lang="cs-CZ" sz="2400" b="1" dirty="0">
                <a:solidFill>
                  <a:schemeClr val="bg1"/>
                </a:solidFill>
                <a:latin typeface="Times New Roman" panose="02020603050405020304" pitchFamily="18" charset="0"/>
                <a:cs typeface="Times New Roman" panose="02020603050405020304" pitchFamily="18" charset="0"/>
              </a:rPr>
              <a:t>Dotazy a diskuse </a:t>
            </a:r>
            <a:r>
              <a:rPr lang="cs-CZ" sz="2400" b="1" dirty="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a:t>
            </a:r>
            <a:endParaRPr lang="cs-CZ" sz="2400" b="1" dirty="0">
              <a:solidFill>
                <a:schemeClr val="bg1"/>
              </a:solidFill>
              <a:latin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17385623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fontScale="90000"/>
          </a:bodyPr>
          <a:lstStyle/>
          <a:p>
            <a:br>
              <a:rPr lang="cs-CZ" sz="4000" b="1">
                <a:solidFill>
                  <a:schemeClr val="bg1"/>
                </a:solidFill>
                <a:latin typeface="Times New Roman" panose="02020603050405020304" pitchFamily="18" charset="0"/>
                <a:cs typeface="Times New Roman" panose="02020603050405020304" pitchFamily="18" charset="0"/>
              </a:rPr>
            </a:br>
            <a:r>
              <a:rPr lang="cs-CZ" sz="4000" b="1">
                <a:solidFill>
                  <a:schemeClr val="bg1"/>
                </a:solidFill>
                <a:latin typeface="Times New Roman" panose="02020603050405020304" pitchFamily="18" charset="0"/>
                <a:cs typeface="Times New Roman" panose="02020603050405020304" pitchFamily="18" charset="0"/>
              </a:rPr>
              <a:t>Děkuji za pozornost</a:t>
            </a: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2000">
                <a:solidFill>
                  <a:schemeClr val="bg1"/>
                </a:solidFill>
                <a:latin typeface="Times New Roman" panose="02020603050405020304" pitchFamily="18" charset="0"/>
                <a:cs typeface="Times New Roman" panose="02020603050405020304" pitchFamily="18" charset="0"/>
              </a:rPr>
              <a:t>a přeji Vám úspěšný den </a:t>
            </a:r>
            <a:r>
              <a:rPr lang="cs-CZ" sz="2000">
                <a:solidFill>
                  <a:schemeClr val="bg1"/>
                </a:solidFill>
                <a:latin typeface="Times New Roman" panose="02020603050405020304" pitchFamily="18" charset="0"/>
                <a:cs typeface="Times New Roman" panose="02020603050405020304" pitchFamily="18" charset="0"/>
                <a:sym typeface="Wingdings" panose="05000000000000000000" pitchFamily="2" charset="2"/>
              </a:rPr>
              <a:t></a:t>
            </a:r>
            <a:endParaRPr lang="cs-CZ" sz="2000">
              <a:solidFill>
                <a:schemeClr val="bg1"/>
              </a:solidFill>
              <a:latin typeface="Times New Roman" panose="02020603050405020304" pitchFamily="18" charset="0"/>
              <a:cs typeface="Times New Roman" panose="02020603050405020304" pitchFamily="18" charset="0"/>
            </a:endParaRPr>
          </a:p>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a:t>
            </a:r>
            <a:r>
              <a:rPr lang="cs-CZ" altLang="cs-CZ" sz="900" b="1">
                <a:solidFill>
                  <a:srgbClr val="307871"/>
                </a:solidFill>
                <a:latin typeface="Times New Roman" panose="02020603050405020304" pitchFamily="18" charset="0"/>
                <a:cs typeface="Times New Roman" panose="02020603050405020304" pitchFamily="18" charset="0"/>
              </a:rPr>
              <a:t>. Pavel Adámek, Ph.D.</a:t>
            </a:r>
          </a:p>
          <a:p>
            <a:pPr algn="r"/>
            <a:r>
              <a:rPr lang="cs-CZ" altLang="cs-CZ" sz="900" b="1">
                <a:solidFill>
                  <a:srgbClr val="307871"/>
                </a:solidFill>
                <a:latin typeface="Times New Roman" panose="02020603050405020304" pitchFamily="18" charset="0"/>
                <a:cs typeface="Times New Roman" panose="02020603050405020304" pitchFamily="18" charset="0"/>
              </a:rPr>
              <a:t>adamek@opf.slu.cz</a:t>
            </a:r>
            <a:endParaRPr lang="cs-CZ" altLang="cs-CZ" sz="9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0920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Plnění nefinančních kritérií bude významný faktorem pro utváření dalšího prostředí SRI.</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100" dirty="0">
                <a:solidFill>
                  <a:schemeClr val="bg1"/>
                </a:solidFill>
                <a:latin typeface="Times New Roman" panose="02020603050405020304" pitchFamily="18" charset="0"/>
                <a:cs typeface="Times New Roman" panose="02020603050405020304" pitchFamily="18" charset="0"/>
              </a:rPr>
              <a:t>Dnes do sféry sociálně odpovědného investování vstupují institucionální investiční skupiny, mezi něž lze řadit např. korporace, zajišťovací fondy, pojišťovny, investiční fondy, penzijní fondy, církevní instituce, vysoké školy a také environmentálně/nábožensky</a:t>
            </a:r>
          </a:p>
          <a:p>
            <a:pPr marL="0" indent="0">
              <a:buNone/>
            </a:pPr>
            <a:r>
              <a:rPr lang="cs-CZ" sz="1100" dirty="0">
                <a:solidFill>
                  <a:schemeClr val="bg1"/>
                </a:solidFill>
                <a:latin typeface="Times New Roman" panose="02020603050405020304" pitchFamily="18" charset="0"/>
                <a:cs typeface="Times New Roman" panose="02020603050405020304" pitchFamily="18" charset="0"/>
              </a:rPr>
              <a:t>/sociálně motivované individuální investory. </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844516" y="600003"/>
            <a:ext cx="4136404" cy="427600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rgbClr val="002060"/>
                </a:solidFill>
                <a:latin typeface="Times New Roman" panose="02020603050405020304" pitchFamily="18" charset="0"/>
                <a:cs typeface="Times New Roman" panose="02020603050405020304" pitchFamily="18" charset="0"/>
              </a:rPr>
              <a:t>Například </a:t>
            </a:r>
            <a:r>
              <a:rPr lang="cs-CZ" sz="1400" b="1" dirty="0">
                <a:solidFill>
                  <a:srgbClr val="002060"/>
                </a:solidFill>
                <a:latin typeface="Times New Roman" panose="02020603050405020304" pitchFamily="18" charset="0"/>
                <a:cs typeface="Times New Roman" panose="02020603050405020304" pitchFamily="18" charset="0"/>
              </a:rPr>
              <a:t>fondy zaměřené na udržitelný rozvoj</a:t>
            </a:r>
            <a:r>
              <a:rPr lang="cs-CZ" sz="1400" dirty="0">
                <a:solidFill>
                  <a:srgbClr val="002060"/>
                </a:solidFill>
                <a:latin typeface="Times New Roman" panose="02020603050405020304" pitchFamily="18" charset="0"/>
                <a:cs typeface="Times New Roman" panose="02020603050405020304" pitchFamily="18" charset="0"/>
              </a:rPr>
              <a:t> využívají vedle standardních, tedy finančních kritérií pro výběr cenných papírů do portfolia ještě další sadu měřítek, tzv. </a:t>
            </a:r>
            <a:r>
              <a:rPr lang="cs-CZ" sz="1400" b="1" dirty="0">
                <a:solidFill>
                  <a:srgbClr val="002060"/>
                </a:solidFill>
                <a:latin typeface="Times New Roman" panose="02020603050405020304" pitchFamily="18" charset="0"/>
                <a:cs typeface="Times New Roman" panose="02020603050405020304" pitchFamily="18" charset="0"/>
              </a:rPr>
              <a:t>filtry, které testují </a:t>
            </a:r>
            <a:r>
              <a:rPr lang="cs-CZ" sz="1400" dirty="0">
                <a:solidFill>
                  <a:srgbClr val="002060"/>
                </a:solidFill>
                <a:latin typeface="Times New Roman" panose="02020603050405020304" pitchFamily="18" charset="0"/>
                <a:cs typeface="Times New Roman" panose="02020603050405020304" pitchFamily="18" charset="0"/>
              </a:rPr>
              <a:t>přístup emitentů (zejména firem) ke společenským aspektům podnikání.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err="1">
                <a:solidFill>
                  <a:srgbClr val="002060"/>
                </a:solidFill>
                <a:latin typeface="Times New Roman" panose="02020603050405020304" pitchFamily="18" charset="0"/>
                <a:cs typeface="Times New Roman" panose="02020603050405020304" pitchFamily="18" charset="0"/>
              </a:rPr>
              <a:t>Portfoliomanažeři</a:t>
            </a:r>
            <a:r>
              <a:rPr lang="cs-CZ" sz="1400" dirty="0">
                <a:solidFill>
                  <a:srgbClr val="002060"/>
                </a:solidFill>
                <a:latin typeface="Times New Roman" panose="02020603050405020304" pitchFamily="18" charset="0"/>
                <a:cs typeface="Times New Roman" panose="02020603050405020304" pitchFamily="18" charset="0"/>
              </a:rPr>
              <a:t> sledují dlouhodobě chování firem v již zmíněných oblastech - přístupu k životnímu prostředí, sociální odpovědnosti a Corporate governance.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V nedávné době byla zveřejněna celá řada sporů akcionářů s managementy společností, zejména v oblasti odměňování vedení. Pozornost připoutaly nejen odměny v sektoru financí, ale i třeba ve společnosti Shell </a:t>
            </a:r>
            <a:r>
              <a:rPr lang="cs-CZ" sz="1200" dirty="0">
                <a:solidFill>
                  <a:srgbClr val="002060"/>
                </a:solidFill>
                <a:latin typeface="Times New Roman" panose="02020603050405020304" pitchFamily="18" charset="0"/>
                <a:cs typeface="Times New Roman" panose="02020603050405020304" pitchFamily="18" charset="0"/>
              </a:rPr>
              <a:t>(akcionáři odmítli schválit zprávu o odměňování managementu z důvodu vyšších bonusů, i přes nižší plánované výsledky). </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Význam SRI</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424380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Vznikají specializované společnosti jako </a:t>
            </a:r>
            <a:r>
              <a:rPr lang="cs-CZ" sz="1400" dirty="0" err="1">
                <a:solidFill>
                  <a:schemeClr val="bg1"/>
                </a:solidFill>
                <a:latin typeface="Times New Roman" panose="02020603050405020304" pitchFamily="18" charset="0"/>
                <a:cs typeface="Times New Roman" panose="02020603050405020304" pitchFamily="18" charset="0"/>
              </a:rPr>
              <a:t>RiskMetrics</a:t>
            </a:r>
            <a:r>
              <a:rPr lang="cs-CZ" sz="1400" dirty="0">
                <a:solidFill>
                  <a:schemeClr val="bg1"/>
                </a:solidFill>
                <a:latin typeface="Times New Roman" panose="02020603050405020304" pitchFamily="18" charset="0"/>
                <a:cs typeface="Times New Roman" panose="02020603050405020304" pitchFamily="18" charset="0"/>
              </a:rPr>
              <a:t>, které se zabývají analýzou citlivých rozhodnutí předkládaných valné hromadě emitenta. </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Hlavními tématy v oblasti </a:t>
            </a:r>
            <a:r>
              <a:rPr lang="cs-CZ" sz="1400" dirty="0">
                <a:solidFill>
                  <a:srgbClr val="FFFF00"/>
                </a:solidFill>
                <a:latin typeface="Times New Roman" panose="02020603050405020304" pitchFamily="18" charset="0"/>
                <a:cs typeface="Times New Roman" panose="02020603050405020304" pitchFamily="18" charset="0"/>
              </a:rPr>
              <a:t>Corporate governance </a:t>
            </a:r>
            <a:r>
              <a:rPr lang="cs-CZ" sz="1400" dirty="0">
                <a:solidFill>
                  <a:schemeClr val="bg1"/>
                </a:solidFill>
                <a:latin typeface="Times New Roman" panose="02020603050405020304" pitchFamily="18" charset="0"/>
                <a:cs typeface="Times New Roman" panose="02020603050405020304" pitchFamily="18" charset="0"/>
              </a:rPr>
              <a:t>jsou tedy odměňování managementu společně s dostupností a nezávislostí členů představenstev, nezávislost kontrolních orgánů na výkonných funkcích a ochrana práv minoritních vlastníků.</a:t>
            </a:r>
          </a:p>
        </p:txBody>
      </p:sp>
      <p:sp>
        <p:nvSpPr>
          <p:cNvPr id="5" name="Zástupný symbol pro obsah 2"/>
          <p:cNvSpPr txBox="1">
            <a:spLocks/>
          </p:cNvSpPr>
          <p:nvPr/>
        </p:nvSpPr>
        <p:spPr>
          <a:xfrm>
            <a:off x="3844516" y="600003"/>
            <a:ext cx="4136404" cy="427600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400" dirty="0">
                <a:solidFill>
                  <a:srgbClr val="002060"/>
                </a:solidFill>
                <a:latin typeface="Times New Roman" panose="02020603050405020304" pitchFamily="18" charset="0"/>
                <a:cs typeface="Times New Roman" panose="02020603050405020304" pitchFamily="18" charset="0"/>
              </a:rPr>
              <a:t>Společensky odpovědné investování zahrnuje aktivity spojené s hledáním vhodných investic do </a:t>
            </a:r>
            <a:r>
              <a:rPr lang="cs-CZ" sz="1400" b="1" dirty="0">
                <a:solidFill>
                  <a:srgbClr val="002060"/>
                </a:solidFill>
                <a:latin typeface="Times New Roman" panose="02020603050405020304" pitchFamily="18" charset="0"/>
                <a:cs typeface="Times New Roman" panose="02020603050405020304" pitchFamily="18" charset="0"/>
              </a:rPr>
              <a:t>firem, které minimalizují firemní externality </a:t>
            </a:r>
            <a:r>
              <a:rPr lang="cs-CZ" sz="1400" dirty="0">
                <a:solidFill>
                  <a:srgbClr val="002060"/>
                </a:solidFill>
                <a:latin typeface="Times New Roman" panose="02020603050405020304" pitchFamily="18" charset="0"/>
                <a:cs typeface="Times New Roman" panose="02020603050405020304" pitchFamily="18" charset="0"/>
              </a:rPr>
              <a:t>a usilují o snížení nebo </a:t>
            </a:r>
            <a:r>
              <a:rPr lang="cs-CZ" sz="1400" b="1" dirty="0">
                <a:solidFill>
                  <a:srgbClr val="002060"/>
                </a:solidFill>
                <a:latin typeface="Times New Roman" panose="02020603050405020304" pitchFamily="18" charset="0"/>
                <a:cs typeface="Times New Roman" panose="02020603050405020304" pitchFamily="18" charset="0"/>
              </a:rPr>
              <a:t>odstranění negativních dopadů</a:t>
            </a:r>
            <a:r>
              <a:rPr lang="cs-CZ" sz="1400" dirty="0">
                <a:solidFill>
                  <a:srgbClr val="002060"/>
                </a:solidFill>
                <a:latin typeface="Times New Roman" panose="02020603050405020304" pitchFamily="18" charset="0"/>
                <a:cs typeface="Times New Roman" panose="02020603050405020304" pitchFamily="18" charset="0"/>
              </a:rPr>
              <a:t>, jako je znečištění, dětské práce či diskriminace. </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Pro investora může SRI představovat určitou </a:t>
            </a:r>
            <a:r>
              <a:rPr lang="cs-CZ" sz="1400" b="1" dirty="0">
                <a:solidFill>
                  <a:srgbClr val="002060"/>
                </a:solidFill>
                <a:latin typeface="Times New Roman" panose="02020603050405020304" pitchFamily="18" charset="0"/>
                <a:cs typeface="Times New Roman" panose="02020603050405020304" pitchFamily="18" charset="0"/>
              </a:rPr>
              <a:t>screeningovou metodu</a:t>
            </a:r>
            <a:r>
              <a:rPr lang="cs-CZ" sz="1400" dirty="0">
                <a:solidFill>
                  <a:srgbClr val="002060"/>
                </a:solidFill>
                <a:latin typeface="Times New Roman" panose="02020603050405020304" pitchFamily="18" charset="0"/>
                <a:cs typeface="Times New Roman" panose="02020603050405020304" pitchFamily="18" charset="0"/>
              </a:rPr>
              <a:t>, která umožní investovat do společností, které odrážejí osobní přesvědčení investora a jeho sociální zájmy.</a:t>
            </a:r>
          </a:p>
          <a:p>
            <a:endParaRPr lang="cs-CZ" sz="1400" dirty="0">
              <a:solidFill>
                <a:srgbClr val="002060"/>
              </a:solidFill>
              <a:latin typeface="Times New Roman" panose="02020603050405020304" pitchFamily="18" charset="0"/>
              <a:cs typeface="Times New Roman" panose="02020603050405020304" pitchFamily="18" charset="0"/>
            </a:endParaRPr>
          </a:p>
          <a:p>
            <a:r>
              <a:rPr lang="cs-CZ" sz="1400" dirty="0">
                <a:solidFill>
                  <a:srgbClr val="002060"/>
                </a:solidFill>
                <a:latin typeface="Times New Roman" panose="02020603050405020304" pitchFamily="18" charset="0"/>
                <a:cs typeface="Times New Roman" panose="02020603050405020304" pitchFamily="18" charset="0"/>
              </a:rPr>
              <a:t>Existuje mnoho termínů pro označení investice na ekologických, etických a sociálních principech. Například se může jednat o </a:t>
            </a:r>
            <a:r>
              <a:rPr lang="cs-CZ" sz="1400" b="1" dirty="0">
                <a:solidFill>
                  <a:srgbClr val="002060"/>
                </a:solidFill>
                <a:latin typeface="Times New Roman" panose="02020603050405020304" pitchFamily="18" charset="0"/>
                <a:cs typeface="Times New Roman" panose="02020603050405020304" pitchFamily="18" charset="0"/>
              </a:rPr>
              <a:t>zelené investice</a:t>
            </a:r>
            <a:r>
              <a:rPr lang="cs-CZ" sz="1400" dirty="0">
                <a:solidFill>
                  <a:srgbClr val="002060"/>
                </a:solidFill>
                <a:latin typeface="Times New Roman" panose="02020603050405020304" pitchFamily="18" charset="0"/>
                <a:cs typeface="Times New Roman" panose="02020603050405020304" pitchFamily="18" charset="0"/>
              </a:rPr>
              <a:t>, </a:t>
            </a:r>
            <a:r>
              <a:rPr lang="cs-CZ" sz="1400" b="1" dirty="0">
                <a:solidFill>
                  <a:srgbClr val="002060"/>
                </a:solidFill>
                <a:latin typeface="Times New Roman" panose="02020603050405020304" pitchFamily="18" charset="0"/>
                <a:cs typeface="Times New Roman" panose="02020603050405020304" pitchFamily="18" charset="0"/>
              </a:rPr>
              <a:t>sociální investice</a:t>
            </a:r>
            <a:r>
              <a:rPr lang="cs-CZ" sz="1400" dirty="0">
                <a:solidFill>
                  <a:srgbClr val="002060"/>
                </a:solidFill>
                <a:latin typeface="Times New Roman" panose="02020603050405020304" pitchFamily="18" charset="0"/>
                <a:cs typeface="Times New Roman" panose="02020603050405020304" pitchFamily="18" charset="0"/>
              </a:rPr>
              <a:t>, </a:t>
            </a:r>
            <a:r>
              <a:rPr lang="cs-CZ" sz="1400" b="1" dirty="0">
                <a:solidFill>
                  <a:srgbClr val="002060"/>
                </a:solidFill>
                <a:latin typeface="Times New Roman" panose="02020603050405020304" pitchFamily="18" charset="0"/>
                <a:cs typeface="Times New Roman" panose="02020603050405020304" pitchFamily="18" charset="0"/>
              </a:rPr>
              <a:t>etické investice </a:t>
            </a:r>
            <a:r>
              <a:rPr lang="cs-CZ" sz="1400" dirty="0">
                <a:solidFill>
                  <a:srgbClr val="002060"/>
                </a:solidFill>
                <a:latin typeface="Times New Roman" panose="02020603050405020304" pitchFamily="18" charset="0"/>
                <a:cs typeface="Times New Roman" panose="02020603050405020304" pitchFamily="18" charset="0"/>
              </a:rPr>
              <a:t>a </a:t>
            </a:r>
            <a:r>
              <a:rPr lang="cs-CZ" sz="1400" b="1" dirty="0">
                <a:solidFill>
                  <a:srgbClr val="002060"/>
                </a:solidFill>
                <a:latin typeface="Times New Roman" panose="02020603050405020304" pitchFamily="18" charset="0"/>
                <a:cs typeface="Times New Roman" panose="02020603050405020304" pitchFamily="18" charset="0"/>
              </a:rPr>
              <a:t>udržitelné investice. </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Význam SRI</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673543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Udržitelný a odpovědný investor čelí při investování krátkodobým tlakům v dlouhodobém horizontu. Proto je při porovnávání výnosu a udržitelnosti definováno </a:t>
            </a:r>
            <a:r>
              <a:rPr lang="cs-CZ" sz="1400" b="1" dirty="0">
                <a:solidFill>
                  <a:srgbClr val="FFFF00"/>
                </a:solidFill>
                <a:latin typeface="Times New Roman" panose="02020603050405020304" pitchFamily="18" charset="0"/>
                <a:cs typeface="Times New Roman" panose="02020603050405020304" pitchFamily="18" charset="0"/>
              </a:rPr>
              <a:t>šest přístupů pro vedení SRI: </a:t>
            </a:r>
          </a:p>
        </p:txBody>
      </p:sp>
      <p:sp>
        <p:nvSpPr>
          <p:cNvPr id="5" name="Zástupný symbol pro obsah 2"/>
          <p:cNvSpPr txBox="1">
            <a:spLocks/>
          </p:cNvSpPr>
          <p:nvPr/>
        </p:nvSpPr>
        <p:spPr>
          <a:xfrm>
            <a:off x="3844516" y="600003"/>
            <a:ext cx="4136404" cy="427600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Výkon – SRI </a:t>
            </a:r>
            <a:r>
              <a:rPr lang="cs-CZ" sz="1400" dirty="0">
                <a:solidFill>
                  <a:srgbClr val="002060"/>
                </a:solidFill>
                <a:latin typeface="Times New Roman" panose="02020603050405020304" pitchFamily="18" charset="0"/>
                <a:cs typeface="Times New Roman" panose="02020603050405020304" pitchFamily="18" charset="0"/>
              </a:rPr>
              <a:t>může pomoci identifikovat udržitelné a ziskové investiční téma. Pokud má jedna společnost lepší ESG (</a:t>
            </a:r>
            <a:r>
              <a:rPr lang="cs-CZ" sz="1400" dirty="0" err="1">
                <a:solidFill>
                  <a:srgbClr val="002060"/>
                </a:solidFill>
                <a:latin typeface="Times New Roman" panose="02020603050405020304" pitchFamily="18" charset="0"/>
                <a:cs typeface="Times New Roman" panose="02020603050405020304" pitchFamily="18" charset="0"/>
              </a:rPr>
              <a:t>environment</a:t>
            </a:r>
            <a:r>
              <a:rPr lang="cs-CZ" sz="1400" dirty="0">
                <a:solidFill>
                  <a:srgbClr val="002060"/>
                </a:solidFill>
                <a:latin typeface="Times New Roman" panose="02020603050405020304" pitchFamily="18" charset="0"/>
                <a:cs typeface="Times New Roman" panose="02020603050405020304" pitchFamily="18" charset="0"/>
              </a:rPr>
              <a:t> – </a:t>
            </a:r>
            <a:r>
              <a:rPr lang="cs-CZ" sz="1400" dirty="0" err="1">
                <a:solidFill>
                  <a:srgbClr val="002060"/>
                </a:solidFill>
                <a:latin typeface="Times New Roman" panose="02020603050405020304" pitchFamily="18" charset="0"/>
                <a:cs typeface="Times New Roman" panose="02020603050405020304" pitchFamily="18" charset="0"/>
              </a:rPr>
              <a:t>social</a:t>
            </a:r>
            <a:r>
              <a:rPr lang="cs-CZ" sz="1400" dirty="0">
                <a:solidFill>
                  <a:srgbClr val="002060"/>
                </a:solidFill>
                <a:latin typeface="Times New Roman" panose="02020603050405020304" pitchFamily="18" charset="0"/>
                <a:cs typeface="Times New Roman" panose="02020603050405020304" pitchFamily="18" charset="0"/>
              </a:rPr>
              <a:t> – </a:t>
            </a:r>
            <a:r>
              <a:rPr lang="cs-CZ" sz="1400" dirty="0" err="1">
                <a:solidFill>
                  <a:srgbClr val="002060"/>
                </a:solidFill>
                <a:latin typeface="Times New Roman" panose="02020603050405020304" pitchFamily="18" charset="0"/>
                <a:cs typeface="Times New Roman" panose="02020603050405020304" pitchFamily="18" charset="0"/>
              </a:rPr>
              <a:t>government</a:t>
            </a:r>
            <a:r>
              <a:rPr lang="cs-CZ" sz="1400" dirty="0">
                <a:solidFill>
                  <a:srgbClr val="002060"/>
                </a:solidFill>
                <a:latin typeface="Times New Roman" panose="02020603050405020304" pitchFamily="18" charset="0"/>
                <a:cs typeface="Times New Roman" panose="02020603050405020304" pitchFamily="18" charset="0"/>
              </a:rPr>
              <a:t>) profil než jeho konkurent, může to být signál pro její dlouhodobý úspěch. </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Předvídání rizik </a:t>
            </a:r>
            <a:r>
              <a:rPr lang="cs-CZ" sz="1400" dirty="0">
                <a:solidFill>
                  <a:srgbClr val="002060"/>
                </a:solidFill>
                <a:latin typeface="Times New Roman" panose="02020603050405020304" pitchFamily="18" charset="0"/>
                <a:cs typeface="Times New Roman" panose="02020603050405020304" pitchFamily="18" charset="0"/>
              </a:rPr>
              <a:t>– pomocí analýzy ESG faktorů lze docílit aktivního řízení rizik. To může pomoci pochopit externality a předpovědět, zda je společnost připravena na budoucí rizika a příležitosti. </a:t>
            </a:r>
          </a:p>
          <a:p>
            <a:pPr>
              <a:buFont typeface="+mj-lt"/>
              <a:buAutoNum type="arabicPeriod"/>
            </a:pPr>
            <a:endParaRPr lang="cs-CZ" sz="1400" dirty="0">
              <a:solidFill>
                <a:srgbClr val="002060"/>
              </a:solidFill>
              <a:latin typeface="Times New Roman" panose="02020603050405020304" pitchFamily="18" charset="0"/>
              <a:cs typeface="Times New Roman" panose="02020603050405020304" pitchFamily="18" charset="0"/>
            </a:endParaRPr>
          </a:p>
          <a:p>
            <a:pPr>
              <a:buFont typeface="+mj-lt"/>
              <a:buAutoNum type="arabicPeriod"/>
            </a:pPr>
            <a:r>
              <a:rPr lang="cs-CZ" sz="1400" b="1" dirty="0">
                <a:solidFill>
                  <a:srgbClr val="002060"/>
                </a:solidFill>
                <a:latin typeface="Times New Roman" panose="02020603050405020304" pitchFamily="18" charset="0"/>
                <a:cs typeface="Times New Roman" panose="02020603050405020304" pitchFamily="18" charset="0"/>
              </a:rPr>
              <a:t>Diverzifikace rizika </a:t>
            </a:r>
            <a:r>
              <a:rPr lang="cs-CZ" sz="1400" dirty="0">
                <a:solidFill>
                  <a:srgbClr val="002060"/>
                </a:solidFill>
                <a:latin typeface="Times New Roman" panose="02020603050405020304" pitchFamily="18" charset="0"/>
                <a:cs typeface="Times New Roman" panose="02020603050405020304" pitchFamily="18" charset="0"/>
              </a:rPr>
              <a:t>– specializovaný dopad investičních témat může mít nízkou míru korelace s tradičním pojetím finančního trhu, a proto může pomoci diverzifikovat portfolio. </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Význam SRI</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2908253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Udržitelný a odpovědný investor čelí při investování krátkodobým tlakům v dlouhodobém horizontu. Proto je při porovnávání výnosu a udržitelnosti definováno </a:t>
            </a:r>
            <a:r>
              <a:rPr lang="cs-CZ" sz="1400" b="1" dirty="0">
                <a:solidFill>
                  <a:schemeClr val="bg1"/>
                </a:solidFill>
                <a:latin typeface="Times New Roman" panose="02020603050405020304" pitchFamily="18" charset="0"/>
                <a:cs typeface="Times New Roman" panose="02020603050405020304" pitchFamily="18" charset="0"/>
              </a:rPr>
              <a:t>šest přístupů pro vedení SRI: </a:t>
            </a:r>
          </a:p>
        </p:txBody>
      </p:sp>
      <p:sp>
        <p:nvSpPr>
          <p:cNvPr id="5" name="Zástupný symbol pro obsah 2"/>
          <p:cNvSpPr txBox="1">
            <a:spLocks/>
          </p:cNvSpPr>
          <p:nvPr/>
        </p:nvSpPr>
        <p:spPr>
          <a:xfrm>
            <a:off x="3844516" y="411511"/>
            <a:ext cx="4136404" cy="44644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mj-lt"/>
              <a:buAutoNum type="arabicPeriod" startAt="4"/>
            </a:pPr>
            <a:r>
              <a:rPr lang="cs-CZ" sz="1400" b="1" dirty="0">
                <a:solidFill>
                  <a:srgbClr val="002060"/>
                </a:solidFill>
                <a:latin typeface="Times New Roman" panose="02020603050405020304" pitchFamily="18" charset="0"/>
                <a:cs typeface="Times New Roman" panose="02020603050405020304" pitchFamily="18" charset="0"/>
              </a:rPr>
              <a:t>Dobrá pověst </a:t>
            </a:r>
            <a:r>
              <a:rPr lang="cs-CZ" sz="1400" dirty="0">
                <a:solidFill>
                  <a:srgbClr val="002060"/>
                </a:solidFill>
                <a:latin typeface="Times New Roman" panose="02020603050405020304" pitchFamily="18" charset="0"/>
                <a:cs typeface="Times New Roman" panose="02020603050405020304" pitchFamily="18" charset="0"/>
              </a:rPr>
              <a:t>– většina firem se soustředí na investice do takových témat, která nepoškodí riziko investora. Za kontroverzní společnosti se považují takové firmy, které mají negativní sociální nebo environmentální dopad. Aktiva těchto společností jsou pak často investory z jejich portfolií vylučována. </a:t>
            </a:r>
          </a:p>
          <a:p>
            <a:pPr>
              <a:buFont typeface="+mj-lt"/>
              <a:buAutoNum type="arabicPeriod" startAt="4"/>
            </a:pPr>
            <a:r>
              <a:rPr lang="cs-CZ" sz="1400" b="1" dirty="0">
                <a:solidFill>
                  <a:srgbClr val="002060"/>
                </a:solidFill>
                <a:latin typeface="Times New Roman" panose="02020603050405020304" pitchFamily="18" charset="0"/>
                <a:cs typeface="Times New Roman" panose="02020603050405020304" pitchFamily="18" charset="0"/>
              </a:rPr>
              <a:t>Hodnota k hodnotě </a:t>
            </a:r>
            <a:r>
              <a:rPr lang="cs-CZ" sz="1400" dirty="0">
                <a:solidFill>
                  <a:srgbClr val="002060"/>
                </a:solidFill>
                <a:latin typeface="Times New Roman" panose="02020603050405020304" pitchFamily="18" charset="0"/>
                <a:cs typeface="Times New Roman" panose="02020603050405020304" pitchFamily="18" charset="0"/>
              </a:rPr>
              <a:t>– zejména investoři z neziskové sféry upřednostňují SRI investice, protože jim umožní „dvojí návratnosti“. Jedná se o finanční návratnost, plynoucí z investice, a také návratnost v podobě naplnění vlastního poslání organizace. </a:t>
            </a:r>
          </a:p>
          <a:p>
            <a:pPr>
              <a:buFont typeface="+mj-lt"/>
              <a:buAutoNum type="arabicPeriod" startAt="4"/>
            </a:pPr>
            <a:r>
              <a:rPr lang="cs-CZ" sz="1400" b="1" dirty="0">
                <a:solidFill>
                  <a:srgbClr val="002060"/>
                </a:solidFill>
                <a:latin typeface="Times New Roman" panose="02020603050405020304" pitchFamily="18" charset="0"/>
                <a:cs typeface="Times New Roman" panose="02020603050405020304" pitchFamily="18" charset="0"/>
              </a:rPr>
              <a:t>Udržitelný rozvoj </a:t>
            </a:r>
            <a:r>
              <a:rPr lang="cs-CZ" sz="1400" dirty="0">
                <a:solidFill>
                  <a:srgbClr val="002060"/>
                </a:solidFill>
                <a:latin typeface="Times New Roman" panose="02020603050405020304" pitchFamily="18" charset="0"/>
                <a:cs typeface="Times New Roman" panose="02020603050405020304" pitchFamily="18" charset="0"/>
              </a:rPr>
              <a:t>– začlenění problematiky ESG do investičních rozhodnutí investora představuje soulad osobních, firemních a technologických hodnot, které mají pozitivní vliv na společnost. Investor se může aktivně přispět k udržitelnému rozvoji a podporovat udržitelné podnikatelské praktiky. </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Význam SRI</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511440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Vztah mezi nároky a požadavky na finanční návratnost a sociální návratnost (</a:t>
            </a:r>
            <a:r>
              <a:rPr lang="cs-CZ" sz="1400" b="1" dirty="0" err="1">
                <a:solidFill>
                  <a:schemeClr val="bg1"/>
                </a:solidFill>
                <a:latin typeface="Times New Roman" panose="02020603050405020304" pitchFamily="18" charset="0"/>
                <a:cs typeface="Times New Roman" panose="02020603050405020304" pitchFamily="18" charset="0"/>
              </a:rPr>
              <a:t>impact</a:t>
            </a:r>
            <a:r>
              <a:rPr lang="cs-CZ" sz="1400" b="1" dirty="0">
                <a:solidFill>
                  <a:schemeClr val="bg1"/>
                </a:solidFill>
                <a:latin typeface="Times New Roman" panose="02020603050405020304" pitchFamily="18" charset="0"/>
                <a:cs typeface="Times New Roman" panose="02020603050405020304" pitchFamily="18" charset="0"/>
              </a:rPr>
              <a:t> </a:t>
            </a:r>
            <a:r>
              <a:rPr lang="cs-CZ" sz="1400" b="1" dirty="0" err="1">
                <a:solidFill>
                  <a:schemeClr val="bg1"/>
                </a:solidFill>
                <a:latin typeface="Times New Roman" panose="02020603050405020304" pitchFamily="18" charset="0"/>
                <a:cs typeface="Times New Roman" panose="02020603050405020304" pitchFamily="18" charset="0"/>
              </a:rPr>
              <a:t>investing</a:t>
            </a:r>
            <a:r>
              <a:rPr lang="cs-CZ" sz="1400" dirty="0">
                <a:solidFill>
                  <a:schemeClr val="bg1"/>
                </a:solidFill>
                <a:latin typeface="Times New Roman" panose="02020603050405020304" pitchFamily="18" charset="0"/>
                <a:cs typeface="Times New Roman" panose="02020603050405020304" pitchFamily="18" charset="0"/>
              </a:rPr>
              <a:t>). </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844516" y="411511"/>
            <a:ext cx="4136404" cy="44644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Význam SRI</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pic>
        <p:nvPicPr>
          <p:cNvPr id="3" name="Obrázek 2">
            <a:extLst>
              <a:ext uri="{FF2B5EF4-FFF2-40B4-BE49-F238E27FC236}">
                <a16:creationId xmlns:a16="http://schemas.microsoft.com/office/drawing/2014/main" id="{A6668CA7-8E90-4B11-9659-F0D7D462FD4F}"/>
              </a:ext>
            </a:extLst>
          </p:cNvPr>
          <p:cNvPicPr>
            <a:picLocks noChangeAspect="1"/>
          </p:cNvPicPr>
          <p:nvPr/>
        </p:nvPicPr>
        <p:blipFill>
          <a:blip r:embed="rId3"/>
          <a:stretch>
            <a:fillRect/>
          </a:stretch>
        </p:blipFill>
        <p:spPr>
          <a:xfrm>
            <a:off x="4788024" y="1259847"/>
            <a:ext cx="2816596" cy="2767824"/>
          </a:xfrm>
          <a:prstGeom prst="rect">
            <a:avLst/>
          </a:prstGeom>
        </p:spPr>
      </p:pic>
      <p:sp>
        <p:nvSpPr>
          <p:cNvPr id="8" name="Obdélník 7">
            <a:extLst>
              <a:ext uri="{FF2B5EF4-FFF2-40B4-BE49-F238E27FC236}">
                <a16:creationId xmlns:a16="http://schemas.microsoft.com/office/drawing/2014/main" id="{931193B3-D39E-40CC-8340-0D238B7FFC91}"/>
              </a:ext>
            </a:extLst>
          </p:cNvPr>
          <p:cNvSpPr/>
          <p:nvPr/>
        </p:nvSpPr>
        <p:spPr>
          <a:xfrm>
            <a:off x="4778617" y="4519567"/>
            <a:ext cx="873957" cy="207749"/>
          </a:xfrm>
          <a:prstGeom prst="rect">
            <a:avLst/>
          </a:prstGeom>
        </p:spPr>
        <p:txBody>
          <a:bodyPr wrap="none">
            <a:spAutoFit/>
          </a:bodyPr>
          <a:lstStyle/>
          <a:p>
            <a:r>
              <a:rPr lang="cs-CZ" sz="750" i="1" dirty="0"/>
              <a:t>Zdroj: UBS WMR</a:t>
            </a:r>
          </a:p>
        </p:txBody>
      </p:sp>
    </p:spTree>
    <p:extLst>
      <p:ext uri="{BB962C8B-B14F-4D97-AF65-F5344CB8AC3E}">
        <p14:creationId xmlns:p14="http://schemas.microsoft.com/office/powerpoint/2010/main" val="2945270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51520" y="267494"/>
            <a:ext cx="345638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4" name="Zástupný symbol pro obsah 2"/>
          <p:cNvSpPr txBox="1">
            <a:spLocks/>
          </p:cNvSpPr>
          <p:nvPr/>
        </p:nvSpPr>
        <p:spPr>
          <a:xfrm>
            <a:off x="420080" y="1707654"/>
            <a:ext cx="3151212" cy="3168352"/>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dirty="0">
                <a:solidFill>
                  <a:schemeClr val="bg1"/>
                </a:solidFill>
                <a:latin typeface="Times New Roman" panose="02020603050405020304" pitchFamily="18" charset="0"/>
                <a:cs typeface="Times New Roman" panose="02020603050405020304" pitchFamily="18" charset="0"/>
              </a:rPr>
              <a:t>Společensky odpovědné investování se tradičně dělí do tří kategorií: </a:t>
            </a:r>
            <a:r>
              <a:rPr lang="cs-CZ" sz="1400" dirty="0">
                <a:solidFill>
                  <a:srgbClr val="FFFF00"/>
                </a:solidFill>
                <a:latin typeface="Times New Roman" panose="02020603050405020304" pitchFamily="18" charset="0"/>
                <a:cs typeface="Times New Roman" panose="02020603050405020304" pitchFamily="18" charset="0"/>
              </a:rPr>
              <a:t>sociální screening, prosazování akcionáře a komunitní investování. </a:t>
            </a:r>
          </a:p>
          <a:p>
            <a:pPr marL="0" indent="0">
              <a:buNone/>
            </a:pPr>
            <a:endParaRPr lang="cs-CZ" sz="1400" dirty="0">
              <a:solidFill>
                <a:schemeClr val="bg1"/>
              </a:solidFill>
              <a:latin typeface="Times New Roman" panose="02020603050405020304" pitchFamily="18" charset="0"/>
              <a:cs typeface="Times New Roman" panose="02020603050405020304" pitchFamily="18" charset="0"/>
            </a:endParaRPr>
          </a:p>
          <a:p>
            <a:pPr marL="0" indent="0">
              <a:buNone/>
            </a:pPr>
            <a:r>
              <a:rPr lang="cs-CZ" sz="1400" dirty="0">
                <a:solidFill>
                  <a:schemeClr val="bg1"/>
                </a:solidFill>
                <a:latin typeface="Times New Roman" panose="02020603050405020304" pitchFamily="18" charset="0"/>
                <a:cs typeface="Times New Roman" panose="02020603050405020304" pitchFamily="18" charset="0"/>
              </a:rPr>
              <a:t>Tyto tři kategorie se navzájem nevylučují. </a:t>
            </a:r>
            <a:endParaRPr lang="cs-CZ" sz="1400" b="1" dirty="0">
              <a:solidFill>
                <a:schemeClr val="bg1"/>
              </a:solidFill>
              <a:latin typeface="Times New Roman" panose="02020603050405020304" pitchFamily="18" charset="0"/>
              <a:cs typeface="Times New Roman" panose="02020603050405020304" pitchFamily="18" charset="0"/>
            </a:endParaRPr>
          </a:p>
        </p:txBody>
      </p:sp>
      <p:sp>
        <p:nvSpPr>
          <p:cNvPr id="5" name="Zástupný symbol pro obsah 2"/>
          <p:cNvSpPr txBox="1">
            <a:spLocks/>
          </p:cNvSpPr>
          <p:nvPr/>
        </p:nvSpPr>
        <p:spPr>
          <a:xfrm>
            <a:off x="3844516" y="267494"/>
            <a:ext cx="4136404" cy="460851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400" b="1" dirty="0">
                <a:solidFill>
                  <a:srgbClr val="002060"/>
                </a:solidFill>
                <a:latin typeface="Times New Roman" panose="02020603050405020304" pitchFamily="18" charset="0"/>
                <a:cs typeface="Times New Roman" panose="02020603050405020304" pitchFamily="18" charset="0"/>
              </a:rPr>
              <a:t>Sociální screening </a:t>
            </a:r>
            <a:r>
              <a:rPr lang="cs-CZ" sz="1400" dirty="0">
                <a:solidFill>
                  <a:srgbClr val="002060"/>
                </a:solidFill>
                <a:latin typeface="Times New Roman" panose="02020603050405020304" pitchFamily="18" charset="0"/>
                <a:cs typeface="Times New Roman" panose="02020603050405020304" pitchFamily="18" charset="0"/>
              </a:rPr>
              <a:t>je prostředek, jímž mohou investoři buď </a:t>
            </a:r>
            <a:r>
              <a:rPr lang="cs-CZ" sz="1400" b="1" dirty="0">
                <a:solidFill>
                  <a:srgbClr val="002060"/>
                </a:solidFill>
                <a:latin typeface="Times New Roman" panose="02020603050405020304" pitchFamily="18" charset="0"/>
                <a:cs typeface="Times New Roman" panose="02020603050405020304" pitchFamily="18" charset="0"/>
              </a:rPr>
              <a:t>prodat svůj finanční podíl</a:t>
            </a:r>
            <a:r>
              <a:rPr lang="cs-CZ" sz="1400" dirty="0">
                <a:solidFill>
                  <a:srgbClr val="002060"/>
                </a:solidFill>
                <a:latin typeface="Times New Roman" panose="02020603050405020304" pitchFamily="18" charset="0"/>
                <a:cs typeface="Times New Roman" panose="02020603050405020304" pitchFamily="18" charset="0"/>
              </a:rPr>
              <a:t>, nebo </a:t>
            </a:r>
            <a:r>
              <a:rPr lang="cs-CZ" sz="1400" b="1" dirty="0">
                <a:solidFill>
                  <a:srgbClr val="002060"/>
                </a:solidFill>
                <a:latin typeface="Times New Roman" panose="02020603050405020304" pitchFamily="18" charset="0"/>
                <a:cs typeface="Times New Roman" panose="02020603050405020304" pitchFamily="18" charset="0"/>
              </a:rPr>
              <a:t>investovat</a:t>
            </a:r>
            <a:r>
              <a:rPr lang="cs-CZ" sz="1400" dirty="0">
                <a:solidFill>
                  <a:srgbClr val="002060"/>
                </a:solidFill>
                <a:latin typeface="Times New Roman" panose="02020603050405020304" pitchFamily="18" charset="0"/>
                <a:cs typeface="Times New Roman" panose="02020603050405020304" pitchFamily="18" charset="0"/>
              </a:rPr>
              <a:t> do společnosti, uplatňující sociálně odpovědné principy. </a:t>
            </a:r>
          </a:p>
          <a:p>
            <a:r>
              <a:rPr lang="cs-CZ" sz="1200" dirty="0">
                <a:solidFill>
                  <a:srgbClr val="002060"/>
                </a:solidFill>
                <a:latin typeface="Times New Roman" panose="02020603050405020304" pitchFamily="18" charset="0"/>
                <a:cs typeface="Times New Roman" panose="02020603050405020304" pitchFamily="18" charset="0"/>
              </a:rPr>
              <a:t>Základní myšlenkou je, že společnosti splňující sociální standardy budou více ziskové a úspěšné v dlouhodobém horizontu. Sociální screening lze rozdělit na dva typy: negativní a pozitivní screening.</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Negativní screening</a:t>
            </a:r>
            <a:r>
              <a:rPr lang="cs-CZ" sz="1400" dirty="0">
                <a:solidFill>
                  <a:srgbClr val="002060"/>
                </a:solidFill>
                <a:latin typeface="Times New Roman" panose="02020603050405020304" pitchFamily="18" charset="0"/>
                <a:cs typeface="Times New Roman" panose="02020603050405020304" pitchFamily="18" charset="0"/>
              </a:rPr>
              <a:t> nastane, když se investor zbavuje specifické akcie nebo průmyslové skupiny akcií ze svého portfolia. Důvodem je jejich nesoulad s kritérii sociálních investic. Investor tak činí jisté sociální změny ve své organizaci.</a:t>
            </a:r>
          </a:p>
          <a:p>
            <a:pPr marL="0" indent="0">
              <a:buNone/>
            </a:pPr>
            <a:endParaRPr lang="cs-CZ" sz="1400" dirty="0">
              <a:solidFill>
                <a:srgbClr val="002060"/>
              </a:solidFill>
              <a:latin typeface="Times New Roman" panose="02020603050405020304" pitchFamily="18" charset="0"/>
              <a:cs typeface="Times New Roman" panose="02020603050405020304" pitchFamily="18" charset="0"/>
            </a:endParaRPr>
          </a:p>
          <a:p>
            <a:r>
              <a:rPr lang="cs-CZ" sz="1400" b="1" dirty="0">
                <a:solidFill>
                  <a:srgbClr val="002060"/>
                </a:solidFill>
                <a:latin typeface="Times New Roman" panose="02020603050405020304" pitchFamily="18" charset="0"/>
                <a:cs typeface="Times New Roman" panose="02020603050405020304" pitchFamily="18" charset="0"/>
              </a:rPr>
              <a:t>Pozitivní screening </a:t>
            </a:r>
            <a:r>
              <a:rPr lang="cs-CZ" sz="1400" dirty="0">
                <a:solidFill>
                  <a:srgbClr val="002060"/>
                </a:solidFill>
                <a:latin typeface="Times New Roman" panose="02020603050405020304" pitchFamily="18" charset="0"/>
                <a:cs typeface="Times New Roman" panose="02020603050405020304" pitchFamily="18" charset="0"/>
              </a:rPr>
              <a:t>nastane, když investor hledá konkrétní akcie nebo skupinu akcií a investuje do nich kvůli jejich pozitivní sociální politice a činnostem daných společností. </a:t>
            </a:r>
          </a:p>
        </p:txBody>
      </p:sp>
      <p:sp>
        <p:nvSpPr>
          <p:cNvPr id="6" name="Nadpis 1"/>
          <p:cNvSpPr txBox="1">
            <a:spLocks/>
          </p:cNvSpPr>
          <p:nvPr/>
        </p:nvSpPr>
        <p:spPr>
          <a:xfrm>
            <a:off x="388132" y="411510"/>
            <a:ext cx="3183160" cy="108012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pl-PL" sz="2400" b="1" dirty="0">
                <a:solidFill>
                  <a:schemeClr val="bg1"/>
                </a:solidFill>
                <a:latin typeface="Times New Roman" panose="02020603050405020304" pitchFamily="18" charset="0"/>
                <a:cs typeface="Times New Roman" panose="02020603050405020304" pitchFamily="18" charset="0"/>
              </a:rPr>
              <a:t>Kategorie SRI</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56376" y="226939"/>
            <a:ext cx="956040" cy="745712"/>
          </a:xfrm>
          <a:prstGeom prst="rect">
            <a:avLst/>
          </a:prstGeom>
        </p:spPr>
      </p:pic>
    </p:spTree>
    <p:extLst>
      <p:ext uri="{BB962C8B-B14F-4D97-AF65-F5344CB8AC3E}">
        <p14:creationId xmlns:p14="http://schemas.microsoft.com/office/powerpoint/2010/main" val="3350252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fade">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animEffect transition="in" filter="fade">
                                      <p:cBhvr>
                                        <p:cTn id="1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13783</TotalTime>
  <Words>4382</Words>
  <Application>Microsoft Office PowerPoint</Application>
  <PresentationFormat>Předvádění na obrazovce (16:9)</PresentationFormat>
  <Paragraphs>439</Paragraphs>
  <Slides>37</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37</vt:i4>
      </vt:variant>
    </vt:vector>
  </HeadingPairs>
  <TitlesOfParts>
    <vt:vector size="43" baseType="lpstr">
      <vt:lpstr>Arial</vt:lpstr>
      <vt:lpstr>Calibri</vt:lpstr>
      <vt:lpstr>Symbol</vt:lpstr>
      <vt:lpstr>Times New Roman</vt:lpstr>
      <vt:lpstr>Wingdings</vt:lpstr>
      <vt:lpstr>SLU</vt:lpstr>
      <vt:lpstr>Společensky odpovědné investování  Socially Responsible Investing (SRI)</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Přehled rozdílnosti v pojetí SRI v USA a Evropě</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 Děkuji za pozornost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Pavel Adámek</cp:lastModifiedBy>
  <cp:revision>310</cp:revision>
  <dcterms:created xsi:type="dcterms:W3CDTF">2016-07-06T15:42:34Z</dcterms:created>
  <dcterms:modified xsi:type="dcterms:W3CDTF">2023-11-28T07:01:21Z</dcterms:modified>
</cp:coreProperties>
</file>