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64" r:id="rId4"/>
    <p:sldId id="295" r:id="rId5"/>
    <p:sldId id="265" r:id="rId6"/>
    <p:sldId id="266" r:id="rId7"/>
    <p:sldId id="267" r:id="rId8"/>
    <p:sldId id="268" r:id="rId9"/>
    <p:sldId id="269" r:id="rId10"/>
    <p:sldId id="270" r:id="rId11"/>
    <p:sldId id="271" r:id="rId12"/>
    <p:sldId id="272" r:id="rId13"/>
    <p:sldId id="316" r:id="rId14"/>
    <p:sldId id="317" r:id="rId15"/>
    <p:sldId id="319" r:id="rId16"/>
    <p:sldId id="321" r:id="rId17"/>
    <p:sldId id="322" r:id="rId18"/>
    <p:sldId id="302" r:id="rId19"/>
    <p:sldId id="273" r:id="rId20"/>
    <p:sldId id="274" r:id="rId21"/>
    <p:sldId id="275" r:id="rId22"/>
    <p:sldId id="276" r:id="rId23"/>
    <p:sldId id="303" r:id="rId24"/>
    <p:sldId id="304" r:id="rId25"/>
    <p:sldId id="277" r:id="rId26"/>
    <p:sldId id="278" r:id="rId27"/>
    <p:sldId id="279" r:id="rId28"/>
    <p:sldId id="280" r:id="rId29"/>
    <p:sldId id="281" r:id="rId30"/>
    <p:sldId id="398" r:id="rId31"/>
    <p:sldId id="399" r:id="rId32"/>
    <p:sldId id="400" r:id="rId33"/>
    <p:sldId id="282" r:id="rId34"/>
    <p:sldId id="283" r:id="rId35"/>
    <p:sldId id="284" r:id="rId36"/>
    <p:sldId id="285" r:id="rId37"/>
    <p:sldId id="286" r:id="rId38"/>
    <p:sldId id="287" r:id="rId39"/>
    <p:sldId id="288" r:id="rId40"/>
    <p:sldId id="289" r:id="rId41"/>
    <p:sldId id="290" r:id="rId42"/>
    <p:sldId id="291" r:id="rId43"/>
    <p:sldId id="384" r:id="rId44"/>
    <p:sldId id="385" r:id="rId45"/>
    <p:sldId id="386" r:id="rId46"/>
    <p:sldId id="387" r:id="rId47"/>
    <p:sldId id="388" r:id="rId48"/>
    <p:sldId id="389" r:id="rId49"/>
    <p:sldId id="390" r:id="rId50"/>
    <p:sldId id="391" r:id="rId51"/>
    <p:sldId id="395" r:id="rId52"/>
    <p:sldId id="396" r:id="rId53"/>
    <p:sldId id="397" r:id="rId54"/>
    <p:sldId id="263" r:id="rId55"/>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203" autoAdjust="0"/>
  </p:normalViewPr>
  <p:slideViewPr>
    <p:cSldViewPr>
      <p:cViewPr varScale="1">
        <p:scale>
          <a:sx n="137" d="100"/>
          <a:sy n="137" d="100"/>
        </p:scale>
        <p:origin x="93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toklasa" userId="7c7ba8f323bf6ffe" providerId="LiveId" clId="{73ED4B84-B949-478A-A1B6-CB266399D156}"/>
    <pc:docChg chg="delSld">
      <pc:chgData name="Michal Stoklasa" userId="7c7ba8f323bf6ffe" providerId="LiveId" clId="{73ED4B84-B949-478A-A1B6-CB266399D156}" dt="2023-11-30T07:31:17.328" v="0" actId="47"/>
      <pc:docMkLst>
        <pc:docMk/>
      </pc:docMkLst>
      <pc:sldChg chg="del">
        <pc:chgData name="Michal Stoklasa" userId="7c7ba8f323bf6ffe" providerId="LiveId" clId="{73ED4B84-B949-478A-A1B6-CB266399D156}" dt="2023-11-30T07:31:17.328" v="0" actId="47"/>
        <pc:sldMkLst>
          <pc:docMk/>
          <pc:sldMk cId="3058175780" sldId="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30.11.2023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zechcrunch.cz/2019/12/e-shopy-na-black-friday-opet-propagovaly-nerealne-slevy-alza-mall-a-czc-se-vsak-polepsily-hlasi-hlidac-shop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07421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books.google.cz/books?id=1EfM8GQiOBcC&amp;pg=PA211&amp;lpg=PA211&amp;dq=efekty+cenovych+zmen&amp;source=bl&amp;ots=ULsxVFP-yY&amp;sig=KtudrjuSfkNxMZruGSa70p8vW3g&amp;hl=cs&amp;sa=X&amp;ei=iUVrVK7_OMnfywOVx4HoBg&amp;ved=0CCAQ6AEwAA#v=onepage&amp;q=efekty%20cenovych%20zmen&amp;f=fals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90185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9836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58942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746218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38448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807743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78344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274147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52435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00923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5849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64453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Strategie na diagonále (1, 5, 9)</a:t>
            </a:r>
            <a:r>
              <a:rPr lang="cs-CZ" sz="1200" kern="1200" dirty="0">
                <a:solidFill>
                  <a:schemeClr val="tx1"/>
                </a:solidFill>
                <a:effectLst/>
                <a:latin typeface="+mn-lt"/>
                <a:ea typeface="+mn-ea"/>
                <a:cs typeface="+mn-cs"/>
              </a:rPr>
              <a:t> mohou společně existovat na stejném trhu.</a:t>
            </a:r>
          </a:p>
          <a:p>
            <a:r>
              <a:rPr lang="cs-CZ" sz="1200" kern="1200" dirty="0">
                <a:solidFill>
                  <a:schemeClr val="tx1"/>
                </a:solidFill>
                <a:effectLst/>
                <a:latin typeface="+mn-lt"/>
                <a:ea typeface="+mn-ea"/>
                <a:cs typeface="+mn-cs"/>
              </a:rPr>
              <a:t>Prakticky to znamená, že jedna firma nabízí výrobek vysoké kvality za vysokou cenu, jiná výrobek průměrné kvality za průměrnou cenu a další nabízí výrobek nízké kvality z nízkou cenu. Všechny tyto konkurenční firmy mohou společně existovat na trhu tak dlouho, dokud na něm budou existovat tři skupiny zákazníků, tj. ti, kteří trvají na vysoké kvalitě, ti, kteří trvají na nízké ceně a ti, jejichž požadavky jsou vyvážené.</a:t>
            </a:r>
          </a:p>
          <a:p>
            <a:r>
              <a:rPr lang="cs-CZ" sz="1200" b="1" kern="1200" dirty="0">
                <a:solidFill>
                  <a:schemeClr val="tx1"/>
                </a:solidFill>
                <a:effectLst/>
                <a:latin typeface="+mn-lt"/>
                <a:ea typeface="+mn-ea"/>
                <a:cs typeface="+mn-cs"/>
              </a:rPr>
              <a:t>Strategie v pravém horním rohu</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(2, 3, 6)</a:t>
            </a:r>
            <a:r>
              <a:rPr lang="cs-CZ" sz="1200" kern="1200" dirty="0">
                <a:solidFill>
                  <a:schemeClr val="tx1"/>
                </a:solidFill>
                <a:effectLst/>
                <a:latin typeface="+mn-lt"/>
                <a:ea typeface="+mn-ea"/>
                <a:cs typeface="+mn-cs"/>
              </a:rPr>
              <a:t> představují možné způsoby, jak zaútočit na strategie umístěné na diagonále:</a:t>
            </a:r>
          </a:p>
          <a:p>
            <a:pPr lvl="0"/>
            <a:r>
              <a:rPr lang="cs-CZ" sz="1200" kern="1200" dirty="0">
                <a:solidFill>
                  <a:schemeClr val="tx1"/>
                </a:solidFill>
                <a:effectLst/>
                <a:latin typeface="+mn-lt"/>
                <a:ea typeface="+mn-ea"/>
                <a:cs typeface="+mn-cs"/>
              </a:rPr>
              <a:t>Strategie 2 říká „náš výrobek je stejně kvalitní, jako výrobek 1, ale je levnější“.</a:t>
            </a:r>
          </a:p>
          <a:p>
            <a:pPr lvl="0"/>
            <a:r>
              <a:rPr lang="cs-CZ" sz="1200" kern="1200" dirty="0">
                <a:solidFill>
                  <a:schemeClr val="tx1"/>
                </a:solidFill>
                <a:effectLst/>
                <a:latin typeface="+mn-lt"/>
                <a:ea typeface="+mn-ea"/>
                <a:cs typeface="+mn-cs"/>
              </a:rPr>
              <a:t>Strategie 3 a 6 říká totéž, ale nabízí ještě větší úsporu.</a:t>
            </a:r>
          </a:p>
          <a:p>
            <a:r>
              <a:rPr lang="cs-CZ" sz="1200" kern="1200" dirty="0">
                <a:solidFill>
                  <a:schemeClr val="tx1"/>
                </a:solidFill>
                <a:effectLst/>
                <a:latin typeface="+mn-lt"/>
                <a:ea typeface="+mn-ea"/>
                <a:cs typeface="+mn-cs"/>
              </a:rPr>
              <a:t>Pokud zákazníci uvěří těmto konkurentům, pak u nich z logických důvodů budou nakupovat a tím ušetří své peníze (pokud výrobek 1 nepředstavuje prestižní záležitost).</a:t>
            </a:r>
          </a:p>
          <a:p>
            <a:r>
              <a:rPr lang="cs-CZ" sz="1200" b="1" kern="1200" dirty="0">
                <a:solidFill>
                  <a:schemeClr val="tx1"/>
                </a:solidFill>
                <a:effectLst/>
                <a:latin typeface="+mn-lt"/>
                <a:ea typeface="+mn-ea"/>
                <a:cs typeface="+mn-cs"/>
              </a:rPr>
              <a:t>Strategie v levém dolním rohu (4, 7, 8)</a:t>
            </a:r>
            <a:r>
              <a:rPr lang="cs-CZ" sz="1200" kern="1200" dirty="0">
                <a:solidFill>
                  <a:schemeClr val="tx1"/>
                </a:solidFill>
                <a:effectLst/>
                <a:latin typeface="+mn-lt"/>
                <a:ea typeface="+mn-ea"/>
                <a:cs typeface="+mn-cs"/>
              </a:rPr>
              <a:t> znamenají relativní předražení výrobků, vzhledem k jejich kvalitě. Zákazníci budou mít pocit, že byli okradeni a budou si pravděpodobně stěžovat nebo rozšiřovat o firmě negativní hodnocení. Profesionální prodejce se těmto strategiím vyhýbá. (Heczková 2004)</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371705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96557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70784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76203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24443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40867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77770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94183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obrázku: </a:t>
            </a:r>
            <a:r>
              <a:rPr lang="cs-CZ" dirty="0">
                <a:hlinkClick r:id="rId3"/>
              </a:rPr>
              <a:t>https://www.czechcrunch.cz/2019/12/e-shopy-na-black-friday-opet-propagovaly-nerealne-slevy-alza-mall-a-czc-se-vsak-polepsily-hlasi-hlidac-shopu/</a:t>
            </a:r>
            <a:r>
              <a:rPr lang="cs-CZ" dirty="0"/>
              <a:t>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0760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57032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515081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3772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4194778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474721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200388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348291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429468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708658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http://www.agconsult.com/en/usability-blog/product-overview-usability-examples</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2503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566422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10193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547425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4003098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2737372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460884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2450955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1930276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1353646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3082025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539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607551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257442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66814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93634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20553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19930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8" name="Zástupný symbol pro obsah 7"/>
          <p:cNvSpPr>
            <a:spLocks noGrp="1"/>
          </p:cNvSpPr>
          <p:nvPr>
            <p:ph sz="quarter" idx="1"/>
          </p:nvPr>
        </p:nvSpPr>
        <p:spPr>
          <a:xfrm>
            <a:off x="457200" y="1200150"/>
            <a:ext cx="7467600" cy="365531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30.11.2023</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extLst>
      <p:ext uri="{BB962C8B-B14F-4D97-AF65-F5344CB8AC3E}">
        <p14:creationId xmlns:p14="http://schemas.microsoft.com/office/powerpoint/2010/main" val="295565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171700"/>
            <a:ext cx="6172200" cy="1540193"/>
          </a:xfrm>
        </p:spPr>
        <p:txBody>
          <a:bodyPr/>
          <a:lstStyle>
            <a:lvl1pPr algn="l">
              <a:buNone/>
              <a:defRPr sz="2250" b="1" cap="small"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286000" y="3757613"/>
            <a:ext cx="6172200" cy="10287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bwMode="auto">
          <a:xfrm rot="5400000">
            <a:off x="8049006" y="830199"/>
            <a:ext cx="1714500" cy="381000"/>
          </a:xfrm>
        </p:spPr>
        <p:txBody>
          <a:bodyPr/>
          <a:lstStyle/>
          <a:p>
            <a:fld id="{18A2481B-5154-415F-B752-558547769AA3}" type="datetimeFigureOut">
              <a:rPr lang="cs-CZ" smtClean="0"/>
              <a:pPr/>
              <a:t>30.11.2023</a:t>
            </a:fld>
            <a:endParaRPr lang="cs-CZ"/>
          </a:p>
        </p:txBody>
      </p:sp>
      <p:sp>
        <p:nvSpPr>
          <p:cNvPr id="5" name="Zástupný symbol pro zápatí 4"/>
          <p:cNvSpPr>
            <a:spLocks noGrp="1"/>
          </p:cNvSpPr>
          <p:nvPr>
            <p:ph type="ftr" sz="quarter" idx="11"/>
          </p:nvPr>
        </p:nvSpPr>
        <p:spPr bwMode="auto">
          <a:xfrm rot="5400000">
            <a:off x="7534656" y="3086100"/>
            <a:ext cx="2743200" cy="384048"/>
          </a:xfrm>
        </p:spPr>
        <p:txBody>
          <a:bodyPr/>
          <a:lstStyle/>
          <a:p>
            <a:endParaRPr lang="cs-CZ"/>
          </a:p>
        </p:txBody>
      </p:sp>
      <p:sp>
        <p:nvSpPr>
          <p:cNvPr id="9" name="Obdélník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Obdélník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Obdélník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Obdélník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Přímá spojovací čára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4" name="Přímá spojovací čára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5" name="Přímá spojovací čára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6" name="Přímá spojovací čára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7" name="Přímá spojovací čára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18" name="Obdélník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Elipsa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0" name="Elipsa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1" name="Elipsa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Elipsa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Elipsa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Přímá spojovací čára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6" name="Zástupný symbol pro číslo snímku 5"/>
          <p:cNvSpPr>
            <a:spLocks noGrp="1"/>
          </p:cNvSpPr>
          <p:nvPr>
            <p:ph type="sldNum" sz="quarter" idx="12"/>
          </p:nvPr>
        </p:nvSpPr>
        <p:spPr bwMode="auto">
          <a:xfrm>
            <a:off x="1340616" y="3696527"/>
            <a:ext cx="609600" cy="388143"/>
          </a:xfrm>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68277432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vethardware.cz/kryptomeny-bitcoin-ethereum-virtualni-ale-tvrde-penize/4479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inmarketcap.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ames.tiscali.cz/tema/zaplat-a-tahni-dal-jak-funguji-mikrotransakce-v-mainstreamovych-hrach-28747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gadget.com/2017/09/20/microsoft-xbox-one-x-standard-pre-orders/?sr_source=Faceboo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vethardware.cz/pirate-bay-nahradil-reklamy-skriptem-pro-tezbu-kryptomen/4517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zing.cz/novinky/38202/zamysleni-nad-donate-systemem-a-prijeti-prohr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log.shoptet.cz/spoustime-e-shop-2-jak-nastavit-cenu-v-eshop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video.aktualne.cz/dvtv/nekupujte-veci-jen-proto-ze-jsou-ve-sleve-casto-tak-nakoupit/r~5d1c7aeee00d11e7afac0cc47ab5f122/?redirected=151324802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zechcrunch.cz/2019/11/tri-ceske-startupy-vytvorily-hlidace-shopu-ktery-sleduje-jestli-13-nejvetsich-e-shopu-umele-nenavysuje-slev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lidacshopu.cz/"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fpi.com/downloads/Music-Consumer-Insight-Report-2017.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info.cz/strategie/streamovani-je-zlaty-dul-prijmy-hudebniho-prumyslu-loni-rostly-rekordnim-tempem-8467.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zechcrunch.cz/2017/10/5-odbornosti-agregatoru-o-kterych-jste-nemeli-tuseni/"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zpravy.aktualne.cz/ekonomika/e-shopu-v-cesku-mirne-ubylo-jejich-nabidka-se-ale-rozrostla/r~71854fe6e15e11e697210025900fea04/?redirected=1507640134"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novinky.cz/finance/394430-jak-si-cesi-vybiraji-e-shop-nejnizsi-cena-vzdy-nerozhoduje.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a:solidFill>
                  <a:schemeClr val="bg1"/>
                </a:solidFill>
                <a:latin typeface="Times New Roman" panose="02020603050405020304" pitchFamily="18" charset="0"/>
                <a:cs typeface="Times New Roman" panose="02020603050405020304" pitchFamily="18" charset="0"/>
              </a:rPr>
              <a:t>Cenové strategie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Money </a:t>
            </a:r>
            <a:r>
              <a:rPr lang="cs-CZ" sz="1400" dirty="0" err="1">
                <a:solidFill>
                  <a:schemeClr val="bg1"/>
                </a:solidFill>
                <a:latin typeface="Times New Roman" panose="02020603050405020304" pitchFamily="18" charset="0"/>
                <a:cs typeface="Times New Roman" panose="02020603050405020304" pitchFamily="18" charset="0"/>
              </a:rPr>
              <a:t>money</a:t>
            </a:r>
            <a:r>
              <a:rPr lang="cs-CZ" sz="1400" dirty="0">
                <a:solidFill>
                  <a:schemeClr val="bg1"/>
                </a:solidFill>
                <a:latin typeface="Times New Roman" panose="02020603050405020304" pitchFamily="18" charset="0"/>
                <a:cs typeface="Times New Roman" panose="02020603050405020304" pitchFamily="18" charset="0"/>
              </a:rPr>
              <a:t> </a:t>
            </a:r>
            <a:r>
              <a:rPr lang="cs-CZ" sz="1400" dirty="0" err="1">
                <a:solidFill>
                  <a:schemeClr val="bg1"/>
                </a:solidFill>
                <a:latin typeface="Times New Roman" panose="02020603050405020304" pitchFamily="18" charset="0"/>
                <a:cs typeface="Times New Roman" panose="02020603050405020304" pitchFamily="18" charset="0"/>
              </a:rPr>
              <a:t>money</a:t>
            </a:r>
            <a:r>
              <a:rPr lang="cs-CZ" sz="1400" dirty="0">
                <a:solidFill>
                  <a:schemeClr val="bg1"/>
                </a:solidFill>
                <a:latin typeface="Times New Roman" panose="02020603050405020304" pitchFamily="18" charset="0"/>
                <a:cs typeface="Times New Roman" panose="02020603050405020304" pitchFamily="18" charset="0"/>
              </a:rPr>
              <a:t> ...</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Strategický 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takers</a:t>
            </a:r>
            <a:r>
              <a:rPr lang="cs-CZ" altLang="cs-CZ" sz="2000" dirty="0">
                <a:solidFill>
                  <a:srgbClr val="002060"/>
                </a:solidFill>
                <a:latin typeface="Times New Roman" panose="02020603050405020304" pitchFamily="18" charset="0"/>
                <a:cs typeface="Times New Roman" panose="02020603050405020304" pitchFamily="18" charset="0"/>
              </a:rPr>
              <a:t> (nemůže ovlivnit cenu na trhu) &amp;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makers</a:t>
            </a:r>
            <a:r>
              <a:rPr lang="cs-CZ" altLang="cs-CZ" sz="2000" dirty="0">
                <a:solidFill>
                  <a:srgbClr val="002060"/>
                </a:solidFill>
                <a:latin typeface="Times New Roman" panose="02020603050405020304" pitchFamily="18" charset="0"/>
                <a:cs typeface="Times New Roman" panose="02020603050405020304" pitchFamily="18" charset="0"/>
              </a:rPr>
              <a:t> (stanovuje cenu na trhu):</a:t>
            </a:r>
          </a:p>
          <a:p>
            <a:pPr lvl="1"/>
            <a:r>
              <a:rPr lang="cs-CZ" altLang="cs-CZ" sz="2000" dirty="0">
                <a:solidFill>
                  <a:srgbClr val="002060"/>
                </a:solidFill>
                <a:latin typeface="Times New Roman" panose="02020603050405020304" pitchFamily="18" charset="0"/>
                <a:cs typeface="Times New Roman" panose="02020603050405020304" pitchFamily="18" charset="0"/>
              </a:rPr>
              <a:t>Monopol.</a:t>
            </a:r>
          </a:p>
          <a:p>
            <a:pPr lvl="1"/>
            <a:r>
              <a:rPr lang="cs-CZ" altLang="cs-CZ" sz="2000" dirty="0">
                <a:solidFill>
                  <a:srgbClr val="002060"/>
                </a:solidFill>
                <a:latin typeface="Times New Roman" panose="02020603050405020304" pitchFamily="18" charset="0"/>
                <a:cs typeface="Times New Roman" panose="02020603050405020304" pitchFamily="18" charset="0"/>
              </a:rPr>
              <a:t>Oligopol.</a:t>
            </a:r>
          </a:p>
          <a:p>
            <a:pPr lvl="1"/>
            <a:r>
              <a:rPr lang="cs-CZ" altLang="cs-CZ" sz="2000" dirty="0">
                <a:solidFill>
                  <a:srgbClr val="002060"/>
                </a:solidFill>
                <a:latin typeface="Times New Roman" panose="02020603050405020304" pitchFamily="18" charset="0"/>
                <a:cs typeface="Times New Roman" panose="02020603050405020304" pitchFamily="18" charset="0"/>
              </a:rPr>
              <a:t>Monopolní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Dokonalá konkurence.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Klasifikace nákladů: variabilní a fixní.</a:t>
            </a:r>
          </a:p>
        </p:txBody>
      </p:sp>
      <p:sp>
        <p:nvSpPr>
          <p:cNvPr id="6" name="Nadpis 5"/>
          <p:cNvSpPr>
            <a:spLocks noGrp="1"/>
          </p:cNvSpPr>
          <p:nvPr>
            <p:ph type="title"/>
          </p:nvPr>
        </p:nvSpPr>
        <p:spPr>
          <a:xfrm>
            <a:off x="179512" y="195486"/>
            <a:ext cx="6048672" cy="507703"/>
          </a:xfrm>
        </p:spPr>
        <p:txBody>
          <a:bodyPr/>
          <a:lstStyle/>
          <a:p>
            <a:r>
              <a:rPr lang="cs-CZ" dirty="0"/>
              <a:t>Tržní struktura a cenová praxe</a:t>
            </a:r>
          </a:p>
        </p:txBody>
      </p:sp>
    </p:spTree>
    <p:extLst>
      <p:ext uri="{BB962C8B-B14F-4D97-AF65-F5344CB8AC3E}">
        <p14:creationId xmlns:p14="http://schemas.microsoft.com/office/powerpoint/2010/main" val="116094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Důchodová elasticita.</a:t>
            </a:r>
          </a:p>
          <a:p>
            <a:r>
              <a:rPr lang="cs-CZ" altLang="cs-CZ" sz="2000" dirty="0">
                <a:solidFill>
                  <a:srgbClr val="002060"/>
                </a:solidFill>
                <a:latin typeface="Times New Roman" panose="02020603050405020304" pitchFamily="18" charset="0"/>
                <a:cs typeface="Times New Roman" panose="02020603050405020304" pitchFamily="18" charset="0"/>
              </a:rPr>
              <a:t>Křížová elasticita.</a:t>
            </a:r>
          </a:p>
          <a:p>
            <a:r>
              <a:rPr lang="cs-CZ" altLang="cs-CZ" sz="2000" dirty="0">
                <a:solidFill>
                  <a:srgbClr val="002060"/>
                </a:solidFill>
                <a:latin typeface="Times New Roman" panose="02020603050405020304" pitchFamily="18" charset="0"/>
                <a:cs typeface="Times New Roman" panose="02020603050405020304" pitchFamily="18" charset="0"/>
              </a:rPr>
              <a:t>Cenová elasticita:</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poptávky (Ed).</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 (Es).</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Zákon klesající poptávky.</a:t>
            </a:r>
          </a:p>
        </p:txBody>
      </p:sp>
      <p:sp>
        <p:nvSpPr>
          <p:cNvPr id="6" name="Nadpis 5"/>
          <p:cNvSpPr>
            <a:spLocks noGrp="1"/>
          </p:cNvSpPr>
          <p:nvPr>
            <p:ph type="title"/>
          </p:nvPr>
        </p:nvSpPr>
        <p:spPr>
          <a:xfrm>
            <a:off x="179512" y="195486"/>
            <a:ext cx="3888432" cy="507703"/>
          </a:xfrm>
        </p:spPr>
        <p:txBody>
          <a:bodyPr/>
          <a:lstStyle/>
          <a:p>
            <a:r>
              <a:rPr lang="cs-CZ" dirty="0"/>
              <a:t>Elasticita</a:t>
            </a:r>
          </a:p>
        </p:txBody>
      </p:sp>
    </p:spTree>
    <p:extLst>
      <p:ext uri="{BB962C8B-B14F-4D97-AF65-F5344CB8AC3E}">
        <p14:creationId xmlns:p14="http://schemas.microsoft.com/office/powerpoint/2010/main" val="220749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Substituční efekt.</a:t>
            </a:r>
          </a:p>
          <a:p>
            <a:r>
              <a:rPr lang="cs-CZ" altLang="cs-CZ" sz="2000" dirty="0" err="1">
                <a:solidFill>
                  <a:srgbClr val="002060"/>
                </a:solidFill>
                <a:latin typeface="Times New Roman" panose="02020603050405020304" pitchFamily="18" charset="0"/>
                <a:cs typeface="Times New Roman" panose="02020603050405020304" pitchFamily="18" charset="0"/>
              </a:rPr>
              <a:t>Veblenův</a:t>
            </a:r>
            <a:r>
              <a:rPr lang="cs-CZ" altLang="cs-CZ" sz="2000" dirty="0">
                <a:solidFill>
                  <a:srgbClr val="002060"/>
                </a:solidFill>
                <a:latin typeface="Times New Roman" panose="02020603050405020304" pitchFamily="18" charset="0"/>
                <a:cs typeface="Times New Roman" panose="02020603050405020304" pitchFamily="18" charset="0"/>
              </a:rPr>
              <a:t> efekt - luxusní</a:t>
            </a:r>
          </a:p>
          <a:p>
            <a:pPr lvl="1"/>
            <a:r>
              <a:rPr lang="cs-CZ" altLang="cs-CZ" sz="2000" dirty="0">
                <a:solidFill>
                  <a:srgbClr val="002060"/>
                </a:solidFill>
                <a:latin typeface="Times New Roman" panose="02020603050405020304" pitchFamily="18" charset="0"/>
                <a:cs typeface="Times New Roman" panose="02020603050405020304" pitchFamily="18" charset="0"/>
              </a:rPr>
              <a:t>Praxe: </a:t>
            </a:r>
            <a:r>
              <a:rPr lang="cs-CZ" altLang="cs-CZ" sz="2000" dirty="0" err="1">
                <a:solidFill>
                  <a:srgbClr val="002060"/>
                </a:solidFill>
                <a:latin typeface="Times New Roman" panose="02020603050405020304" pitchFamily="18" charset="0"/>
                <a:cs typeface="Times New Roman" panose="02020603050405020304" pitchFamily="18" charset="0"/>
              </a:rPr>
              <a:t>Gibson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Guitars</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err="1">
                <a:solidFill>
                  <a:srgbClr val="002060"/>
                </a:solidFill>
                <a:latin typeface="Times New Roman" panose="02020603050405020304" pitchFamily="18" charset="0"/>
                <a:cs typeface="Times New Roman" panose="02020603050405020304" pitchFamily="18" charset="0"/>
              </a:rPr>
              <a:t>Guttenbergův</a:t>
            </a:r>
            <a:r>
              <a:rPr lang="cs-CZ" altLang="cs-CZ" sz="2000" dirty="0">
                <a:solidFill>
                  <a:srgbClr val="002060"/>
                </a:solidFill>
                <a:latin typeface="Times New Roman" panose="02020603050405020304" pitchFamily="18" charset="0"/>
                <a:cs typeface="Times New Roman" panose="02020603050405020304" pitchFamily="18" charset="0"/>
              </a:rPr>
              <a:t> efekt - slevy.</a:t>
            </a:r>
          </a:p>
          <a:p>
            <a:r>
              <a:rPr lang="cs-CZ" altLang="cs-CZ" sz="2000" dirty="0">
                <a:solidFill>
                  <a:srgbClr val="002060"/>
                </a:solidFill>
                <a:latin typeface="Times New Roman" panose="02020603050405020304" pitchFamily="18" charset="0"/>
                <a:cs typeface="Times New Roman" panose="02020603050405020304" pitchFamily="18" charset="0"/>
              </a:rPr>
              <a:t>Spekulační efekt.</a:t>
            </a:r>
          </a:p>
        </p:txBody>
      </p:sp>
      <p:sp>
        <p:nvSpPr>
          <p:cNvPr id="6" name="Nadpis 5"/>
          <p:cNvSpPr>
            <a:spLocks noGrp="1"/>
          </p:cNvSpPr>
          <p:nvPr>
            <p:ph type="title"/>
          </p:nvPr>
        </p:nvSpPr>
        <p:spPr>
          <a:xfrm>
            <a:off x="179512" y="195486"/>
            <a:ext cx="3888432" cy="507703"/>
          </a:xfrm>
        </p:spPr>
        <p:txBody>
          <a:bodyPr/>
          <a:lstStyle/>
          <a:p>
            <a:r>
              <a:rPr lang="cs-CZ" dirty="0"/>
              <a:t>Efekty cenových změn</a:t>
            </a:r>
          </a:p>
        </p:txBody>
      </p:sp>
      <p:sp>
        <p:nvSpPr>
          <p:cNvPr id="4" name="TextovéPole 3"/>
          <p:cNvSpPr txBox="1"/>
          <p:nvPr/>
        </p:nvSpPr>
        <p:spPr>
          <a:xfrm>
            <a:off x="6207128" y="1131590"/>
            <a:ext cx="2357454" cy="646331"/>
          </a:xfrm>
          <a:prstGeom prst="rect">
            <a:avLst/>
          </a:prstGeom>
          <a:noFill/>
        </p:spPr>
        <p:txBody>
          <a:bodyPr wrap="square" rtlCol="0">
            <a:spAutoFit/>
          </a:bodyPr>
          <a:lstStyle/>
          <a:p>
            <a:pPr algn="ctr"/>
            <a:r>
              <a:rPr lang="cs-CZ" dirty="0" err="1">
                <a:solidFill>
                  <a:srgbClr val="002060"/>
                </a:solidFill>
              </a:rPr>
              <a:t>Thorstein</a:t>
            </a:r>
            <a:r>
              <a:rPr lang="cs-CZ" dirty="0">
                <a:solidFill>
                  <a:srgbClr val="002060"/>
                </a:solidFill>
              </a:rPr>
              <a:t> </a:t>
            </a:r>
            <a:r>
              <a:rPr lang="cs-CZ" dirty="0" err="1">
                <a:solidFill>
                  <a:srgbClr val="002060"/>
                </a:solidFill>
              </a:rPr>
              <a:t>Veblen</a:t>
            </a:r>
            <a:r>
              <a:rPr lang="cs-CZ" dirty="0">
                <a:solidFill>
                  <a:srgbClr val="002060"/>
                </a:solidFill>
              </a:rPr>
              <a:t> 1857 - 1929</a:t>
            </a:r>
          </a:p>
        </p:txBody>
      </p:sp>
      <p:pic>
        <p:nvPicPr>
          <p:cNvPr id="5" name="Picture 2" descr="C:\Users\Libor\Desktop\images.jpg"/>
          <p:cNvPicPr>
            <a:picLocks noChangeAspect="1" noChangeArrowheads="1"/>
          </p:cNvPicPr>
          <p:nvPr/>
        </p:nvPicPr>
        <p:blipFill>
          <a:blip r:embed="rId3"/>
          <a:srcRect/>
          <a:stretch>
            <a:fillRect/>
          </a:stretch>
        </p:blipFill>
        <p:spPr bwMode="auto">
          <a:xfrm>
            <a:off x="6357950" y="1777921"/>
            <a:ext cx="2055810" cy="2873181"/>
          </a:xfrm>
          <a:prstGeom prst="rect">
            <a:avLst/>
          </a:prstGeom>
          <a:noFill/>
        </p:spPr>
      </p:pic>
    </p:spTree>
    <p:extLst>
      <p:ext uri="{BB962C8B-B14F-4D97-AF65-F5344CB8AC3E}">
        <p14:creationId xmlns:p14="http://schemas.microsoft.com/office/powerpoint/2010/main" val="2123190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Zpoplatnění služeb může na internet probíhat řadou zcela inovativních způsobů. Podíváme se zde na zajímavé nové implikace změn vnímání ceny v online prostředí.</a:t>
            </a:r>
          </a:p>
          <a:p>
            <a:r>
              <a:rPr lang="cs-CZ" altLang="cs-CZ" sz="2000" dirty="0">
                <a:solidFill>
                  <a:srgbClr val="002060"/>
                </a:solidFill>
                <a:latin typeface="Times New Roman" panose="02020603050405020304" pitchFamily="18" charset="0"/>
                <a:cs typeface="Times New Roman" panose="02020603050405020304" pitchFamily="18" charset="0"/>
              </a:rPr>
              <a:t>Výraznou novinkou jsou elektronické peníze, zvláště </a:t>
            </a:r>
            <a:r>
              <a:rPr lang="cs-CZ" altLang="cs-CZ" sz="2000" dirty="0" err="1">
                <a:solidFill>
                  <a:srgbClr val="002060"/>
                </a:solidFill>
                <a:latin typeface="Times New Roman" panose="02020603050405020304" pitchFamily="18" charset="0"/>
                <a:cs typeface="Times New Roman" panose="02020603050405020304" pitchFamily="18" charset="0"/>
              </a:rPr>
              <a:t>kryptoměny</a:t>
            </a:r>
            <a:r>
              <a:rPr lang="cs-CZ" altLang="cs-CZ" sz="2000" dirty="0">
                <a:solidFill>
                  <a:srgbClr val="002060"/>
                </a:solidFill>
                <a:latin typeface="Times New Roman" panose="02020603050405020304" pitchFamily="18" charset="0"/>
                <a:cs typeface="Times New Roman" panose="02020603050405020304" pitchFamily="18" charset="0"/>
              </a:rPr>
              <a:t>. (A)</a:t>
            </a: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otřásly herním průmyslem a udělaly z něj nejdůležitější zábavní průmysl. (B)</a:t>
            </a:r>
          </a:p>
          <a:p>
            <a:r>
              <a:rPr lang="cs-CZ" altLang="cs-CZ" sz="2000" dirty="0" err="1">
                <a:solidFill>
                  <a:srgbClr val="002060"/>
                </a:solidFill>
                <a:latin typeface="Times New Roman" panose="02020603050405020304" pitchFamily="18" charset="0"/>
                <a:cs typeface="Times New Roman" panose="02020603050405020304" pitchFamily="18" charset="0"/>
              </a:rPr>
              <a:t>Preorder</a:t>
            </a:r>
            <a:r>
              <a:rPr lang="cs-CZ" altLang="cs-CZ" sz="2000" dirty="0">
                <a:solidFill>
                  <a:srgbClr val="002060"/>
                </a:solidFill>
                <a:latin typeface="Times New Roman" panose="02020603050405020304" pitchFamily="18" charset="0"/>
                <a:cs typeface="Times New Roman" panose="02020603050405020304" pitchFamily="18" charset="0"/>
              </a:rPr>
              <a:t> = předobjednávky. (C) </a:t>
            </a:r>
          </a:p>
          <a:p>
            <a:r>
              <a:rPr lang="cs-CZ" altLang="cs-CZ" sz="2000" dirty="0">
                <a:solidFill>
                  <a:srgbClr val="002060"/>
                </a:solidFill>
                <a:latin typeface="Times New Roman" panose="02020603050405020304" pitchFamily="18" charset="0"/>
                <a:cs typeface="Times New Roman" panose="02020603050405020304" pitchFamily="18" charset="0"/>
              </a:rPr>
              <a:t>Cena na webu? (D)</a:t>
            </a:r>
          </a:p>
          <a:p>
            <a:r>
              <a:rPr lang="cs-CZ" altLang="cs-CZ" sz="2000" dirty="0">
                <a:solidFill>
                  <a:srgbClr val="002060"/>
                </a:solidFill>
                <a:latin typeface="Times New Roman" panose="02020603050405020304" pitchFamily="18" charset="0"/>
                <a:cs typeface="Times New Roman" panose="02020603050405020304" pitchFamily="18" charset="0"/>
              </a:rPr>
              <a:t>Cena jako nástroj podpory prodeje? (E)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632848" cy="507703"/>
          </a:xfrm>
        </p:spPr>
        <p:txBody>
          <a:bodyPr/>
          <a:lstStyle/>
          <a:p>
            <a:r>
              <a:rPr lang="cs-CZ" dirty="0"/>
              <a:t>Zajímavé implikace změn vnímání ceny v online prostředí</a:t>
            </a:r>
          </a:p>
        </p:txBody>
      </p:sp>
    </p:spTree>
    <p:extLst>
      <p:ext uri="{BB962C8B-B14F-4D97-AF65-F5344CB8AC3E}">
        <p14:creationId xmlns:p14="http://schemas.microsoft.com/office/powerpoint/2010/main" val="221226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1344" y="843558"/>
            <a:ext cx="8280920" cy="3024336"/>
          </a:xfrm>
          <a:prstGeom prst="rect">
            <a:avLst/>
          </a:prstGeom>
        </p:spPr>
        <p:txBody>
          <a:bodyPr>
            <a:noAutofit/>
          </a:bodyPr>
          <a:lstStyle/>
          <a:p>
            <a:r>
              <a:rPr lang="cs-CZ" sz="2000" dirty="0">
                <a:solidFill>
                  <a:srgbClr val="002060"/>
                </a:solidFill>
              </a:rPr>
              <a:t>Elektronické peníze (hotovost) mají řadu podob, od nabitých karet (klidně i virtuálních), přes peníze v elektronických peněženkách (peníze na </a:t>
            </a:r>
            <a:r>
              <a:rPr lang="cs-CZ" sz="2000" dirty="0" err="1">
                <a:solidFill>
                  <a:srgbClr val="002060"/>
                </a:solidFill>
              </a:rPr>
              <a:t>Steamu</a:t>
            </a:r>
            <a:r>
              <a:rPr lang="cs-CZ" sz="2000" dirty="0">
                <a:solidFill>
                  <a:srgbClr val="002060"/>
                </a:solidFill>
              </a:rPr>
              <a:t>), různé věrnostní systémy, až po </a:t>
            </a:r>
            <a:r>
              <a:rPr lang="cs-CZ" sz="2000" dirty="0" err="1">
                <a:solidFill>
                  <a:srgbClr val="002060"/>
                </a:solidFill>
              </a:rPr>
              <a:t>kryptoměny</a:t>
            </a:r>
            <a:r>
              <a:rPr lang="cs-CZ" sz="2000" dirty="0">
                <a:solidFill>
                  <a:srgbClr val="002060"/>
                </a:solidFill>
              </a:rPr>
              <a:t>. </a:t>
            </a:r>
          </a:p>
          <a:p>
            <a:r>
              <a:rPr lang="cs-CZ" sz="2000" dirty="0">
                <a:solidFill>
                  <a:srgbClr val="002060"/>
                </a:solidFill>
                <a:hlinkClick r:id="rId3"/>
              </a:rPr>
              <a:t>Článek</a:t>
            </a:r>
            <a:r>
              <a:rPr lang="cs-CZ" sz="2000" dirty="0">
                <a:solidFill>
                  <a:srgbClr val="002060"/>
                </a:solidFill>
              </a:rPr>
              <a:t> – perfektně vysvětluje fungování </a:t>
            </a:r>
            <a:r>
              <a:rPr lang="cs-CZ" sz="2000" dirty="0" err="1">
                <a:solidFill>
                  <a:srgbClr val="002060"/>
                </a:solidFill>
              </a:rPr>
              <a:t>kryptoměn</a:t>
            </a:r>
            <a:r>
              <a:rPr lang="cs-CZ" sz="2000" dirty="0">
                <a:solidFill>
                  <a:srgbClr val="002060"/>
                </a:solidFill>
              </a:rPr>
              <a:t>. „Nový“ (</a:t>
            </a:r>
            <a:r>
              <a:rPr lang="cs-CZ" sz="2000" dirty="0" err="1">
                <a:solidFill>
                  <a:srgbClr val="002060"/>
                </a:solidFill>
              </a:rPr>
              <a:t>Bitcoin</a:t>
            </a:r>
            <a:r>
              <a:rPr lang="cs-CZ" sz="2000" dirty="0">
                <a:solidFill>
                  <a:srgbClr val="002060"/>
                </a:solidFill>
              </a:rPr>
              <a:t> 2008) fenomén, dává možnost zbohatnout všem, vystřelilo do závratných výšin, některé centrální banky uvažují o přijetí, ALE! jsme totálně anonymní – zneužívání vyděrači, volím si rychlost volbou výše poplatku, je to bezpečné, nezávislost – odolnost vůči klasickým ekonomickým krizím.</a:t>
            </a:r>
          </a:p>
          <a:p>
            <a:r>
              <a:rPr lang="cs-CZ" sz="2000" dirty="0" err="1">
                <a:solidFill>
                  <a:srgbClr val="002060"/>
                </a:solidFill>
              </a:rPr>
              <a:t>Kryptoměn</a:t>
            </a:r>
            <a:r>
              <a:rPr lang="cs-CZ" sz="2000" dirty="0">
                <a:solidFill>
                  <a:srgbClr val="002060"/>
                </a:solidFill>
              </a:rPr>
              <a:t> jsou již tisíce, hodnota značně proměnlivá, viz </a:t>
            </a:r>
            <a:r>
              <a:rPr lang="cs-CZ" sz="2000" dirty="0">
                <a:solidFill>
                  <a:srgbClr val="002060"/>
                </a:solidFill>
                <a:hlinkClick r:id="rId4"/>
              </a:rPr>
              <a:t>zde</a:t>
            </a:r>
            <a:r>
              <a:rPr lang="cs-CZ" sz="2000" dirty="0">
                <a:solidFill>
                  <a:srgbClr val="002060"/>
                </a:solidFill>
              </a:rPr>
              <a:t> aktuální čísla.</a:t>
            </a:r>
          </a:p>
        </p:txBody>
      </p:sp>
      <p:sp>
        <p:nvSpPr>
          <p:cNvPr id="6" name="Nadpis 5"/>
          <p:cNvSpPr>
            <a:spLocks noGrp="1"/>
          </p:cNvSpPr>
          <p:nvPr>
            <p:ph type="title"/>
          </p:nvPr>
        </p:nvSpPr>
        <p:spPr>
          <a:xfrm>
            <a:off x="179512" y="195486"/>
            <a:ext cx="3888432" cy="507703"/>
          </a:xfrm>
        </p:spPr>
        <p:txBody>
          <a:bodyPr/>
          <a:lstStyle/>
          <a:p>
            <a:r>
              <a:rPr lang="cs-CZ" dirty="0"/>
              <a:t>A Elektronické peníze</a:t>
            </a:r>
          </a:p>
        </p:txBody>
      </p:sp>
    </p:spTree>
    <p:extLst>
      <p:ext uri="{BB962C8B-B14F-4D97-AF65-F5344CB8AC3E}">
        <p14:creationId xmlns:p14="http://schemas.microsoft.com/office/powerpoint/2010/main" val="4287145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i="1" dirty="0">
                <a:solidFill>
                  <a:srgbClr val="002060"/>
                </a:solidFill>
                <a:latin typeface="Times New Roman" panose="02020603050405020304" pitchFamily="18" charset="0"/>
                <a:cs typeface="Times New Roman" panose="02020603050405020304" pitchFamily="18" charset="0"/>
              </a:rPr>
              <a:t>„Moderní hra je v jádru velmi komplexní produktová řada s mnoha individuálně zpoplatněnými částmi – DLC, </a:t>
            </a:r>
            <a:r>
              <a:rPr lang="cs-CZ" sz="2000" i="1" dirty="0" err="1">
                <a:solidFill>
                  <a:srgbClr val="002060"/>
                </a:solidFill>
                <a:latin typeface="Times New Roman" panose="02020603050405020304" pitchFamily="18" charset="0"/>
                <a:cs typeface="Times New Roman" panose="02020603050405020304" pitchFamily="18" charset="0"/>
              </a:rPr>
              <a:t>mikrotransakce</a:t>
            </a:r>
            <a:r>
              <a:rPr lang="cs-CZ" sz="2000" i="1" dirty="0">
                <a:solidFill>
                  <a:srgbClr val="002060"/>
                </a:solidFill>
                <a:latin typeface="Times New Roman" panose="02020603050405020304" pitchFamily="18" charset="0"/>
                <a:cs typeface="Times New Roman" panose="02020603050405020304" pitchFamily="18" charset="0"/>
              </a:rPr>
              <a:t>, speciální edice, předobjednávky... K tomu všemu můžeme ještě přidat </a:t>
            </a:r>
            <a:r>
              <a:rPr lang="cs-CZ" sz="2000" i="1" dirty="0" err="1">
                <a:solidFill>
                  <a:srgbClr val="002060"/>
                </a:solidFill>
                <a:latin typeface="Times New Roman" panose="02020603050405020304" pitchFamily="18" charset="0"/>
                <a:cs typeface="Times New Roman" panose="02020603050405020304" pitchFamily="18" charset="0"/>
              </a:rPr>
              <a:t>merchandise</a:t>
            </a:r>
            <a:r>
              <a:rPr lang="cs-CZ" sz="2000" i="1" dirty="0">
                <a:solidFill>
                  <a:srgbClr val="002060"/>
                </a:solidFill>
                <a:latin typeface="Times New Roman" panose="02020603050405020304" pitchFamily="18" charset="0"/>
                <a:cs typeface="Times New Roman" panose="02020603050405020304" pitchFamily="18" charset="0"/>
              </a:rPr>
              <a:t> jako oblečení, repliky zbraní nebo sběratelské figurky.“ </a:t>
            </a:r>
            <a:r>
              <a:rPr lang="cs-CZ" sz="2000" dirty="0">
                <a:solidFill>
                  <a:srgbClr val="002060"/>
                </a:solidFill>
                <a:latin typeface="Times New Roman" panose="02020603050405020304" pitchFamily="18" charset="0"/>
                <a:cs typeface="Times New Roman" panose="02020603050405020304" pitchFamily="18" charset="0"/>
                <a:hlinkClick r:id="rId3"/>
              </a:rPr>
              <a:t>Zdroj</a:t>
            </a:r>
            <a:endParaRPr 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jsou v podstatě dodatečné mikro platby, které mohou hráči ve hře učinit. Proto mohou být mobilní hry zdarma (F2P – free to play), protože mají mechaniky uzpůsobené tak, aby donutily hráče postupně utrácet drobné částky za výhody. Obecně jsou dobře hráči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kosmetické (oblečky, skiny atd.). Špatně jsou přijímány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zaměřené na zvýšení výkonu hráče ve hře (získání výhody zaplacením, tzv. P2W – </a:t>
            </a:r>
            <a:r>
              <a:rPr lang="cs-CZ" altLang="cs-CZ" sz="2000" dirty="0" err="1">
                <a:solidFill>
                  <a:srgbClr val="002060"/>
                </a:solidFill>
                <a:latin typeface="Times New Roman" panose="02020603050405020304" pitchFamily="18" charset="0"/>
                <a:cs typeface="Times New Roman" panose="02020603050405020304" pitchFamily="18" charset="0"/>
              </a:rPr>
              <a:t>pay</a:t>
            </a:r>
            <a:r>
              <a:rPr lang="cs-CZ" altLang="cs-CZ" sz="2000" dirty="0">
                <a:solidFill>
                  <a:srgbClr val="002060"/>
                </a:solidFill>
                <a:latin typeface="Times New Roman" panose="02020603050405020304" pitchFamily="18" charset="0"/>
                <a:cs typeface="Times New Roman" panose="02020603050405020304" pitchFamily="18" charset="0"/>
              </a:rPr>
              <a:t> to </a:t>
            </a:r>
            <a:r>
              <a:rPr lang="cs-CZ" altLang="cs-CZ" sz="2000" dirty="0" err="1">
                <a:solidFill>
                  <a:srgbClr val="002060"/>
                </a:solidFill>
                <a:latin typeface="Times New Roman" panose="02020603050405020304" pitchFamily="18" charset="0"/>
                <a:cs typeface="Times New Roman" panose="02020603050405020304" pitchFamily="18" charset="0"/>
              </a:rPr>
              <a:t>win</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B </a:t>
            </a:r>
            <a:r>
              <a:rPr lang="cs-CZ" dirty="0" err="1"/>
              <a:t>Mikrotransakce</a:t>
            </a:r>
            <a:r>
              <a:rPr lang="cs-CZ" dirty="0"/>
              <a:t> 1</a:t>
            </a:r>
          </a:p>
        </p:txBody>
      </p:sp>
    </p:spTree>
    <p:extLst>
      <p:ext uri="{BB962C8B-B14F-4D97-AF65-F5344CB8AC3E}">
        <p14:creationId xmlns:p14="http://schemas.microsoft.com/office/powerpoint/2010/main" val="154648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Předobjednejte</a:t>
            </a:r>
            <a:r>
              <a:rPr lang="cs-CZ" sz="2000" dirty="0">
                <a:solidFill>
                  <a:srgbClr val="002060"/>
                </a:solidFill>
                <a:latin typeface="Times New Roman" panose="02020603050405020304" pitchFamily="18" charset="0"/>
                <a:cs typeface="Times New Roman" panose="02020603050405020304" pitchFamily="18" charset="0"/>
              </a:rPr>
              <a:t> teď! A můžete zaplatit víc. A to se vyplatí </a:t>
            </a:r>
            <a:r>
              <a:rPr lang="cs-CZ"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p>
          <a:p>
            <a:r>
              <a:rPr lang="cs-CZ" sz="2000" dirty="0">
                <a:solidFill>
                  <a:srgbClr val="002060"/>
                </a:solidFill>
                <a:latin typeface="Times New Roman" panose="02020603050405020304" pitchFamily="18" charset="0"/>
                <a:cs typeface="Times New Roman" panose="02020603050405020304" pitchFamily="18" charset="0"/>
                <a:hlinkClick r:id="rId3"/>
              </a:rPr>
              <a:t>Microsoft </a:t>
            </a:r>
            <a:r>
              <a:rPr lang="cs-CZ" sz="2000" dirty="0" err="1">
                <a:solidFill>
                  <a:srgbClr val="002060"/>
                </a:solidFill>
                <a:latin typeface="Times New Roman" panose="02020603050405020304" pitchFamily="18" charset="0"/>
                <a:cs typeface="Times New Roman" panose="02020603050405020304" pitchFamily="18" charset="0"/>
                <a:hlinkClick r:id="rId3"/>
              </a:rPr>
              <a:t>opens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pre-orders</a:t>
            </a:r>
            <a:r>
              <a:rPr lang="cs-CZ" sz="2000" dirty="0">
                <a:solidFill>
                  <a:srgbClr val="002060"/>
                </a:solidFill>
                <a:latin typeface="Times New Roman" panose="02020603050405020304" pitchFamily="18" charset="0"/>
                <a:cs typeface="Times New Roman" panose="02020603050405020304" pitchFamily="18" charset="0"/>
                <a:hlinkClick r:id="rId3"/>
              </a:rPr>
              <a:t> </a:t>
            </a:r>
            <a:r>
              <a:rPr lang="cs-CZ" sz="2000" dirty="0" err="1">
                <a:solidFill>
                  <a:srgbClr val="002060"/>
                </a:solidFill>
                <a:latin typeface="Times New Roman" panose="02020603050405020304" pitchFamily="18" charset="0"/>
                <a:cs typeface="Times New Roman" panose="02020603050405020304" pitchFamily="18" charset="0"/>
                <a:hlinkClick r:id="rId3"/>
              </a:rPr>
              <a:t>for</a:t>
            </a:r>
            <a:r>
              <a:rPr lang="cs-CZ" sz="2000" dirty="0">
                <a:solidFill>
                  <a:srgbClr val="002060"/>
                </a:solidFill>
                <a:latin typeface="Times New Roman" panose="02020603050405020304" pitchFamily="18" charset="0"/>
                <a:cs typeface="Times New Roman" panose="02020603050405020304" pitchFamily="18" charset="0"/>
                <a:hlinkClick r:id="rId3"/>
              </a:rPr>
              <a:t> standard Xbox </a:t>
            </a:r>
            <a:r>
              <a:rPr lang="cs-CZ" sz="2000" dirty="0" err="1">
                <a:solidFill>
                  <a:srgbClr val="002060"/>
                </a:solidFill>
                <a:latin typeface="Times New Roman" panose="02020603050405020304" pitchFamily="18" charset="0"/>
                <a:cs typeface="Times New Roman" panose="02020603050405020304" pitchFamily="18" charset="0"/>
                <a:hlinkClick r:id="rId3"/>
              </a:rPr>
              <a:t>One</a:t>
            </a:r>
            <a:r>
              <a:rPr lang="cs-CZ" sz="2000" dirty="0">
                <a:solidFill>
                  <a:srgbClr val="002060"/>
                </a:solidFill>
                <a:latin typeface="Times New Roman" panose="02020603050405020304" pitchFamily="18" charset="0"/>
                <a:cs typeface="Times New Roman" panose="02020603050405020304" pitchFamily="18" charset="0"/>
                <a:hlinkClick r:id="rId3"/>
              </a:rPr>
              <a:t> X</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Běžně využívaná taktika u digitálního obsahu, kde např. u her za předobjednávku dostanete skin na zbraň zdarma. </a:t>
            </a:r>
          </a:p>
          <a:p>
            <a:r>
              <a:rPr lang="cs-CZ" sz="2000" dirty="0">
                <a:solidFill>
                  <a:srgbClr val="002060"/>
                </a:solidFill>
                <a:latin typeface="Times New Roman" panose="02020603050405020304" pitchFamily="18" charset="0"/>
                <a:cs typeface="Times New Roman" panose="02020603050405020304" pitchFamily="18" charset="0"/>
              </a:rPr>
              <a:t>Proč se to dělá? Jste schopni pomocí pocitu omezené nabídky a bonusů donutit zákazníka k vyšší útratě. Budujete </a:t>
            </a:r>
            <a:r>
              <a:rPr lang="cs-CZ" sz="2000" dirty="0" err="1">
                <a:solidFill>
                  <a:srgbClr val="002060"/>
                </a:solidFill>
                <a:latin typeface="Times New Roman" panose="02020603050405020304" pitchFamily="18" charset="0"/>
                <a:cs typeface="Times New Roman" panose="02020603050405020304" pitchFamily="18" charset="0"/>
              </a:rPr>
              <a:t>hype</a:t>
            </a:r>
            <a:r>
              <a:rPr lang="cs-CZ" sz="2000" dirty="0">
                <a:solidFill>
                  <a:srgbClr val="002060"/>
                </a:solidFill>
                <a:latin typeface="Times New Roman" panose="02020603050405020304" pitchFamily="18" charset="0"/>
                <a:cs typeface="Times New Roman" panose="02020603050405020304" pitchFamily="18" charset="0"/>
              </a:rPr>
              <a:t> a zákazník aniž by znal výslednou kvalitu produktu jej koupí za plnou, nebo i vyšší cenu.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 Předobjednávky </a:t>
            </a:r>
          </a:p>
        </p:txBody>
      </p:sp>
    </p:spTree>
    <p:extLst>
      <p:ext uri="{BB962C8B-B14F-4D97-AF65-F5344CB8AC3E}">
        <p14:creationId xmlns:p14="http://schemas.microsoft.com/office/powerpoint/2010/main" val="237047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20359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Weby nefungují zadarmo, provoz webu není drahý, ale tvorba obsahu je spojena se značnými náklady. </a:t>
            </a:r>
          </a:p>
          <a:p>
            <a:r>
              <a:rPr lang="cs-CZ" altLang="cs-CZ" sz="2000" dirty="0">
                <a:solidFill>
                  <a:srgbClr val="002060"/>
                </a:solidFill>
                <a:latin typeface="Times New Roman" panose="02020603050405020304" pitchFamily="18" charset="0"/>
                <a:cs typeface="Times New Roman" panose="02020603050405020304" pitchFamily="18" charset="0"/>
              </a:rPr>
              <a:t>Běžný systém financování je přes zobrazenou reklamu. (co ale </a:t>
            </a:r>
            <a:r>
              <a:rPr lang="cs-CZ" altLang="cs-CZ" sz="2000" dirty="0" err="1">
                <a:solidFill>
                  <a:srgbClr val="002060"/>
                </a:solidFill>
                <a:latin typeface="Times New Roman" panose="02020603050405020304" pitchFamily="18" charset="0"/>
                <a:cs typeface="Times New Roman" panose="02020603050405020304" pitchFamily="18" charset="0"/>
              </a:rPr>
              <a:t>AdBlock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Některé typy webů ale mají problém s inzerenty, proto řeší svou cenu jinak.</a:t>
            </a:r>
          </a:p>
          <a:p>
            <a:r>
              <a:rPr lang="cs-CZ" altLang="cs-CZ" sz="2000" dirty="0">
                <a:solidFill>
                  <a:srgbClr val="002060"/>
                </a:solidFill>
                <a:latin typeface="Times New Roman" panose="02020603050405020304" pitchFamily="18" charset="0"/>
                <a:cs typeface="Times New Roman" panose="02020603050405020304" pitchFamily="18" charset="0"/>
              </a:rPr>
              <a:t>Prémiové členství – </a:t>
            </a:r>
            <a:r>
              <a:rPr lang="cs-CZ" altLang="cs-CZ" sz="2000" dirty="0" err="1">
                <a:solidFill>
                  <a:srgbClr val="002060"/>
                </a:solidFill>
                <a:latin typeface="Times New Roman" panose="02020603050405020304" pitchFamily="18" charset="0"/>
                <a:cs typeface="Times New Roman" panose="02020603050405020304" pitchFamily="18" charset="0"/>
              </a:rPr>
              <a:t>iHned</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rPr>
              <a:t>Kreditový systém.</a:t>
            </a:r>
          </a:p>
          <a:p>
            <a:r>
              <a:rPr lang="cs-CZ" sz="2000" dirty="0">
                <a:solidFill>
                  <a:srgbClr val="002060"/>
                </a:solidFill>
                <a:latin typeface="Times New Roman" panose="02020603050405020304" pitchFamily="18" charset="0"/>
                <a:cs typeface="Times New Roman" panose="02020603050405020304" pitchFamily="18" charset="0"/>
                <a:hlinkClick r:id="rId3"/>
              </a:rPr>
              <a:t>Pirate </a:t>
            </a:r>
            <a:r>
              <a:rPr lang="cs-CZ" sz="2000" dirty="0" err="1">
                <a:solidFill>
                  <a:srgbClr val="002060"/>
                </a:solidFill>
                <a:latin typeface="Times New Roman" panose="02020603050405020304" pitchFamily="18" charset="0"/>
                <a:cs typeface="Times New Roman" panose="02020603050405020304" pitchFamily="18" charset="0"/>
                <a:hlinkClick r:id="rId3"/>
              </a:rPr>
              <a:t>Bay</a:t>
            </a:r>
            <a:r>
              <a:rPr lang="cs-CZ" sz="2000" dirty="0">
                <a:solidFill>
                  <a:srgbClr val="002060"/>
                </a:solidFill>
                <a:latin typeface="Times New Roman" panose="02020603050405020304" pitchFamily="18" charset="0"/>
                <a:cs typeface="Times New Roman" panose="02020603050405020304" pitchFamily="18" charset="0"/>
                <a:hlinkClick r:id="rId3"/>
              </a:rPr>
              <a:t> nahradil reklamy skriptem pro těžbu </a:t>
            </a:r>
            <a:r>
              <a:rPr lang="cs-CZ" sz="2000" dirty="0" err="1">
                <a:solidFill>
                  <a:srgbClr val="002060"/>
                </a:solidFill>
                <a:latin typeface="Times New Roman" panose="02020603050405020304" pitchFamily="18" charset="0"/>
                <a:cs typeface="Times New Roman" panose="02020603050405020304" pitchFamily="18" charset="0"/>
                <a:hlinkClick r:id="rId3"/>
              </a:rPr>
              <a:t>kryptoměn</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Zamyšlení nad </a:t>
            </a:r>
            <a:r>
              <a:rPr lang="cs-CZ" altLang="cs-CZ" sz="2000" dirty="0" err="1">
                <a:solidFill>
                  <a:srgbClr val="002060"/>
                </a:solidFill>
                <a:latin typeface="Times New Roman" panose="02020603050405020304" pitchFamily="18" charset="0"/>
                <a:cs typeface="Times New Roman" panose="02020603050405020304" pitchFamily="18" charset="0"/>
                <a:hlinkClick r:id="rId4"/>
              </a:rPr>
              <a:t>donate</a:t>
            </a:r>
            <a:r>
              <a:rPr lang="cs-CZ" altLang="cs-CZ" sz="2000" dirty="0">
                <a:solidFill>
                  <a:srgbClr val="002060"/>
                </a:solidFill>
                <a:latin typeface="Times New Roman" panose="02020603050405020304" pitchFamily="18" charset="0"/>
                <a:cs typeface="Times New Roman" panose="02020603050405020304" pitchFamily="18" charset="0"/>
                <a:hlinkClick r:id="rId4"/>
              </a:rPr>
              <a:t> systémem a přijetí prohry – Zing.cz</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Cena na webu?</a:t>
            </a:r>
          </a:p>
        </p:txBody>
      </p:sp>
    </p:spTree>
    <p:extLst>
      <p:ext uri="{BB962C8B-B14F-4D97-AF65-F5344CB8AC3E}">
        <p14:creationId xmlns:p14="http://schemas.microsoft.com/office/powerpoint/2010/main" val="271765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464447" y="107139"/>
            <a:ext cx="6172200" cy="857250"/>
          </a:xfrm>
        </p:spPr>
        <p:txBody>
          <a:bodyPr>
            <a:normAutofit fontScale="90000"/>
          </a:bodyPr>
          <a:lstStyle/>
          <a:p>
            <a:r>
              <a:rPr lang="cs-CZ" dirty="0"/>
              <a:t>Postup při tvorbě cenové strategie</a:t>
            </a:r>
          </a:p>
        </p:txBody>
      </p:sp>
      <p:grpSp>
        <p:nvGrpSpPr>
          <p:cNvPr id="84" name="Skupina 83"/>
          <p:cNvGrpSpPr/>
          <p:nvPr/>
        </p:nvGrpSpPr>
        <p:grpSpPr>
          <a:xfrm>
            <a:off x="1625182" y="910817"/>
            <a:ext cx="5518586" cy="3750495"/>
            <a:chOff x="642910" y="1214422"/>
            <a:chExt cx="7358114" cy="5000660"/>
          </a:xfrm>
        </p:grpSpPr>
        <p:sp>
          <p:nvSpPr>
            <p:cNvPr id="6" name="Obdélník 5"/>
            <p:cNvSpPr/>
            <p:nvPr/>
          </p:nvSpPr>
          <p:spPr>
            <a:xfrm>
              <a:off x="3500430" y="1214422"/>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Cíle firmy</a:t>
              </a:r>
            </a:p>
          </p:txBody>
        </p:sp>
        <p:cxnSp>
          <p:nvCxnSpPr>
            <p:cNvPr id="15" name="Tvar 14"/>
            <p:cNvCxnSpPr>
              <a:stCxn id="9" idx="1"/>
              <a:endCxn id="10" idx="2"/>
            </p:cNvCxnSpPr>
            <p:nvPr/>
          </p:nvCxnSpPr>
          <p:spPr>
            <a:xfrm rot="10800000">
              <a:off x="1571604" y="4214818"/>
              <a:ext cx="1928826" cy="1500198"/>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Tvar 17"/>
            <p:cNvCxnSpPr>
              <a:endCxn id="7" idx="1"/>
            </p:cNvCxnSpPr>
            <p:nvPr/>
          </p:nvCxnSpPr>
          <p:spPr>
            <a:xfrm>
              <a:off x="1571604" y="2571744"/>
              <a:ext cx="1928826"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Tvar 17"/>
            <p:cNvCxnSpPr>
              <a:stCxn id="10" idx="3"/>
              <a:endCxn id="8" idx="1"/>
            </p:cNvCxnSpPr>
            <p:nvPr/>
          </p:nvCxnSpPr>
          <p:spPr>
            <a:xfrm>
              <a:off x="2500298" y="3857628"/>
              <a:ext cx="1000132"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Tvar 13"/>
            <p:cNvCxnSpPr>
              <a:stCxn id="10" idx="0"/>
              <a:endCxn id="6" idx="1"/>
            </p:cNvCxnSpPr>
            <p:nvPr/>
          </p:nvCxnSpPr>
          <p:spPr>
            <a:xfrm rot="5400000" flipH="1" flipV="1">
              <a:off x="1571604" y="1571612"/>
              <a:ext cx="1928826" cy="1928826"/>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642910"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Tržní síly</a:t>
              </a:r>
            </a:p>
          </p:txBody>
        </p:sp>
        <p:cxnSp>
          <p:nvCxnSpPr>
            <p:cNvPr id="24" name="Tvar 17"/>
            <p:cNvCxnSpPr>
              <a:stCxn id="7" idx="2"/>
              <a:endCxn id="12" idx="0"/>
            </p:cNvCxnSpPr>
            <p:nvPr/>
          </p:nvCxnSpPr>
          <p:spPr>
            <a:xfrm rot="5400000">
              <a:off x="4286248" y="3071810"/>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Tvar 17"/>
            <p:cNvCxnSpPr>
              <a:stCxn id="6" idx="2"/>
              <a:endCxn id="7" idx="0"/>
            </p:cNvCxnSpPr>
            <p:nvPr/>
          </p:nvCxnSpPr>
          <p:spPr>
            <a:xfrm rot="5400000">
              <a:off x="4286248" y="2071678"/>
              <a:ext cx="28575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Tvar 17"/>
            <p:cNvCxnSpPr>
              <a:endCxn id="7" idx="3"/>
            </p:cNvCxnSpPr>
            <p:nvPr/>
          </p:nvCxnSpPr>
          <p:spPr>
            <a:xfrm rot="10800000">
              <a:off x="5357818" y="2571744"/>
              <a:ext cx="1714512"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Tvar 17"/>
            <p:cNvCxnSpPr>
              <a:stCxn id="11" idx="0"/>
              <a:endCxn id="6" idx="3"/>
            </p:cNvCxnSpPr>
            <p:nvPr/>
          </p:nvCxnSpPr>
          <p:spPr>
            <a:xfrm rot="16200000" flipV="1">
              <a:off x="5250661" y="1678769"/>
              <a:ext cx="1928826" cy="1714512"/>
            </a:xfrm>
            <a:prstGeom prst="bentConnector2">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3500430" y="2214554"/>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Marketingové cíle</a:t>
              </a:r>
            </a:p>
          </p:txBody>
        </p:sp>
        <p:cxnSp>
          <p:nvCxnSpPr>
            <p:cNvPr id="55" name="Tvar 17"/>
            <p:cNvCxnSpPr>
              <a:stCxn id="12" idx="2"/>
              <a:endCxn id="8" idx="0"/>
            </p:cNvCxnSpPr>
            <p:nvPr/>
          </p:nvCxnSpPr>
          <p:spPr>
            <a:xfrm rot="5400000">
              <a:off x="4214810" y="4143380"/>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Tvar 17"/>
            <p:cNvCxnSpPr>
              <a:stCxn id="10" idx="3"/>
              <a:endCxn id="12" idx="1"/>
            </p:cNvCxnSpPr>
            <p:nvPr/>
          </p:nvCxnSpPr>
          <p:spPr>
            <a:xfrm flipV="1">
              <a:off x="2500298" y="3571876"/>
              <a:ext cx="1000132"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Tvar 17"/>
            <p:cNvCxnSpPr>
              <a:stCxn id="8" idx="2"/>
              <a:endCxn id="9" idx="0"/>
            </p:cNvCxnSpPr>
            <p:nvPr/>
          </p:nvCxnSpPr>
          <p:spPr>
            <a:xfrm rot="5400000">
              <a:off x="4214810" y="5143512"/>
              <a:ext cx="428628" cy="158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3500430" y="4357694"/>
              <a:ext cx="185738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cíle</a:t>
              </a:r>
            </a:p>
          </p:txBody>
        </p:sp>
        <p:sp>
          <p:nvSpPr>
            <p:cNvPr id="9" name="Obdélník 8"/>
            <p:cNvSpPr/>
            <p:nvPr/>
          </p:nvSpPr>
          <p:spPr>
            <a:xfrm>
              <a:off x="3500430" y="535782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Cenové taktiky</a:t>
              </a:r>
            </a:p>
          </p:txBody>
        </p:sp>
        <p:cxnSp>
          <p:nvCxnSpPr>
            <p:cNvPr id="73" name="Tvar 17"/>
            <p:cNvCxnSpPr>
              <a:stCxn id="11" idx="1"/>
              <a:endCxn id="8" idx="3"/>
            </p:cNvCxnSpPr>
            <p:nvPr/>
          </p:nvCxnSpPr>
          <p:spPr>
            <a:xfrm rot="10800000" flipV="1">
              <a:off x="5357818" y="3857628"/>
              <a:ext cx="785818" cy="785818"/>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Tvar 17"/>
            <p:cNvCxnSpPr>
              <a:stCxn id="11" idx="1"/>
              <a:endCxn id="12" idx="3"/>
            </p:cNvCxnSpPr>
            <p:nvPr/>
          </p:nvCxnSpPr>
          <p:spPr>
            <a:xfrm rot="10800000">
              <a:off x="5357818" y="3571876"/>
              <a:ext cx="785818" cy="285752"/>
            </a:xfrm>
            <a:prstGeom prst="bentConnector3">
              <a:avLst>
                <a:gd name="adj1" fmla="val 50000"/>
              </a:avLst>
            </a:prstGeom>
            <a:ln w="47625" cap="rnd" cmpd="sng">
              <a:headEnd type="none"/>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6143636" y="3500438"/>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Sociální a právní normy</a:t>
              </a:r>
            </a:p>
          </p:txBody>
        </p:sp>
        <p:sp>
          <p:nvSpPr>
            <p:cNvPr id="12" name="Obdélník 11"/>
            <p:cNvSpPr/>
            <p:nvPr/>
          </p:nvSpPr>
          <p:spPr>
            <a:xfrm>
              <a:off x="3500430" y="3214686"/>
              <a:ext cx="185738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350" dirty="0"/>
                <a:t>Marketingový mix</a:t>
              </a:r>
            </a:p>
          </p:txBody>
        </p:sp>
        <p:sp>
          <p:nvSpPr>
            <p:cNvPr id="82" name="Obdélník 81"/>
            <p:cNvSpPr/>
            <p:nvPr/>
          </p:nvSpPr>
          <p:spPr>
            <a:xfrm>
              <a:off x="3286116" y="4143380"/>
              <a:ext cx="2286016" cy="2071702"/>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grpSp>
    </p:spTree>
    <p:extLst>
      <p:ext uri="{BB962C8B-B14F-4D97-AF65-F5344CB8AC3E}">
        <p14:creationId xmlns:p14="http://schemas.microsoft.com/office/powerpoint/2010/main" val="200323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4852"/>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Závisí na: </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firmy,</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charakteru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použití distribučních kanálů,</a:t>
            </a:r>
          </a:p>
          <a:p>
            <a:pPr lvl="1"/>
            <a:r>
              <a:rPr lang="cs-CZ" altLang="cs-CZ" sz="2000" dirty="0">
                <a:solidFill>
                  <a:srgbClr val="002060"/>
                </a:solidFill>
                <a:latin typeface="Times New Roman" panose="02020603050405020304" pitchFamily="18" charset="0"/>
                <a:cs typeface="Times New Roman" panose="02020603050405020304" pitchFamily="18" charset="0"/>
              </a:rPr>
              <a:t>na velikosti stimulace,</a:t>
            </a:r>
          </a:p>
          <a:p>
            <a:pPr lvl="1"/>
            <a:r>
              <a:rPr lang="cs-CZ" altLang="cs-CZ" sz="2000" dirty="0">
                <a:solidFill>
                  <a:srgbClr val="002060"/>
                </a:solidFill>
                <a:latin typeface="Times New Roman" panose="02020603050405020304" pitchFamily="18" charset="0"/>
                <a:cs typeface="Times New Roman" panose="02020603050405020304" pitchFamily="18" charset="0"/>
              </a:rPr>
              <a:t>především ale na charakteru segmentů.</a:t>
            </a:r>
          </a:p>
          <a:p>
            <a:r>
              <a:rPr lang="cs-CZ" altLang="cs-CZ" sz="2000" dirty="0">
                <a:solidFill>
                  <a:srgbClr val="002060"/>
                </a:solidFill>
                <a:latin typeface="Times New Roman" panose="02020603050405020304" pitchFamily="18" charset="0"/>
                <a:cs typeface="Times New Roman" panose="02020603050405020304" pitchFamily="18" charset="0"/>
              </a:rPr>
              <a:t>Informační potřeba:</a:t>
            </a:r>
          </a:p>
          <a:p>
            <a:pPr lvl="1"/>
            <a:r>
              <a:rPr lang="cs-CZ" altLang="cs-CZ" sz="2000" dirty="0">
                <a:solidFill>
                  <a:srgbClr val="002060"/>
                </a:solidFill>
                <a:latin typeface="Times New Roman" panose="02020603050405020304" pitchFamily="18" charset="0"/>
                <a:cs typeface="Times New Roman" panose="02020603050405020304" pitchFamily="18" charset="0"/>
              </a:rPr>
              <a:t>povaha a rozsah spotřebitelské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rozbor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znalost vlastních marketingových cílů,</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na výrobu a odbyt.</a:t>
            </a:r>
          </a:p>
        </p:txBody>
      </p:sp>
      <p:sp>
        <p:nvSpPr>
          <p:cNvPr id="6" name="Nadpis 5"/>
          <p:cNvSpPr>
            <a:spLocks noGrp="1"/>
          </p:cNvSpPr>
          <p:nvPr>
            <p:ph type="title"/>
          </p:nvPr>
        </p:nvSpPr>
        <p:spPr>
          <a:xfrm>
            <a:off x="179512" y="195486"/>
            <a:ext cx="5328592"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229104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Význam ceny pro různé subjekty trhu.</a:t>
            </a:r>
          </a:p>
          <a:p>
            <a:r>
              <a:rPr lang="cs-CZ" altLang="cs-CZ" sz="2000" b="1" dirty="0">
                <a:solidFill>
                  <a:srgbClr val="002060"/>
                </a:solidFill>
                <a:latin typeface="Times New Roman" panose="02020603050405020304" pitchFamily="18" charset="0"/>
                <a:cs typeface="Times New Roman" panose="02020603050405020304" pitchFamily="18" charset="0"/>
              </a:rPr>
              <a:t>Typy trhů a cenová praxe.</a:t>
            </a:r>
          </a:p>
          <a:p>
            <a:r>
              <a:rPr lang="cs-CZ" altLang="cs-CZ" sz="2000" b="1" dirty="0">
                <a:solidFill>
                  <a:srgbClr val="002060"/>
                </a:solidFill>
                <a:latin typeface="Times New Roman" panose="02020603050405020304" pitchFamily="18" charset="0"/>
                <a:cs typeface="Times New Roman" panose="02020603050405020304" pitchFamily="18" charset="0"/>
              </a:rPr>
              <a:t>Klasifikace nákladů.</a:t>
            </a:r>
          </a:p>
          <a:p>
            <a:r>
              <a:rPr lang="cs-CZ" altLang="cs-CZ" sz="2000" b="1" dirty="0">
                <a:solidFill>
                  <a:srgbClr val="002060"/>
                </a:solidFill>
                <a:latin typeface="Times New Roman" panose="02020603050405020304" pitchFamily="18" charset="0"/>
                <a:cs typeface="Times New Roman" panose="02020603050405020304" pitchFamily="18" charset="0"/>
              </a:rPr>
              <a:t>Elasticita.</a:t>
            </a:r>
          </a:p>
          <a:p>
            <a:r>
              <a:rPr lang="cs-CZ" altLang="cs-CZ" sz="2000" b="1" dirty="0">
                <a:solidFill>
                  <a:srgbClr val="002060"/>
                </a:solidFill>
                <a:latin typeface="Times New Roman" panose="02020603050405020304" pitchFamily="18" charset="0"/>
                <a:cs typeface="Times New Roman" panose="02020603050405020304" pitchFamily="18" charset="0"/>
              </a:rPr>
              <a:t>Postup tvorby cenové strategie.</a:t>
            </a:r>
          </a:p>
          <a:p>
            <a:r>
              <a:rPr lang="cs-CZ" altLang="cs-CZ" sz="2000" b="1" dirty="0">
                <a:solidFill>
                  <a:srgbClr val="002060"/>
                </a:solidFill>
                <a:latin typeface="Times New Roman" panose="02020603050405020304" pitchFamily="18" charset="0"/>
                <a:cs typeface="Times New Roman" panose="02020603050405020304" pitchFamily="18" charset="0"/>
              </a:rPr>
              <a:t>Kalkulační rovnice.</a:t>
            </a:r>
          </a:p>
          <a:p>
            <a:r>
              <a:rPr lang="cs-CZ" altLang="cs-CZ" sz="2000" b="1" dirty="0">
                <a:solidFill>
                  <a:srgbClr val="002060"/>
                </a:solidFill>
                <a:latin typeface="Times New Roman" panose="02020603050405020304" pitchFamily="18" charset="0"/>
                <a:cs typeface="Times New Roman" panose="02020603050405020304" pitchFamily="18" charset="0"/>
              </a:rPr>
              <a:t>Typy cenových strategií.</a:t>
            </a:r>
          </a:p>
          <a:p>
            <a:r>
              <a:rPr lang="cs-CZ" altLang="cs-CZ" sz="2000" b="1" dirty="0">
                <a:solidFill>
                  <a:srgbClr val="002060"/>
                </a:solidFill>
                <a:latin typeface="Times New Roman" panose="02020603050405020304" pitchFamily="18" charset="0"/>
                <a:cs typeface="Times New Roman" panose="02020603050405020304" pitchFamily="18" charset="0"/>
              </a:rPr>
              <a:t>Jak internet změnil vnímání ceny.</a:t>
            </a:r>
          </a:p>
          <a:p>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Zákazník kupuje konkrétní produkt až poté, co porovnal vztah ceny a výkonu u dalších konkurenčních nabídek. Zákazník zaplatí více za vyšší užitnou hodnotu (ať už je to cokoliv).</a:t>
            </a:r>
          </a:p>
          <a:p>
            <a:r>
              <a:rPr lang="cs-CZ" altLang="cs-CZ" sz="2000" dirty="0">
                <a:solidFill>
                  <a:srgbClr val="002060"/>
                </a:solidFill>
                <a:latin typeface="Times New Roman" panose="02020603050405020304" pitchFamily="18" charset="0"/>
                <a:cs typeface="Times New Roman" panose="02020603050405020304" pitchFamily="18" charset="0"/>
              </a:rPr>
              <a:t>Užitná hodnota produktu pro zákazníka může pocházet z kterékoliv vrstvy produktu.</a:t>
            </a:r>
          </a:p>
          <a:p>
            <a:r>
              <a:rPr lang="cs-CZ" altLang="cs-CZ" sz="2000" dirty="0">
                <a:solidFill>
                  <a:srgbClr val="002060"/>
                </a:solidFill>
                <a:latin typeface="Times New Roman" panose="02020603050405020304" pitchFamily="18" charset="0"/>
                <a:cs typeface="Times New Roman" panose="02020603050405020304" pitchFamily="18" charset="0"/>
              </a:rPr>
              <a:t>Poté, co firma určila jaký výkon (u produktu/služby) bude dodávat, může určit cenu. To stanovuje s pomocí cenových cílů, které jsou uskutečňovány v podobě strategií.</a:t>
            </a:r>
          </a:p>
        </p:txBody>
      </p:sp>
      <p:sp>
        <p:nvSpPr>
          <p:cNvPr id="6" name="Nadpis 5"/>
          <p:cNvSpPr>
            <a:spLocks noGrp="1"/>
          </p:cNvSpPr>
          <p:nvPr>
            <p:ph type="title"/>
          </p:nvPr>
        </p:nvSpPr>
        <p:spPr>
          <a:xfrm>
            <a:off x="179512" y="195486"/>
            <a:ext cx="6192688" cy="507703"/>
          </a:xfrm>
        </p:spPr>
        <p:txBody>
          <a:bodyPr/>
          <a:lstStyle/>
          <a:p>
            <a:r>
              <a:rPr lang="cs-CZ" dirty="0"/>
              <a:t>Cíle a strategie stanovení ceny</a:t>
            </a:r>
          </a:p>
        </p:txBody>
      </p:sp>
    </p:spTree>
    <p:extLst>
      <p:ext uri="{BB962C8B-B14F-4D97-AF65-F5344CB8AC3E}">
        <p14:creationId xmlns:p14="http://schemas.microsoft.com/office/powerpoint/2010/main" val="389011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Hledisko zisku - % z obratu/investic/max.</a:t>
            </a:r>
          </a:p>
          <a:p>
            <a:r>
              <a:rPr lang="cs-CZ" altLang="cs-CZ" sz="2000" dirty="0">
                <a:solidFill>
                  <a:srgbClr val="002060"/>
                </a:solidFill>
                <a:latin typeface="Times New Roman" panose="02020603050405020304" pitchFamily="18" charset="0"/>
                <a:cs typeface="Times New Roman" panose="02020603050405020304" pitchFamily="18" charset="0"/>
              </a:rPr>
              <a:t>Hledisko obratu. (kombinujeme oba cíle)</a:t>
            </a:r>
          </a:p>
          <a:p>
            <a:r>
              <a:rPr lang="cs-CZ" altLang="cs-CZ" sz="2000" dirty="0">
                <a:solidFill>
                  <a:srgbClr val="002060"/>
                </a:solidFill>
                <a:latin typeface="Times New Roman" panose="02020603050405020304" pitchFamily="18" charset="0"/>
                <a:cs typeface="Times New Roman" panose="02020603050405020304" pitchFamily="18" charset="0"/>
              </a:rPr>
              <a:t>Hledisko další existence společnosti - výprodej.</a:t>
            </a:r>
          </a:p>
          <a:p>
            <a:r>
              <a:rPr lang="cs-CZ" altLang="cs-CZ" sz="2000" dirty="0">
                <a:solidFill>
                  <a:srgbClr val="002060"/>
                </a:solidFill>
                <a:latin typeface="Times New Roman" panose="02020603050405020304" pitchFamily="18" charset="0"/>
                <a:cs typeface="Times New Roman" panose="02020603050405020304" pitchFamily="18" charset="0"/>
              </a:rPr>
              <a:t>Hledisko vnímané ceny – levný/drahý.</a:t>
            </a:r>
          </a:p>
          <a:p>
            <a:r>
              <a:rPr lang="cs-CZ" altLang="cs-CZ" sz="2000" dirty="0">
                <a:solidFill>
                  <a:srgbClr val="002060"/>
                </a:solidFill>
                <a:latin typeface="Times New Roman" panose="02020603050405020304" pitchFamily="18" charset="0"/>
                <a:cs typeface="Times New Roman" panose="02020603050405020304" pitchFamily="18" charset="0"/>
              </a:rPr>
              <a:t>Hledisko konkurence – bráním, vytlačuji.</a:t>
            </a:r>
          </a:p>
          <a:p>
            <a:r>
              <a:rPr lang="cs-CZ" altLang="cs-CZ" sz="2000" dirty="0">
                <a:solidFill>
                  <a:srgbClr val="002060"/>
                </a:solidFill>
                <a:latin typeface="Times New Roman" panose="02020603050405020304" pitchFamily="18" charset="0"/>
                <a:cs typeface="Times New Roman" panose="02020603050405020304" pitchFamily="18" charset="0"/>
              </a:rPr>
              <a:t>Hledisko image.</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Cíle je možno kombinovat podle jejich vhodnosti.</a:t>
            </a:r>
          </a:p>
        </p:txBody>
      </p:sp>
      <p:sp>
        <p:nvSpPr>
          <p:cNvPr id="6" name="Nadpis 5"/>
          <p:cNvSpPr>
            <a:spLocks noGrp="1"/>
          </p:cNvSpPr>
          <p:nvPr>
            <p:ph type="title"/>
          </p:nvPr>
        </p:nvSpPr>
        <p:spPr>
          <a:xfrm>
            <a:off x="179512" y="195486"/>
            <a:ext cx="3888432" cy="507703"/>
          </a:xfrm>
        </p:spPr>
        <p:txBody>
          <a:bodyPr/>
          <a:lstStyle/>
          <a:p>
            <a:r>
              <a:rPr lang="cs-CZ" dirty="0"/>
              <a:t>Možné cíle stanovení ceny</a:t>
            </a:r>
          </a:p>
        </p:txBody>
      </p:sp>
    </p:spTree>
    <p:extLst>
      <p:ext uri="{BB962C8B-B14F-4D97-AF65-F5344CB8AC3E}">
        <p14:creationId xmlns:p14="http://schemas.microsoft.com/office/powerpoint/2010/main" val="163780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Metody orientované na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V praxi často používané.</a:t>
            </a:r>
          </a:p>
          <a:p>
            <a:pPr lvl="1"/>
            <a:r>
              <a:rPr lang="cs-CZ" altLang="cs-CZ" sz="2000" dirty="0">
                <a:solidFill>
                  <a:srgbClr val="002060"/>
                </a:solidFill>
                <a:latin typeface="Times New Roman" panose="02020603050405020304" pitchFamily="18" charset="0"/>
                <a:cs typeface="Times New Roman" panose="02020603050405020304" pitchFamily="18" charset="0"/>
              </a:rPr>
              <a:t>Náklady určují dolní hranici ceny.</a:t>
            </a:r>
          </a:p>
          <a:p>
            <a:pPr lvl="1"/>
            <a:r>
              <a:rPr lang="cs-CZ" altLang="cs-CZ" sz="2000" dirty="0">
                <a:solidFill>
                  <a:srgbClr val="002060"/>
                </a:solidFill>
                <a:latin typeface="Times New Roman" panose="02020603050405020304" pitchFamily="18" charset="0"/>
                <a:cs typeface="Times New Roman" panose="02020603050405020304" pitchFamily="18" charset="0"/>
              </a:rPr>
              <a:t>Vede k nesouladu mezi zájmy zákazníka a firmy.</a:t>
            </a:r>
          </a:p>
          <a:p>
            <a:pPr lvl="1"/>
            <a:r>
              <a:rPr lang="cs-CZ" altLang="cs-CZ" sz="2000" dirty="0">
                <a:solidFill>
                  <a:srgbClr val="002060"/>
                </a:solidFill>
                <a:latin typeface="Times New Roman" panose="02020603050405020304" pitchFamily="18" charset="0"/>
                <a:cs typeface="Times New Roman" panose="02020603050405020304" pitchFamily="18" charset="0"/>
              </a:rPr>
              <a:t>Přizpůsobení ceny nákladům.</a:t>
            </a: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Soustředění na monitorování a přizpůsobování cen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Časté na trzích s cenovým vůdcem.</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Metody orientované na poptávku</a:t>
            </a:r>
          </a:p>
          <a:p>
            <a:pPr lvl="1"/>
            <a:r>
              <a:rPr lang="cs-CZ" altLang="cs-CZ" sz="2000" dirty="0">
                <a:solidFill>
                  <a:srgbClr val="002060"/>
                </a:solidFill>
                <a:latin typeface="Times New Roman" panose="02020603050405020304" pitchFamily="18" charset="0"/>
                <a:cs typeface="Times New Roman" panose="02020603050405020304" pitchFamily="18" charset="0"/>
              </a:rPr>
              <a:t>Založené na psychologických a behaviorálních procesech v nákupním rozhodování spotřebitelů.</a:t>
            </a:r>
          </a:p>
        </p:txBody>
      </p:sp>
      <p:sp>
        <p:nvSpPr>
          <p:cNvPr id="6" name="Nadpis 5"/>
          <p:cNvSpPr>
            <a:spLocks noGrp="1"/>
          </p:cNvSpPr>
          <p:nvPr>
            <p:ph type="title"/>
          </p:nvPr>
        </p:nvSpPr>
        <p:spPr>
          <a:xfrm>
            <a:off x="179512" y="195486"/>
            <a:ext cx="5256584" cy="507703"/>
          </a:xfrm>
        </p:spPr>
        <p:txBody>
          <a:bodyPr/>
          <a:lstStyle/>
          <a:p>
            <a:r>
              <a:rPr lang="it-IT" dirty="0"/>
              <a:t>Postup při tvorbě cenové strategie</a:t>
            </a:r>
            <a:endParaRPr lang="cs-CZ" dirty="0"/>
          </a:p>
        </p:txBody>
      </p:sp>
    </p:spTree>
    <p:extLst>
      <p:ext uri="{BB962C8B-B14F-4D97-AF65-F5344CB8AC3E}">
        <p14:creationId xmlns:p14="http://schemas.microsoft.com/office/powerpoint/2010/main" val="110177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marL="457200" indent="-457200">
              <a:spcBef>
                <a:spcPts val="0"/>
              </a:spcBef>
              <a:buFont typeface="+mj-lt"/>
              <a:buAutoNum type="arabicPeriod"/>
            </a:pPr>
            <a:r>
              <a:rPr lang="cs-CZ" sz="2000" dirty="0">
                <a:solidFill>
                  <a:srgbClr val="002060"/>
                </a:solidFill>
              </a:rPr>
              <a:t>Přímý materiál (materiál bezprostředně nutný k výrobě).</a:t>
            </a:r>
          </a:p>
          <a:p>
            <a:pPr marL="457200" indent="-457200">
              <a:spcBef>
                <a:spcPts val="0"/>
              </a:spcBef>
              <a:buFont typeface="+mj-lt"/>
              <a:buAutoNum type="arabicPeriod"/>
            </a:pPr>
            <a:r>
              <a:rPr lang="cs-CZ" sz="2000" dirty="0">
                <a:solidFill>
                  <a:srgbClr val="002060"/>
                </a:solidFill>
              </a:rPr>
              <a:t>Přímé mzdy (mzdy pracovníků vyrábějící výrobek).</a:t>
            </a:r>
          </a:p>
          <a:p>
            <a:pPr marL="457200" indent="-457200">
              <a:spcBef>
                <a:spcPts val="0"/>
              </a:spcBef>
              <a:buFont typeface="+mj-lt"/>
              <a:buAutoNum type="arabicPeriod"/>
            </a:pPr>
            <a:r>
              <a:rPr lang="cs-CZ" sz="2000" dirty="0">
                <a:solidFill>
                  <a:srgbClr val="002060"/>
                </a:solidFill>
              </a:rPr>
              <a:t>Výrobní režie (režijní = společné náklady na výrobu).</a:t>
            </a:r>
          </a:p>
          <a:p>
            <a:pPr marL="457200" indent="-457200">
              <a:spcBef>
                <a:spcPts val="0"/>
              </a:spcBef>
              <a:buFont typeface="+mj-lt"/>
              <a:buAutoNum type="arabicPeriod"/>
            </a:pPr>
            <a:r>
              <a:rPr lang="cs-CZ" sz="2000" b="1" dirty="0">
                <a:solidFill>
                  <a:srgbClr val="002060"/>
                </a:solidFill>
              </a:rPr>
              <a:t>SOUČET 1+2+3: VLASTNÍ NÁKLADY VÝROBY</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Správní režie (společné náklady podniku na správní aparát).</a:t>
            </a:r>
          </a:p>
          <a:p>
            <a:pPr marL="457200" indent="-457200">
              <a:spcBef>
                <a:spcPts val="0"/>
              </a:spcBef>
              <a:buFont typeface="+mj-lt"/>
              <a:buAutoNum type="arabicPeriod"/>
            </a:pPr>
            <a:r>
              <a:rPr lang="cs-CZ" sz="2000" dirty="0">
                <a:solidFill>
                  <a:srgbClr val="002060"/>
                </a:solidFill>
              </a:rPr>
              <a:t>Zásobovací režie (spol. náklady na zásobování v podnik).</a:t>
            </a:r>
          </a:p>
          <a:p>
            <a:pPr marL="457200" indent="-457200">
              <a:spcBef>
                <a:spcPts val="0"/>
              </a:spcBef>
              <a:buFont typeface="+mj-lt"/>
              <a:buAutoNum type="arabicPeriod"/>
            </a:pPr>
            <a:r>
              <a:rPr lang="cs-CZ" sz="2000" b="1" dirty="0">
                <a:solidFill>
                  <a:srgbClr val="002060"/>
                </a:solidFill>
              </a:rPr>
              <a:t>SOUČET 4+5+6: VLASTNÍ NÁKLADY VÝKONU</a:t>
            </a:r>
            <a:r>
              <a:rPr lang="cs-CZ" sz="2000" dirty="0">
                <a:solidFill>
                  <a:srgbClr val="002060"/>
                </a:solidFill>
              </a:rPr>
              <a:t> </a:t>
            </a:r>
          </a:p>
          <a:p>
            <a:pPr marL="457200" indent="-457200">
              <a:spcBef>
                <a:spcPts val="0"/>
              </a:spcBef>
              <a:buFont typeface="+mj-lt"/>
              <a:buAutoNum type="arabicPeriod"/>
            </a:pPr>
            <a:r>
              <a:rPr lang="cs-CZ" sz="2000" dirty="0">
                <a:solidFill>
                  <a:srgbClr val="002060"/>
                </a:solidFill>
              </a:rPr>
              <a:t>Odbytové náklady/režie (souvisí s odbytem – prodejem).</a:t>
            </a:r>
          </a:p>
          <a:p>
            <a:pPr marL="457200" indent="-457200">
              <a:spcBef>
                <a:spcPts val="0"/>
              </a:spcBef>
              <a:buFont typeface="+mj-lt"/>
              <a:buAutoNum type="arabicPeriod"/>
            </a:pPr>
            <a:r>
              <a:rPr lang="cs-CZ" sz="2000" b="1" dirty="0">
                <a:solidFill>
                  <a:srgbClr val="002060"/>
                </a:solidFill>
              </a:rPr>
              <a:t>SOUČET 7+8: ÚPLNÉ VLASTNÍ NÁKLADY VÝKONU</a:t>
            </a:r>
          </a:p>
          <a:p>
            <a:pPr marL="457200" indent="-457200">
              <a:spcBef>
                <a:spcPts val="0"/>
              </a:spcBef>
              <a:buFont typeface="+mj-lt"/>
              <a:buAutoNum type="arabicPeriod"/>
            </a:pPr>
            <a:r>
              <a:rPr lang="cs-CZ" sz="2000" dirty="0">
                <a:solidFill>
                  <a:srgbClr val="002060"/>
                </a:solidFill>
              </a:rPr>
              <a:t>Zisk.</a:t>
            </a:r>
          </a:p>
          <a:p>
            <a:pPr marL="457200" indent="-457200">
              <a:spcBef>
                <a:spcPts val="0"/>
              </a:spcBef>
              <a:buFontTx/>
              <a:buAutoNum type="arabicPeriod"/>
            </a:pPr>
            <a:r>
              <a:rPr lang="cs-CZ" sz="2000" b="1" dirty="0">
                <a:solidFill>
                  <a:srgbClr val="002060"/>
                </a:solidFill>
              </a:rPr>
              <a:t>SOUČET 9+10: CENA PŘED ZDANĚNÍM</a:t>
            </a:r>
          </a:p>
          <a:p>
            <a:pPr marL="457200" indent="-457200">
              <a:spcBef>
                <a:spcPts val="0"/>
              </a:spcBef>
              <a:buFontTx/>
              <a:buAutoNum type="arabicPeriod"/>
            </a:pPr>
            <a:r>
              <a:rPr lang="cs-CZ" sz="2000" dirty="0">
                <a:solidFill>
                  <a:srgbClr val="002060"/>
                </a:solidFill>
              </a:rPr>
              <a:t>DPH.</a:t>
            </a:r>
          </a:p>
          <a:p>
            <a:pPr marL="457200" indent="-457200">
              <a:spcBef>
                <a:spcPts val="0"/>
              </a:spcBef>
              <a:buFontTx/>
              <a:buAutoNum type="arabicPeriod"/>
            </a:pPr>
            <a:r>
              <a:rPr lang="cs-CZ" sz="2000" b="1" dirty="0">
                <a:solidFill>
                  <a:srgbClr val="002060"/>
                </a:solidFill>
              </a:rPr>
              <a:t>SOUČET 11+12: FINÁLNÍ CENA</a:t>
            </a:r>
            <a:endParaRPr lang="cs-CZ" sz="2000" dirty="0">
              <a:solidFill>
                <a:srgbClr val="002060"/>
              </a:solidFill>
            </a:endParaRPr>
          </a:p>
        </p:txBody>
      </p:sp>
      <p:sp>
        <p:nvSpPr>
          <p:cNvPr id="6" name="Nadpis 5"/>
          <p:cNvSpPr>
            <a:spLocks noGrp="1"/>
          </p:cNvSpPr>
          <p:nvPr>
            <p:ph type="title"/>
          </p:nvPr>
        </p:nvSpPr>
        <p:spPr>
          <a:xfrm>
            <a:off x="179512" y="195486"/>
            <a:ext cx="5112568" cy="507703"/>
          </a:xfrm>
        </p:spPr>
        <p:txBody>
          <a:bodyPr/>
          <a:lstStyle/>
          <a:p>
            <a:r>
              <a:rPr lang="cs-CZ" dirty="0"/>
              <a:t>Kalkulační rovnice – pohled manažera</a:t>
            </a:r>
          </a:p>
        </p:txBody>
      </p:sp>
    </p:spTree>
    <p:extLst>
      <p:ext uri="{BB962C8B-B14F-4D97-AF65-F5344CB8AC3E}">
        <p14:creationId xmlns:p14="http://schemas.microsoft.com/office/powerpoint/2010/main" val="64022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Vybrané typy využívaných cenových strategií</a:t>
            </a:r>
          </a:p>
        </p:txBody>
      </p:sp>
      <p:sp>
        <p:nvSpPr>
          <p:cNvPr id="4" name="Zástupný symbol pro text 3"/>
          <p:cNvSpPr>
            <a:spLocks noGrp="1"/>
          </p:cNvSpPr>
          <p:nvPr>
            <p:ph type="body" idx="1"/>
          </p:nvPr>
        </p:nvSpPr>
        <p:spPr/>
        <p:txBody>
          <a:bodyPr>
            <a:normAutofit/>
          </a:bodyPr>
          <a:lstStyle/>
          <a:p>
            <a:r>
              <a:rPr lang="cs-CZ" sz="1500" dirty="0">
                <a:effectLst>
                  <a:outerShdw blurRad="38100" dist="38100" dir="2700000" algn="tl">
                    <a:srgbClr val="000000">
                      <a:alpha val="43137"/>
                    </a:srgbClr>
                  </a:outerShdw>
                </a:effectLst>
              </a:rPr>
              <a:t>Praktické využití cenové strategie</a:t>
            </a:r>
          </a:p>
        </p:txBody>
      </p:sp>
    </p:spTree>
    <p:extLst>
      <p:ext uri="{BB962C8B-B14F-4D97-AF65-F5344CB8AC3E}">
        <p14:creationId xmlns:p14="http://schemas.microsoft.com/office/powerpoint/2010/main" val="38492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1" y="195486"/>
            <a:ext cx="8136905" cy="507703"/>
          </a:xfrm>
        </p:spPr>
        <p:txBody>
          <a:bodyPr/>
          <a:lstStyle/>
          <a:p>
            <a:r>
              <a:rPr lang="cs-CZ" dirty="0"/>
              <a:t>Marketingové strategie na základě vztahu cena/kvalita</a:t>
            </a:r>
          </a:p>
        </p:txBody>
      </p:sp>
      <p:graphicFrame>
        <p:nvGraphicFramePr>
          <p:cNvPr id="4" name="Zástupný symbol pro obsah 3"/>
          <p:cNvGraphicFramePr>
            <a:graphicFrameLocks/>
          </p:cNvGraphicFramePr>
          <p:nvPr>
            <p:extLst>
              <p:ext uri="{D42A27DB-BD31-4B8C-83A1-F6EECF244321}">
                <p14:modId xmlns:p14="http://schemas.microsoft.com/office/powerpoint/2010/main" val="1655548632"/>
              </p:ext>
            </p:extLst>
          </p:nvPr>
        </p:nvGraphicFramePr>
        <p:xfrm>
          <a:off x="467545" y="731708"/>
          <a:ext cx="7848872" cy="4372374"/>
        </p:xfrm>
        <a:graphic>
          <a:graphicData uri="http://schemas.openxmlformats.org/drawingml/2006/table">
            <a:tbl>
              <a:tblPr>
                <a:tableStyleId>{5C22544A-7EE6-4342-B048-85BDC9FD1C3A}</a:tableStyleId>
              </a:tblPr>
              <a:tblGrid>
                <a:gridCol w="1087963">
                  <a:extLst>
                    <a:ext uri="{9D8B030D-6E8A-4147-A177-3AD203B41FA5}">
                      <a16:colId xmlns:a16="http://schemas.microsoft.com/office/drawing/2014/main" val="20000"/>
                    </a:ext>
                  </a:extLst>
                </a:gridCol>
                <a:gridCol w="1243386">
                  <a:extLst>
                    <a:ext uri="{9D8B030D-6E8A-4147-A177-3AD203B41FA5}">
                      <a16:colId xmlns:a16="http://schemas.microsoft.com/office/drawing/2014/main" val="20001"/>
                    </a:ext>
                  </a:extLst>
                </a:gridCol>
                <a:gridCol w="1865078">
                  <a:extLst>
                    <a:ext uri="{9D8B030D-6E8A-4147-A177-3AD203B41FA5}">
                      <a16:colId xmlns:a16="http://schemas.microsoft.com/office/drawing/2014/main" val="20002"/>
                    </a:ext>
                  </a:extLst>
                </a:gridCol>
                <a:gridCol w="1865078">
                  <a:extLst>
                    <a:ext uri="{9D8B030D-6E8A-4147-A177-3AD203B41FA5}">
                      <a16:colId xmlns:a16="http://schemas.microsoft.com/office/drawing/2014/main" val="20003"/>
                    </a:ext>
                  </a:extLst>
                </a:gridCol>
                <a:gridCol w="1787367">
                  <a:extLst>
                    <a:ext uri="{9D8B030D-6E8A-4147-A177-3AD203B41FA5}">
                      <a16:colId xmlns:a16="http://schemas.microsoft.com/office/drawing/2014/main" val="20004"/>
                    </a:ext>
                  </a:extLst>
                </a:gridCol>
              </a:tblGrid>
              <a:tr h="312287">
                <a:tc>
                  <a:txBody>
                    <a:bodyPr/>
                    <a:lstStyle/>
                    <a:p>
                      <a:pPr algn="just">
                        <a:spcAft>
                          <a:spcPts val="0"/>
                        </a:spcAft>
                      </a:pPr>
                      <a:r>
                        <a:rPr lang="cs-CZ" sz="24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gridSpan="4">
                  <a:txBody>
                    <a:bodyPr/>
                    <a:lstStyle/>
                    <a:p>
                      <a:pPr algn="ctr">
                        <a:spcAft>
                          <a:spcPts val="0"/>
                        </a:spcAft>
                      </a:pPr>
                      <a:r>
                        <a:rPr lang="cs-CZ" sz="2000" dirty="0">
                          <a:effectLst/>
                        </a:rPr>
                        <a:t>Cena</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7334">
                <a:tc rowSpan="4">
                  <a:txBody>
                    <a:bodyPr/>
                    <a:lstStyle/>
                    <a:p>
                      <a:pPr algn="just">
                        <a:spcAft>
                          <a:spcPts val="0"/>
                        </a:spcAft>
                      </a:pPr>
                      <a:r>
                        <a:rPr lang="cs-CZ" sz="2000" dirty="0">
                          <a:effectLst/>
                        </a:rPr>
                        <a:t>Kvalita</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75000"/>
                      </a:schemeClr>
                    </a:solidFill>
                  </a:tcPr>
                </a:tc>
                <a:tc>
                  <a:txBody>
                    <a:bodyPr/>
                    <a:lstStyle/>
                    <a:p>
                      <a:pPr algn="just">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tc>
                  <a:txBody>
                    <a:bodyPr/>
                    <a:lstStyle/>
                    <a:p>
                      <a:pPr algn="ctr">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solidFill>
                      <a:schemeClr val="bg1">
                        <a:lumMod val="85000"/>
                      </a:schemeClr>
                    </a:solidFill>
                  </a:tcPr>
                </a:tc>
                <a:extLst>
                  <a:ext uri="{0D108BD9-81ED-4DB2-BD59-A6C34878D82A}">
                    <a16:rowId xmlns:a16="http://schemas.microsoft.com/office/drawing/2014/main" val="10001"/>
                  </a:ext>
                </a:extLst>
              </a:tr>
              <a:tr h="1086825">
                <a:tc vMerge="1">
                  <a:txBody>
                    <a:bodyPr/>
                    <a:lstStyle/>
                    <a:p>
                      <a:endParaRPr lang="cs-CZ"/>
                    </a:p>
                  </a:txBody>
                  <a:tcPr/>
                </a:tc>
                <a:tc>
                  <a:txBody>
                    <a:bodyPr/>
                    <a:lstStyle/>
                    <a:p>
                      <a:pPr algn="just">
                        <a:spcAft>
                          <a:spcPts val="0"/>
                        </a:spcAft>
                      </a:pPr>
                      <a:r>
                        <a:rPr lang="cs-CZ" sz="2000" dirty="0">
                          <a:effectLst/>
                        </a:rPr>
                        <a:t>Vysoká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1. Strategie</a:t>
                      </a:r>
                      <a:endParaRPr lang="cs-CZ" sz="2400" dirty="0">
                        <a:effectLst/>
                      </a:endParaRPr>
                    </a:p>
                    <a:p>
                      <a:pPr algn="ctr">
                        <a:spcAft>
                          <a:spcPts val="0"/>
                        </a:spcAft>
                      </a:pPr>
                      <a:r>
                        <a:rPr lang="cs-CZ" sz="2000" dirty="0">
                          <a:effectLst/>
                        </a:rPr>
                        <a:t>vůdcovství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2. Strategie vysoké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tc>
                  <a:txBody>
                    <a:bodyPr/>
                    <a:lstStyle/>
                    <a:p>
                      <a:pPr algn="ctr">
                        <a:spcAft>
                          <a:spcPts val="0"/>
                        </a:spcAft>
                      </a:pPr>
                      <a:r>
                        <a:rPr lang="cs-CZ" sz="2000" dirty="0">
                          <a:effectLst/>
                        </a:rPr>
                        <a:t>3. Strategie  vynikající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10002"/>
                  </a:ext>
                </a:extLst>
              </a:tr>
              <a:tr h="1242846">
                <a:tc vMerge="1">
                  <a:txBody>
                    <a:bodyPr/>
                    <a:lstStyle/>
                    <a:p>
                      <a:endParaRPr lang="cs-CZ"/>
                    </a:p>
                  </a:txBody>
                  <a:tcPr/>
                </a:tc>
                <a:tc>
                  <a:txBody>
                    <a:bodyPr/>
                    <a:lstStyle/>
                    <a:p>
                      <a:pPr algn="just">
                        <a:spcAft>
                          <a:spcPts val="0"/>
                        </a:spcAft>
                      </a:pPr>
                      <a:r>
                        <a:rPr lang="cs-CZ" sz="2000" dirty="0">
                          <a:effectLst/>
                        </a:rPr>
                        <a:t>Střední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4. Strategie  předražování</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 </a:t>
                      </a:r>
                      <a:endParaRPr lang="cs-CZ" sz="2400" dirty="0">
                        <a:effectLst/>
                      </a:endParaRPr>
                    </a:p>
                    <a:p>
                      <a:pPr algn="ctr">
                        <a:spcAft>
                          <a:spcPts val="0"/>
                        </a:spcAft>
                      </a:pPr>
                      <a:r>
                        <a:rPr lang="cs-CZ" sz="2000" dirty="0">
                          <a:effectLst/>
                        </a:rPr>
                        <a:t>5. Strategie průměrné hodnoty</a:t>
                      </a:r>
                      <a:endParaRPr lang="cs-CZ" sz="2400" dirty="0">
                        <a:effectLst/>
                      </a:endParaRPr>
                    </a:p>
                    <a:p>
                      <a:pPr algn="ctr">
                        <a:spcAft>
                          <a:spcPts val="0"/>
                        </a:spcAft>
                      </a:pPr>
                      <a:r>
                        <a:rPr lang="cs-CZ" sz="2000" dirty="0">
                          <a:effectLst/>
                        </a:rPr>
                        <a:t> </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tc>
                  <a:txBody>
                    <a:bodyPr/>
                    <a:lstStyle/>
                    <a:p>
                      <a:pPr algn="ctr">
                        <a:spcAft>
                          <a:spcPts val="0"/>
                        </a:spcAft>
                      </a:pPr>
                      <a:r>
                        <a:rPr lang="cs-CZ" sz="2000" dirty="0">
                          <a:effectLst/>
                        </a:rPr>
                        <a:t>6 .Strategie</a:t>
                      </a:r>
                      <a:endParaRPr lang="cs-CZ" sz="2400" dirty="0">
                        <a:effectLst/>
                      </a:endParaRPr>
                    </a:p>
                    <a:p>
                      <a:pPr algn="ctr">
                        <a:spcAft>
                          <a:spcPts val="0"/>
                        </a:spcAft>
                      </a:pPr>
                      <a:r>
                        <a:rPr lang="cs-CZ" sz="2000" dirty="0">
                          <a:effectLst/>
                        </a:rPr>
                        <a:t>dobré hodnoty</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10003"/>
                  </a:ext>
                </a:extLst>
              </a:tr>
              <a:tr h="1090989">
                <a:tc vMerge="1">
                  <a:txBody>
                    <a:bodyPr/>
                    <a:lstStyle/>
                    <a:p>
                      <a:endParaRPr lang="cs-CZ"/>
                    </a:p>
                  </a:txBody>
                  <a:tcPr/>
                </a:tc>
                <a:tc>
                  <a:txBody>
                    <a:bodyPr/>
                    <a:lstStyle/>
                    <a:p>
                      <a:pPr algn="just">
                        <a:spcAft>
                          <a:spcPts val="0"/>
                        </a:spcAft>
                      </a:pPr>
                      <a:r>
                        <a:rPr lang="cs-CZ" sz="2000" dirty="0">
                          <a:effectLst/>
                        </a:rPr>
                        <a:t>Nízká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lumMod val="85000"/>
                      </a:schemeClr>
                    </a:solidFill>
                  </a:tcPr>
                </a:tc>
                <a:tc>
                  <a:txBody>
                    <a:bodyPr/>
                    <a:lstStyle/>
                    <a:p>
                      <a:pPr algn="ctr">
                        <a:spcAft>
                          <a:spcPts val="0"/>
                        </a:spcAft>
                      </a:pPr>
                      <a:r>
                        <a:rPr lang="cs-CZ" sz="2000" dirty="0">
                          <a:effectLst/>
                        </a:rPr>
                        <a:t>7. Strategie vyděračská</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8. Strategie  falešné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cs-CZ" sz="2000" dirty="0">
                          <a:effectLst/>
                        </a:rPr>
                        <a:t>9. Strategie hospodárnosti</a:t>
                      </a:r>
                      <a:endParaRPr lang="cs-CZ" sz="2400" dirty="0">
                        <a:effectLst/>
                        <a:latin typeface="Times New Roman" panose="02020603050405020304" pitchFamily="18" charset="0"/>
                        <a:ea typeface="Times New Roman" panose="02020603050405020304" pitchFamily="18" charset="0"/>
                      </a:endParaRPr>
                    </a:p>
                  </a:txBody>
                  <a:tcPr marL="44450" marR="44450" marT="0" marB="0" anchor="ct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831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lvl="0"/>
            <a:r>
              <a:rPr lang="cs-CZ" sz="2000" b="1" dirty="0">
                <a:solidFill>
                  <a:srgbClr val="002060"/>
                </a:solidFill>
              </a:rPr>
              <a:t>Prémiová cenová strategie</a:t>
            </a:r>
            <a:r>
              <a:rPr lang="cs-CZ" sz="2000" dirty="0">
                <a:solidFill>
                  <a:srgbClr val="002060"/>
                </a:solidFill>
              </a:rPr>
              <a:t>: zde se společnost rozhoduje pro vyšší cenu vysoce kvalitního produktu, který je určen pro omezenou cílovou skupinu.   </a:t>
            </a:r>
          </a:p>
          <a:p>
            <a:pPr lvl="0"/>
            <a:r>
              <a:rPr lang="cs-CZ" sz="2000" b="1" dirty="0">
                <a:solidFill>
                  <a:srgbClr val="002060"/>
                </a:solidFill>
              </a:rPr>
              <a:t>Průniková (penetrační) cenová strategie</a:t>
            </a:r>
            <a:r>
              <a:rPr lang="cs-CZ" sz="2000" dirty="0">
                <a:solidFill>
                  <a:srgbClr val="002060"/>
                </a:solidFill>
              </a:rPr>
              <a:t>: znamená, že společnost dočasně sníží cenu svého kvalitního produktu, aby dosáhla určitého tržního podílu, nebo tam, kde jde o nový produkt, s nízkou cenou začne. Spoléhá na to, že se časem se snižováním nákladů, např.: rozšířením výrobní kapacity zvýší obchodní marže.   </a:t>
            </a:r>
          </a:p>
          <a:p>
            <a:r>
              <a:rPr lang="cs-CZ" sz="2000" b="1" dirty="0">
                <a:solidFill>
                  <a:srgbClr val="002060"/>
                </a:solidFill>
              </a:rPr>
              <a:t>Strategie vysoce výhodné koupě</a:t>
            </a:r>
            <a:r>
              <a:rPr lang="cs-CZ" sz="2000" dirty="0">
                <a:solidFill>
                  <a:srgbClr val="002060"/>
                </a:solidFill>
              </a:rPr>
              <a:t>: za zvláštních okolností může společnost nabídnout vysoce kvalitní produkt za nízkou cenu (sezónní výprodej, krátkodobé prodejní kampaně). </a:t>
            </a:r>
          </a:p>
          <a:p>
            <a:r>
              <a:rPr lang="cs-CZ" sz="2000" b="1" dirty="0">
                <a:solidFill>
                  <a:srgbClr val="002060"/>
                </a:solidFill>
              </a:rPr>
              <a:t>Strategie nadsazené ceny</a:t>
            </a:r>
            <a:r>
              <a:rPr lang="cs-CZ" sz="2000" dirty="0">
                <a:solidFill>
                  <a:srgbClr val="002060"/>
                </a:solidFill>
              </a:rPr>
              <a:t>: o té hovoříme tehdy, jestliže dodavatel žádá vysokou cenu např.: proto, že má monopolní postavení za produkt průměrné kvality.   </a:t>
            </a:r>
          </a:p>
          <a:p>
            <a:endParaRPr lang="cs-CZ"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57461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2000" b="1" dirty="0">
                <a:solidFill>
                  <a:srgbClr val="002060"/>
                </a:solidFill>
              </a:rPr>
              <a:t>Strategie průměrné kvality</a:t>
            </a:r>
            <a:r>
              <a:rPr lang="cs-CZ" sz="2000" dirty="0">
                <a:solidFill>
                  <a:srgbClr val="002060"/>
                </a:solidFill>
              </a:rPr>
              <a:t>: zde se společnost obrací na jednu velkou cílovou skupinu s produktem rozumné kvality za rozumnou cenu.   </a:t>
            </a:r>
          </a:p>
          <a:p>
            <a:pPr lvl="0"/>
            <a:r>
              <a:rPr lang="cs-CZ" sz="2000" b="1" dirty="0">
                <a:solidFill>
                  <a:srgbClr val="002060"/>
                </a:solidFill>
              </a:rPr>
              <a:t>Strategie výhodné koupě</a:t>
            </a:r>
            <a:r>
              <a:rPr lang="cs-CZ" sz="2000" dirty="0">
                <a:solidFill>
                  <a:srgbClr val="002060"/>
                </a:solidFill>
              </a:rPr>
              <a:t>: zde se obchodníci snaží přilákat kupující časově omezenou nabídkou zboží rozumné kvality, které se obvykle prodává za nižší cenu.   </a:t>
            </a:r>
          </a:p>
          <a:p>
            <a:pPr lvl="0"/>
            <a:r>
              <a:rPr lang="cs-CZ" sz="2000" b="1" dirty="0">
                <a:solidFill>
                  <a:srgbClr val="002060"/>
                </a:solidFill>
              </a:rPr>
              <a:t>Strategie "sraz a uteč"</a:t>
            </a:r>
            <a:r>
              <a:rPr lang="cs-CZ" sz="2000" dirty="0">
                <a:solidFill>
                  <a:srgbClr val="002060"/>
                </a:solidFill>
              </a:rPr>
              <a:t>: podle této strategie dodavatel může využít momentální situace na trhu a prodá produkt nízké kvality za vysokou cenu.   </a:t>
            </a:r>
          </a:p>
          <a:p>
            <a:pPr lvl="0"/>
            <a:r>
              <a:rPr lang="cs-CZ" sz="2000" b="1" dirty="0">
                <a:solidFill>
                  <a:srgbClr val="002060"/>
                </a:solidFill>
              </a:rPr>
              <a:t>Strategie podřadného zboží</a:t>
            </a:r>
            <a:r>
              <a:rPr lang="cs-CZ" sz="2000" dirty="0">
                <a:solidFill>
                  <a:srgbClr val="002060"/>
                </a:solidFill>
              </a:rPr>
              <a:t>: ani tato strategie, kde dodavatel žádá příliš mnoho za produkt nízké kvality, nevede k opakovaným nákupům.   </a:t>
            </a:r>
          </a:p>
          <a:p>
            <a:pPr lvl="0"/>
            <a:r>
              <a:rPr lang="cs-CZ" sz="2000" b="1" dirty="0">
                <a:solidFill>
                  <a:srgbClr val="002060"/>
                </a:solidFill>
              </a:rPr>
              <a:t>Strategie levného zboží</a:t>
            </a:r>
            <a:r>
              <a:rPr lang="cs-CZ" sz="2000" dirty="0">
                <a:solidFill>
                  <a:srgbClr val="002060"/>
                </a:solidFill>
              </a:rPr>
              <a:t>: tato poslední strategie, kde společnost stanovuje nízké ceny, je zaměřena na kupující, kteří nejsou citliví na kvalitu.  Z těchto strategií jsou konzistentní pouze tři: prémiová cenová strategie, strategie průměrné kvality a strategie levného zboží. </a:t>
            </a:r>
          </a:p>
          <a:p>
            <a:endParaRPr lang="cs-CZ" sz="2000" dirty="0">
              <a:solidFill>
                <a:srgbClr val="002060"/>
              </a:solidFill>
            </a:endParaRPr>
          </a:p>
        </p:txBody>
      </p:sp>
      <p:sp>
        <p:nvSpPr>
          <p:cNvPr id="6" name="Nadpis 5"/>
          <p:cNvSpPr>
            <a:spLocks noGrp="1"/>
          </p:cNvSpPr>
          <p:nvPr>
            <p:ph type="title"/>
          </p:nvPr>
        </p:nvSpPr>
        <p:spPr>
          <a:xfrm>
            <a:off x="179512" y="195486"/>
            <a:ext cx="7416824" cy="507703"/>
          </a:xfrm>
        </p:spPr>
        <p:txBody>
          <a:bodyPr/>
          <a:lstStyle/>
          <a:p>
            <a:r>
              <a:rPr lang="cs-CZ" dirty="0"/>
              <a:t>Marketingové strategie na základě vztahu cena/kvalita</a:t>
            </a:r>
          </a:p>
        </p:txBody>
      </p:sp>
    </p:spTree>
    <p:extLst>
      <p:ext uri="{BB962C8B-B14F-4D97-AF65-F5344CB8AC3E}">
        <p14:creationId xmlns:p14="http://schemas.microsoft.com/office/powerpoint/2010/main" val="75277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Nebezpečí vzniku cenových válek.</a:t>
            </a:r>
          </a:p>
          <a:p>
            <a:r>
              <a:rPr lang="cs-CZ" altLang="cs-CZ" sz="2000" dirty="0">
                <a:solidFill>
                  <a:srgbClr val="002060"/>
                </a:solidFill>
                <a:latin typeface="Times New Roman" panose="02020603050405020304" pitchFamily="18" charset="0"/>
                <a:cs typeface="Times New Roman" panose="02020603050405020304" pitchFamily="18" charset="0"/>
              </a:rPr>
              <a:t>Ceny oscilují kolem křivky poptávky.</a:t>
            </a:r>
          </a:p>
          <a:p>
            <a:r>
              <a:rPr lang="cs-CZ" altLang="cs-CZ" sz="2000" dirty="0">
                <a:solidFill>
                  <a:srgbClr val="002060"/>
                </a:solidFill>
                <a:latin typeface="Times New Roman" panose="02020603050405020304" pitchFamily="18" charset="0"/>
                <a:cs typeface="Times New Roman" panose="02020603050405020304" pitchFamily="18" charset="0"/>
              </a:rPr>
              <a:t>Čím více je produkt jedinečný, tím vyšší cenu může prodávající stanovit.</a:t>
            </a:r>
          </a:p>
          <a:p>
            <a:r>
              <a:rPr lang="cs-CZ" altLang="cs-CZ" sz="2000" dirty="0">
                <a:solidFill>
                  <a:srgbClr val="002060"/>
                </a:solidFill>
                <a:latin typeface="Times New Roman" panose="02020603050405020304" pitchFamily="18" charset="0"/>
                <a:cs typeface="Times New Roman" panose="02020603050405020304" pitchFamily="18" charset="0"/>
              </a:rPr>
              <a:t>Snížení ceny za účelem ochrany tržního prostoru je možné.</a:t>
            </a:r>
          </a:p>
          <a:p>
            <a:r>
              <a:rPr lang="cs-CZ" altLang="cs-CZ" sz="2000" dirty="0">
                <a:solidFill>
                  <a:srgbClr val="002060"/>
                </a:solidFill>
                <a:latin typeface="Times New Roman" panose="02020603050405020304" pitchFamily="18" charset="0"/>
                <a:cs typeface="Times New Roman" panose="02020603050405020304" pitchFamily="18" charset="0"/>
              </a:rPr>
              <a:t>Potravinové řetězce.</a:t>
            </a:r>
          </a:p>
        </p:txBody>
      </p:sp>
      <p:sp>
        <p:nvSpPr>
          <p:cNvPr id="6" name="Nadpis 5"/>
          <p:cNvSpPr>
            <a:spLocks noGrp="1"/>
          </p:cNvSpPr>
          <p:nvPr>
            <p:ph type="title"/>
          </p:nvPr>
        </p:nvSpPr>
        <p:spPr>
          <a:xfrm>
            <a:off x="179512" y="195486"/>
            <a:ext cx="5112568" cy="507703"/>
          </a:xfrm>
        </p:spPr>
        <p:txBody>
          <a:bodyPr/>
          <a:lstStyle/>
          <a:p>
            <a:r>
              <a:rPr lang="cs-CZ" dirty="0"/>
              <a:t>Strategie aktivní cenové konkurence</a:t>
            </a:r>
          </a:p>
        </p:txBody>
      </p:sp>
    </p:spTree>
    <p:extLst>
      <p:ext uri="{BB962C8B-B14F-4D97-AF65-F5344CB8AC3E}">
        <p14:creationId xmlns:p14="http://schemas.microsoft.com/office/powerpoint/2010/main" val="1824816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Cenová politika zaměřená na konkurenci.</a:t>
            </a:r>
          </a:p>
          <a:p>
            <a:r>
              <a:rPr lang="cs-CZ" altLang="cs-CZ" sz="2000" dirty="0">
                <a:solidFill>
                  <a:srgbClr val="002060"/>
                </a:solidFill>
                <a:latin typeface="Times New Roman" panose="02020603050405020304" pitchFamily="18" charset="0"/>
                <a:cs typeface="Times New Roman" panose="02020603050405020304" pitchFamily="18" charset="0"/>
              </a:rPr>
              <a:t>Prodávající minimalizují cenu rozšířením produktů pomocí stimulačních faktorů.</a:t>
            </a:r>
          </a:p>
          <a:p>
            <a:r>
              <a:rPr lang="cs-CZ" altLang="cs-CZ" sz="2000" dirty="0">
                <a:solidFill>
                  <a:srgbClr val="002060"/>
                </a:solidFill>
                <a:latin typeface="Times New Roman" panose="02020603050405020304" pitchFamily="18" charset="0"/>
                <a:cs typeface="Times New Roman" panose="02020603050405020304" pitchFamily="18" charset="0"/>
              </a:rPr>
              <a:t>Nástroje necenové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kvalita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doprovodné služby,</a:t>
            </a:r>
          </a:p>
          <a:p>
            <a:pPr lvl="1"/>
            <a:r>
              <a:rPr lang="cs-CZ" altLang="cs-CZ" sz="2000" dirty="0">
                <a:solidFill>
                  <a:srgbClr val="002060"/>
                </a:solidFill>
                <a:latin typeface="Times New Roman" panose="02020603050405020304" pitchFamily="18" charset="0"/>
                <a:cs typeface="Times New Roman" panose="02020603050405020304" pitchFamily="18" charset="0"/>
              </a:rPr>
              <a:t>komunikace se zákazníkem,</a:t>
            </a:r>
          </a:p>
          <a:p>
            <a:pPr lvl="1"/>
            <a:r>
              <a:rPr lang="cs-CZ" altLang="cs-CZ" sz="2000" dirty="0">
                <a:solidFill>
                  <a:srgbClr val="002060"/>
                </a:solidFill>
                <a:latin typeface="Times New Roman" panose="02020603050405020304" pitchFamily="18" charset="0"/>
                <a:cs typeface="Times New Roman" panose="02020603050405020304" pitchFamily="18" charset="0"/>
              </a:rPr>
              <a:t>úroveň prodejního personálu,</a:t>
            </a:r>
          </a:p>
          <a:p>
            <a:pPr lvl="1"/>
            <a:r>
              <a:rPr lang="cs-CZ" altLang="cs-CZ" sz="2000" dirty="0">
                <a:solidFill>
                  <a:srgbClr val="002060"/>
                </a:solidFill>
                <a:latin typeface="Times New Roman" panose="02020603050405020304" pitchFamily="18" charset="0"/>
                <a:cs typeface="Times New Roman" panose="02020603050405020304" pitchFamily="18" charset="0"/>
              </a:rPr>
              <a:t>servis.</a:t>
            </a:r>
          </a:p>
        </p:txBody>
      </p:sp>
      <p:sp>
        <p:nvSpPr>
          <p:cNvPr id="6" name="Nadpis 5"/>
          <p:cNvSpPr>
            <a:spLocks noGrp="1"/>
          </p:cNvSpPr>
          <p:nvPr>
            <p:ph type="title"/>
          </p:nvPr>
        </p:nvSpPr>
        <p:spPr>
          <a:xfrm>
            <a:off x="179512" y="195486"/>
            <a:ext cx="5904656" cy="507703"/>
          </a:xfrm>
        </p:spPr>
        <p:txBody>
          <a:bodyPr/>
          <a:lstStyle/>
          <a:p>
            <a:r>
              <a:rPr lang="cs-CZ" dirty="0"/>
              <a:t>Strategie necenové konkurence</a:t>
            </a:r>
          </a:p>
        </p:txBody>
      </p:sp>
    </p:spTree>
    <p:extLst>
      <p:ext uri="{BB962C8B-B14F-4D97-AF65-F5344CB8AC3E}">
        <p14:creationId xmlns:p14="http://schemas.microsoft.com/office/powerpoint/2010/main" val="387021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Prvek marketingového mixu.</a:t>
            </a:r>
          </a:p>
          <a:p>
            <a:r>
              <a:rPr lang="cs-CZ" altLang="cs-CZ" sz="2000" dirty="0">
                <a:solidFill>
                  <a:srgbClr val="002060"/>
                </a:solidFill>
                <a:latin typeface="Times New Roman" panose="02020603050405020304" pitchFamily="18" charset="0"/>
                <a:cs typeface="Times New Roman" panose="02020603050405020304" pitchFamily="18" charset="0"/>
              </a:rPr>
              <a:t>Hraje významnou roli ve strategii podniku.</a:t>
            </a:r>
          </a:p>
          <a:p>
            <a:r>
              <a:rPr lang="cs-CZ" altLang="cs-CZ" sz="2000" dirty="0">
                <a:solidFill>
                  <a:srgbClr val="002060"/>
                </a:solidFill>
                <a:latin typeface="Times New Roman" panose="02020603050405020304" pitchFamily="18" charset="0"/>
                <a:cs typeface="Times New Roman" panose="02020603050405020304" pitchFamily="18" charset="0"/>
              </a:rPr>
              <a:t>Oproti produktu, distribuci a komunikaci je vysoce flexibilním nástrojem.</a:t>
            </a:r>
          </a:p>
          <a:p>
            <a:r>
              <a:rPr lang="cs-CZ" altLang="cs-CZ" sz="2000" dirty="0">
                <a:solidFill>
                  <a:srgbClr val="002060"/>
                </a:solidFill>
                <a:latin typeface="Times New Roman" panose="02020603050405020304" pitchFamily="18" charset="0"/>
                <a:cs typeface="Times New Roman" panose="02020603050405020304" pitchFamily="18" charset="0"/>
              </a:rPr>
              <a:t>Ovlivňuje postavení firmy na trhu.</a:t>
            </a:r>
          </a:p>
          <a:p>
            <a:r>
              <a:rPr lang="cs-CZ" altLang="cs-CZ" sz="2000" dirty="0">
                <a:solidFill>
                  <a:srgbClr val="002060"/>
                </a:solidFill>
                <a:latin typeface="Times New Roman" panose="02020603050405020304" pitchFamily="18" charset="0"/>
                <a:cs typeface="Times New Roman" panose="02020603050405020304" pitchFamily="18" charset="0"/>
              </a:rPr>
              <a:t>Ovlivňuje hospodářský výsledek firmy.</a:t>
            </a:r>
          </a:p>
          <a:p>
            <a:r>
              <a:rPr lang="cs-CZ" altLang="cs-CZ" sz="2000" dirty="0">
                <a:solidFill>
                  <a:srgbClr val="002060"/>
                </a:solidFill>
                <a:latin typeface="Times New Roman" panose="02020603050405020304" pitchFamily="18" charset="0"/>
                <a:cs typeface="Times New Roman" panose="02020603050405020304" pitchFamily="18" charset="0"/>
              </a:rPr>
              <a:t>Kritické je skloubení cenové politiky s ostatními prvky marketingového mixu.</a:t>
            </a:r>
          </a:p>
          <a:p>
            <a:r>
              <a:rPr lang="cs-CZ" altLang="cs-CZ" sz="2000" dirty="0">
                <a:solidFill>
                  <a:srgbClr val="002060"/>
                </a:solidFill>
                <a:latin typeface="Times New Roman" panose="02020603050405020304" pitchFamily="18" charset="0"/>
                <a:cs typeface="Times New Roman" panose="02020603050405020304" pitchFamily="18" charset="0"/>
              </a:rPr>
              <a:t>Historicky byly ceny smluvní, poté politika pevných cen, dnes přes internet opět dynamické – internet naprosto změnil vnímání ceny.</a:t>
            </a:r>
          </a:p>
        </p:txBody>
      </p:sp>
      <p:sp>
        <p:nvSpPr>
          <p:cNvPr id="6" name="Nadpis 5"/>
          <p:cNvSpPr>
            <a:spLocks noGrp="1"/>
          </p:cNvSpPr>
          <p:nvPr>
            <p:ph type="title"/>
          </p:nvPr>
        </p:nvSpPr>
        <p:spPr>
          <a:xfrm>
            <a:off x="179512" y="195486"/>
            <a:ext cx="3888432" cy="507703"/>
          </a:xfrm>
        </p:spPr>
        <p:txBody>
          <a:bodyPr/>
          <a:lstStyle/>
          <a:p>
            <a:r>
              <a:rPr lang="cs-CZ" dirty="0"/>
              <a:t>Cena v marketingu</a:t>
            </a:r>
          </a:p>
        </p:txBody>
      </p:sp>
    </p:spTree>
    <p:extLst>
      <p:ext uri="{BB962C8B-B14F-4D97-AF65-F5344CB8AC3E}">
        <p14:creationId xmlns:p14="http://schemas.microsoft.com/office/powerpoint/2010/main" val="87928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Pěkný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nastavení cen na e-</a:t>
            </a:r>
            <a:r>
              <a:rPr lang="cs-CZ" altLang="cs-CZ" sz="2000" dirty="0" err="1">
                <a:solidFill>
                  <a:srgbClr val="002060"/>
                </a:solidFill>
                <a:latin typeface="Times New Roman" panose="02020603050405020304" pitchFamily="18" charset="0"/>
                <a:cs typeface="Times New Roman" panose="02020603050405020304" pitchFamily="18" charset="0"/>
              </a:rPr>
              <a:t>shopu</a:t>
            </a:r>
            <a:r>
              <a:rPr lang="cs-CZ" altLang="cs-CZ" sz="2000" dirty="0">
                <a:solidFill>
                  <a:srgbClr val="002060"/>
                </a:solidFill>
                <a:latin typeface="Times New Roman" panose="02020603050405020304" pitchFamily="18" charset="0"/>
                <a:cs typeface="Times New Roman" panose="02020603050405020304" pitchFamily="18" charset="0"/>
              </a:rPr>
              <a:t> přímo od </a:t>
            </a:r>
            <a:r>
              <a:rPr lang="cs-CZ" altLang="cs-CZ" sz="2000" dirty="0" err="1">
                <a:solidFill>
                  <a:srgbClr val="002060"/>
                </a:solidFill>
                <a:latin typeface="Times New Roman" panose="02020603050405020304" pitchFamily="18" charset="0"/>
                <a:cs typeface="Times New Roman" panose="02020603050405020304" pitchFamily="18" charset="0"/>
              </a:rPr>
              <a:t>Shoptetu</a:t>
            </a:r>
            <a:r>
              <a:rPr lang="cs-CZ" altLang="cs-CZ" sz="2000" dirty="0">
                <a:solidFill>
                  <a:srgbClr val="002060"/>
                </a:solidFill>
                <a:latin typeface="Times New Roman" panose="02020603050405020304" pitchFamily="18" charset="0"/>
                <a:cs typeface="Times New Roman" panose="02020603050405020304" pitchFamily="18" charset="0"/>
              </a:rPr>
              <a:t>.</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Ceny v e-</a:t>
            </a:r>
            <a:r>
              <a:rPr lang="cs-CZ" dirty="0" err="1"/>
              <a:t>shopu</a:t>
            </a:r>
            <a:endParaRPr lang="cs-CZ" dirty="0"/>
          </a:p>
        </p:txBody>
      </p:sp>
      <p:pic>
        <p:nvPicPr>
          <p:cNvPr id="2" name="Obrázek 1">
            <a:extLst>
              <a:ext uri="{FF2B5EF4-FFF2-40B4-BE49-F238E27FC236}">
                <a16:creationId xmlns:a16="http://schemas.microsoft.com/office/drawing/2014/main" id="{EF2F38C6-8E28-4BA7-8159-C2FD2101DDA0}"/>
              </a:ext>
            </a:extLst>
          </p:cNvPr>
          <p:cNvPicPr>
            <a:picLocks noChangeAspect="1"/>
          </p:cNvPicPr>
          <p:nvPr/>
        </p:nvPicPr>
        <p:blipFill>
          <a:blip r:embed="rId4"/>
          <a:stretch>
            <a:fillRect/>
          </a:stretch>
        </p:blipFill>
        <p:spPr>
          <a:xfrm>
            <a:off x="3037119" y="1131590"/>
            <a:ext cx="5795537" cy="3870015"/>
          </a:xfrm>
          <a:prstGeom prst="rect">
            <a:avLst/>
          </a:prstGeom>
        </p:spPr>
      </p:pic>
      <p:pic>
        <p:nvPicPr>
          <p:cNvPr id="4" name="Obrázek 3">
            <a:extLst>
              <a:ext uri="{FF2B5EF4-FFF2-40B4-BE49-F238E27FC236}">
                <a16:creationId xmlns:a16="http://schemas.microsoft.com/office/drawing/2014/main" id="{7C02123F-E9FA-42B5-8F27-15B0F2356408}"/>
              </a:ext>
            </a:extLst>
          </p:cNvPr>
          <p:cNvPicPr>
            <a:picLocks noChangeAspect="1"/>
          </p:cNvPicPr>
          <p:nvPr/>
        </p:nvPicPr>
        <p:blipFill>
          <a:blip r:embed="rId5"/>
          <a:stretch>
            <a:fillRect/>
          </a:stretch>
        </p:blipFill>
        <p:spPr>
          <a:xfrm>
            <a:off x="282519" y="1131590"/>
            <a:ext cx="2555776" cy="1123950"/>
          </a:xfrm>
          <a:prstGeom prst="rect">
            <a:avLst/>
          </a:prstGeom>
        </p:spPr>
      </p:pic>
      <p:pic>
        <p:nvPicPr>
          <p:cNvPr id="5" name="Obrázek 4">
            <a:extLst>
              <a:ext uri="{FF2B5EF4-FFF2-40B4-BE49-F238E27FC236}">
                <a16:creationId xmlns:a16="http://schemas.microsoft.com/office/drawing/2014/main" id="{DD49FF41-9F0B-4567-B9FD-D5ACA83E36D9}"/>
              </a:ext>
            </a:extLst>
          </p:cNvPr>
          <p:cNvPicPr>
            <a:picLocks noChangeAspect="1"/>
          </p:cNvPicPr>
          <p:nvPr/>
        </p:nvPicPr>
        <p:blipFill>
          <a:blip r:embed="rId6"/>
          <a:stretch>
            <a:fillRect/>
          </a:stretch>
        </p:blipFill>
        <p:spPr>
          <a:xfrm>
            <a:off x="467544" y="2255540"/>
            <a:ext cx="1866298" cy="2532833"/>
          </a:xfrm>
          <a:prstGeom prst="rect">
            <a:avLst/>
          </a:prstGeom>
        </p:spPr>
      </p:pic>
    </p:spTree>
    <p:extLst>
      <p:ext uri="{BB962C8B-B14F-4D97-AF65-F5344CB8AC3E}">
        <p14:creationId xmlns:p14="http://schemas.microsoft.com/office/powerpoint/2010/main" val="2581616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a:extLst>
              <a:ext uri="{FF2B5EF4-FFF2-40B4-BE49-F238E27FC236}">
                <a16:creationId xmlns:a16="http://schemas.microsoft.com/office/drawing/2014/main" id="{0376CFF9-6B39-4447-B0B9-6C9D2AAAF617}"/>
              </a:ext>
            </a:extLst>
          </p:cNvPr>
          <p:cNvPicPr>
            <a:picLocks noGrp="1" noChangeAspect="1"/>
          </p:cNvPicPr>
          <p:nvPr>
            <p:ph idx="4294967295"/>
          </p:nvPr>
        </p:nvPicPr>
        <p:blipFill>
          <a:blip r:embed="rId3"/>
          <a:stretch>
            <a:fillRect/>
          </a:stretch>
        </p:blipFill>
        <p:spPr>
          <a:xfrm>
            <a:off x="3995936" y="2355726"/>
            <a:ext cx="5068838" cy="2376413"/>
          </a:xfrm>
          <a:prstGeom prst="rect">
            <a:avLst/>
          </a:prstGeom>
        </p:spPr>
      </p:pic>
      <p:sp>
        <p:nvSpPr>
          <p:cNvPr id="6" name="Nadpis 5"/>
          <p:cNvSpPr>
            <a:spLocks noGrp="1"/>
          </p:cNvSpPr>
          <p:nvPr>
            <p:ph type="title"/>
          </p:nvPr>
        </p:nvSpPr>
        <p:spPr>
          <a:xfrm>
            <a:off x="179512" y="195486"/>
            <a:ext cx="7632848" cy="507703"/>
          </a:xfrm>
        </p:spPr>
        <p:txBody>
          <a:bodyPr/>
          <a:lstStyle/>
          <a:p>
            <a:r>
              <a:rPr lang="cs-CZ" dirty="0"/>
              <a:t>Další nové typy zobrazování cen</a:t>
            </a:r>
          </a:p>
        </p:txBody>
      </p:sp>
      <p:pic>
        <p:nvPicPr>
          <p:cNvPr id="4" name="Obrázek 3">
            <a:extLst>
              <a:ext uri="{FF2B5EF4-FFF2-40B4-BE49-F238E27FC236}">
                <a16:creationId xmlns:a16="http://schemas.microsoft.com/office/drawing/2014/main" id="{A085F995-BB0D-4524-9ADA-5B27DE8ACFC8}"/>
              </a:ext>
            </a:extLst>
          </p:cNvPr>
          <p:cNvPicPr>
            <a:picLocks noChangeAspect="1"/>
          </p:cNvPicPr>
          <p:nvPr/>
        </p:nvPicPr>
        <p:blipFill>
          <a:blip r:embed="rId4"/>
          <a:stretch>
            <a:fillRect/>
          </a:stretch>
        </p:blipFill>
        <p:spPr>
          <a:xfrm>
            <a:off x="251520" y="771550"/>
            <a:ext cx="3744416" cy="2855391"/>
          </a:xfrm>
          <a:prstGeom prst="rect">
            <a:avLst/>
          </a:prstGeom>
        </p:spPr>
      </p:pic>
      <p:pic>
        <p:nvPicPr>
          <p:cNvPr id="5" name="Obrázek 4">
            <a:extLst>
              <a:ext uri="{FF2B5EF4-FFF2-40B4-BE49-F238E27FC236}">
                <a16:creationId xmlns:a16="http://schemas.microsoft.com/office/drawing/2014/main" id="{FA2A7856-4D0D-4305-AD13-89DC657F5223}"/>
              </a:ext>
            </a:extLst>
          </p:cNvPr>
          <p:cNvPicPr>
            <a:picLocks noChangeAspect="1"/>
          </p:cNvPicPr>
          <p:nvPr/>
        </p:nvPicPr>
        <p:blipFill>
          <a:blip r:embed="rId5"/>
          <a:stretch>
            <a:fillRect/>
          </a:stretch>
        </p:blipFill>
        <p:spPr>
          <a:xfrm>
            <a:off x="4499992" y="731287"/>
            <a:ext cx="3162300" cy="1228725"/>
          </a:xfrm>
          <a:prstGeom prst="rect">
            <a:avLst/>
          </a:prstGeom>
        </p:spPr>
      </p:pic>
      <p:pic>
        <p:nvPicPr>
          <p:cNvPr id="7" name="Obrázek 6">
            <a:extLst>
              <a:ext uri="{FF2B5EF4-FFF2-40B4-BE49-F238E27FC236}">
                <a16:creationId xmlns:a16="http://schemas.microsoft.com/office/drawing/2014/main" id="{71E0C7E6-796A-4CAE-BCDA-AB00C3129F22}"/>
              </a:ext>
            </a:extLst>
          </p:cNvPr>
          <p:cNvPicPr>
            <a:picLocks noChangeAspect="1"/>
          </p:cNvPicPr>
          <p:nvPr/>
        </p:nvPicPr>
        <p:blipFill>
          <a:blip r:embed="rId6"/>
          <a:stretch>
            <a:fillRect/>
          </a:stretch>
        </p:blipFill>
        <p:spPr>
          <a:xfrm>
            <a:off x="4716016" y="1960012"/>
            <a:ext cx="2495550" cy="257175"/>
          </a:xfrm>
          <a:prstGeom prst="rect">
            <a:avLst/>
          </a:prstGeom>
        </p:spPr>
      </p:pic>
      <p:pic>
        <p:nvPicPr>
          <p:cNvPr id="8" name="Obrázek 7">
            <a:extLst>
              <a:ext uri="{FF2B5EF4-FFF2-40B4-BE49-F238E27FC236}">
                <a16:creationId xmlns:a16="http://schemas.microsoft.com/office/drawing/2014/main" id="{E0C1BE0D-CAA1-45D2-A5DC-CA165B309F8B}"/>
              </a:ext>
            </a:extLst>
          </p:cNvPr>
          <p:cNvPicPr>
            <a:picLocks noChangeAspect="1"/>
          </p:cNvPicPr>
          <p:nvPr/>
        </p:nvPicPr>
        <p:blipFill>
          <a:blip r:embed="rId7"/>
          <a:stretch>
            <a:fillRect/>
          </a:stretch>
        </p:blipFill>
        <p:spPr>
          <a:xfrm>
            <a:off x="395536" y="3867894"/>
            <a:ext cx="3429581" cy="843667"/>
          </a:xfrm>
          <a:prstGeom prst="rect">
            <a:avLst/>
          </a:prstGeom>
        </p:spPr>
      </p:pic>
    </p:spTree>
    <p:extLst>
      <p:ext uri="{BB962C8B-B14F-4D97-AF65-F5344CB8AC3E}">
        <p14:creationId xmlns:p14="http://schemas.microsoft.com/office/powerpoint/2010/main" val="170848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632848" cy="507703"/>
          </a:xfrm>
        </p:spPr>
        <p:txBody>
          <a:bodyPr/>
          <a:lstStyle/>
          <a:p>
            <a:r>
              <a:rPr lang="cs-CZ" dirty="0"/>
              <a:t>Překvapivě nejlevnější e-</a:t>
            </a:r>
            <a:r>
              <a:rPr lang="cs-CZ" dirty="0" err="1"/>
              <a:t>shopy</a:t>
            </a:r>
            <a:r>
              <a:rPr lang="cs-CZ" dirty="0"/>
              <a:t> nemají slevy</a:t>
            </a:r>
          </a:p>
        </p:txBody>
      </p:sp>
      <p:pic>
        <p:nvPicPr>
          <p:cNvPr id="3" name="Obrázek 2">
            <a:extLst>
              <a:ext uri="{FF2B5EF4-FFF2-40B4-BE49-F238E27FC236}">
                <a16:creationId xmlns:a16="http://schemas.microsoft.com/office/drawing/2014/main" id="{417E3223-4841-47DB-AC01-29E45C94FCB6}"/>
              </a:ext>
            </a:extLst>
          </p:cNvPr>
          <p:cNvPicPr>
            <a:picLocks noChangeAspect="1"/>
          </p:cNvPicPr>
          <p:nvPr/>
        </p:nvPicPr>
        <p:blipFill>
          <a:blip r:embed="rId3"/>
          <a:stretch>
            <a:fillRect/>
          </a:stretch>
        </p:blipFill>
        <p:spPr>
          <a:xfrm>
            <a:off x="467544" y="804857"/>
            <a:ext cx="3232002" cy="3395836"/>
          </a:xfrm>
          <a:prstGeom prst="rect">
            <a:avLst/>
          </a:prstGeom>
        </p:spPr>
      </p:pic>
      <p:pic>
        <p:nvPicPr>
          <p:cNvPr id="9" name="Obrázek 8">
            <a:extLst>
              <a:ext uri="{FF2B5EF4-FFF2-40B4-BE49-F238E27FC236}">
                <a16:creationId xmlns:a16="http://schemas.microsoft.com/office/drawing/2014/main" id="{ABBCA5CB-F400-4FBF-A5AD-3FE0C42FD7F1}"/>
              </a:ext>
            </a:extLst>
          </p:cNvPr>
          <p:cNvPicPr>
            <a:picLocks noChangeAspect="1"/>
          </p:cNvPicPr>
          <p:nvPr/>
        </p:nvPicPr>
        <p:blipFill>
          <a:blip r:embed="rId4"/>
          <a:stretch>
            <a:fillRect/>
          </a:stretch>
        </p:blipFill>
        <p:spPr>
          <a:xfrm>
            <a:off x="3885968" y="987574"/>
            <a:ext cx="4801516" cy="2630413"/>
          </a:xfrm>
          <a:prstGeom prst="rect">
            <a:avLst/>
          </a:prstGeom>
        </p:spPr>
      </p:pic>
      <p:pic>
        <p:nvPicPr>
          <p:cNvPr id="10" name="Obrázek 9">
            <a:extLst>
              <a:ext uri="{FF2B5EF4-FFF2-40B4-BE49-F238E27FC236}">
                <a16:creationId xmlns:a16="http://schemas.microsoft.com/office/drawing/2014/main" id="{D181812C-FB99-4FEE-9B9F-C849F1405F75}"/>
              </a:ext>
            </a:extLst>
          </p:cNvPr>
          <p:cNvPicPr>
            <a:picLocks noChangeAspect="1"/>
          </p:cNvPicPr>
          <p:nvPr/>
        </p:nvPicPr>
        <p:blipFill>
          <a:blip r:embed="rId5"/>
          <a:stretch>
            <a:fillRect/>
          </a:stretch>
        </p:blipFill>
        <p:spPr>
          <a:xfrm>
            <a:off x="4932040" y="3891439"/>
            <a:ext cx="3354936" cy="655011"/>
          </a:xfrm>
          <a:prstGeom prst="rect">
            <a:avLst/>
          </a:prstGeom>
        </p:spPr>
      </p:pic>
    </p:spTree>
    <p:extLst>
      <p:ext uri="{BB962C8B-B14F-4D97-AF65-F5344CB8AC3E}">
        <p14:creationId xmlns:p14="http://schemas.microsoft.com/office/powerpoint/2010/main" val="3463216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Penetrační</a:t>
            </a:r>
            <a:r>
              <a:rPr lang="cs-CZ" altLang="cs-CZ" sz="2000" dirty="0">
                <a:solidFill>
                  <a:srgbClr val="002060"/>
                </a:solidFill>
                <a:latin typeface="Times New Roman" panose="02020603050405020304" pitchFamily="18" charset="0"/>
                <a:cs typeface="Times New Roman" panose="02020603050405020304" pitchFamily="18" charset="0"/>
              </a:rPr>
              <a:t> – velmi nízká cena. Tato cenová strategie se používá pro prodej velkých objemů produktů a průnik na (nový) trh. Zpravidla je produkt silně podpořen komunikací a cena je nejnižší na trhu. Nutnou podmínkou je cenová elasticita poptávky, trh je dostatečně velký pro nízkou ziskovou přirážku, konkurence nemá rozhodující necenovou výhodu.  </a:t>
            </a:r>
          </a:p>
          <a:p>
            <a:r>
              <a:rPr lang="cs-CZ" altLang="cs-CZ" sz="2000" b="1" dirty="0">
                <a:solidFill>
                  <a:srgbClr val="002060"/>
                </a:solidFill>
                <a:latin typeface="Times New Roman" panose="02020603050405020304" pitchFamily="18" charset="0"/>
                <a:cs typeface="Times New Roman" panose="02020603050405020304" pitchFamily="18" charset="0"/>
              </a:rPr>
              <a:t>Smetánková</a:t>
            </a:r>
            <a:r>
              <a:rPr lang="cs-CZ" altLang="cs-CZ" sz="2000" dirty="0">
                <a:solidFill>
                  <a:srgbClr val="002060"/>
                </a:solidFill>
                <a:latin typeface="Times New Roman" panose="02020603050405020304" pitchFamily="18" charset="0"/>
                <a:cs typeface="Times New Roman" panose="02020603050405020304" pitchFamily="18" charset="0"/>
              </a:rPr>
              <a:t> – vysoká cena. V praxi se používá strategie „slízávání smetany“ („</a:t>
            </a:r>
            <a:r>
              <a:rPr lang="cs-CZ" altLang="cs-CZ" sz="2000" dirty="0" err="1">
                <a:solidFill>
                  <a:srgbClr val="002060"/>
                </a:solidFill>
                <a:latin typeface="Times New Roman" panose="02020603050405020304" pitchFamily="18" charset="0"/>
                <a:cs typeface="Times New Roman" panose="02020603050405020304" pitchFamily="18" charset="0"/>
              </a:rPr>
              <a:t>price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skimming</a:t>
            </a:r>
            <a:r>
              <a:rPr lang="cs-CZ" altLang="cs-CZ" sz="2000" dirty="0">
                <a:solidFill>
                  <a:srgbClr val="002060"/>
                </a:solidFill>
                <a:latin typeface="Times New Roman" panose="02020603050405020304" pitchFamily="18" charset="0"/>
                <a:cs typeface="Times New Roman" panose="02020603050405020304" pitchFamily="18" charset="0"/>
              </a:rPr>
              <a:t>“), kdy je cena nastavena vysoká a v čase se postupně snižuje, tím je podnik schopen v každém časovém období maximalizovat zisk z produktu. Příkladem by mohly být třeba mobilní telefony, kdy vlajková loď je při uvedení za 20.000 Kč a postupně klesne až na 8.000 Kč. </a:t>
            </a:r>
          </a:p>
        </p:txBody>
      </p:sp>
      <p:sp>
        <p:nvSpPr>
          <p:cNvPr id="6" name="Nadpis 5"/>
          <p:cNvSpPr>
            <a:spLocks noGrp="1"/>
          </p:cNvSpPr>
          <p:nvPr>
            <p:ph type="title"/>
          </p:nvPr>
        </p:nvSpPr>
        <p:spPr>
          <a:xfrm>
            <a:off x="179512" y="195486"/>
            <a:ext cx="3888432" cy="507703"/>
          </a:xfrm>
        </p:spPr>
        <p:txBody>
          <a:bodyPr/>
          <a:lstStyle/>
          <a:p>
            <a:r>
              <a:rPr lang="cs-CZ" dirty="0"/>
              <a:t>Specifické typy cen 1</a:t>
            </a:r>
          </a:p>
        </p:txBody>
      </p:sp>
    </p:spTree>
    <p:extLst>
      <p:ext uri="{BB962C8B-B14F-4D97-AF65-F5344CB8AC3E}">
        <p14:creationId xmlns:p14="http://schemas.microsoft.com/office/powerpoint/2010/main" val="17192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lvl="0"/>
            <a:r>
              <a:rPr lang="cs-CZ" sz="2000" b="1" dirty="0">
                <a:solidFill>
                  <a:srgbClr val="002060"/>
                </a:solidFill>
              </a:rPr>
              <a:t>Jednotná</a:t>
            </a:r>
            <a:r>
              <a:rPr lang="cs-CZ" sz="2000" dirty="0">
                <a:solidFill>
                  <a:srgbClr val="002060"/>
                </a:solidFill>
              </a:rPr>
              <a:t> – velmi specifická strategie, která spoléhá na jednu cenu po dlouhou dobu životnosti produktu. Neměnící se cena dává spotřebiteli pocit pevného (referenčního) bodu na trhu.</a:t>
            </a:r>
          </a:p>
          <a:p>
            <a:pPr lvl="0"/>
            <a:r>
              <a:rPr lang="cs-CZ" sz="2000" b="1" dirty="0">
                <a:solidFill>
                  <a:srgbClr val="002060"/>
                </a:solidFill>
              </a:rPr>
              <a:t>Doporučené prodejní ceny</a:t>
            </a:r>
            <a:r>
              <a:rPr lang="cs-CZ" sz="2000" dirty="0">
                <a:solidFill>
                  <a:srgbClr val="002060"/>
                </a:solidFill>
              </a:rPr>
              <a:t> – jsou to ceny stanovené producentem pro obchodníky, přímo uvedeny v informačních kanálech. </a:t>
            </a:r>
          </a:p>
          <a:p>
            <a:pPr lvl="0"/>
            <a:r>
              <a:rPr lang="cs-CZ" sz="2000" b="1" dirty="0">
                <a:solidFill>
                  <a:srgbClr val="002060"/>
                </a:solidFill>
              </a:rPr>
              <a:t>Akční ceny</a:t>
            </a:r>
            <a:r>
              <a:rPr lang="cs-CZ" sz="2000" dirty="0">
                <a:solidFill>
                  <a:srgbClr val="002060"/>
                </a:solidFill>
              </a:rPr>
              <a:t> – nižší ceny pro stimulaci prodejů. Mnoho různých podob, některé jsou zmíněny v podkapitole o psychologii v oblasti ceny, další by mohly být např. pro zvláštní události, pro klíčové zákazníky apod. </a:t>
            </a:r>
          </a:p>
          <a:p>
            <a:r>
              <a:rPr lang="cs-CZ" sz="2000" b="1" dirty="0">
                <a:solidFill>
                  <a:srgbClr val="002060"/>
                </a:solidFill>
              </a:rPr>
              <a:t>Geografická cena</a:t>
            </a:r>
            <a:r>
              <a:rPr lang="cs-CZ" sz="2000" dirty="0">
                <a:solidFill>
                  <a:srgbClr val="002060"/>
                </a:solidFill>
              </a:rPr>
              <a:t> – podle vzdálenosti od podniku se cena zvyšuje s rostoucími náklady na transport. </a:t>
            </a:r>
          </a:p>
        </p:txBody>
      </p:sp>
      <p:sp>
        <p:nvSpPr>
          <p:cNvPr id="6" name="Nadpis 5"/>
          <p:cNvSpPr>
            <a:spLocks noGrp="1"/>
          </p:cNvSpPr>
          <p:nvPr>
            <p:ph type="title"/>
          </p:nvPr>
        </p:nvSpPr>
        <p:spPr>
          <a:xfrm>
            <a:off x="179512" y="195486"/>
            <a:ext cx="3888432" cy="507703"/>
          </a:xfrm>
        </p:spPr>
        <p:txBody>
          <a:bodyPr/>
          <a:lstStyle/>
          <a:p>
            <a:r>
              <a:rPr lang="cs-CZ" dirty="0"/>
              <a:t>Specifické typy cen 2</a:t>
            </a:r>
          </a:p>
        </p:txBody>
      </p:sp>
    </p:spTree>
    <p:extLst>
      <p:ext uri="{BB962C8B-B14F-4D97-AF65-F5344CB8AC3E}">
        <p14:creationId xmlns:p14="http://schemas.microsoft.com/office/powerpoint/2010/main" val="2967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pPr lvl="0"/>
            <a:r>
              <a:rPr lang="cs-CZ" sz="1800" b="1" dirty="0">
                <a:solidFill>
                  <a:srgbClr val="002060"/>
                </a:solidFill>
              </a:rPr>
              <a:t>Diskriminační cena</a:t>
            </a:r>
            <a:r>
              <a:rPr lang="cs-CZ" sz="1800" dirty="0">
                <a:solidFill>
                  <a:srgbClr val="002060"/>
                </a:solidFill>
              </a:rPr>
              <a:t> – podnik prodává produkt za několik rozdílných cen, např. různým segmentům, podle distribučního kanálu, podle času apod. </a:t>
            </a:r>
          </a:p>
          <a:p>
            <a:pPr lvl="0"/>
            <a:r>
              <a:rPr lang="cs-CZ" sz="1800" b="1" dirty="0">
                <a:solidFill>
                  <a:srgbClr val="002060"/>
                </a:solidFill>
              </a:rPr>
              <a:t>Aukční ceny</a:t>
            </a:r>
            <a:r>
              <a:rPr lang="cs-CZ" sz="1800" dirty="0">
                <a:solidFill>
                  <a:srgbClr val="002060"/>
                </a:solidFill>
              </a:rPr>
              <a:t> – cena je určována aukcí. Využívány pro nestandardní produkty (např. umění). U tzv. holandské aukce se nabídka upravuje od nejvyšší ceny směrem dolů.</a:t>
            </a:r>
          </a:p>
          <a:p>
            <a:pPr lvl="0"/>
            <a:r>
              <a:rPr lang="cs-CZ" sz="1800" b="1" dirty="0">
                <a:solidFill>
                  <a:srgbClr val="002060"/>
                </a:solidFill>
              </a:rPr>
              <a:t>Cenový vůdce se ztrátou</a:t>
            </a:r>
            <a:r>
              <a:rPr lang="cs-CZ" sz="1800" dirty="0">
                <a:solidFill>
                  <a:srgbClr val="002060"/>
                </a:solidFill>
              </a:rPr>
              <a:t> – nízká cena, která je využívána ke zničení konkurence, která není dlouhodobě schopná vedoucí firmě na trhu při těchto podmínkách konkurovat.</a:t>
            </a:r>
          </a:p>
          <a:p>
            <a:r>
              <a:rPr lang="cs-CZ" sz="1800" b="1" dirty="0">
                <a:solidFill>
                  <a:srgbClr val="002060"/>
                </a:solidFill>
              </a:rPr>
              <a:t>Prémiová cena </a:t>
            </a:r>
            <a:r>
              <a:rPr lang="cs-CZ" sz="1800" dirty="0">
                <a:solidFill>
                  <a:srgbClr val="002060"/>
                </a:solidFill>
              </a:rPr>
              <a:t>- vysoká cena po celý životní cyklus produktu. Snížení by bylo vnímáno zákazníky jako ztráta symbolu prestiže. Luxusní značky (móda, automobily, šperky, hodinky). Předpoklady prémiové ceny:</a:t>
            </a:r>
          </a:p>
          <a:p>
            <a:pPr lvl="1"/>
            <a:r>
              <a:rPr lang="cs-CZ" sz="1800" dirty="0">
                <a:solidFill>
                  <a:srgbClr val="002060"/>
                </a:solidFill>
              </a:rPr>
              <a:t>Zákazník věří, že zboží je kvalitní.</a:t>
            </a:r>
          </a:p>
          <a:p>
            <a:pPr lvl="1"/>
            <a:r>
              <a:rPr lang="cs-CZ" sz="1800" dirty="0">
                <a:solidFill>
                  <a:srgbClr val="002060"/>
                </a:solidFill>
              </a:rPr>
              <a:t>Produkt mu umožní reflektovat společenský status luxusu.</a:t>
            </a:r>
          </a:p>
          <a:p>
            <a:pPr lvl="1"/>
            <a:r>
              <a:rPr lang="cs-CZ" sz="1800" dirty="0">
                <a:solidFill>
                  <a:srgbClr val="002060"/>
                </a:solidFill>
              </a:rPr>
              <a:t>Náklady na poruchu výrobku jsou příliš vysoké.</a:t>
            </a:r>
          </a:p>
        </p:txBody>
      </p:sp>
      <p:sp>
        <p:nvSpPr>
          <p:cNvPr id="6" name="Nadpis 5"/>
          <p:cNvSpPr>
            <a:spLocks noGrp="1"/>
          </p:cNvSpPr>
          <p:nvPr>
            <p:ph type="title"/>
          </p:nvPr>
        </p:nvSpPr>
        <p:spPr>
          <a:xfrm>
            <a:off x="179512" y="195486"/>
            <a:ext cx="3888432" cy="507703"/>
          </a:xfrm>
        </p:spPr>
        <p:txBody>
          <a:bodyPr/>
          <a:lstStyle/>
          <a:p>
            <a:r>
              <a:rPr lang="cs-CZ" dirty="0"/>
              <a:t>Specifické typy cen 3</a:t>
            </a:r>
          </a:p>
        </p:txBody>
      </p:sp>
    </p:spTree>
    <p:extLst>
      <p:ext uri="{BB962C8B-B14F-4D97-AF65-F5344CB8AC3E}">
        <p14:creationId xmlns:p14="http://schemas.microsoft.com/office/powerpoint/2010/main" val="98190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Jsou tedy strategie vysokých cen.</a:t>
            </a:r>
          </a:p>
          <a:p>
            <a:r>
              <a:rPr lang="cs-CZ" altLang="cs-CZ" sz="2000" dirty="0">
                <a:solidFill>
                  <a:srgbClr val="002060"/>
                </a:solidFill>
                <a:latin typeface="Times New Roman" panose="02020603050405020304" pitchFamily="18" charset="0"/>
                <a:cs typeface="Times New Roman" panose="02020603050405020304" pitchFamily="18" charset="0"/>
              </a:rPr>
              <a:t>Užití vysoké ceny nese určité předpoklady:</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je jedinečný, patentově chráněný.</a:t>
            </a:r>
          </a:p>
          <a:p>
            <a:pPr lvl="1"/>
            <a:r>
              <a:rPr lang="cs-CZ" altLang="cs-CZ" sz="2000" dirty="0">
                <a:solidFill>
                  <a:srgbClr val="002060"/>
                </a:solidFill>
                <a:latin typeface="Times New Roman" panose="02020603050405020304" pitchFamily="18" charset="0"/>
                <a:cs typeface="Times New Roman" panose="02020603050405020304" pitchFamily="18" charset="0"/>
              </a:rPr>
              <a:t>Výroba je obtížná.</a:t>
            </a:r>
          </a:p>
          <a:p>
            <a:pPr lvl="1"/>
            <a:r>
              <a:rPr lang="cs-CZ" altLang="cs-CZ" sz="2000" dirty="0">
                <a:solidFill>
                  <a:srgbClr val="002060"/>
                </a:solidFill>
                <a:latin typeface="Times New Roman" panose="02020603050405020304" pitchFamily="18" charset="0"/>
                <a:cs typeface="Times New Roman" panose="02020603050405020304" pitchFamily="18" charset="0"/>
              </a:rPr>
              <a:t>Vysoká cena neodrazuje určité segmenty zákazníků.</a:t>
            </a:r>
          </a:p>
          <a:p>
            <a:pPr lvl="1"/>
            <a:r>
              <a:rPr lang="cs-CZ" altLang="cs-CZ" sz="2000" dirty="0">
                <a:solidFill>
                  <a:srgbClr val="002060"/>
                </a:solidFill>
                <a:latin typeface="Times New Roman" panose="02020603050405020304" pitchFamily="18" charset="0"/>
                <a:cs typeface="Times New Roman" panose="02020603050405020304" pitchFamily="18" charset="0"/>
              </a:rPr>
              <a:t>Trh je příliš malý, než aby přilákal konkurenci.</a:t>
            </a:r>
          </a:p>
          <a:p>
            <a:pPr lvl="1"/>
            <a:r>
              <a:rPr lang="cs-CZ" altLang="cs-CZ" sz="2000" dirty="0">
                <a:solidFill>
                  <a:srgbClr val="002060"/>
                </a:solidFill>
                <a:latin typeface="Times New Roman" panose="02020603050405020304" pitchFamily="18" charset="0"/>
                <a:cs typeface="Times New Roman" panose="02020603050405020304" pitchFamily="18" charset="0"/>
              </a:rPr>
              <a:t>Produkt vyžaduje vysokou kvalifikaci zaměstnanců.</a:t>
            </a:r>
          </a:p>
        </p:txBody>
      </p:sp>
      <p:sp>
        <p:nvSpPr>
          <p:cNvPr id="6" name="Nadpis 5"/>
          <p:cNvSpPr>
            <a:spLocks noGrp="1"/>
          </p:cNvSpPr>
          <p:nvPr>
            <p:ph type="title"/>
          </p:nvPr>
        </p:nvSpPr>
        <p:spPr>
          <a:xfrm>
            <a:off x="179512" y="195486"/>
            <a:ext cx="3888432" cy="507703"/>
          </a:xfrm>
        </p:spPr>
        <p:txBody>
          <a:bodyPr/>
          <a:lstStyle/>
          <a:p>
            <a:r>
              <a:rPr lang="cs-CZ" dirty="0" err="1"/>
              <a:t>Skimming</a:t>
            </a:r>
            <a:r>
              <a:rPr lang="cs-CZ" dirty="0"/>
              <a:t> a </a:t>
            </a:r>
            <a:r>
              <a:rPr lang="cs-CZ" dirty="0" err="1"/>
              <a:t>premium</a:t>
            </a:r>
            <a:r>
              <a:rPr lang="cs-CZ" dirty="0"/>
              <a:t> </a:t>
            </a:r>
            <a:r>
              <a:rPr lang="cs-CZ" dirty="0" err="1"/>
              <a:t>pricing</a:t>
            </a:r>
            <a:endParaRPr lang="cs-CZ" dirty="0"/>
          </a:p>
        </p:txBody>
      </p:sp>
    </p:spTree>
    <p:extLst>
      <p:ext uri="{BB962C8B-B14F-4D97-AF65-F5344CB8AC3E}">
        <p14:creationId xmlns:p14="http://schemas.microsoft.com/office/powerpoint/2010/main" val="2592490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Cenové úlevy jsou odměnou poskytovanou zákazníkovi za splnění určitých podmínek nebo za určitých okolností. </a:t>
            </a:r>
          </a:p>
          <a:p>
            <a:r>
              <a:rPr lang="cs-CZ" altLang="cs-CZ" sz="2000" dirty="0">
                <a:solidFill>
                  <a:srgbClr val="002060"/>
                </a:solidFill>
                <a:latin typeface="Times New Roman" panose="02020603050405020304" pitchFamily="18" charset="0"/>
                <a:cs typeface="Times New Roman" panose="02020603050405020304" pitchFamily="18" charset="0"/>
              </a:rPr>
              <a:t>Většina firem poskytuje slevy a rabaty za včasné platby, objem objednávky, mimosezónní nákupy atd.</a:t>
            </a:r>
          </a:p>
          <a:p>
            <a:r>
              <a:rPr lang="cs-CZ" altLang="cs-CZ" sz="2000" dirty="0">
                <a:solidFill>
                  <a:srgbClr val="002060"/>
                </a:solidFill>
                <a:latin typeface="Times New Roman" panose="02020603050405020304" pitchFamily="18" charset="0"/>
                <a:cs typeface="Times New Roman" panose="02020603050405020304" pitchFamily="18" charset="0"/>
              </a:rPr>
              <a:t>Na B2C trhu to může být strategie vyšší ceny podpořené slevami k určitým událostem (také se nazývá strategií akčních cen).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Perfektní </a:t>
            </a:r>
            <a:r>
              <a:rPr lang="cs-CZ" altLang="cs-CZ" sz="2000" dirty="0">
                <a:solidFill>
                  <a:srgbClr val="002060"/>
                </a:solidFill>
                <a:latin typeface="Times New Roman" panose="02020603050405020304" pitchFamily="18" charset="0"/>
                <a:cs typeface="Times New Roman" panose="02020603050405020304" pitchFamily="18" charset="0"/>
                <a:hlinkClick r:id="rId3"/>
              </a:rPr>
              <a:t>video</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Strategie cenových úlev</a:t>
            </a:r>
          </a:p>
        </p:txBody>
      </p:sp>
    </p:spTree>
    <p:extLst>
      <p:ext uri="{BB962C8B-B14F-4D97-AF65-F5344CB8AC3E}">
        <p14:creationId xmlns:p14="http://schemas.microsoft.com/office/powerpoint/2010/main" val="61091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pPr lvl="0"/>
            <a:r>
              <a:rPr lang="cs-CZ" sz="1600" b="1" dirty="0">
                <a:solidFill>
                  <a:srgbClr val="002060"/>
                </a:solidFill>
              </a:rPr>
              <a:t>Zaokrouhlování cen</a:t>
            </a:r>
            <a:r>
              <a:rPr lang="cs-CZ" sz="1600" dirty="0">
                <a:solidFill>
                  <a:srgbClr val="002060"/>
                </a:solidFill>
              </a:rPr>
              <a:t>: výše ceny 9.90 místo 10 Kč vytváří iluzi levnějšího produktu. </a:t>
            </a:r>
          </a:p>
          <a:p>
            <a:pPr lvl="0"/>
            <a:r>
              <a:rPr lang="cs-CZ" sz="1600" b="1" dirty="0">
                <a:solidFill>
                  <a:srgbClr val="002060"/>
                </a:solidFill>
              </a:rPr>
              <a:t>Komparativní ceny</a:t>
            </a:r>
            <a:r>
              <a:rPr lang="cs-CZ" sz="1600" dirty="0">
                <a:solidFill>
                  <a:srgbClr val="002060"/>
                </a:solidFill>
              </a:rPr>
              <a:t>: využíváno u přeškrtnuté dřívější ceny a zdůrazněné nové ceny (dříve 44.90 teď pouze 39.90).  </a:t>
            </a:r>
          </a:p>
          <a:p>
            <a:pPr lvl="0"/>
            <a:r>
              <a:rPr lang="cs-CZ" sz="1600" b="1" dirty="0">
                <a:solidFill>
                  <a:srgbClr val="002060"/>
                </a:solidFill>
              </a:rPr>
              <a:t>Uvádění měsíčních splátek místo celé ceny</a:t>
            </a:r>
            <a:r>
              <a:rPr lang="cs-CZ" sz="1600" dirty="0">
                <a:solidFill>
                  <a:srgbClr val="002060"/>
                </a:solidFill>
              </a:rPr>
              <a:t>: produkt je možno koupit již za 399 Kč měsíčně, místo ceny 8000 Kč.</a:t>
            </a:r>
          </a:p>
          <a:p>
            <a:pPr lvl="0"/>
            <a:r>
              <a:rPr lang="cs-CZ" sz="1600" b="1" dirty="0">
                <a:solidFill>
                  <a:srgbClr val="002060"/>
                </a:solidFill>
              </a:rPr>
              <a:t>Akce X+1 zdarma</a:t>
            </a:r>
            <a:r>
              <a:rPr lang="cs-CZ" sz="1600" dirty="0">
                <a:solidFill>
                  <a:srgbClr val="002060"/>
                </a:solidFill>
              </a:rPr>
              <a:t>: zdánlivě nesouvisí s cenou, protože spotřebitel přece dostává kus zdarma, tento kus je ale samozřejmě v ceně zohledněn, ta může být i vyšší, než by počtu kusů produktu odpovídalo.</a:t>
            </a:r>
          </a:p>
          <a:p>
            <a:pPr lvl="0"/>
            <a:r>
              <a:rPr lang="cs-CZ" sz="1600" b="1" dirty="0">
                <a:solidFill>
                  <a:srgbClr val="002060"/>
                </a:solidFill>
              </a:rPr>
              <a:t>Vše za XX</a:t>
            </a:r>
            <a:r>
              <a:rPr lang="cs-CZ" sz="1600" dirty="0">
                <a:solidFill>
                  <a:srgbClr val="002060"/>
                </a:solidFill>
              </a:rPr>
              <a:t>: produkty jsou nabízeny za stejnou cenu. Tento postup vytváří iluzi úžasných hodnot za skvělé ceny.</a:t>
            </a:r>
          </a:p>
          <a:p>
            <a:pPr lvl="0"/>
            <a:r>
              <a:rPr lang="cs-CZ" sz="1600" b="1" dirty="0">
                <a:solidFill>
                  <a:srgbClr val="002060"/>
                </a:solidFill>
              </a:rPr>
              <a:t>Cenové prahy</a:t>
            </a:r>
            <a:r>
              <a:rPr lang="cs-CZ" sz="1600" dirty="0">
                <a:solidFill>
                  <a:srgbClr val="002060"/>
                </a:solidFill>
              </a:rPr>
              <a:t>: jedná se o určité cenové body, které má každý spotřebitel přiřazeny k určitému poměru kvality/ceny. </a:t>
            </a:r>
          </a:p>
          <a:p>
            <a:pPr lvl="0"/>
            <a:r>
              <a:rPr lang="cs-CZ" sz="1600" b="1" dirty="0">
                <a:solidFill>
                  <a:srgbClr val="002060"/>
                </a:solidFill>
              </a:rPr>
              <a:t>Rozdělení ceny podle produktu a služeb (komplementární cena)</a:t>
            </a:r>
            <a:r>
              <a:rPr lang="cs-CZ" sz="1600" dirty="0">
                <a:solidFill>
                  <a:srgbClr val="002060"/>
                </a:solidFill>
              </a:rPr>
              <a:t>: jedná se o stanovení na první pohled nízké ceny za produkt, která se později ukáže jako vysoká při započtení všech dodatečných služeb. </a:t>
            </a:r>
          </a:p>
          <a:p>
            <a:pPr lvl="0"/>
            <a:r>
              <a:rPr lang="cs-CZ" sz="1600" b="1" dirty="0">
                <a:solidFill>
                  <a:srgbClr val="002060"/>
                </a:solidFill>
              </a:rPr>
              <a:t>Barvy a velikost písma</a:t>
            </a:r>
            <a:r>
              <a:rPr lang="cs-CZ" sz="1600" dirty="0">
                <a:solidFill>
                  <a:srgbClr val="002060"/>
                </a:solidFill>
              </a:rPr>
              <a:t>: obchodní řetězce využívají pro upoutání pozornosti rozdílnou velikost písma a barevného podkladu pro akční ceny a normální ceny. </a:t>
            </a:r>
          </a:p>
        </p:txBody>
      </p:sp>
      <p:sp>
        <p:nvSpPr>
          <p:cNvPr id="6" name="Nadpis 5"/>
          <p:cNvSpPr>
            <a:spLocks noGrp="1"/>
          </p:cNvSpPr>
          <p:nvPr>
            <p:ph type="title"/>
          </p:nvPr>
        </p:nvSpPr>
        <p:spPr>
          <a:xfrm>
            <a:off x="179512" y="195486"/>
            <a:ext cx="3888432" cy="507703"/>
          </a:xfrm>
        </p:spPr>
        <p:txBody>
          <a:bodyPr/>
          <a:lstStyle/>
          <a:p>
            <a:r>
              <a:rPr lang="cs-CZ" dirty="0"/>
              <a:t>Psychologická cenová tvorba</a:t>
            </a:r>
          </a:p>
        </p:txBody>
      </p:sp>
    </p:spTree>
    <p:extLst>
      <p:ext uri="{BB962C8B-B14F-4D97-AF65-F5344CB8AC3E}">
        <p14:creationId xmlns:p14="http://schemas.microsoft.com/office/powerpoint/2010/main" val="2201361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Diskriminační ceny</a:t>
            </a:r>
          </a:p>
        </p:txBody>
      </p:sp>
      <p:graphicFrame>
        <p:nvGraphicFramePr>
          <p:cNvPr id="4" name="Tabulka 3"/>
          <p:cNvGraphicFramePr>
            <a:graphicFrameLocks noGrp="1"/>
          </p:cNvGraphicFramePr>
          <p:nvPr>
            <p:extLst>
              <p:ext uri="{D42A27DB-BD31-4B8C-83A1-F6EECF244321}">
                <p14:modId xmlns:p14="http://schemas.microsoft.com/office/powerpoint/2010/main" val="3283952309"/>
              </p:ext>
            </p:extLst>
          </p:nvPr>
        </p:nvGraphicFramePr>
        <p:xfrm>
          <a:off x="94583" y="1340768"/>
          <a:ext cx="8715436" cy="2997535"/>
        </p:xfrm>
        <a:graphic>
          <a:graphicData uri="http://schemas.openxmlformats.org/drawingml/2006/table">
            <a:tbl>
              <a:tblPr firstRow="1" bandRow="1">
                <a:tableStyleId>{5940675A-B579-460E-94D1-54222C63F5DA}</a:tableStyleId>
              </a:tblPr>
              <a:tblGrid>
                <a:gridCol w="1918995">
                  <a:extLst>
                    <a:ext uri="{9D8B030D-6E8A-4147-A177-3AD203B41FA5}">
                      <a16:colId xmlns:a16="http://schemas.microsoft.com/office/drawing/2014/main" val="20000"/>
                    </a:ext>
                  </a:extLst>
                </a:gridCol>
                <a:gridCol w="3891296">
                  <a:extLst>
                    <a:ext uri="{9D8B030D-6E8A-4147-A177-3AD203B41FA5}">
                      <a16:colId xmlns:a16="http://schemas.microsoft.com/office/drawing/2014/main" val="20001"/>
                    </a:ext>
                  </a:extLst>
                </a:gridCol>
                <a:gridCol w="2905145">
                  <a:extLst>
                    <a:ext uri="{9D8B030D-6E8A-4147-A177-3AD203B41FA5}">
                      <a16:colId xmlns:a16="http://schemas.microsoft.com/office/drawing/2014/main" val="20002"/>
                    </a:ext>
                  </a:extLst>
                </a:gridCol>
              </a:tblGrid>
              <a:tr h="710012">
                <a:tc>
                  <a:txBody>
                    <a:bodyPr/>
                    <a:lstStyle/>
                    <a:p>
                      <a:r>
                        <a:rPr lang="cs-CZ" b="1" dirty="0">
                          <a:solidFill>
                            <a:srgbClr val="002060"/>
                          </a:solidFill>
                        </a:rPr>
                        <a:t>CENY PODLE</a:t>
                      </a:r>
                    </a:p>
                  </a:txBody>
                  <a:tcPr/>
                </a:tc>
                <a:tc>
                  <a:txBody>
                    <a:bodyPr/>
                    <a:lstStyle/>
                    <a:p>
                      <a:r>
                        <a:rPr lang="cs-CZ" b="1" dirty="0">
                          <a:solidFill>
                            <a:srgbClr val="002060"/>
                          </a:solidFill>
                        </a:rPr>
                        <a:t>PŘÍKLAD</a:t>
                      </a:r>
                    </a:p>
                  </a:txBody>
                  <a:tcPr/>
                </a:tc>
                <a:tc>
                  <a:txBody>
                    <a:bodyPr/>
                    <a:lstStyle/>
                    <a:p>
                      <a:r>
                        <a:rPr lang="cs-CZ" b="1" dirty="0">
                          <a:solidFill>
                            <a:srgbClr val="002060"/>
                          </a:solidFill>
                        </a:rPr>
                        <a:t>CÍL</a:t>
                      </a:r>
                    </a:p>
                  </a:txBody>
                  <a:tcPr/>
                </a:tc>
                <a:extLst>
                  <a:ext uri="{0D108BD9-81ED-4DB2-BD59-A6C34878D82A}">
                    <a16:rowId xmlns:a16="http://schemas.microsoft.com/office/drawing/2014/main" val="10000"/>
                  </a:ext>
                </a:extLst>
              </a:tr>
              <a:tr h="867499">
                <a:tc>
                  <a:txBody>
                    <a:bodyPr/>
                    <a:lstStyle/>
                    <a:p>
                      <a:r>
                        <a:rPr lang="cs-CZ" dirty="0">
                          <a:solidFill>
                            <a:srgbClr val="002060"/>
                          </a:solidFill>
                        </a:rPr>
                        <a:t>SEGMENTŮ</a:t>
                      </a:r>
                    </a:p>
                  </a:txBody>
                  <a:tcPr/>
                </a:tc>
                <a:tc>
                  <a:txBody>
                    <a:bodyPr/>
                    <a:lstStyle/>
                    <a:p>
                      <a:r>
                        <a:rPr lang="cs-CZ" dirty="0">
                          <a:solidFill>
                            <a:srgbClr val="002060"/>
                          </a:solidFill>
                        </a:rPr>
                        <a:t>Jízdné, vstupné pro studenty, důchodce.</a:t>
                      </a:r>
                    </a:p>
                  </a:txBody>
                  <a:tcPr/>
                </a:tc>
                <a:tc>
                  <a:txBody>
                    <a:bodyPr/>
                    <a:lstStyle/>
                    <a:p>
                      <a:r>
                        <a:rPr lang="cs-CZ" dirty="0">
                          <a:solidFill>
                            <a:srgbClr val="002060"/>
                          </a:solidFill>
                        </a:rPr>
                        <a:t>Získání více segmentů.</a:t>
                      </a:r>
                    </a:p>
                  </a:txBody>
                  <a:tcPr/>
                </a:tc>
                <a:extLst>
                  <a:ext uri="{0D108BD9-81ED-4DB2-BD59-A6C34878D82A}">
                    <a16:rowId xmlns:a16="http://schemas.microsoft.com/office/drawing/2014/main" val="10001"/>
                  </a:ext>
                </a:extLst>
              </a:tr>
              <a:tr h="710012">
                <a:tc>
                  <a:txBody>
                    <a:bodyPr/>
                    <a:lstStyle/>
                    <a:p>
                      <a:r>
                        <a:rPr lang="cs-CZ" dirty="0">
                          <a:solidFill>
                            <a:srgbClr val="002060"/>
                          </a:solidFill>
                        </a:rPr>
                        <a:t>MÍSTA</a:t>
                      </a:r>
                    </a:p>
                  </a:txBody>
                  <a:tcPr/>
                </a:tc>
                <a:tc>
                  <a:txBody>
                    <a:bodyPr/>
                    <a:lstStyle/>
                    <a:p>
                      <a:r>
                        <a:rPr lang="cs-CZ" dirty="0">
                          <a:solidFill>
                            <a:srgbClr val="002060"/>
                          </a:solidFill>
                        </a:rPr>
                        <a:t>Ceny sedadel v kině, divadle, na stadionech,</a:t>
                      </a:r>
                      <a:r>
                        <a:rPr lang="cs-CZ" baseline="0" dirty="0">
                          <a:solidFill>
                            <a:srgbClr val="002060"/>
                          </a:solidFill>
                        </a:rPr>
                        <a:t> v letadle.</a:t>
                      </a:r>
                      <a:endParaRPr lang="cs-CZ" dirty="0">
                        <a:solidFill>
                          <a:srgbClr val="002060"/>
                        </a:solidFill>
                      </a:endParaRPr>
                    </a:p>
                  </a:txBody>
                  <a:tcPr/>
                </a:tc>
                <a:tc>
                  <a:txBody>
                    <a:bodyPr/>
                    <a:lstStyle/>
                    <a:p>
                      <a:r>
                        <a:rPr lang="cs-CZ" dirty="0">
                          <a:solidFill>
                            <a:srgbClr val="002060"/>
                          </a:solidFill>
                        </a:rPr>
                        <a:t>Odlišení segmentů</a:t>
                      </a:r>
                      <a:r>
                        <a:rPr lang="cs-CZ" baseline="0" dirty="0">
                          <a:solidFill>
                            <a:srgbClr val="002060"/>
                          </a:solidFill>
                        </a:rPr>
                        <a:t> podle úplnosti produktu.</a:t>
                      </a:r>
                      <a:endParaRPr lang="cs-CZ" dirty="0">
                        <a:solidFill>
                          <a:srgbClr val="002060"/>
                        </a:solidFill>
                      </a:endParaRPr>
                    </a:p>
                  </a:txBody>
                  <a:tcPr/>
                </a:tc>
                <a:extLst>
                  <a:ext uri="{0D108BD9-81ED-4DB2-BD59-A6C34878D82A}">
                    <a16:rowId xmlns:a16="http://schemas.microsoft.com/office/drawing/2014/main" val="10002"/>
                  </a:ext>
                </a:extLst>
              </a:tr>
              <a:tr h="710012">
                <a:tc>
                  <a:txBody>
                    <a:bodyPr/>
                    <a:lstStyle/>
                    <a:p>
                      <a:r>
                        <a:rPr lang="cs-CZ" dirty="0">
                          <a:solidFill>
                            <a:srgbClr val="002060"/>
                          </a:solidFill>
                        </a:rPr>
                        <a:t>DOBY</a:t>
                      </a:r>
                    </a:p>
                  </a:txBody>
                  <a:tcPr/>
                </a:tc>
                <a:tc>
                  <a:txBody>
                    <a:bodyPr/>
                    <a:lstStyle/>
                    <a:p>
                      <a:r>
                        <a:rPr lang="cs-CZ" dirty="0">
                          <a:solidFill>
                            <a:srgbClr val="002060"/>
                          </a:solidFill>
                        </a:rPr>
                        <a:t>Sezónní ceny</a:t>
                      </a:r>
                      <a:r>
                        <a:rPr lang="cs-CZ" baseline="0" dirty="0">
                          <a:solidFill>
                            <a:srgbClr val="002060"/>
                          </a:solidFill>
                        </a:rPr>
                        <a:t> zájezdů, pobytů. Tarify elektřiny, mobilních operátorů.</a:t>
                      </a:r>
                      <a:endParaRPr lang="cs-CZ" dirty="0">
                        <a:solidFill>
                          <a:srgbClr val="002060"/>
                        </a:solidFill>
                      </a:endParaRPr>
                    </a:p>
                  </a:txBody>
                  <a:tcPr/>
                </a:tc>
                <a:tc>
                  <a:txBody>
                    <a:bodyPr/>
                    <a:lstStyle/>
                    <a:p>
                      <a:r>
                        <a:rPr lang="cs-CZ" dirty="0">
                          <a:solidFill>
                            <a:srgbClr val="002060"/>
                          </a:solidFill>
                        </a:rPr>
                        <a:t>Zajištění rovnoměrného</a:t>
                      </a:r>
                      <a:r>
                        <a:rPr lang="cs-CZ" baseline="0" dirty="0">
                          <a:solidFill>
                            <a:srgbClr val="002060"/>
                          </a:solidFill>
                        </a:rPr>
                        <a:t> užití produktu.</a:t>
                      </a:r>
                      <a:endParaRPr lang="cs-CZ" dirty="0">
                        <a:solidFill>
                          <a:srgbClr val="00206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096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pPr lvl="0"/>
            <a:r>
              <a:rPr lang="cs-CZ" sz="2000" dirty="0">
                <a:solidFill>
                  <a:srgbClr val="002060"/>
                </a:solidFill>
              </a:rPr>
              <a:t>Krásný příklad síly spotřebitele – vznikly start-</a:t>
            </a:r>
            <a:r>
              <a:rPr lang="cs-CZ" sz="2000" dirty="0" err="1">
                <a:solidFill>
                  <a:srgbClr val="002060"/>
                </a:solidFill>
              </a:rPr>
              <a:t>upy</a:t>
            </a:r>
            <a:r>
              <a:rPr lang="cs-CZ" sz="2000" dirty="0">
                <a:solidFill>
                  <a:srgbClr val="002060"/>
                </a:solidFill>
              </a:rPr>
              <a:t>, které společně vytvořily projekt Hlídače </a:t>
            </a:r>
            <a:r>
              <a:rPr lang="cs-CZ" sz="2000" dirty="0" err="1">
                <a:solidFill>
                  <a:srgbClr val="002060"/>
                </a:solidFill>
              </a:rPr>
              <a:t>Shopů</a:t>
            </a:r>
            <a:r>
              <a:rPr lang="cs-CZ" sz="2000" dirty="0">
                <a:solidFill>
                  <a:srgbClr val="002060"/>
                </a:solidFill>
              </a:rPr>
              <a:t> (</a:t>
            </a:r>
            <a:r>
              <a:rPr lang="cs-CZ" sz="2000" dirty="0">
                <a:solidFill>
                  <a:srgbClr val="002060"/>
                </a:solidFill>
                <a:hlinkClick r:id="rId3"/>
              </a:rPr>
              <a:t>tady</a:t>
            </a:r>
            <a:r>
              <a:rPr lang="cs-CZ" sz="2000" dirty="0">
                <a:solidFill>
                  <a:srgbClr val="002060"/>
                </a:solidFill>
              </a:rPr>
              <a:t> článek, </a:t>
            </a:r>
            <a:r>
              <a:rPr lang="cs-CZ" sz="2000" dirty="0">
                <a:solidFill>
                  <a:srgbClr val="002060"/>
                </a:solidFill>
                <a:hlinkClick r:id="rId4"/>
              </a:rPr>
              <a:t>tady</a:t>
            </a:r>
            <a:r>
              <a:rPr lang="cs-CZ" sz="2000" dirty="0">
                <a:solidFill>
                  <a:srgbClr val="002060"/>
                </a:solidFill>
              </a:rPr>
              <a:t> přímo Hlídač) – hlídá reálné slevy produktů v e-</a:t>
            </a:r>
            <a:r>
              <a:rPr lang="cs-CZ" sz="2000" dirty="0" err="1">
                <a:solidFill>
                  <a:srgbClr val="002060"/>
                </a:solidFill>
              </a:rPr>
              <a:t>shopech</a:t>
            </a:r>
            <a:r>
              <a:rPr lang="cs-CZ" sz="2000" dirty="0">
                <a:solidFill>
                  <a:srgbClr val="002060"/>
                </a:solidFill>
              </a:rPr>
              <a:t>, donutil největší e-</a:t>
            </a:r>
            <a:r>
              <a:rPr lang="cs-CZ" sz="2000" dirty="0" err="1">
                <a:solidFill>
                  <a:srgbClr val="002060"/>
                </a:solidFill>
              </a:rPr>
              <a:t>shopy</a:t>
            </a:r>
            <a:r>
              <a:rPr lang="cs-CZ" sz="2000" dirty="0">
                <a:solidFill>
                  <a:srgbClr val="002060"/>
                </a:solidFill>
              </a:rPr>
              <a:t> spolupracovat a neklamat zákazníky. </a:t>
            </a:r>
          </a:p>
          <a:p>
            <a:pPr lvl="0"/>
            <a:endParaRPr lang="cs-CZ" sz="2000" dirty="0">
              <a:solidFill>
                <a:srgbClr val="002060"/>
              </a:solidFill>
            </a:endParaRPr>
          </a:p>
        </p:txBody>
      </p:sp>
      <p:sp>
        <p:nvSpPr>
          <p:cNvPr id="6" name="Nadpis 5"/>
          <p:cNvSpPr>
            <a:spLocks noGrp="1"/>
          </p:cNvSpPr>
          <p:nvPr>
            <p:ph type="title"/>
          </p:nvPr>
        </p:nvSpPr>
        <p:spPr>
          <a:xfrm>
            <a:off x="179512" y="195486"/>
            <a:ext cx="5184576" cy="507703"/>
          </a:xfrm>
        </p:spPr>
        <p:txBody>
          <a:bodyPr/>
          <a:lstStyle/>
          <a:p>
            <a:r>
              <a:rPr lang="cs-CZ" dirty="0"/>
              <a:t>„Neuvěřitelně“ vysoké slevy produktů</a:t>
            </a:r>
          </a:p>
        </p:txBody>
      </p:sp>
      <p:pic>
        <p:nvPicPr>
          <p:cNvPr id="4" name="Obrázek 3">
            <a:extLst>
              <a:ext uri="{FF2B5EF4-FFF2-40B4-BE49-F238E27FC236}">
                <a16:creationId xmlns:a16="http://schemas.microsoft.com/office/drawing/2014/main" id="{BD08D2AD-2EA1-4E33-918A-1C84410F8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923678"/>
            <a:ext cx="5703337" cy="2787774"/>
          </a:xfrm>
          <a:prstGeom prst="rect">
            <a:avLst/>
          </a:prstGeom>
        </p:spPr>
      </p:pic>
    </p:spTree>
    <p:extLst>
      <p:ext uri="{BB962C8B-B14F-4D97-AF65-F5344CB8AC3E}">
        <p14:creationId xmlns:p14="http://schemas.microsoft.com/office/powerpoint/2010/main" val="3179564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err="1">
                <a:solidFill>
                  <a:srgbClr val="002060"/>
                </a:solidFill>
                <a:latin typeface="Times New Roman" panose="02020603050405020304" pitchFamily="18" charset="0"/>
                <a:cs typeface="Times New Roman" panose="02020603050405020304" pitchFamily="18" charset="0"/>
              </a:rPr>
              <a:t>Podnákladová</a:t>
            </a:r>
            <a:r>
              <a:rPr lang="cs-CZ" altLang="cs-CZ" sz="2000" b="1" dirty="0">
                <a:solidFill>
                  <a:srgbClr val="002060"/>
                </a:solidFill>
                <a:latin typeface="Times New Roman" panose="02020603050405020304" pitchFamily="18" charset="0"/>
                <a:cs typeface="Times New Roman" panose="02020603050405020304" pitchFamily="18" charset="0"/>
              </a:rPr>
              <a:t> cena </a:t>
            </a:r>
            <a:r>
              <a:rPr lang="cs-CZ" altLang="cs-CZ" sz="2000" dirty="0">
                <a:solidFill>
                  <a:srgbClr val="002060"/>
                </a:solidFill>
                <a:latin typeface="Times New Roman" panose="02020603050405020304" pitchFamily="18" charset="0"/>
                <a:cs typeface="Times New Roman" panose="02020603050405020304" pitchFamily="18" charset="0"/>
              </a:rPr>
              <a:t>– varianta ceny obratového tahouna, kdy se cena nachází dokonce pod náklady produkce, ale produkt je ve výsledku ziskový, protože vydělává na dodatečných službách nebo produktech nutných k pozdější koupi. </a:t>
            </a:r>
          </a:p>
          <a:p>
            <a:r>
              <a:rPr lang="cs-CZ" altLang="cs-CZ" sz="2000" dirty="0">
                <a:solidFill>
                  <a:srgbClr val="002060"/>
                </a:solidFill>
                <a:latin typeface="Times New Roman" panose="02020603050405020304" pitchFamily="18" charset="0"/>
                <a:cs typeface="Times New Roman" panose="02020603050405020304" pitchFamily="18" charset="0"/>
              </a:rPr>
              <a:t>Příkladem může být třeba tablet Amazon Kindle </a:t>
            </a:r>
            <a:r>
              <a:rPr lang="cs-CZ" altLang="cs-CZ" sz="2000" dirty="0" err="1">
                <a:solidFill>
                  <a:srgbClr val="002060"/>
                </a:solidFill>
                <a:latin typeface="Times New Roman" panose="02020603050405020304" pitchFamily="18" charset="0"/>
                <a:cs typeface="Times New Roman" panose="02020603050405020304" pitchFamily="18" charset="0"/>
              </a:rPr>
              <a:t>Fire</a:t>
            </a:r>
            <a:r>
              <a:rPr lang="cs-CZ" altLang="cs-CZ" sz="2000" dirty="0">
                <a:solidFill>
                  <a:srgbClr val="002060"/>
                </a:solidFill>
                <a:latin typeface="Times New Roman" panose="02020603050405020304" pitchFamily="18" charset="0"/>
                <a:cs typeface="Times New Roman" panose="02020603050405020304" pitchFamily="18" charset="0"/>
              </a:rPr>
              <a:t>, který za cenu 59 dolarů nabízí co konkurence za 200 dolarů – okamžitě po zapnutí je zákazník připojen do obchodu Amazon, kde začne utrácet a ztrátu z tabletu brzy Amazonu vynahradí. </a:t>
            </a:r>
          </a:p>
        </p:txBody>
      </p:sp>
      <p:sp>
        <p:nvSpPr>
          <p:cNvPr id="6" name="Nadpis 5"/>
          <p:cNvSpPr>
            <a:spLocks noGrp="1"/>
          </p:cNvSpPr>
          <p:nvPr>
            <p:ph type="title"/>
          </p:nvPr>
        </p:nvSpPr>
        <p:spPr>
          <a:xfrm>
            <a:off x="179512" y="195486"/>
            <a:ext cx="7272808" cy="507703"/>
          </a:xfrm>
        </p:spPr>
        <p:txBody>
          <a:bodyPr/>
          <a:lstStyle/>
          <a:p>
            <a:r>
              <a:rPr lang="cs-CZ" dirty="0"/>
              <a:t>Produkt, který přiláká zákazníky k ostatním produktům</a:t>
            </a:r>
          </a:p>
        </p:txBody>
      </p:sp>
    </p:spTree>
    <p:extLst>
      <p:ext uri="{BB962C8B-B14F-4D97-AF65-F5344CB8AC3E}">
        <p14:creationId xmlns:p14="http://schemas.microsoft.com/office/powerpoint/2010/main" val="3806156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Prodejní stanovení ceny</a:t>
            </a:r>
            <a:r>
              <a:rPr lang="cs-CZ" altLang="cs-CZ" sz="2000" dirty="0">
                <a:solidFill>
                  <a:srgbClr val="002060"/>
                </a:solidFill>
                <a:latin typeface="Times New Roman" panose="02020603050405020304" pitchFamily="18" charset="0"/>
                <a:cs typeface="Times New Roman" panose="02020603050405020304" pitchFamily="18" charset="0"/>
              </a:rPr>
              <a:t>: je nejpřísnější forma stanovení ceny. Zahrnuje právní smlouvy, jejichž dodržování může dodavatel vymáhat soudně.</a:t>
            </a:r>
          </a:p>
          <a:p>
            <a:r>
              <a:rPr lang="cs-CZ" altLang="cs-CZ" sz="2000" b="1" dirty="0">
                <a:solidFill>
                  <a:srgbClr val="002060"/>
                </a:solidFill>
                <a:latin typeface="Times New Roman" panose="02020603050405020304" pitchFamily="18" charset="0"/>
                <a:cs typeface="Times New Roman" panose="02020603050405020304" pitchFamily="18" charset="0"/>
              </a:rPr>
              <a:t>Integrace</a:t>
            </a:r>
            <a:r>
              <a:rPr lang="cs-CZ" altLang="cs-CZ" sz="2000" dirty="0">
                <a:solidFill>
                  <a:srgbClr val="002060"/>
                </a:solidFill>
                <a:latin typeface="Times New Roman" panose="02020603050405020304" pitchFamily="18" charset="0"/>
                <a:cs typeface="Times New Roman" panose="02020603050405020304" pitchFamily="18" charset="0"/>
              </a:rPr>
              <a:t>: dodavatel může kontrolovat finální prodejní ceny prostřednictvím vpřed postupující vertikální integrací (tak, že přebírá následující článek průmyslového řetězce). </a:t>
            </a:r>
          </a:p>
          <a:p>
            <a:r>
              <a:rPr lang="cs-CZ" altLang="cs-CZ" sz="2000" b="1" dirty="0">
                <a:solidFill>
                  <a:srgbClr val="002060"/>
                </a:solidFill>
                <a:latin typeface="Times New Roman" panose="02020603050405020304" pitchFamily="18" charset="0"/>
                <a:cs typeface="Times New Roman" panose="02020603050405020304" pitchFamily="18" charset="0"/>
              </a:rPr>
              <a:t>Doporučené ceny</a:t>
            </a:r>
            <a:r>
              <a:rPr lang="cs-CZ" altLang="cs-CZ" sz="2000" dirty="0">
                <a:solidFill>
                  <a:srgbClr val="002060"/>
                </a:solidFill>
                <a:latin typeface="Times New Roman" panose="02020603050405020304" pitchFamily="18" charset="0"/>
                <a:cs typeface="Times New Roman" panose="02020603050405020304" pitchFamily="18" charset="0"/>
              </a:rPr>
              <a:t>: dodavatelé radí prodejcům, jaké prodejní ceny by měli spotřebitelům určovat. Nicméně uposlechnutí této rady nemůže být vymáháno soudně.</a:t>
            </a:r>
          </a:p>
          <a:p>
            <a:r>
              <a:rPr lang="cs-CZ" altLang="cs-CZ" sz="2000" b="1" dirty="0">
                <a:solidFill>
                  <a:srgbClr val="002060"/>
                </a:solidFill>
                <a:latin typeface="Times New Roman" panose="02020603050405020304" pitchFamily="18" charset="0"/>
                <a:cs typeface="Times New Roman" panose="02020603050405020304" pitchFamily="18" charset="0"/>
              </a:rPr>
              <a:t>Minimální ceny</a:t>
            </a:r>
            <a:r>
              <a:rPr lang="cs-CZ" altLang="cs-CZ" sz="2000" dirty="0">
                <a:solidFill>
                  <a:srgbClr val="002060"/>
                </a:solidFill>
                <a:latin typeface="Times New Roman" panose="02020603050405020304" pitchFamily="18" charset="0"/>
                <a:cs typeface="Times New Roman" panose="02020603050405020304" pitchFamily="18" charset="0"/>
              </a:rPr>
              <a:t>: jedná se o variantu určování prodejních doporučených cen.</a:t>
            </a:r>
          </a:p>
        </p:txBody>
      </p:sp>
      <p:sp>
        <p:nvSpPr>
          <p:cNvPr id="6" name="Nadpis 5"/>
          <p:cNvSpPr>
            <a:spLocks noGrp="1"/>
          </p:cNvSpPr>
          <p:nvPr>
            <p:ph type="title"/>
          </p:nvPr>
        </p:nvSpPr>
        <p:spPr>
          <a:xfrm>
            <a:off x="179512" y="195486"/>
            <a:ext cx="7272808" cy="507703"/>
          </a:xfrm>
        </p:spPr>
        <p:txBody>
          <a:bodyPr/>
          <a:lstStyle/>
          <a:p>
            <a:r>
              <a:rPr lang="cs-CZ" dirty="0"/>
              <a:t>Strategie z hlediska udržení ceny v distribučním kanálu</a:t>
            </a:r>
          </a:p>
        </p:txBody>
      </p:sp>
    </p:spTree>
    <p:extLst>
      <p:ext uri="{BB962C8B-B14F-4D97-AF65-F5344CB8AC3E}">
        <p14:creationId xmlns:p14="http://schemas.microsoft.com/office/powerpoint/2010/main" val="3321998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00800" cy="507703"/>
          </a:xfrm>
        </p:spPr>
        <p:txBody>
          <a:bodyPr/>
          <a:lstStyle/>
          <a:p>
            <a:r>
              <a:rPr lang="cs-CZ" dirty="0"/>
              <a:t>Stanovení cen na základě charakteristik produktu</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843558"/>
            <a:ext cx="4968552" cy="3776099"/>
          </a:xfrm>
          <a:prstGeom prst="rect">
            <a:avLst/>
          </a:prstGeom>
        </p:spPr>
      </p:pic>
    </p:spTree>
    <p:extLst>
      <p:ext uri="{BB962C8B-B14F-4D97-AF65-F5344CB8AC3E}">
        <p14:creationId xmlns:p14="http://schemas.microsoft.com/office/powerpoint/2010/main" val="75966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Ceny jsou dynamické, viz dynamická cenotvorba. (A)</a:t>
            </a:r>
          </a:p>
          <a:p>
            <a:r>
              <a:rPr lang="cs-CZ" altLang="cs-CZ" sz="2000" dirty="0">
                <a:solidFill>
                  <a:srgbClr val="002060"/>
                </a:solidFill>
                <a:latin typeface="Times New Roman" panose="02020603050405020304" pitchFamily="18" charset="0"/>
                <a:cs typeface="Times New Roman" panose="02020603050405020304" pitchFamily="18" charset="0"/>
              </a:rPr>
              <a:t>Internet změnil vnímání ceny v hudebním průmyslu – prvně jej „zabil“ a pak znovu vzkřísil. (B)</a:t>
            </a:r>
          </a:p>
          <a:p>
            <a:r>
              <a:rPr lang="cs-CZ" altLang="cs-CZ" sz="2000" dirty="0">
                <a:solidFill>
                  <a:srgbClr val="002060"/>
                </a:solidFill>
                <a:latin typeface="Times New Roman" panose="02020603050405020304" pitchFamily="18" charset="0"/>
                <a:cs typeface="Times New Roman" panose="02020603050405020304" pitchFamily="18" charset="0"/>
              </a:rPr>
              <a:t>Vznikly nové typy obchodních modelů. (C)</a:t>
            </a:r>
          </a:p>
          <a:p>
            <a:r>
              <a:rPr lang="cs-CZ" altLang="cs-CZ" sz="2000" dirty="0">
                <a:solidFill>
                  <a:srgbClr val="002060"/>
                </a:solidFill>
                <a:latin typeface="Times New Roman" panose="02020603050405020304" pitchFamily="18" charset="0"/>
                <a:cs typeface="Times New Roman" panose="02020603050405020304" pitchFamily="18" charset="0"/>
              </a:rPr>
              <a:t>Spotřebitelské chování ovládly možnosti cenových srovnávačů. (D)</a:t>
            </a:r>
          </a:p>
          <a:p>
            <a:r>
              <a:rPr lang="cs-CZ" altLang="cs-CZ" sz="2000" dirty="0">
                <a:solidFill>
                  <a:srgbClr val="002060"/>
                </a:solidFill>
                <a:latin typeface="Times New Roman" panose="02020603050405020304" pitchFamily="18" charset="0"/>
                <a:cs typeface="Times New Roman" panose="02020603050405020304" pitchFamily="18" charset="0"/>
              </a:rPr>
              <a:t>Jsou možné zcela nové platební systémy. (E)</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544616" cy="507703"/>
          </a:xfrm>
        </p:spPr>
        <p:txBody>
          <a:bodyPr/>
          <a:lstStyle/>
          <a:p>
            <a:r>
              <a:rPr lang="cs-CZ" dirty="0"/>
              <a:t>Jak internet změnil vnímání ceny?</a:t>
            </a:r>
          </a:p>
        </p:txBody>
      </p:sp>
    </p:spTree>
    <p:extLst>
      <p:ext uri="{BB962C8B-B14F-4D97-AF65-F5344CB8AC3E}">
        <p14:creationId xmlns:p14="http://schemas.microsoft.com/office/powerpoint/2010/main" val="2117488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Internet změnil způsob, jakým zákazníci uvažují o cenách, protože je to silný nástroj ke snadnému vyhledávání řady informací. </a:t>
            </a:r>
          </a:p>
          <a:p>
            <a:r>
              <a:rPr lang="cs-CZ" sz="2000" dirty="0">
                <a:solidFill>
                  <a:srgbClr val="002060"/>
                </a:solidFill>
              </a:rPr>
              <a:t>Internet mění způsob, jakým zákazníci a prodejci interagují spolu navzájem.</a:t>
            </a:r>
          </a:p>
          <a:p>
            <a:r>
              <a:rPr lang="cs-CZ" sz="2000" dirty="0">
                <a:solidFill>
                  <a:srgbClr val="002060"/>
                </a:solidFill>
              </a:rPr>
              <a:t>Spotřebitelé mohou získat okamžité porovnání ceny od tisíců prodejců skrze stránky porovnávající ceny. (je to levnější z Anglie než z </a:t>
            </a:r>
            <a:r>
              <a:rPr lang="cs-CZ" sz="2000" dirty="0" err="1">
                <a:solidFill>
                  <a:srgbClr val="002060"/>
                </a:solidFill>
              </a:rPr>
              <a:t>Alzy</a:t>
            </a:r>
            <a:r>
              <a:rPr lang="cs-CZ" sz="2000" dirty="0">
                <a:solidFill>
                  <a:srgbClr val="002060"/>
                </a:solidFill>
              </a:rPr>
              <a:t>?)</a:t>
            </a:r>
          </a:p>
          <a:p>
            <a:r>
              <a:rPr lang="cs-CZ" sz="2000" dirty="0">
                <a:solidFill>
                  <a:srgbClr val="002060"/>
                </a:solidFill>
              </a:rPr>
              <a:t>Mohou také dokonce pouze sdělit svou poptávku na internetu a kolik by byli ochotni zaplatit, a čekat na nabídku. </a:t>
            </a:r>
          </a:p>
          <a:p>
            <a:r>
              <a:rPr lang="cs-CZ" sz="2000" dirty="0">
                <a:solidFill>
                  <a:srgbClr val="002060"/>
                </a:solidFill>
              </a:rPr>
              <a:t>Díky internetu mohou spotřebitelé dokonce dostat produkty zcela zadarmo, v rámci open-source řešení apod.</a:t>
            </a:r>
          </a:p>
          <a:p>
            <a:r>
              <a:rPr lang="cs-CZ" altLang="cs-CZ" sz="2000" dirty="0">
                <a:solidFill>
                  <a:srgbClr val="002060"/>
                </a:solidFill>
                <a:latin typeface="Times New Roman" panose="02020603050405020304" pitchFamily="18" charset="0"/>
                <a:cs typeface="Times New Roman" panose="02020603050405020304" pitchFamily="18" charset="0"/>
              </a:rPr>
              <a:t>Prodejci mohou dynamicky měnit cenu, ale je zde ohrožení ze srovnávačů. </a:t>
            </a:r>
          </a:p>
        </p:txBody>
      </p:sp>
      <p:sp>
        <p:nvSpPr>
          <p:cNvPr id="6" name="Nadpis 5"/>
          <p:cNvSpPr>
            <a:spLocks noGrp="1"/>
          </p:cNvSpPr>
          <p:nvPr>
            <p:ph type="title"/>
          </p:nvPr>
        </p:nvSpPr>
        <p:spPr>
          <a:xfrm>
            <a:off x="179512" y="195486"/>
            <a:ext cx="3888432" cy="507703"/>
          </a:xfrm>
        </p:spPr>
        <p:txBody>
          <a:bodyPr/>
          <a:lstStyle/>
          <a:p>
            <a:r>
              <a:rPr lang="cs-CZ" dirty="0"/>
              <a:t>A Dynamická cenotvorba 1</a:t>
            </a:r>
          </a:p>
        </p:txBody>
      </p:sp>
    </p:spTree>
    <p:extLst>
      <p:ext uri="{BB962C8B-B14F-4D97-AF65-F5344CB8AC3E}">
        <p14:creationId xmlns:p14="http://schemas.microsoft.com/office/powerpoint/2010/main" val="150990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U dynamického měnění ceny se dnes hovoří opravdu o nastavení rozdílné výše ceny pro jednotlivé zákazníky – je to etické? Legální? </a:t>
            </a:r>
          </a:p>
          <a:p>
            <a:r>
              <a:rPr lang="cs-CZ" sz="2000" dirty="0">
                <a:solidFill>
                  <a:srgbClr val="002060"/>
                </a:solidFill>
              </a:rPr>
              <a:t>V rámci užšího pohledu se pojmem dynamická cenotvorba rozumí například neustálá práce s cenami v rámci e-</a:t>
            </a:r>
            <a:r>
              <a:rPr lang="cs-CZ" sz="2000" dirty="0" err="1">
                <a:solidFill>
                  <a:srgbClr val="002060"/>
                </a:solidFill>
              </a:rPr>
              <a:t>shopu</a:t>
            </a:r>
            <a:r>
              <a:rPr lang="cs-CZ" sz="2000" dirty="0">
                <a:solidFill>
                  <a:srgbClr val="002060"/>
                </a:solidFill>
              </a:rPr>
              <a:t>, tedy jejich okamžitá aktualizace podle cen konkurence, skladových zásob, změny poptávky, cyklů (sezonnost), chování spotřebitelů (nový trend). Vycházíme z data </a:t>
            </a:r>
            <a:r>
              <a:rPr lang="cs-CZ" sz="2000" dirty="0" err="1">
                <a:solidFill>
                  <a:srgbClr val="002060"/>
                </a:solidFill>
              </a:rPr>
              <a:t>miningu</a:t>
            </a:r>
            <a:r>
              <a:rPr lang="cs-CZ" sz="2000" dirty="0">
                <a:solidFill>
                  <a:srgbClr val="002060"/>
                </a:solidFill>
              </a:rPr>
              <a:t>, historického vývoje, dat konkurence, odvětvových trendů apod., tato všechna data analyzujeme a využíváme pro okamžité řízení cen. </a:t>
            </a:r>
          </a:p>
          <a:p>
            <a:r>
              <a:rPr lang="cs-CZ" sz="2000" dirty="0">
                <a:solidFill>
                  <a:srgbClr val="002060"/>
                </a:solidFill>
              </a:rPr>
              <a:t>Vznikly i zcela nové přístupy k tvorbě ceny (tzv. </a:t>
            </a:r>
            <a:r>
              <a:rPr lang="cs-CZ" sz="2000" dirty="0" err="1">
                <a:solidFill>
                  <a:srgbClr val="002060"/>
                </a:solidFill>
              </a:rPr>
              <a:t>pricing</a:t>
            </a:r>
            <a:r>
              <a:rPr lang="cs-CZ" sz="2000" dirty="0">
                <a:solidFill>
                  <a:srgbClr val="002060"/>
                </a:solidFill>
              </a:rPr>
              <a:t>), kde se např. produkt jeho digitalizací dá snadněji členit na více částí a zákazník je pak motivován dokupovat neustále nové části.</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Dynamická cenotvorba 2</a:t>
            </a:r>
          </a:p>
        </p:txBody>
      </p:sp>
    </p:spTree>
    <p:extLst>
      <p:ext uri="{BB962C8B-B14F-4D97-AF65-F5344CB8AC3E}">
        <p14:creationId xmlns:p14="http://schemas.microsoft.com/office/powerpoint/2010/main" val="99854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59632" y="771550"/>
            <a:ext cx="6283002" cy="3861429"/>
          </a:xfrm>
          <a:prstGeom prst="rect">
            <a:avLst/>
          </a:prstGeom>
        </p:spPr>
      </p:pic>
      <p:sp>
        <p:nvSpPr>
          <p:cNvPr id="6" name="Nadpis 5"/>
          <p:cNvSpPr>
            <a:spLocks noGrp="1"/>
          </p:cNvSpPr>
          <p:nvPr>
            <p:ph type="title"/>
          </p:nvPr>
        </p:nvSpPr>
        <p:spPr>
          <a:xfrm>
            <a:off x="179512" y="195486"/>
            <a:ext cx="5112568" cy="507703"/>
          </a:xfrm>
        </p:spPr>
        <p:txBody>
          <a:bodyPr/>
          <a:lstStyle/>
          <a:p>
            <a:r>
              <a:rPr lang="cs-CZ" dirty="0"/>
              <a:t>B Digitalizace hudebního průmyslu</a:t>
            </a:r>
          </a:p>
        </p:txBody>
      </p:sp>
    </p:spTree>
    <p:extLst>
      <p:ext uri="{BB962C8B-B14F-4D97-AF65-F5344CB8AC3E}">
        <p14:creationId xmlns:p14="http://schemas.microsoft.com/office/powerpoint/2010/main" val="2582147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Dokonalá </a:t>
            </a:r>
            <a:r>
              <a:rPr 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sz="2000" dirty="0">
                <a:solidFill>
                  <a:srgbClr val="002060"/>
                </a:solidFill>
                <a:latin typeface="Times New Roman" panose="02020603050405020304" pitchFamily="18" charset="0"/>
                <a:cs typeface="Times New Roman" panose="02020603050405020304" pitchFamily="18" charset="0"/>
              </a:rPr>
              <a:t> o konzumaci hudby – </a:t>
            </a:r>
            <a:r>
              <a:rPr lang="cs-CZ" sz="2000" dirty="0" err="1">
                <a:solidFill>
                  <a:srgbClr val="002060"/>
                </a:solidFill>
                <a:latin typeface="Times New Roman" panose="02020603050405020304" pitchFamily="18" charset="0"/>
                <a:cs typeface="Times New Roman" panose="02020603050405020304" pitchFamily="18" charset="0"/>
              </a:rPr>
              <a:t>streaming</a:t>
            </a:r>
            <a:r>
              <a:rPr lang="cs-CZ" sz="2000" dirty="0">
                <a:solidFill>
                  <a:srgbClr val="002060"/>
                </a:solidFill>
                <a:latin typeface="Times New Roman" panose="02020603050405020304" pitchFamily="18" charset="0"/>
                <a:cs typeface="Times New Roman" panose="02020603050405020304" pitchFamily="18" charset="0"/>
              </a:rPr>
              <a:t> vše válcuje, nejvíce video (YT). </a:t>
            </a:r>
          </a:p>
          <a:p>
            <a:r>
              <a:rPr lang="cs-CZ" sz="2000" i="1" dirty="0">
                <a:solidFill>
                  <a:srgbClr val="002060"/>
                </a:solidFill>
                <a:latin typeface="Times New Roman" panose="02020603050405020304" pitchFamily="18" charset="0"/>
                <a:cs typeface="Times New Roman" panose="02020603050405020304" pitchFamily="18" charset="0"/>
              </a:rPr>
              <a:t>„Světový hudební průmysl si mne ruce. Jejich příjmy loni vzrostly o 5,9 procenta na 15,7 miliardy dolarů (386 miliard Kč) a zvýšily se už druhý rok po sobě. Trh hudebních nahrávek zaznamenal díky rozmachu </a:t>
            </a:r>
            <a:r>
              <a:rPr lang="cs-CZ" sz="2000" i="1" dirty="0" err="1">
                <a:solidFill>
                  <a:srgbClr val="002060"/>
                </a:solidFill>
                <a:latin typeface="Times New Roman" panose="02020603050405020304" pitchFamily="18" charset="0"/>
                <a:cs typeface="Times New Roman" panose="02020603050405020304" pitchFamily="18" charset="0"/>
              </a:rPr>
              <a:t>streamování</a:t>
            </a:r>
            <a:r>
              <a:rPr lang="cs-CZ" sz="2000" i="1" dirty="0">
                <a:solidFill>
                  <a:srgbClr val="002060"/>
                </a:solidFill>
                <a:latin typeface="Times New Roman" panose="02020603050405020304" pitchFamily="18" charset="0"/>
                <a:cs typeface="Times New Roman" panose="02020603050405020304" pitchFamily="18" charset="0"/>
              </a:rPr>
              <a:t> nejrychlejší celoroční růst za nejméně dvě desetiletí od roku 1997. Naopak prodej fyzických nosičů dál klesal a propadl se i zájem o placené digitální stahování hudby.“ (</a:t>
            </a:r>
            <a:r>
              <a:rPr lang="cs-CZ" sz="2000" i="1" dirty="0">
                <a:solidFill>
                  <a:srgbClr val="002060"/>
                </a:solidFill>
                <a:latin typeface="Times New Roman" panose="02020603050405020304" pitchFamily="18" charset="0"/>
                <a:cs typeface="Times New Roman" panose="02020603050405020304" pitchFamily="18" charset="0"/>
                <a:hlinkClick r:id="rId4"/>
              </a:rPr>
              <a:t>info.cz</a:t>
            </a:r>
            <a:r>
              <a:rPr lang="cs-CZ" sz="2000" i="1"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Po dlouhou dobu se hovořilo o krizi hudebního průmyslu. Vydavatelé se (právem) báli digitalizace a pirátství. Lehce dostupná hudba (a levná) však nakoply prodeje. Paušály jsou u ceny cesta kupředu!</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a:t>Digitalizace hudebního průmyslu</a:t>
            </a:r>
          </a:p>
        </p:txBody>
      </p:sp>
    </p:spTree>
    <p:extLst>
      <p:ext uri="{BB962C8B-B14F-4D97-AF65-F5344CB8AC3E}">
        <p14:creationId xmlns:p14="http://schemas.microsoft.com/office/powerpoint/2010/main" val="370820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Nové typy obchodních modelů - C2B (</a:t>
            </a:r>
            <a:r>
              <a:rPr lang="cs-CZ" sz="2000" dirty="0" err="1">
                <a:solidFill>
                  <a:srgbClr val="002060"/>
                </a:solidFill>
              </a:rPr>
              <a:t>Consumer</a:t>
            </a:r>
            <a:r>
              <a:rPr lang="cs-CZ" sz="2000" dirty="0">
                <a:solidFill>
                  <a:srgbClr val="002060"/>
                </a:solidFill>
              </a:rPr>
              <a:t>-to-Business, tedy spotřebitel firmě) a C2C (</a:t>
            </a:r>
            <a:r>
              <a:rPr lang="cs-CZ" sz="2000" dirty="0" err="1">
                <a:solidFill>
                  <a:srgbClr val="002060"/>
                </a:solidFill>
              </a:rPr>
              <a:t>Consumer</a:t>
            </a:r>
            <a:r>
              <a:rPr lang="cs-CZ" sz="2000" dirty="0">
                <a:solidFill>
                  <a:srgbClr val="002060"/>
                </a:solidFill>
              </a:rPr>
              <a:t>-to-</a:t>
            </a:r>
            <a:r>
              <a:rPr lang="cs-CZ" sz="2000" dirty="0" err="1">
                <a:solidFill>
                  <a:srgbClr val="002060"/>
                </a:solidFill>
              </a:rPr>
              <a:t>Consumer</a:t>
            </a:r>
            <a:r>
              <a:rPr lang="cs-CZ" sz="2000" dirty="0">
                <a:solidFill>
                  <a:srgbClr val="002060"/>
                </a:solidFill>
              </a:rPr>
              <a:t>, tedy spotřebitel spotřebiteli).</a:t>
            </a:r>
          </a:p>
          <a:p>
            <a:r>
              <a:rPr lang="cs-CZ" sz="2000" dirty="0">
                <a:solidFill>
                  <a:srgbClr val="002060"/>
                </a:solidFill>
              </a:rPr>
              <a:t>C2B vytváří spotřebitel hodnotu pro firmu, např. recenzí na srovnávači cen, nebo pokud v rámci online zpětné vazby spotřebitel firmě doporučí inovaci. U C2B se také někdy hovoří o otočené aukci, kdy spotřebitel dává cenovou poptávku na internet a čeká, která firma ji bude schopna využít. Dalším pohledem je pak již samotná nabídky nějakého řešení spotřebitelem, které firma nakupuje. C2C se velmi často popisuje jako forma elektronického obchodování, u které mohou mít obchodní vztah dva spotřebitelé, bez účasti firem, ale zpravidla za účasti třetí strany zajišťující technické řešení obchodu (aukce, burzy, diskuzní fóra).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dirty="0"/>
              <a:t>C Nové typy obchodních modelů </a:t>
            </a:r>
          </a:p>
        </p:txBody>
      </p:sp>
    </p:spTree>
    <p:extLst>
      <p:ext uri="{BB962C8B-B14F-4D97-AF65-F5344CB8AC3E}">
        <p14:creationId xmlns:p14="http://schemas.microsoft.com/office/powerpoint/2010/main" val="22069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499"/>
            <a:ext cx="8280920" cy="3024336"/>
          </a:xfrm>
          <a:prstGeom prst="rect">
            <a:avLst/>
          </a:prstGeom>
        </p:spPr>
        <p:txBody>
          <a:bodyPr>
            <a:noAutofit/>
          </a:bodyPr>
          <a:lstStyle/>
          <a:p>
            <a:r>
              <a:rPr lang="cs-CZ" sz="2000" dirty="0">
                <a:solidFill>
                  <a:srgbClr val="002060"/>
                </a:solidFill>
              </a:rPr>
              <a:t>Srovnávače cen jsou webové stránky, které srovnávají produkty a jejich ceny. </a:t>
            </a:r>
          </a:p>
          <a:p>
            <a:r>
              <a:rPr lang="cs-CZ" sz="2000" dirty="0">
                <a:solidFill>
                  <a:srgbClr val="002060"/>
                </a:solidFill>
              </a:rPr>
              <a:t>Naši spotřebitelé jsou stále lépe vybaveni informacemi, jednou z těch, které je zajímají nejvíce, je cena produktu v e-</a:t>
            </a:r>
            <a:r>
              <a:rPr lang="cs-CZ" sz="2000" dirty="0" err="1">
                <a:solidFill>
                  <a:srgbClr val="002060"/>
                </a:solidFill>
              </a:rPr>
              <a:t>shopech</a:t>
            </a:r>
            <a:r>
              <a:rPr lang="cs-CZ" sz="2000" dirty="0">
                <a:solidFill>
                  <a:srgbClr val="002060"/>
                </a:solidFill>
              </a:rPr>
              <a:t>. </a:t>
            </a:r>
          </a:p>
          <a:p>
            <a:r>
              <a:rPr lang="cs-CZ" sz="2000" dirty="0">
                <a:solidFill>
                  <a:srgbClr val="002060"/>
                </a:solidFill>
              </a:rPr>
              <a:t>Tyto weby ale musely kvůli tvrdé konkurenci nabídnout i přidanou hodnotu, tou je nejen detailní popis zboží, ale hlavně recenze uživatelů, žebříčky prodejů produktů, hodnocení e-</a:t>
            </a:r>
            <a:r>
              <a:rPr lang="cs-CZ" sz="2000" dirty="0" err="1">
                <a:solidFill>
                  <a:srgbClr val="002060"/>
                </a:solidFill>
              </a:rPr>
              <a:t>shopů</a:t>
            </a:r>
            <a:r>
              <a:rPr lang="cs-CZ" sz="2000" dirty="0">
                <a:solidFill>
                  <a:srgbClr val="002060"/>
                </a:solidFill>
              </a:rPr>
              <a:t> apod. Kromě základní funkce, tedy najít nejnižší cenu, jsou dnes používány i pro nalezení nejvhodnějšího produktu a e-</a:t>
            </a:r>
            <a:r>
              <a:rPr lang="cs-CZ" sz="2000" dirty="0" err="1">
                <a:solidFill>
                  <a:srgbClr val="002060"/>
                </a:solidFill>
              </a:rPr>
              <a:t>shopu</a:t>
            </a:r>
            <a:r>
              <a:rPr lang="cs-CZ" sz="2000" dirty="0">
                <a:solidFill>
                  <a:srgbClr val="002060"/>
                </a:solidFill>
              </a:rPr>
              <a:t>. Staly se proto důležité i pro samotné obchodníky (důležitý marketingový kanál), kteří se snaží udržovat si na těchto stránkách dobrou reputaci svého obchodu, využívají data z těchto stránek pro monitoring konkurence, produktových řešení na trhu. </a:t>
            </a:r>
            <a:r>
              <a:rPr lang="cs-CZ" sz="2000" dirty="0">
                <a:solidFill>
                  <a:srgbClr val="002060"/>
                </a:solidFill>
                <a:hlinkClick r:id="rId3"/>
              </a:rPr>
              <a:t>Princip fungování</a:t>
            </a:r>
            <a:r>
              <a:rPr lang="cs-CZ" sz="2000" dirty="0">
                <a:solidFill>
                  <a:srgbClr val="002060"/>
                </a:solidFill>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 Cenové srovnávače</a:t>
            </a:r>
          </a:p>
        </p:txBody>
      </p:sp>
    </p:spTree>
    <p:extLst>
      <p:ext uri="{BB962C8B-B14F-4D97-AF65-F5344CB8AC3E}">
        <p14:creationId xmlns:p14="http://schemas.microsoft.com/office/powerpoint/2010/main" val="135654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Cenou se rozumí peněžní částka sjednaná při nákupu a prodeji výrobků a při poskytování služeb jako protihodnota za poskytnuté plnění (Jakubíková, 2013, s. 270).</a:t>
            </a:r>
          </a:p>
          <a:p>
            <a:r>
              <a:rPr lang="cs-CZ" altLang="cs-CZ" sz="2000" dirty="0">
                <a:solidFill>
                  <a:srgbClr val="002060"/>
                </a:solidFill>
                <a:latin typeface="Times New Roman" panose="02020603050405020304" pitchFamily="18" charset="0"/>
                <a:cs typeface="Times New Roman" panose="02020603050405020304" pitchFamily="18" charset="0"/>
              </a:rPr>
              <a:t>Cenu kontroluje:</a:t>
            </a:r>
          </a:p>
          <a:p>
            <a:pPr lvl="1"/>
            <a:r>
              <a:rPr lang="cs-CZ" altLang="cs-CZ" sz="2000" dirty="0">
                <a:solidFill>
                  <a:srgbClr val="002060"/>
                </a:solidFill>
                <a:latin typeface="Times New Roman" panose="02020603050405020304" pitchFamily="18" charset="0"/>
                <a:cs typeface="Times New Roman" panose="02020603050405020304" pitchFamily="18" charset="0"/>
              </a:rPr>
              <a:t>Trh – existuje-li velká konkurence, tedy výrobci mají malý vliv a zákazník si vždy může vybrat nejnižší cenu.</a:t>
            </a:r>
          </a:p>
          <a:p>
            <a:pPr lvl="1"/>
            <a:r>
              <a:rPr lang="cs-CZ" altLang="cs-CZ" sz="2000" dirty="0">
                <a:solidFill>
                  <a:srgbClr val="002060"/>
                </a:solidFill>
                <a:latin typeface="Times New Roman" panose="02020603050405020304" pitchFamily="18" charset="0"/>
                <a:cs typeface="Times New Roman" panose="02020603050405020304" pitchFamily="18" charset="0"/>
              </a:rPr>
              <a:t>Firma – pokud má dostatečně odlišné produkty od 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Stát – kontroluje ceny citlivých produktů.</a:t>
            </a:r>
          </a:p>
        </p:txBody>
      </p:sp>
      <p:sp>
        <p:nvSpPr>
          <p:cNvPr id="6" name="Nadpis 5"/>
          <p:cNvSpPr>
            <a:spLocks noGrp="1"/>
          </p:cNvSpPr>
          <p:nvPr>
            <p:ph type="title"/>
          </p:nvPr>
        </p:nvSpPr>
        <p:spPr>
          <a:xfrm>
            <a:off x="179512" y="195486"/>
            <a:ext cx="6552728" cy="507703"/>
          </a:xfrm>
        </p:spPr>
        <p:txBody>
          <a:bodyPr/>
          <a:lstStyle/>
          <a:p>
            <a:r>
              <a:rPr lang="pl-PL" dirty="0"/>
              <a:t>Definice ceny, kdo ji kontroluje</a:t>
            </a:r>
            <a:endParaRPr lang="cs-CZ" dirty="0"/>
          </a:p>
        </p:txBody>
      </p:sp>
    </p:spTree>
    <p:extLst>
      <p:ext uri="{BB962C8B-B14F-4D97-AF65-F5344CB8AC3E}">
        <p14:creationId xmlns:p14="http://schemas.microsoft.com/office/powerpoint/2010/main" val="467901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87574"/>
            <a:ext cx="8280920" cy="3024336"/>
          </a:xfrm>
          <a:prstGeom prst="rect">
            <a:avLst/>
          </a:prstGeom>
        </p:spPr>
        <p:txBody>
          <a:bodyPr>
            <a:noAutofit/>
          </a:bodyPr>
          <a:lstStyle/>
          <a:p>
            <a:r>
              <a:rPr lang="cs-CZ" sz="2000" dirty="0">
                <a:solidFill>
                  <a:srgbClr val="002060"/>
                </a:solidFill>
              </a:rPr>
              <a:t>Funguje-li dynamická cenotvorba, cenové srovnávače, a ČR má skoro </a:t>
            </a:r>
            <a:r>
              <a:rPr lang="cs-CZ" sz="2000" dirty="0">
                <a:solidFill>
                  <a:srgbClr val="002060"/>
                </a:solidFill>
                <a:hlinkClick r:id="rId3"/>
              </a:rPr>
              <a:t>40 tisíc</a:t>
            </a:r>
            <a:r>
              <a:rPr lang="cs-CZ" sz="2000" dirty="0">
                <a:solidFill>
                  <a:srgbClr val="002060"/>
                </a:solidFill>
              </a:rPr>
              <a:t> e-</a:t>
            </a:r>
            <a:r>
              <a:rPr lang="cs-CZ" sz="2000" dirty="0" err="1">
                <a:solidFill>
                  <a:srgbClr val="002060"/>
                </a:solidFill>
              </a:rPr>
              <a:t>shopů</a:t>
            </a:r>
            <a:r>
              <a:rPr lang="cs-CZ" sz="2000" dirty="0">
                <a:solidFill>
                  <a:srgbClr val="002060"/>
                </a:solidFill>
              </a:rPr>
              <a:t> – nevede to k nějakým problémům? Ano, pokud máte e-</a:t>
            </a:r>
            <a:r>
              <a:rPr lang="cs-CZ" sz="2000" dirty="0" err="1">
                <a:solidFill>
                  <a:srgbClr val="002060"/>
                </a:solidFill>
              </a:rPr>
              <a:t>shop</a:t>
            </a:r>
            <a:r>
              <a:rPr lang="cs-CZ" sz="2000" dirty="0">
                <a:solidFill>
                  <a:srgbClr val="002060"/>
                </a:solidFill>
              </a:rPr>
              <a:t>, možná budete mít nulové zisky. </a:t>
            </a:r>
          </a:p>
          <a:p>
            <a:r>
              <a:rPr lang="cs-CZ" altLang="cs-CZ" sz="2000" dirty="0">
                <a:solidFill>
                  <a:srgbClr val="002060"/>
                </a:solidFill>
                <a:latin typeface="Times New Roman" panose="02020603050405020304" pitchFamily="18" charset="0"/>
                <a:cs typeface="Times New Roman" panose="02020603050405020304" pitchFamily="18" charset="0"/>
              </a:rPr>
              <a:t>Díky srovnávačům zákazníci migrují k nejlepším nabídkám. Proto u e-</a:t>
            </a:r>
            <a:r>
              <a:rPr lang="cs-CZ" altLang="cs-CZ" sz="2000" dirty="0" err="1">
                <a:solidFill>
                  <a:srgbClr val="002060"/>
                </a:solidFill>
                <a:latin typeface="Times New Roman" panose="02020603050405020304" pitchFamily="18" charset="0"/>
                <a:cs typeface="Times New Roman" panose="02020603050405020304" pitchFamily="18" charset="0"/>
              </a:rPr>
              <a:t>shopů</a:t>
            </a:r>
            <a:r>
              <a:rPr lang="cs-CZ" altLang="cs-CZ" sz="2000" dirty="0">
                <a:solidFill>
                  <a:srgbClr val="002060"/>
                </a:solidFill>
                <a:latin typeface="Times New Roman" panose="02020603050405020304" pitchFamily="18" charset="0"/>
                <a:cs typeface="Times New Roman" panose="02020603050405020304" pitchFamily="18" charset="0"/>
              </a:rPr>
              <a:t> začínají velkou roli hrát dodatečné služby! Nebo děláte výklenkové produkty (</a:t>
            </a:r>
            <a:r>
              <a:rPr lang="cs-CZ" altLang="cs-CZ" sz="2000" dirty="0" err="1">
                <a:solidFill>
                  <a:srgbClr val="002060"/>
                </a:solidFill>
                <a:latin typeface="Times New Roman" panose="02020603050405020304" pitchFamily="18" charset="0"/>
                <a:cs typeface="Times New Roman" panose="02020603050405020304" pitchFamily="18" charset="0"/>
              </a:rPr>
              <a:t>niche</a:t>
            </a:r>
            <a:r>
              <a:rPr lang="cs-CZ" altLang="cs-CZ" sz="2000" dirty="0">
                <a:solidFill>
                  <a:srgbClr val="002060"/>
                </a:solidFill>
                <a:latin typeface="Times New Roman" panose="02020603050405020304" pitchFamily="18" charset="0"/>
                <a:cs typeface="Times New Roman" panose="02020603050405020304" pitchFamily="18" charset="0"/>
              </a:rPr>
              <a:t>) podle logiky long-</a:t>
            </a:r>
            <a:r>
              <a:rPr lang="cs-CZ" altLang="cs-CZ" sz="2000" dirty="0" err="1">
                <a:solidFill>
                  <a:srgbClr val="002060"/>
                </a:solidFill>
                <a:latin typeface="Times New Roman" panose="02020603050405020304" pitchFamily="18" charset="0"/>
                <a:cs typeface="Times New Roman" panose="02020603050405020304" pitchFamily="18" charset="0"/>
              </a:rPr>
              <a:t>tail</a:t>
            </a:r>
            <a:r>
              <a:rPr lang="cs-CZ" altLang="cs-CZ" sz="2000" dirty="0">
                <a:solidFill>
                  <a:srgbClr val="002060"/>
                </a:solidFill>
                <a:latin typeface="Times New Roman" panose="02020603050405020304" pitchFamily="18" charset="0"/>
                <a:cs typeface="Times New Roman" panose="02020603050405020304" pitchFamily="18" charset="0"/>
              </a:rPr>
              <a:t> (jsem schopen logisticky to zajistit, takže neprodávám hodně kusů od 20% nejprodávanějších produktů, ale prodávám málo kusů od 80% produktů). </a:t>
            </a:r>
            <a:r>
              <a:rPr lang="cs-CZ" altLang="cs-CZ" sz="2000" dirty="0">
                <a:solidFill>
                  <a:srgbClr val="002060"/>
                </a:solidFill>
                <a:latin typeface="Times New Roman" panose="02020603050405020304" pitchFamily="18" charset="0"/>
                <a:cs typeface="Times New Roman" panose="02020603050405020304" pitchFamily="18" charset="0"/>
                <a:hlinkClick r:id="rId4"/>
              </a:rPr>
              <a:t>Podle čeho</a:t>
            </a:r>
            <a:r>
              <a:rPr lang="cs-CZ" altLang="cs-CZ" sz="2000" dirty="0">
                <a:solidFill>
                  <a:srgbClr val="002060"/>
                </a:solidFill>
                <a:latin typeface="Times New Roman" panose="02020603050405020304" pitchFamily="18" charset="0"/>
                <a:cs typeface="Times New Roman" panose="02020603050405020304" pitchFamily="18" charset="0"/>
              </a:rPr>
              <a:t> Češi vybírají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Dodatečné služby bývají často spojeny s věrnostními akcemi, ulehčením práce apod. (když kupuju pračku, tak se nesnažím ušetřit každou korunu, ale vyberu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kde mi to vynesou do bytu).</a:t>
            </a:r>
          </a:p>
        </p:txBody>
      </p:sp>
      <p:sp>
        <p:nvSpPr>
          <p:cNvPr id="6" name="Nadpis 5"/>
          <p:cNvSpPr>
            <a:spLocks noGrp="1"/>
          </p:cNvSpPr>
          <p:nvPr>
            <p:ph type="title"/>
          </p:nvPr>
        </p:nvSpPr>
        <p:spPr>
          <a:xfrm>
            <a:off x="179512" y="195486"/>
            <a:ext cx="6840760" cy="507703"/>
          </a:xfrm>
        </p:spPr>
        <p:txBody>
          <a:bodyPr/>
          <a:lstStyle/>
          <a:p>
            <a:r>
              <a:rPr lang="cs-CZ" dirty="0"/>
              <a:t>Toto vše ale vede k problémům s provozem e-</a:t>
            </a:r>
            <a:r>
              <a:rPr lang="cs-CZ" dirty="0" err="1"/>
              <a:t>shopu</a:t>
            </a:r>
            <a:endParaRPr lang="cs-CZ" dirty="0"/>
          </a:p>
        </p:txBody>
      </p:sp>
    </p:spTree>
    <p:extLst>
      <p:ext uri="{BB962C8B-B14F-4D97-AF65-F5344CB8AC3E}">
        <p14:creationId xmlns:p14="http://schemas.microsoft.com/office/powerpoint/2010/main" val="4211361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Členění platebních systémů: např. dle času, kdy je za zboží provedena platba (předplacené systémy, aktuálně placené, s platbou později), podle způsobu ověření platby (platební kartou, převod mezi účty, virtuální účty), nebo nejčastější podle typu systému na klasický a elektronický.</a:t>
            </a:r>
          </a:p>
          <a:p>
            <a:r>
              <a:rPr lang="cs-CZ" sz="2000" dirty="0">
                <a:solidFill>
                  <a:srgbClr val="002060"/>
                </a:solidFill>
              </a:rPr>
              <a:t>Klasické platební systémy zůstávají stále dominantní, velmi časté je u B2B např. v rámci platby na fakturu, u B2C trhu je to klasická dobírka (pro odesílatele je zvýšený náklad finanční i časový), platba hotově při převzetí, kartou při převzetí, bankovním převodem, kartou při objednávce. Čeští zákazníci stále preferují u prvního nákupu dobírku, pokud jsou spokojeni, tak u dalších nákupů již platí některou elektronickou formou.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 Platební systémy</a:t>
            </a:r>
          </a:p>
        </p:txBody>
      </p:sp>
    </p:spTree>
    <p:extLst>
      <p:ext uri="{BB962C8B-B14F-4D97-AF65-F5344CB8AC3E}">
        <p14:creationId xmlns:p14="http://schemas.microsoft.com/office/powerpoint/2010/main" val="2452427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Elektronické platební systémy využívají k realizaci převodu peněz informační technologie. Díky rychlosti, snadnosti pro uživatele, nízkým poplatkům a již relativně vysoké bezpečnosti zažily obrovský boom. </a:t>
            </a:r>
          </a:p>
          <a:p>
            <a:r>
              <a:rPr lang="cs-CZ" sz="2000" dirty="0">
                <a:solidFill>
                  <a:srgbClr val="002060"/>
                </a:solidFill>
              </a:rPr>
              <a:t>Ochrana před zneužitím je stále největším problémem, proto se používají zabezpečené elektronické transakce (SET - </a:t>
            </a:r>
            <a:r>
              <a:rPr lang="cs-CZ" sz="2000" dirty="0" err="1">
                <a:solidFill>
                  <a:srgbClr val="002060"/>
                </a:solidFill>
              </a:rPr>
              <a:t>Secure</a:t>
            </a:r>
            <a:r>
              <a:rPr lang="cs-CZ" sz="2000" dirty="0">
                <a:solidFill>
                  <a:srgbClr val="002060"/>
                </a:solidFill>
              </a:rPr>
              <a:t> </a:t>
            </a:r>
            <a:r>
              <a:rPr lang="cs-CZ" sz="2000" dirty="0" err="1">
                <a:solidFill>
                  <a:srgbClr val="002060"/>
                </a:solidFill>
              </a:rPr>
              <a:t>Electronic</a:t>
            </a:r>
            <a:r>
              <a:rPr lang="cs-CZ" sz="2000" dirty="0">
                <a:solidFill>
                  <a:srgbClr val="002060"/>
                </a:solidFill>
              </a:rPr>
              <a:t> </a:t>
            </a:r>
            <a:r>
              <a:rPr lang="cs-CZ" sz="2000" dirty="0" err="1">
                <a:solidFill>
                  <a:srgbClr val="002060"/>
                </a:solidFill>
              </a:rPr>
              <a:t>Transaction</a:t>
            </a:r>
            <a:r>
              <a:rPr lang="cs-CZ" sz="2000" dirty="0">
                <a:solidFill>
                  <a:srgbClr val="002060"/>
                </a:solidFill>
              </a:rPr>
              <a:t>), doplňkové metody ochrany (jako např. kód CVV2, virtuální platební karty, ověření přes SMS apod.). </a:t>
            </a:r>
          </a:p>
          <a:p>
            <a:r>
              <a:rPr lang="cs-CZ" sz="2000" dirty="0">
                <a:solidFill>
                  <a:srgbClr val="002060"/>
                </a:solidFill>
              </a:rPr>
              <a:t>Jednou z novějších metod ochrany je tzv. 3D-Secure, což je systém využívající zabezpečené platební brány (tu provozuje přímo karetní asociace nebo certifikovaní poskytovatelé), unikátní SMS kód pro každou platbu. Je to rychlé a bezpečnější, poskytováno zpravidla zdarma.</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Elektronické platební systémy</a:t>
            </a:r>
          </a:p>
        </p:txBody>
      </p:sp>
    </p:spTree>
    <p:extLst>
      <p:ext uri="{BB962C8B-B14F-4D97-AF65-F5344CB8AC3E}">
        <p14:creationId xmlns:p14="http://schemas.microsoft.com/office/powerpoint/2010/main" val="14381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4355"/>
            <a:ext cx="8280920" cy="3024336"/>
          </a:xfrm>
          <a:prstGeom prst="rect">
            <a:avLst/>
          </a:prstGeom>
        </p:spPr>
        <p:txBody>
          <a:bodyPr>
            <a:noAutofit/>
          </a:bodyPr>
          <a:lstStyle/>
          <a:p>
            <a:r>
              <a:rPr lang="cs-CZ" sz="2000" dirty="0" err="1">
                <a:solidFill>
                  <a:srgbClr val="002060"/>
                </a:solidFill>
              </a:rPr>
              <a:t>PayPal</a:t>
            </a:r>
            <a:r>
              <a:rPr lang="cs-CZ" sz="2000" dirty="0">
                <a:solidFill>
                  <a:srgbClr val="002060"/>
                </a:solidFill>
              </a:rPr>
              <a:t> je elektronický platební prostředek, kde si uživatel může zřídit účet a nabít na něj peněžní prostředky (lze samozřejmě i propojit s platební kartou/účtem). Ty pak jdou použít jako běžný bankovní účet k platbě na internetu. </a:t>
            </a:r>
          </a:p>
          <a:p>
            <a:r>
              <a:rPr lang="cs-CZ" sz="2000" dirty="0">
                <a:solidFill>
                  <a:srgbClr val="002060"/>
                </a:solidFill>
              </a:rPr>
              <a:t>Zásadní výhodou je možnost nepoužívat údaje našeho hlavního bankovního účtu, ale jen účtu </a:t>
            </a:r>
            <a:r>
              <a:rPr lang="cs-CZ" sz="2000" dirty="0" err="1">
                <a:solidFill>
                  <a:srgbClr val="002060"/>
                </a:solidFill>
              </a:rPr>
              <a:t>PayPal</a:t>
            </a:r>
            <a:r>
              <a:rPr lang="cs-CZ" sz="2000" dirty="0">
                <a:solidFill>
                  <a:srgbClr val="002060"/>
                </a:solidFill>
              </a:rPr>
              <a:t>, na kterém máme omezenou hotovost. Další výhodou je okamžitost platby. Jako výhodu je možno uvést již i velikost celého systému, který pak má vyjednávací sílu při například reklamaci platby a žádosti o vrácení peněz (tzv. </a:t>
            </a:r>
            <a:r>
              <a:rPr lang="cs-CZ" sz="2000" dirty="0" err="1">
                <a:solidFill>
                  <a:srgbClr val="002060"/>
                </a:solidFill>
              </a:rPr>
              <a:t>chargeback</a:t>
            </a:r>
            <a:r>
              <a:rPr lang="cs-CZ" sz="2000" dirty="0">
                <a:solidFill>
                  <a:srgbClr val="002060"/>
                </a:solidFill>
              </a:rPr>
              <a:t>, v západní Evropě a USA naprosto běžná funkce, u nás v ČR ne vždy podporována bankovními institucemi, proto je výhodné platit přes </a:t>
            </a:r>
            <a:r>
              <a:rPr lang="cs-CZ" sz="2000" dirty="0" err="1">
                <a:solidFill>
                  <a:srgbClr val="002060"/>
                </a:solidFill>
              </a:rPr>
              <a:t>PayPal</a:t>
            </a:r>
            <a:r>
              <a:rPr lang="cs-CZ" sz="2000" dirty="0">
                <a:solidFill>
                  <a:srgbClr val="002060"/>
                </a:solidFill>
              </a:rPr>
              <a:t> a při problémech s e-</a:t>
            </a:r>
            <a:r>
              <a:rPr lang="cs-CZ" sz="2000" dirty="0" err="1">
                <a:solidFill>
                  <a:srgbClr val="002060"/>
                </a:solidFill>
              </a:rPr>
              <a:t>shopem</a:t>
            </a:r>
            <a:r>
              <a:rPr lang="cs-CZ" sz="2000" dirty="0">
                <a:solidFill>
                  <a:srgbClr val="002060"/>
                </a:solidFill>
              </a:rPr>
              <a:t> platbu jednoduše stornovat – ALE! Kvůli tomu </a:t>
            </a:r>
            <a:r>
              <a:rPr lang="cs-CZ" sz="2000" dirty="0" err="1">
                <a:solidFill>
                  <a:srgbClr val="002060"/>
                </a:solidFill>
              </a:rPr>
              <a:t>PayPal</a:t>
            </a:r>
            <a:r>
              <a:rPr lang="cs-CZ" sz="2000" dirty="0">
                <a:solidFill>
                  <a:srgbClr val="002060"/>
                </a:solidFill>
              </a:rPr>
              <a:t> neberou všude – weby se chrání před storny).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PayPal</a:t>
            </a:r>
            <a:endParaRPr lang="cs-CZ" dirty="0"/>
          </a:p>
        </p:txBody>
      </p:sp>
    </p:spTree>
    <p:extLst>
      <p:ext uri="{BB962C8B-B14F-4D97-AF65-F5344CB8AC3E}">
        <p14:creationId xmlns:p14="http://schemas.microsoft.com/office/powerpoint/2010/main" val="1237513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Prodávající: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Jediný prvek marketingového mixu, který generuje příjmy (ostatní produkují náklady).</a:t>
            </a:r>
          </a:p>
          <a:p>
            <a:pPr lvl="1"/>
            <a:r>
              <a:rPr lang="cs-CZ" altLang="cs-CZ" sz="2000" dirty="0">
                <a:solidFill>
                  <a:srgbClr val="002060"/>
                </a:solidFill>
                <a:latin typeface="Times New Roman" panose="02020603050405020304" pitchFamily="18" charset="0"/>
                <a:cs typeface="Times New Roman" panose="02020603050405020304" pitchFamily="18" charset="0"/>
              </a:rPr>
              <a:t>Manifestuje podnikovou kulturu navenek.</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Nakupující:</a:t>
            </a:r>
          </a:p>
          <a:p>
            <a:pPr lvl="1"/>
            <a:r>
              <a:rPr lang="cs-CZ" altLang="cs-CZ" sz="2000" dirty="0">
                <a:solidFill>
                  <a:srgbClr val="002060"/>
                </a:solidFill>
                <a:latin typeface="Times New Roman" panose="02020603050405020304" pitchFamily="18" charset="0"/>
                <a:cs typeface="Times New Roman" panose="02020603050405020304" pitchFamily="18" charset="0"/>
              </a:rPr>
              <a:t>Je prostředkem pro obdržení požadovaného produktu.</a:t>
            </a:r>
          </a:p>
          <a:p>
            <a:pPr lvl="1"/>
            <a:r>
              <a:rPr lang="cs-CZ" altLang="cs-CZ" sz="2000" dirty="0">
                <a:solidFill>
                  <a:srgbClr val="002060"/>
                </a:solidFill>
                <a:latin typeface="Times New Roman" panose="02020603050405020304" pitchFamily="18" charset="0"/>
                <a:cs typeface="Times New Roman" panose="02020603050405020304" pitchFamily="18" charset="0"/>
              </a:rPr>
              <a:t>Cena je pro zákazníka často měřítkem kvality.</a:t>
            </a:r>
          </a:p>
          <a:p>
            <a:pPr lvl="1"/>
            <a:r>
              <a:rPr lang="cs-CZ" altLang="cs-CZ" sz="2000" dirty="0">
                <a:solidFill>
                  <a:srgbClr val="002060"/>
                </a:solidFill>
                <a:latin typeface="Times New Roman" panose="02020603050405020304" pitchFamily="18" charset="0"/>
                <a:cs typeface="Times New Roman" panose="02020603050405020304" pitchFamily="18" charset="0"/>
              </a:rPr>
              <a:t>Je významným prvkem ve vícekriteriálním rozhodování spotřebitele.</a:t>
            </a:r>
          </a:p>
        </p:txBody>
      </p:sp>
      <p:sp>
        <p:nvSpPr>
          <p:cNvPr id="6" name="Nadpis 5"/>
          <p:cNvSpPr>
            <a:spLocks noGrp="1"/>
          </p:cNvSpPr>
          <p:nvPr>
            <p:ph type="title"/>
          </p:nvPr>
        </p:nvSpPr>
        <p:spPr>
          <a:xfrm>
            <a:off x="179512" y="195486"/>
            <a:ext cx="6408712" cy="507703"/>
          </a:xfrm>
        </p:spPr>
        <p:txBody>
          <a:bodyPr/>
          <a:lstStyle/>
          <a:p>
            <a:r>
              <a:rPr lang="pl-PL" dirty="0"/>
              <a:t>Význam ceny pro různé subjekty trhu</a:t>
            </a:r>
            <a:endParaRPr lang="cs-CZ" dirty="0"/>
          </a:p>
        </p:txBody>
      </p:sp>
    </p:spTree>
    <p:extLst>
      <p:ext uri="{BB962C8B-B14F-4D97-AF65-F5344CB8AC3E}">
        <p14:creationId xmlns:p14="http://schemas.microsoft.com/office/powerpoint/2010/main" val="334325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Externí:</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trhu.</a:t>
            </a:r>
          </a:p>
          <a:p>
            <a:pPr lvl="1"/>
            <a:r>
              <a:rPr lang="cs-CZ" altLang="cs-CZ" sz="2000" dirty="0">
                <a:solidFill>
                  <a:srgbClr val="002060"/>
                </a:solidFill>
                <a:latin typeface="Times New Roman" panose="02020603050405020304" pitchFamily="18" charset="0"/>
                <a:cs typeface="Times New Roman" panose="02020603050405020304" pitchFamily="18" charset="0"/>
              </a:rPr>
              <a:t>Charakter poptávky.</a:t>
            </a:r>
          </a:p>
          <a:p>
            <a:pPr lvl="1"/>
            <a:r>
              <a:rPr lang="cs-CZ" altLang="cs-CZ" sz="2000" dirty="0">
                <a:solidFill>
                  <a:srgbClr val="002060"/>
                </a:solidFill>
                <a:latin typeface="Times New Roman" panose="02020603050405020304" pitchFamily="18" charset="0"/>
                <a:cs typeface="Times New Roman" panose="02020603050405020304" pitchFamily="18" charset="0"/>
              </a:rPr>
              <a:t>Cenová elasticita nabídky.</a:t>
            </a:r>
          </a:p>
          <a:p>
            <a:pPr lvl="1"/>
            <a:r>
              <a:rPr lang="cs-CZ" altLang="cs-CZ" sz="2000" dirty="0">
                <a:solidFill>
                  <a:srgbClr val="002060"/>
                </a:solidFill>
                <a:latin typeface="Times New Roman" panose="02020603050405020304" pitchFamily="18" charset="0"/>
                <a:cs typeface="Times New Roman" panose="02020603050405020304" pitchFamily="18" charset="0"/>
              </a:rPr>
              <a:t>Konkurence.</a:t>
            </a:r>
          </a:p>
          <a:p>
            <a:pPr lvl="1"/>
            <a:r>
              <a:rPr lang="cs-CZ" altLang="cs-CZ" sz="2000" dirty="0">
                <a:solidFill>
                  <a:srgbClr val="002060"/>
                </a:solidFill>
                <a:latin typeface="Times New Roman" panose="02020603050405020304" pitchFamily="18" charset="0"/>
                <a:cs typeface="Times New Roman" panose="02020603050405020304" pitchFamily="18" charset="0"/>
              </a:rPr>
              <a:t>Zákazníci.</a:t>
            </a:r>
          </a:p>
          <a:p>
            <a:r>
              <a:rPr lang="cs-CZ" altLang="cs-CZ" sz="2000" dirty="0">
                <a:solidFill>
                  <a:srgbClr val="002060"/>
                </a:solidFill>
                <a:latin typeface="Times New Roman" panose="02020603050405020304" pitchFamily="18" charset="0"/>
                <a:cs typeface="Times New Roman" panose="02020603050405020304" pitchFamily="18" charset="0"/>
              </a:rPr>
              <a:t>Interní:</a:t>
            </a:r>
          </a:p>
          <a:p>
            <a:pPr lvl="1"/>
            <a:r>
              <a:rPr lang="cs-CZ" altLang="cs-CZ" sz="2000" dirty="0">
                <a:solidFill>
                  <a:srgbClr val="002060"/>
                </a:solidFill>
                <a:latin typeface="Times New Roman" panose="02020603050405020304" pitchFamily="18" charset="0"/>
                <a:cs typeface="Times New Roman" panose="02020603050405020304" pitchFamily="18" charset="0"/>
              </a:rPr>
              <a:t>Strategické a marketingové cíle.</a:t>
            </a:r>
          </a:p>
          <a:p>
            <a:pPr lvl="1"/>
            <a:r>
              <a:rPr lang="cs-CZ" altLang="cs-CZ" sz="2000" dirty="0">
                <a:solidFill>
                  <a:srgbClr val="002060"/>
                </a:solidFill>
                <a:latin typeface="Times New Roman" panose="02020603050405020304" pitchFamily="18" charset="0"/>
                <a:cs typeface="Times New Roman" panose="02020603050405020304" pitchFamily="18" charset="0"/>
              </a:rPr>
              <a:t>Organizace cenové politiky (kdo určuje).</a:t>
            </a:r>
          </a:p>
          <a:p>
            <a:pPr lvl="1"/>
            <a:r>
              <a:rPr lang="cs-CZ" altLang="cs-CZ" sz="2000" dirty="0">
                <a:solidFill>
                  <a:srgbClr val="002060"/>
                </a:solidFill>
                <a:latin typeface="Times New Roman" panose="02020603050405020304" pitchFamily="18" charset="0"/>
                <a:cs typeface="Times New Roman" panose="02020603050405020304" pitchFamily="18" charset="0"/>
              </a:rPr>
              <a:t>Marketingový mix.</a:t>
            </a:r>
          </a:p>
          <a:p>
            <a:pPr lvl="1"/>
            <a:r>
              <a:rPr lang="cs-CZ" altLang="cs-CZ" sz="2000" dirty="0">
                <a:solidFill>
                  <a:srgbClr val="002060"/>
                </a:solidFill>
                <a:latin typeface="Times New Roman" panose="02020603050405020304" pitchFamily="18" charset="0"/>
                <a:cs typeface="Times New Roman" panose="02020603050405020304" pitchFamily="18" charset="0"/>
              </a:rPr>
              <a:t>Diferenciace produktů.</a:t>
            </a:r>
          </a:p>
        </p:txBody>
      </p:sp>
      <p:sp>
        <p:nvSpPr>
          <p:cNvPr id="6" name="Nadpis 5"/>
          <p:cNvSpPr>
            <a:spLocks noGrp="1"/>
          </p:cNvSpPr>
          <p:nvPr>
            <p:ph type="title"/>
          </p:nvPr>
        </p:nvSpPr>
        <p:spPr>
          <a:xfrm>
            <a:off x="179512" y="195486"/>
            <a:ext cx="6552728" cy="507703"/>
          </a:xfrm>
        </p:spPr>
        <p:txBody>
          <a:bodyPr/>
          <a:lstStyle/>
          <a:p>
            <a:r>
              <a:rPr lang="cs-CZ" dirty="0"/>
              <a:t>Faktory ovlivňující stanovení ceny produktů</a:t>
            </a:r>
          </a:p>
        </p:txBody>
      </p:sp>
    </p:spTree>
    <p:extLst>
      <p:ext uri="{BB962C8B-B14F-4D97-AF65-F5344CB8AC3E}">
        <p14:creationId xmlns:p14="http://schemas.microsoft.com/office/powerpoint/2010/main" val="64614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zavádění nového produktu </a:t>
            </a:r>
            <a:r>
              <a:rPr lang="cs-CZ" altLang="cs-CZ" sz="2000" dirty="0">
                <a:solidFill>
                  <a:srgbClr val="002060"/>
                </a:solidFill>
                <a:latin typeface="Times New Roman" panose="02020603050405020304" pitchFamily="18" charset="0"/>
                <a:cs typeface="Times New Roman" panose="02020603050405020304" pitchFamily="18" charset="0"/>
              </a:rPr>
              <a:t>na trh musíme poprvé stanovit jeho cenu.</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změně tržních podmínek</a:t>
            </a:r>
            <a:r>
              <a:rPr lang="cs-CZ" altLang="cs-CZ" sz="2000" dirty="0">
                <a:solidFill>
                  <a:srgbClr val="002060"/>
                </a:solidFill>
                <a:latin typeface="Times New Roman" panose="02020603050405020304" pitchFamily="18" charset="0"/>
                <a:cs typeface="Times New Roman" panose="02020603050405020304" pitchFamily="18" charset="0"/>
              </a:rPr>
              <a:t>, jako reakce na změnu chování konkurence, chování trhu (vliv inflace, změn hodnoty koruny, sazby daní či legislativních opatření) nebo změny chování zákazníků (pokles či růst reálných příjmů, módní trendy v designu výrobku, sezónní výkyvy v poptávce atd.).</a:t>
            </a:r>
          </a:p>
          <a:p>
            <a:r>
              <a:rPr lang="cs-CZ" altLang="cs-CZ" sz="2000" dirty="0">
                <a:solidFill>
                  <a:srgbClr val="002060"/>
                </a:solidFill>
                <a:latin typeface="Times New Roman" panose="02020603050405020304" pitchFamily="18" charset="0"/>
                <a:cs typeface="Times New Roman" panose="02020603050405020304" pitchFamily="18" charset="0"/>
              </a:rPr>
              <a:t>Když dojde ke </a:t>
            </a:r>
            <a:r>
              <a:rPr lang="cs-CZ" altLang="cs-CZ" sz="2000" i="1" dirty="0">
                <a:solidFill>
                  <a:srgbClr val="002060"/>
                </a:solidFill>
                <a:latin typeface="Times New Roman" panose="02020603050405020304" pitchFamily="18" charset="0"/>
                <a:cs typeface="Times New Roman" panose="02020603050405020304" pitchFamily="18" charset="0"/>
              </a:rPr>
              <a:t>změně struktury nákladů firmy</a:t>
            </a:r>
            <a:r>
              <a:rPr lang="cs-CZ" altLang="cs-CZ" sz="2000" dirty="0">
                <a:solidFill>
                  <a:srgbClr val="002060"/>
                </a:solidFill>
                <a:latin typeface="Times New Roman" panose="02020603050405020304" pitchFamily="18" charset="0"/>
                <a:cs typeface="Times New Roman" panose="02020603050405020304" pitchFamily="18" charset="0"/>
              </a:rPr>
              <a:t>, např. vlivem růstu mezd zaměstnanců, investiční činnosti - modernizace výrobního zařízení, umožňující produkovat levněji.</a:t>
            </a:r>
          </a:p>
          <a:p>
            <a:r>
              <a:rPr lang="cs-CZ" altLang="cs-CZ" sz="2000" dirty="0">
                <a:solidFill>
                  <a:srgbClr val="002060"/>
                </a:solidFill>
                <a:latin typeface="Times New Roman" panose="02020603050405020304" pitchFamily="18" charset="0"/>
                <a:cs typeface="Times New Roman" panose="02020603050405020304" pitchFamily="18" charset="0"/>
              </a:rPr>
              <a:t>Při </a:t>
            </a:r>
            <a:r>
              <a:rPr lang="cs-CZ" altLang="cs-CZ" sz="2000" i="1" dirty="0">
                <a:solidFill>
                  <a:srgbClr val="002060"/>
                </a:solidFill>
                <a:latin typeface="Times New Roman" panose="02020603050405020304" pitchFamily="18" charset="0"/>
                <a:cs typeface="Times New Roman" panose="02020603050405020304" pitchFamily="18" charset="0"/>
              </a:rPr>
              <a:t>zpracování dodavatelských nabídek</a:t>
            </a:r>
            <a:r>
              <a:rPr lang="cs-CZ" altLang="cs-CZ" sz="2000" dirty="0">
                <a:solidFill>
                  <a:srgbClr val="002060"/>
                </a:solidFill>
                <a:latin typeface="Times New Roman" panose="02020603050405020304" pitchFamily="18" charset="0"/>
                <a:cs typeface="Times New Roman" panose="02020603050405020304" pitchFamily="18" charset="0"/>
              </a:rPr>
              <a:t>. Když poptávka a cena jednoho výrobku závisí na ceně jiného výrobku - např. vztah ceny pojištění automobilu a jeho pořizovací ceny, pokles prodeje laserových tiskáren v závislosti na růstu ceny její vyměnitelné náplně.</a:t>
            </a:r>
          </a:p>
        </p:txBody>
      </p:sp>
      <p:sp>
        <p:nvSpPr>
          <p:cNvPr id="6" name="Nadpis 5"/>
          <p:cNvSpPr>
            <a:spLocks noGrp="1"/>
          </p:cNvSpPr>
          <p:nvPr>
            <p:ph type="title"/>
          </p:nvPr>
        </p:nvSpPr>
        <p:spPr>
          <a:xfrm>
            <a:off x="179512" y="195486"/>
            <a:ext cx="3888432" cy="507703"/>
          </a:xfrm>
        </p:spPr>
        <p:txBody>
          <a:bodyPr/>
          <a:lstStyle/>
          <a:p>
            <a:r>
              <a:rPr lang="cs-CZ" dirty="0"/>
              <a:t>Kdy stanovuji cenu?</a:t>
            </a:r>
          </a:p>
        </p:txBody>
      </p:sp>
    </p:spTree>
    <p:extLst>
      <p:ext uri="{BB962C8B-B14F-4D97-AF65-F5344CB8AC3E}">
        <p14:creationId xmlns:p14="http://schemas.microsoft.com/office/powerpoint/2010/main" val="81919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B2B</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stanovována většinou pro každý kontrakt zvláště.</a:t>
            </a:r>
          </a:p>
          <a:p>
            <a:pPr lvl="1"/>
            <a:r>
              <a:rPr lang="cs-CZ" altLang="cs-CZ" sz="2000" dirty="0">
                <a:solidFill>
                  <a:srgbClr val="002060"/>
                </a:solidFill>
                <a:latin typeface="Times New Roman" panose="02020603050405020304" pitchFamily="18" charset="0"/>
                <a:cs typeface="Times New Roman" panose="02020603050405020304" pitchFamily="18" charset="0"/>
              </a:rPr>
              <a:t>Součástí bývají tvrdá obchodní vyjednávání.</a:t>
            </a:r>
          </a:p>
          <a:p>
            <a:r>
              <a:rPr lang="cs-CZ" altLang="cs-CZ" sz="2000" dirty="0">
                <a:solidFill>
                  <a:srgbClr val="002060"/>
                </a:solidFill>
                <a:latin typeface="Times New Roman" panose="02020603050405020304" pitchFamily="18" charset="0"/>
                <a:cs typeface="Times New Roman" panose="02020603050405020304" pitchFamily="18" charset="0"/>
              </a:rPr>
              <a:t>B2C</a:t>
            </a:r>
          </a:p>
          <a:p>
            <a:pPr lvl="1"/>
            <a:r>
              <a:rPr lang="cs-CZ" altLang="cs-CZ" sz="2000" dirty="0">
                <a:solidFill>
                  <a:srgbClr val="002060"/>
                </a:solidFill>
                <a:latin typeface="Times New Roman" panose="02020603050405020304" pitchFamily="18" charset="0"/>
                <a:cs typeface="Times New Roman" panose="02020603050405020304" pitchFamily="18" charset="0"/>
              </a:rPr>
              <a:t>Fixní ceny pro všechny v rámci trhu.</a:t>
            </a:r>
          </a:p>
          <a:p>
            <a:pPr lvl="1"/>
            <a:r>
              <a:rPr lang="cs-CZ" altLang="cs-CZ" sz="2000" dirty="0">
                <a:solidFill>
                  <a:srgbClr val="002060"/>
                </a:solidFill>
                <a:latin typeface="Times New Roman" panose="02020603050405020304" pitchFamily="18" charset="0"/>
                <a:cs typeface="Times New Roman" panose="02020603050405020304" pitchFamily="18" charset="0"/>
              </a:rPr>
              <a:t>Ceny jsou veřejné a informace přístupné.</a:t>
            </a:r>
          </a:p>
          <a:p>
            <a:r>
              <a:rPr lang="cs-CZ" altLang="cs-CZ" sz="2000" dirty="0">
                <a:solidFill>
                  <a:srgbClr val="002060"/>
                </a:solidFill>
                <a:latin typeface="Times New Roman" panose="02020603050405020304" pitchFamily="18" charset="0"/>
                <a:cs typeface="Times New Roman" panose="02020603050405020304" pitchFamily="18" charset="0"/>
              </a:rPr>
              <a:t>B2G</a:t>
            </a:r>
          </a:p>
          <a:p>
            <a:pPr lvl="1"/>
            <a:r>
              <a:rPr lang="cs-CZ" altLang="cs-CZ" sz="2000" dirty="0">
                <a:solidFill>
                  <a:srgbClr val="002060"/>
                </a:solidFill>
                <a:latin typeface="Times New Roman" panose="02020603050405020304" pitchFamily="18" charset="0"/>
                <a:cs typeface="Times New Roman" panose="02020603050405020304" pitchFamily="18" charset="0"/>
              </a:rPr>
              <a:t>Cena stanovena v rámci tendrů a veřejných zakázek.</a:t>
            </a:r>
          </a:p>
        </p:txBody>
      </p:sp>
      <p:sp>
        <p:nvSpPr>
          <p:cNvPr id="6" name="Nadpis 5"/>
          <p:cNvSpPr>
            <a:spLocks noGrp="1"/>
          </p:cNvSpPr>
          <p:nvPr>
            <p:ph type="title"/>
          </p:nvPr>
        </p:nvSpPr>
        <p:spPr>
          <a:xfrm>
            <a:off x="179512" y="195486"/>
            <a:ext cx="3888432" cy="507703"/>
          </a:xfrm>
        </p:spPr>
        <p:txBody>
          <a:bodyPr/>
          <a:lstStyle/>
          <a:p>
            <a:r>
              <a:rPr lang="pt-BR" dirty="0"/>
              <a:t>Typy trhů a cenová praxe</a:t>
            </a:r>
            <a:endParaRPr lang="cs-CZ" dirty="0"/>
          </a:p>
        </p:txBody>
      </p:sp>
    </p:spTree>
    <p:extLst>
      <p:ext uri="{BB962C8B-B14F-4D97-AF65-F5344CB8AC3E}">
        <p14:creationId xmlns:p14="http://schemas.microsoft.com/office/powerpoint/2010/main" val="348580143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4455</TotalTime>
  <Words>4522</Words>
  <Application>Microsoft Office PowerPoint</Application>
  <PresentationFormat>Předvádění na obrazovce (16:9)</PresentationFormat>
  <Paragraphs>417</Paragraphs>
  <Slides>54</Slides>
  <Notes>50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54</vt:i4>
      </vt:variant>
    </vt:vector>
  </HeadingPairs>
  <TitlesOfParts>
    <vt:vector size="58" baseType="lpstr">
      <vt:lpstr>Arial</vt:lpstr>
      <vt:lpstr>Calibri</vt:lpstr>
      <vt:lpstr>Times New Roman</vt:lpstr>
      <vt:lpstr>SLU</vt:lpstr>
      <vt:lpstr>Cenové strategie</vt:lpstr>
      <vt:lpstr>Obsah přednášky</vt:lpstr>
      <vt:lpstr>Cena v marketingu</vt:lpstr>
      <vt:lpstr>„Neuvěřitelně“ vysoké slevy produktů</vt:lpstr>
      <vt:lpstr>Definice ceny, kdo ji kontroluje</vt:lpstr>
      <vt:lpstr>Význam ceny pro různé subjekty trhu</vt:lpstr>
      <vt:lpstr>Faktory ovlivňující stanovení ceny produktů</vt:lpstr>
      <vt:lpstr>Kdy stanovuji cenu?</vt:lpstr>
      <vt:lpstr>Typy trhů a cenová praxe</vt:lpstr>
      <vt:lpstr>Tržní struktura a cenová praxe</vt:lpstr>
      <vt:lpstr>Elasticita</vt:lpstr>
      <vt:lpstr>Efekty cenových změn</vt:lpstr>
      <vt:lpstr>Zajímavé implikace změn vnímání ceny v online prostředí</vt:lpstr>
      <vt:lpstr>A Elektronické peníze</vt:lpstr>
      <vt:lpstr>B Mikrotransakce 1</vt:lpstr>
      <vt:lpstr>C Předobjednávky </vt:lpstr>
      <vt:lpstr>D Cena na webu?</vt:lpstr>
      <vt:lpstr>Postup při tvorbě cenové strategie</vt:lpstr>
      <vt:lpstr>Postup při tvorbě cenové strategie</vt:lpstr>
      <vt:lpstr>Cíle a strategie stanovení ceny</vt:lpstr>
      <vt:lpstr>Možné cíle stanovení ceny</vt:lpstr>
      <vt:lpstr>Postup při tvorbě cenové strategie</vt:lpstr>
      <vt:lpstr>Kalkulační rovnice – pohled manažera</vt:lpstr>
      <vt:lpstr>Vybrané typy využívaných cenových strategií</vt:lpstr>
      <vt:lpstr>Marketingové strategie na základě vztahu cena/kvalita</vt:lpstr>
      <vt:lpstr>Marketingové strategie na základě vztahu cena/kvalita</vt:lpstr>
      <vt:lpstr>Marketingové strategie na základě vztahu cena/kvalita</vt:lpstr>
      <vt:lpstr>Strategie aktivní cenové konkurence</vt:lpstr>
      <vt:lpstr>Strategie necenové konkurence</vt:lpstr>
      <vt:lpstr>Ceny v e-shopu</vt:lpstr>
      <vt:lpstr>Další nové typy zobrazování cen</vt:lpstr>
      <vt:lpstr>Překvapivě nejlevnější e-shopy nemají slevy</vt:lpstr>
      <vt:lpstr>Specifické typy cen 1</vt:lpstr>
      <vt:lpstr>Specifické typy cen 2</vt:lpstr>
      <vt:lpstr>Specifické typy cen 3</vt:lpstr>
      <vt:lpstr>Skimming a premium pricing</vt:lpstr>
      <vt:lpstr>Strategie cenových úlev</vt:lpstr>
      <vt:lpstr>Psychologická cenová tvorba</vt:lpstr>
      <vt:lpstr>Diskriminační ceny</vt:lpstr>
      <vt:lpstr>Produkt, který přiláká zákazníky k ostatním produktům</vt:lpstr>
      <vt:lpstr>Strategie z hlediska udržení ceny v distribučním kanálu</vt:lpstr>
      <vt:lpstr>Stanovení cen na základě charakteristik produktu</vt:lpstr>
      <vt:lpstr>Jak internet změnil vnímání ceny?</vt:lpstr>
      <vt:lpstr>A Dynamická cenotvorba 1</vt:lpstr>
      <vt:lpstr>Dynamická cenotvorba 2</vt:lpstr>
      <vt:lpstr>B Digitalizace hudebního průmyslu</vt:lpstr>
      <vt:lpstr>Digitalizace hudebního průmyslu</vt:lpstr>
      <vt:lpstr>C Nové typy obchodních modelů </vt:lpstr>
      <vt:lpstr>D Cenové srovnávače</vt:lpstr>
      <vt:lpstr>Toto vše ale vede k problémům s provozem e-shopu</vt:lpstr>
      <vt:lpstr>E Platební systémy</vt:lpstr>
      <vt:lpstr>Elektronické platební systémy</vt:lpstr>
      <vt:lpstr>PayPal</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155</cp:revision>
  <dcterms:created xsi:type="dcterms:W3CDTF">2016-07-06T15:42:34Z</dcterms:created>
  <dcterms:modified xsi:type="dcterms:W3CDTF">2023-11-30T07:31:21Z</dcterms:modified>
</cp:coreProperties>
</file>