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3"/>
  </p:notesMasterIdLst>
  <p:sldIdLst>
    <p:sldId id="256" r:id="rId2"/>
    <p:sldId id="274" r:id="rId3"/>
    <p:sldId id="259" r:id="rId4"/>
    <p:sldId id="280" r:id="rId5"/>
    <p:sldId id="295" r:id="rId6"/>
    <p:sldId id="296" r:id="rId7"/>
    <p:sldId id="273" r:id="rId8"/>
    <p:sldId id="265" r:id="rId9"/>
    <p:sldId id="272" r:id="rId10"/>
    <p:sldId id="266" r:id="rId11"/>
    <p:sldId id="289" r:id="rId12"/>
    <p:sldId id="267" r:id="rId13"/>
    <p:sldId id="268" r:id="rId14"/>
    <p:sldId id="298" r:id="rId15"/>
    <p:sldId id="275" r:id="rId16"/>
    <p:sldId id="269" r:id="rId17"/>
    <p:sldId id="281" r:id="rId18"/>
    <p:sldId id="277" r:id="rId19"/>
    <p:sldId id="292" r:id="rId20"/>
    <p:sldId id="293" r:id="rId21"/>
    <p:sldId id="294" r:id="rId22"/>
    <p:sldId id="276" r:id="rId23"/>
    <p:sldId id="270" r:id="rId24"/>
    <p:sldId id="271" r:id="rId25"/>
    <p:sldId id="282" r:id="rId26"/>
    <p:sldId id="283" r:id="rId27"/>
    <p:sldId id="263" r:id="rId28"/>
    <p:sldId id="284" r:id="rId29"/>
    <p:sldId id="288" r:id="rId30"/>
    <p:sldId id="287" r:id="rId31"/>
    <p:sldId id="290" r:id="rId32"/>
    <p:sldId id="291" r:id="rId33"/>
    <p:sldId id="299" r:id="rId34"/>
    <p:sldId id="300" r:id="rId35"/>
    <p:sldId id="301" r:id="rId36"/>
    <p:sldId id="302" r:id="rId37"/>
    <p:sldId id="303" r:id="rId38"/>
    <p:sldId id="304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12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25" r:id="rId60"/>
    <p:sldId id="326" r:id="rId61"/>
    <p:sldId id="327" r:id="rId62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09" d="100"/>
          <a:sy n="109" d="100"/>
        </p:scale>
        <p:origin x="662" y="7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18.10.2023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interního prostředí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cs-CZ" sz="1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7S dává jednotlivé faktory interního prostředí do souvislostí a jednotlivé faktory spojovat s ostatními do jednoho celku, kde každý faktor má určitý vliv na některé další:</a:t>
            </a:r>
          </a:p>
          <a:p>
            <a:pPr lvl="1" algn="just"/>
            <a:r>
              <a:rPr lang="cs-CZ" sz="1400" dirty="0"/>
              <a:t>analýza dosavadní</a:t>
            </a:r>
            <a:r>
              <a:rPr lang="cs-CZ" sz="1400" b="1" dirty="0"/>
              <a:t> strategie podniku (</a:t>
            </a:r>
            <a:r>
              <a:rPr lang="cs-CZ" sz="1400" dirty="0" err="1"/>
              <a:t>Strategy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struktury podniku (</a:t>
            </a:r>
            <a:r>
              <a:rPr lang="cs-CZ" sz="1400" dirty="0" err="1"/>
              <a:t>Structure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systému řízení </a:t>
            </a:r>
            <a:r>
              <a:rPr lang="cs-CZ" sz="1400" dirty="0"/>
              <a:t>(Systems);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stylu vedení, styl manažerské práce </a:t>
            </a:r>
            <a:r>
              <a:rPr lang="cs-CZ" sz="1400" dirty="0"/>
              <a:t>(Style);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sdílených hodnot (</a:t>
            </a:r>
            <a:r>
              <a:rPr lang="cs-CZ" sz="1400" dirty="0" err="1"/>
              <a:t>Shared</a:t>
            </a:r>
            <a:r>
              <a:rPr lang="cs-CZ" sz="1400" dirty="0"/>
              <a:t> </a:t>
            </a:r>
            <a:r>
              <a:rPr lang="cs-CZ" sz="1400" dirty="0" err="1"/>
              <a:t>Values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dovedností</a:t>
            </a:r>
            <a:r>
              <a:rPr lang="cs-CZ" sz="1400" dirty="0"/>
              <a:t> (</a:t>
            </a:r>
            <a:r>
              <a:rPr lang="cs-CZ" sz="1400" dirty="0" err="1"/>
              <a:t>Skills</a:t>
            </a:r>
            <a:r>
              <a:rPr lang="cs-CZ" sz="1400" dirty="0"/>
              <a:t>);</a:t>
            </a:r>
          </a:p>
          <a:p>
            <a:pPr lvl="1" algn="just"/>
            <a:r>
              <a:rPr lang="cs-CZ" sz="1400" dirty="0"/>
              <a:t>analýza </a:t>
            </a:r>
            <a:r>
              <a:rPr lang="cs-CZ" sz="1400" b="1" dirty="0"/>
              <a:t>zaměstnanců</a:t>
            </a:r>
            <a:r>
              <a:rPr lang="cs-CZ" sz="1400" dirty="0"/>
              <a:t> (</a:t>
            </a:r>
            <a:r>
              <a:rPr lang="cs-CZ" sz="1400" dirty="0" err="1"/>
              <a:t>Staff</a:t>
            </a:r>
            <a:r>
              <a:rPr lang="cs-CZ" sz="1400" dirty="0"/>
              <a:t>).</a:t>
            </a:r>
          </a:p>
          <a:p>
            <a:pPr algn="just"/>
            <a:r>
              <a:rPr lang="cs-CZ" sz="1600" dirty="0"/>
              <a:t>Faktory můžeme rozdělit na měkké a tvrdé. Mezi </a:t>
            </a:r>
            <a:r>
              <a:rPr lang="cs-CZ" sz="1600" b="1" dirty="0"/>
              <a:t>tvrdé S faktory </a:t>
            </a:r>
            <a:r>
              <a:rPr lang="cs-CZ" sz="1600" dirty="0"/>
              <a:t>patří struktura, strategie podniku a systémy řízení. Mezi </a:t>
            </a:r>
            <a:r>
              <a:rPr lang="cs-CZ" sz="1600" b="1" dirty="0"/>
              <a:t>měkké S faktory </a:t>
            </a:r>
            <a:r>
              <a:rPr lang="cs-CZ" sz="1600" dirty="0"/>
              <a:t>patří zaměstnanci, styl manažerské práce, schopnosti a sdílené hodnoty.</a:t>
            </a:r>
          </a:p>
          <a:p>
            <a:pPr algn="just"/>
            <a:r>
              <a:rPr lang="cs-CZ" sz="1600" dirty="0"/>
              <a:t>Je potřeba najít jednotlivé vazby a určit, o jaké faktory a vlivy se jedná, následně je pak podle potřeby pozměnit. 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7S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775197"/>
            <a:ext cx="4968552" cy="388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257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 jednotlivých oblastech podnikových aktivit analyzuje vnitřní podmínky v podniku </a:t>
            </a:r>
            <a:r>
              <a:rPr lang="cs-CZ" sz="1600" b="1" dirty="0"/>
              <a:t>metoda „6M“, </a:t>
            </a:r>
            <a:r>
              <a:rPr lang="cs-CZ" sz="1600" dirty="0"/>
              <a:t>která má název odvozený od šesti slov začínajících v angličtině na „M“. Jedná se o následující složky analýzy:</a:t>
            </a:r>
          </a:p>
          <a:p>
            <a:pPr marL="0" indent="0" algn="just">
              <a:buNone/>
            </a:pPr>
            <a:endParaRPr lang="cs-CZ" sz="1600" dirty="0"/>
          </a:p>
          <a:p>
            <a:pPr lvl="0" algn="just"/>
            <a:r>
              <a:rPr lang="cs-CZ" sz="1600" b="1" dirty="0"/>
              <a:t>Management – </a:t>
            </a:r>
            <a:r>
              <a:rPr lang="cs-CZ" sz="1600" dirty="0"/>
              <a:t>analýza jednotlivých aktivit řízení podniku;</a:t>
            </a:r>
          </a:p>
          <a:p>
            <a:pPr lvl="0" algn="just"/>
            <a:r>
              <a:rPr lang="cs-CZ" sz="1600" b="1" dirty="0" err="1"/>
              <a:t>Machines</a:t>
            </a:r>
            <a:r>
              <a:rPr lang="cs-CZ" sz="1600" b="1" dirty="0"/>
              <a:t> –</a:t>
            </a:r>
            <a:r>
              <a:rPr lang="cs-CZ" sz="1600" dirty="0"/>
              <a:t> analýzy technického vybavení podniku a využívaných technologií;</a:t>
            </a:r>
          </a:p>
          <a:p>
            <a:pPr lvl="0" algn="just"/>
            <a:r>
              <a:rPr lang="cs-CZ" sz="1600" b="1" dirty="0" err="1"/>
              <a:t>Men</a:t>
            </a:r>
            <a:r>
              <a:rPr lang="cs-CZ" sz="1600" b="1" dirty="0"/>
              <a:t> –</a:t>
            </a:r>
            <a:r>
              <a:rPr lang="cs-CZ" sz="1600" dirty="0"/>
              <a:t> rozbor zaměstnaneckého obsazení podniku kvantitativně i kvalitativně;</a:t>
            </a:r>
          </a:p>
          <a:p>
            <a:pPr lvl="0" algn="just"/>
            <a:r>
              <a:rPr lang="cs-CZ" sz="1600" b="1" dirty="0"/>
              <a:t>Market –</a:t>
            </a:r>
            <a:r>
              <a:rPr lang="cs-CZ" sz="1600" dirty="0"/>
              <a:t> analýza uplatnění produktů na trhu a zjištění jejich konkurenceschopnosti;</a:t>
            </a:r>
          </a:p>
          <a:p>
            <a:pPr lvl="0" algn="just"/>
            <a:r>
              <a:rPr lang="cs-CZ" sz="1600" b="1" dirty="0" err="1"/>
              <a:t>Materials</a:t>
            </a:r>
            <a:r>
              <a:rPr lang="cs-CZ" sz="1600" b="1" dirty="0"/>
              <a:t> –</a:t>
            </a:r>
            <a:r>
              <a:rPr lang="cs-CZ" sz="1600" dirty="0"/>
              <a:t> zhodnocení surovinových vstupů, jejich kvality a nahraditelnosti;</a:t>
            </a:r>
          </a:p>
          <a:p>
            <a:pPr algn="just"/>
            <a:r>
              <a:rPr lang="cs-CZ" sz="1600" b="1" dirty="0"/>
              <a:t>Money –</a:t>
            </a:r>
            <a:r>
              <a:rPr lang="cs-CZ" sz="1600" dirty="0"/>
              <a:t> analýza všech oblastí finančního hospodaření včetně návratnosti investic.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6M</a:t>
            </a:r>
          </a:p>
        </p:txBody>
      </p:sp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Hodnocení zdrojů se používá pro zhodnocení situace podniku, jejích zdrojů a případného konkurenčního potenciálu nebo potenciálu zlepšení v dané oblasti nebo pro daný zdroj.</a:t>
            </a:r>
          </a:p>
          <a:p>
            <a:pPr algn="just"/>
            <a:r>
              <a:rPr lang="cs-CZ" sz="1600" dirty="0"/>
              <a:t>Pomocí metody VRIO se posuzují tyto zdroje:</a:t>
            </a:r>
          </a:p>
          <a:p>
            <a:pPr lvl="1" algn="just"/>
            <a:r>
              <a:rPr lang="cs-CZ" sz="1400" dirty="0"/>
              <a:t>Lidské zdroje</a:t>
            </a:r>
          </a:p>
          <a:p>
            <a:pPr lvl="1" algn="just"/>
            <a:r>
              <a:rPr lang="cs-CZ" sz="1400" dirty="0"/>
              <a:t>Finanční zdroje</a:t>
            </a:r>
          </a:p>
          <a:p>
            <a:pPr lvl="1" algn="just"/>
            <a:r>
              <a:rPr lang="cs-CZ" sz="1400" dirty="0"/>
              <a:t>Hmotné zdroje</a:t>
            </a:r>
          </a:p>
          <a:p>
            <a:pPr lvl="1" algn="just"/>
            <a:r>
              <a:rPr lang="cs-CZ" sz="1400" dirty="0"/>
              <a:t>Nehmotné zdroje</a:t>
            </a:r>
          </a:p>
          <a:p>
            <a:pPr algn="just"/>
            <a:r>
              <a:rPr lang="cs-CZ" sz="1600" dirty="0"/>
              <a:t>Jednotlivé zdroje jsou posuzovány z hlediska: </a:t>
            </a:r>
          </a:p>
          <a:p>
            <a:pPr lvl="1" algn="just"/>
            <a:r>
              <a:rPr lang="cs-CZ" sz="1400" b="1" dirty="0" err="1"/>
              <a:t>V</a:t>
            </a:r>
            <a:r>
              <a:rPr lang="cs-CZ" sz="1400" dirty="0" err="1"/>
              <a:t>alues</a:t>
            </a:r>
            <a:r>
              <a:rPr lang="cs-CZ" sz="1400" dirty="0"/>
              <a:t> – hodnota zdroje</a:t>
            </a:r>
          </a:p>
          <a:p>
            <a:pPr lvl="1" algn="just"/>
            <a:r>
              <a:rPr lang="cs-CZ" sz="1400" b="1" dirty="0" err="1"/>
              <a:t>R</a:t>
            </a:r>
            <a:r>
              <a:rPr lang="cs-CZ" sz="1400" dirty="0" err="1"/>
              <a:t>areness</a:t>
            </a:r>
            <a:r>
              <a:rPr lang="cs-CZ" sz="1400" dirty="0"/>
              <a:t> – vzácnost zdroje</a:t>
            </a:r>
          </a:p>
          <a:p>
            <a:pPr lvl="1" algn="just"/>
            <a:r>
              <a:rPr lang="cs-CZ" sz="1400" dirty="0" err="1"/>
              <a:t>Costly</a:t>
            </a:r>
            <a:r>
              <a:rPr lang="cs-CZ" sz="1400" dirty="0"/>
              <a:t> to </a:t>
            </a:r>
            <a:r>
              <a:rPr lang="cs-CZ" sz="1400" b="1" dirty="0" err="1"/>
              <a:t>I</a:t>
            </a:r>
            <a:r>
              <a:rPr lang="cs-CZ" sz="1400" dirty="0" err="1"/>
              <a:t>mitate</a:t>
            </a:r>
            <a:r>
              <a:rPr lang="cs-CZ" sz="1400" dirty="0"/>
              <a:t> – </a:t>
            </a:r>
            <a:r>
              <a:rPr lang="cs-CZ" sz="1400" dirty="0" err="1"/>
              <a:t>napodobitelnost</a:t>
            </a:r>
            <a:r>
              <a:rPr lang="cs-CZ" sz="1400" dirty="0"/>
              <a:t> zdroje</a:t>
            </a:r>
          </a:p>
          <a:p>
            <a:pPr lvl="1" algn="just"/>
            <a:r>
              <a:rPr lang="cs-CZ" sz="1400" b="1" dirty="0" err="1"/>
              <a:t>O</a:t>
            </a:r>
            <a:r>
              <a:rPr lang="cs-CZ" sz="1400" dirty="0" err="1"/>
              <a:t>rganization</a:t>
            </a:r>
            <a:r>
              <a:rPr lang="cs-CZ" sz="1400" dirty="0"/>
              <a:t> – schopnost organizovat zdroj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Metoda VRIO</a:t>
            </a:r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podniku</a:t>
            </a:r>
          </a:p>
        </p:txBody>
      </p:sp>
      <p:pic>
        <p:nvPicPr>
          <p:cNvPr id="5" name="Zástupný symbol pro obsah 3" descr="resource-based-view-mode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810693"/>
            <a:ext cx="6264695" cy="381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22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Aplikace metody VRIO</a:t>
            </a:r>
          </a:p>
        </p:txBody>
      </p:sp>
      <p:sp>
        <p:nvSpPr>
          <p:cNvPr id="5" name="Kosočtverec 4"/>
          <p:cNvSpPr/>
          <p:nvPr/>
        </p:nvSpPr>
        <p:spPr>
          <a:xfrm>
            <a:off x="1221147" y="1551324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</a:t>
            </a:r>
          </a:p>
        </p:txBody>
      </p:sp>
      <p:sp>
        <p:nvSpPr>
          <p:cNvPr id="6" name="Kosočtverec 5"/>
          <p:cNvSpPr/>
          <p:nvPr/>
        </p:nvSpPr>
        <p:spPr>
          <a:xfrm>
            <a:off x="2773488" y="1553817"/>
            <a:ext cx="864096" cy="864096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R</a:t>
            </a:r>
          </a:p>
        </p:txBody>
      </p:sp>
      <p:sp>
        <p:nvSpPr>
          <p:cNvPr id="7" name="Kosočtverec 6"/>
          <p:cNvSpPr/>
          <p:nvPr/>
        </p:nvSpPr>
        <p:spPr>
          <a:xfrm>
            <a:off x="4139952" y="1490352"/>
            <a:ext cx="972108" cy="950034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I</a:t>
            </a:r>
          </a:p>
        </p:txBody>
      </p:sp>
      <p:sp>
        <p:nvSpPr>
          <p:cNvPr id="8" name="Kosočtverec 7"/>
          <p:cNvSpPr/>
          <p:nvPr/>
        </p:nvSpPr>
        <p:spPr>
          <a:xfrm>
            <a:off x="5530688" y="1456728"/>
            <a:ext cx="864096" cy="972108"/>
          </a:xfrm>
          <a:prstGeom prst="diamond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O</a:t>
            </a:r>
          </a:p>
        </p:txBody>
      </p:sp>
      <p:sp>
        <p:nvSpPr>
          <p:cNvPr id="9" name="Obdélník 8"/>
          <p:cNvSpPr/>
          <p:nvPr/>
        </p:nvSpPr>
        <p:spPr>
          <a:xfrm>
            <a:off x="6943310" y="1612774"/>
            <a:ext cx="1593854" cy="78454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Dlouhodobá 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1039687" y="2854481"/>
            <a:ext cx="1342892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nevýhoda</a:t>
            </a:r>
          </a:p>
        </p:txBody>
      </p:sp>
      <p:sp>
        <p:nvSpPr>
          <p:cNvPr id="12" name="Obdélník 11"/>
          <p:cNvSpPr/>
          <p:nvPr/>
        </p:nvSpPr>
        <p:spPr>
          <a:xfrm>
            <a:off x="2562368" y="2880451"/>
            <a:ext cx="1368015" cy="486054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parita</a:t>
            </a:r>
          </a:p>
        </p:txBody>
      </p:sp>
      <p:sp>
        <p:nvSpPr>
          <p:cNvPr id="13" name="Obdélník 12"/>
          <p:cNvSpPr/>
          <p:nvPr/>
        </p:nvSpPr>
        <p:spPr>
          <a:xfrm>
            <a:off x="4027981" y="2880451"/>
            <a:ext cx="1383123" cy="720638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4" name="Obdélník 13"/>
          <p:cNvSpPr/>
          <p:nvPr/>
        </p:nvSpPr>
        <p:spPr>
          <a:xfrm>
            <a:off x="5508702" y="2866796"/>
            <a:ext cx="1351254" cy="713066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Dočasná konkurenční výhoda</a:t>
            </a:r>
          </a:p>
        </p:txBody>
      </p:sp>
      <p:sp>
        <p:nvSpPr>
          <p:cNvPr id="15" name="Šipka dolů 14"/>
          <p:cNvSpPr/>
          <p:nvPr/>
        </p:nvSpPr>
        <p:spPr>
          <a:xfrm>
            <a:off x="1487594" y="2513390"/>
            <a:ext cx="223539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lů 16"/>
          <p:cNvSpPr/>
          <p:nvPr/>
        </p:nvSpPr>
        <p:spPr>
          <a:xfrm>
            <a:off x="3147807" y="2497881"/>
            <a:ext cx="245064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8" name="Šipka dolů 17"/>
          <p:cNvSpPr/>
          <p:nvPr/>
        </p:nvSpPr>
        <p:spPr>
          <a:xfrm>
            <a:off x="4564718" y="2513390"/>
            <a:ext cx="223305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9" name="Šipka dolů 18"/>
          <p:cNvSpPr/>
          <p:nvPr/>
        </p:nvSpPr>
        <p:spPr>
          <a:xfrm>
            <a:off x="5872403" y="2513390"/>
            <a:ext cx="199681" cy="278738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0" name="Šipka doprava 19"/>
          <p:cNvSpPr/>
          <p:nvPr/>
        </p:nvSpPr>
        <p:spPr>
          <a:xfrm>
            <a:off x="2187130" y="1923679"/>
            <a:ext cx="479610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1" name="Šipka doprava 20"/>
          <p:cNvSpPr/>
          <p:nvPr/>
        </p:nvSpPr>
        <p:spPr>
          <a:xfrm>
            <a:off x="3744333" y="1897532"/>
            <a:ext cx="311880" cy="160303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2" name="Šipka doprava 21"/>
          <p:cNvSpPr/>
          <p:nvPr/>
        </p:nvSpPr>
        <p:spPr>
          <a:xfrm>
            <a:off x="5166066" y="1923679"/>
            <a:ext cx="295992" cy="134156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23" name="Šipka doprava 22"/>
          <p:cNvSpPr/>
          <p:nvPr/>
        </p:nvSpPr>
        <p:spPr>
          <a:xfrm flipV="1">
            <a:off x="6463414" y="1897531"/>
            <a:ext cx="396542" cy="16030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4068545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400" dirty="0"/>
              <a:t>EFQM Model Excelence – sebehodnocení výkonnosti organizace na základě devíti kritérií.</a:t>
            </a:r>
          </a:p>
          <a:p>
            <a:r>
              <a:rPr lang="cs-CZ" sz="1400" dirty="0"/>
              <a:t>Účel modelu:</a:t>
            </a:r>
          </a:p>
          <a:p>
            <a:pPr lvl="1"/>
            <a:r>
              <a:rPr lang="cs-CZ" sz="1400" dirty="0"/>
              <a:t>Sebehodnocení – určení silných stránek – zlepšování</a:t>
            </a:r>
          </a:p>
          <a:p>
            <a:pPr lvl="1"/>
            <a:r>
              <a:rPr lang="cs-CZ" sz="1400" dirty="0"/>
              <a:t>Hledání směrů dalšího rozvoje a zdokonalování</a:t>
            </a:r>
          </a:p>
          <a:p>
            <a:pPr lvl="1"/>
            <a:r>
              <a:rPr lang="cs-CZ" sz="1400" dirty="0"/>
              <a:t>Oceňování podniků – Evropská cena za jakost</a:t>
            </a:r>
          </a:p>
          <a:p>
            <a:pPr lvl="1"/>
            <a:r>
              <a:rPr lang="cs-CZ" sz="1400" dirty="0"/>
              <a:t>Posuzování vývoje v čase</a:t>
            </a:r>
          </a:p>
          <a:p>
            <a:r>
              <a:rPr lang="cs-CZ" sz="1400" dirty="0"/>
              <a:t>Kritéria:</a:t>
            </a:r>
          </a:p>
          <a:p>
            <a:pPr lvl="1"/>
            <a:r>
              <a:rPr lang="cs-CZ" sz="1400" dirty="0"/>
              <a:t>Vedení</a:t>
            </a:r>
          </a:p>
          <a:p>
            <a:pPr lvl="1"/>
            <a:r>
              <a:rPr lang="cs-CZ" sz="1400" dirty="0"/>
              <a:t>Strategie a plánování</a:t>
            </a:r>
          </a:p>
          <a:p>
            <a:pPr lvl="1"/>
            <a:r>
              <a:rPr lang="cs-CZ" sz="1400" dirty="0"/>
              <a:t>Zaměstnanci</a:t>
            </a:r>
          </a:p>
          <a:p>
            <a:pPr lvl="1"/>
            <a:r>
              <a:rPr lang="cs-CZ" sz="1400" dirty="0"/>
              <a:t>Partnerství a zdroje</a:t>
            </a:r>
          </a:p>
          <a:p>
            <a:pPr lvl="1"/>
            <a:r>
              <a:rPr lang="cs-CZ" sz="1400" dirty="0"/>
              <a:t>Výsledky zákazníci</a:t>
            </a:r>
          </a:p>
          <a:p>
            <a:pPr lvl="1"/>
            <a:r>
              <a:rPr lang="cs-CZ" sz="1400" dirty="0"/>
              <a:t>Výsledky zaměstnanci</a:t>
            </a:r>
          </a:p>
          <a:p>
            <a:pPr lvl="1"/>
            <a:r>
              <a:rPr lang="cs-CZ" sz="1400" dirty="0"/>
              <a:t>Výsledky společnost</a:t>
            </a:r>
          </a:p>
          <a:p>
            <a:pPr lvl="1"/>
            <a:r>
              <a:rPr lang="cs-CZ" sz="1400" dirty="0"/>
              <a:t>Klíčové výsledky výkonnosti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EFQM</a:t>
            </a:r>
          </a:p>
        </p:txBody>
      </p:sp>
    </p:spTree>
    <p:extLst>
      <p:ext uri="{BB962C8B-B14F-4D97-AF65-F5344CB8AC3E}">
        <p14:creationId xmlns:p14="http://schemas.microsoft.com/office/powerpoint/2010/main" val="23622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EFQM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806649"/>
            <a:ext cx="6480720" cy="378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6881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CAF společný hodnotící rámec – zjednodušená verze EFQM určená pro organizace veřejného sektoru.</a:t>
            </a:r>
          </a:p>
          <a:p>
            <a:pPr>
              <a:buNone/>
            </a:pPr>
            <a:endParaRPr lang="cs-CZ" sz="1600" dirty="0"/>
          </a:p>
          <a:p>
            <a:r>
              <a:rPr lang="cs-CZ" sz="1600" dirty="0"/>
              <a:t>Cíle modelu:</a:t>
            </a:r>
          </a:p>
          <a:p>
            <a:pPr lvl="1"/>
            <a:r>
              <a:rPr lang="cs-CZ" sz="1600" dirty="0"/>
              <a:t>Seznámit veřejnou správu s principy TQM</a:t>
            </a:r>
          </a:p>
          <a:p>
            <a:pPr lvl="1"/>
            <a:r>
              <a:rPr lang="cs-CZ" sz="1600" dirty="0"/>
              <a:t>Usnadňovat sebehodnocení organizace veřejného sektoru</a:t>
            </a:r>
          </a:p>
          <a:p>
            <a:pPr lvl="1"/>
            <a:r>
              <a:rPr lang="cs-CZ" sz="1600" dirty="0"/>
              <a:t>Působit jako most pro různé modely řízení kvality</a:t>
            </a:r>
          </a:p>
          <a:p>
            <a:pPr lvl="1"/>
            <a:r>
              <a:rPr lang="cs-CZ" sz="1600" dirty="0"/>
              <a:t>Usnadnit srovnání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Model CAF</a:t>
            </a:r>
          </a:p>
        </p:txBody>
      </p:sp>
    </p:spTree>
    <p:extLst>
      <p:ext uri="{BB962C8B-B14F-4D97-AF65-F5344CB8AC3E}">
        <p14:creationId xmlns:p14="http://schemas.microsoft.com/office/powerpoint/2010/main" val="3983030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Velmi významná z pohledu interní analýzy je </a:t>
            </a:r>
            <a:r>
              <a:rPr lang="cs-CZ" sz="1600" b="1" dirty="0"/>
              <a:t>finanční analýza. </a:t>
            </a:r>
            <a:r>
              <a:rPr lang="cs-CZ" sz="1600" dirty="0"/>
              <a:t>Finanční analýza slouží k:</a:t>
            </a:r>
          </a:p>
          <a:p>
            <a:pPr lvl="1"/>
            <a:r>
              <a:rPr lang="cs-CZ" sz="1400" dirty="0"/>
              <a:t>Rozhodování managementu </a:t>
            </a:r>
          </a:p>
          <a:p>
            <a:pPr lvl="1"/>
            <a:r>
              <a:rPr lang="cs-CZ" sz="1400" dirty="0"/>
              <a:t>Spojení s účetnictvím a finančním řízením podniku</a:t>
            </a:r>
          </a:p>
          <a:p>
            <a:pPr lvl="1"/>
            <a:r>
              <a:rPr lang="cs-CZ" sz="1400" dirty="0"/>
              <a:t>Poznat finanční zdraví podniku</a:t>
            </a:r>
          </a:p>
          <a:p>
            <a:pPr lvl="1"/>
            <a:r>
              <a:rPr lang="cs-CZ" sz="1400" dirty="0"/>
              <a:t>Identifikace slabin vedoucích k možným problémům</a:t>
            </a:r>
          </a:p>
          <a:p>
            <a:pPr lvl="1"/>
            <a:r>
              <a:rPr lang="cs-CZ" sz="1400" dirty="0"/>
              <a:t>Komplexní posouzení majetkové a finanční situace podniku</a:t>
            </a:r>
          </a:p>
          <a:p>
            <a:pPr lvl="1"/>
            <a:r>
              <a:rPr lang="cs-CZ" sz="1400" dirty="0"/>
              <a:t>Zhodnocení finanční situace podniku</a:t>
            </a:r>
          </a:p>
          <a:p>
            <a:pPr marL="457200" lvl="1" indent="0">
              <a:buNone/>
            </a:pPr>
            <a:endParaRPr lang="cs-CZ" sz="1400" dirty="0"/>
          </a:p>
          <a:p>
            <a:pPr algn="just"/>
            <a:r>
              <a:rPr lang="cs-CZ" sz="1600" b="1" dirty="0"/>
              <a:t>Finanční analýza </a:t>
            </a:r>
            <a:r>
              <a:rPr lang="cs-CZ" sz="1600" dirty="0"/>
              <a:t>kde sledujeme především následující základní oblasti:</a:t>
            </a:r>
          </a:p>
          <a:p>
            <a:pPr lvl="1" algn="just"/>
            <a:r>
              <a:rPr lang="cs-CZ" sz="1400" b="1" dirty="0"/>
              <a:t>oblast finanční stability - (</a:t>
            </a:r>
            <a:r>
              <a:rPr lang="cs-CZ" sz="1400" dirty="0"/>
              <a:t>ukazatelé zadluženosti a dluhové schopnosti podniku);</a:t>
            </a:r>
          </a:p>
          <a:p>
            <a:pPr lvl="1" algn="just"/>
            <a:r>
              <a:rPr lang="cs-CZ" sz="1400" b="1" dirty="0"/>
              <a:t>oblast rentability – </a:t>
            </a:r>
            <a:r>
              <a:rPr lang="cs-CZ" sz="1400" dirty="0"/>
              <a:t>získání informovanosti o vývoji ziskovosti podniku;</a:t>
            </a:r>
          </a:p>
          <a:p>
            <a:pPr lvl="1" algn="just"/>
            <a:r>
              <a:rPr lang="cs-CZ" sz="1400" b="1" dirty="0"/>
              <a:t>oblast řízení aktiv – </a:t>
            </a:r>
            <a:r>
              <a:rPr lang="cs-CZ" sz="1400" dirty="0"/>
              <a:t>poskytnutí přehledu o efektivnosti hospodaření podniku se svými aktivy;</a:t>
            </a:r>
          </a:p>
          <a:p>
            <a:pPr lvl="1" algn="just"/>
            <a:r>
              <a:rPr lang="cs-CZ" sz="1400" b="1" dirty="0"/>
              <a:t>oblast tržní hodnoty podniku – </a:t>
            </a:r>
            <a:r>
              <a:rPr lang="cs-CZ" sz="1400" dirty="0"/>
              <a:t>přehled o tržním ocenění podniku a jeho vývoji.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Finanční analýza</a:t>
            </a:r>
          </a:p>
        </p:txBody>
      </p:sp>
    </p:spTree>
    <p:extLst>
      <p:ext uri="{BB962C8B-B14F-4D97-AF65-F5344CB8AC3E}">
        <p14:creationId xmlns:p14="http://schemas.microsoft.com/office/powerpoint/2010/main" val="3642251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Interní prostředí podniku, nazývané často jako mikroprostředí, z pohledu podnikatelského prostředí představují podle </a:t>
            </a:r>
            <a:r>
              <a:rPr lang="cs-CZ" sz="1600" dirty="0" err="1"/>
              <a:t>Kroona</a:t>
            </a:r>
            <a:r>
              <a:rPr lang="cs-CZ" sz="1600" dirty="0"/>
              <a:t> (1990, 67) schopnosti podniku, které by měla být zdůrazněny, vyzdviženy. </a:t>
            </a:r>
          </a:p>
          <a:p>
            <a:pPr algn="just"/>
            <a:r>
              <a:rPr lang="cs-CZ" sz="1600" dirty="0"/>
              <a:t>Interní prostředí podniku můžeme označit jako organizační úroveň podnikatelského prostředí, jelikož se týká čistě podniku jako organizace. </a:t>
            </a:r>
          </a:p>
          <a:p>
            <a:pPr algn="just"/>
            <a:r>
              <a:rPr lang="cs-CZ" sz="1600" dirty="0"/>
              <a:t>Faktory nebo také síly, které ovlivňují realizaci podnikatelských aktivit a směřují do prostředí podniku, můžeme rozdělit do dvou skupin, a to na faktory strategické a faktory organizační. Všechny tyto faktory jsou plně pod kontrolou podniku a zájmových skupin. </a:t>
            </a:r>
          </a:p>
          <a:p>
            <a:pPr algn="just"/>
            <a:r>
              <a:rPr lang="cs-CZ" sz="1600" dirty="0"/>
              <a:t>Samozřejmě, že významným a nepomíjitelný faktorem tohoto prostředí je finanční hospodaření podniku a celková ekonomika podniku. </a:t>
            </a:r>
          </a:p>
          <a:p>
            <a:pPr algn="just"/>
            <a:r>
              <a:rPr lang="cs-CZ" sz="1600" dirty="0"/>
              <a:t>Ke strategickým faktorům patří především strategie podniku, organizační struktura podniku a konkurenceschopnost podniku.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Interní prostředí podniku</a:t>
            </a:r>
          </a:p>
        </p:txBody>
      </p:sp>
    </p:spTree>
    <p:extLst>
      <p:ext uri="{BB962C8B-B14F-4D97-AF65-F5344CB8AC3E}">
        <p14:creationId xmlns:p14="http://schemas.microsoft.com/office/powerpoint/2010/main" val="253222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Elementární metody FA</a:t>
            </a:r>
          </a:p>
          <a:p>
            <a:pPr lvl="1"/>
            <a:r>
              <a:rPr lang="cs-CZ" sz="1600" i="1" dirty="0"/>
              <a:t>Analýza absolutních ukazatelů </a:t>
            </a:r>
            <a:r>
              <a:rPr lang="cs-CZ" sz="1600" dirty="0"/>
              <a:t>– horizontální analýza, vertikální analýza</a:t>
            </a:r>
          </a:p>
          <a:p>
            <a:pPr lvl="1"/>
            <a:r>
              <a:rPr lang="cs-CZ" sz="1600" i="1" dirty="0"/>
              <a:t>Analýza poměrových ukazatelů </a:t>
            </a:r>
            <a:r>
              <a:rPr lang="cs-CZ" sz="1600" dirty="0"/>
              <a:t>– rentability, aktivity, zadluženosti, likvidity</a:t>
            </a:r>
          </a:p>
          <a:p>
            <a:pPr lvl="1">
              <a:buNone/>
            </a:pPr>
            <a:endParaRPr lang="cs-CZ" sz="1600" dirty="0"/>
          </a:p>
          <a:p>
            <a:r>
              <a:rPr lang="cs-CZ" sz="1600" b="1" dirty="0"/>
              <a:t>Analýza soustavy ukazatelů</a:t>
            </a:r>
          </a:p>
          <a:p>
            <a:pPr lvl="1"/>
            <a:r>
              <a:rPr lang="cs-CZ" sz="1600" i="1" dirty="0"/>
              <a:t>Soustavy hierarchicky uspořádaných ukazatelů – </a:t>
            </a:r>
            <a:r>
              <a:rPr lang="cs-CZ" sz="1600" dirty="0" err="1"/>
              <a:t>Du</a:t>
            </a:r>
            <a:r>
              <a:rPr lang="cs-CZ" sz="1600" dirty="0"/>
              <a:t> Pont pyramidový  rozklad</a:t>
            </a:r>
          </a:p>
          <a:p>
            <a:pPr lvl="1"/>
            <a:r>
              <a:rPr lang="cs-CZ" sz="1600" i="1" dirty="0"/>
              <a:t>Bankrotní (predikční) modely </a:t>
            </a:r>
            <a:r>
              <a:rPr lang="cs-CZ" sz="1600" dirty="0"/>
              <a:t>– </a:t>
            </a:r>
            <a:r>
              <a:rPr lang="cs-CZ" sz="1600" dirty="0" err="1"/>
              <a:t>Altamonovo</a:t>
            </a:r>
            <a:r>
              <a:rPr lang="cs-CZ" sz="1600" dirty="0"/>
              <a:t> Z-skóre, </a:t>
            </a:r>
            <a:r>
              <a:rPr lang="cs-CZ" sz="1600" dirty="0" err="1"/>
              <a:t>Tafflerův</a:t>
            </a:r>
            <a:r>
              <a:rPr lang="cs-CZ" sz="1600" dirty="0"/>
              <a:t> model, model IN Index důvěryhodnosti, </a:t>
            </a:r>
            <a:r>
              <a:rPr lang="cs-CZ" sz="1600" dirty="0" err="1"/>
              <a:t>Beermanova</a:t>
            </a:r>
            <a:r>
              <a:rPr lang="cs-CZ" sz="1600" dirty="0"/>
              <a:t> diskriminační funkce</a:t>
            </a:r>
          </a:p>
          <a:p>
            <a:pPr lvl="1"/>
            <a:r>
              <a:rPr lang="cs-CZ" sz="1600" i="1" dirty="0"/>
              <a:t>Bonitní (diagnostické) modely </a:t>
            </a:r>
            <a:r>
              <a:rPr lang="cs-CZ" sz="1600" dirty="0"/>
              <a:t>– </a:t>
            </a:r>
            <a:r>
              <a:rPr lang="cs-CZ" sz="1600" dirty="0" err="1"/>
              <a:t>Tamariho</a:t>
            </a:r>
            <a:r>
              <a:rPr lang="cs-CZ" sz="1600" dirty="0"/>
              <a:t> model, </a:t>
            </a:r>
            <a:r>
              <a:rPr lang="cs-CZ" sz="1600" dirty="0" err="1"/>
              <a:t>Kralickův</a:t>
            </a:r>
            <a:r>
              <a:rPr lang="cs-CZ" sz="1600" dirty="0"/>
              <a:t> </a:t>
            </a:r>
            <a:r>
              <a:rPr lang="cs-CZ" sz="1600" dirty="0" err="1"/>
              <a:t>Quicktest</a:t>
            </a:r>
            <a:endParaRPr lang="cs-CZ" sz="1600" dirty="0"/>
          </a:p>
          <a:p>
            <a:pPr marL="0" lvl="0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Metody finanční analýzy</a:t>
            </a:r>
          </a:p>
        </p:txBody>
      </p:sp>
    </p:spTree>
    <p:extLst>
      <p:ext uri="{BB962C8B-B14F-4D97-AF65-F5344CB8AC3E}">
        <p14:creationId xmlns:p14="http://schemas.microsoft.com/office/powerpoint/2010/main" val="2852257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SWOT analýza</a:t>
            </a:r>
            <a:r>
              <a:rPr lang="cs-CZ" sz="1600" dirty="0"/>
              <a:t> představuje univerzální analytickou metodu, která sleduje:</a:t>
            </a:r>
          </a:p>
          <a:p>
            <a:pPr algn="just"/>
            <a:r>
              <a:rPr lang="cs-CZ" sz="1600" dirty="0"/>
              <a:t>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</a:t>
            </a:r>
          </a:p>
          <a:p>
            <a:pPr algn="just"/>
            <a:r>
              <a:rPr lang="cs-CZ" sz="1600" dirty="0"/>
              <a:t>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r>
              <a:rPr lang="cs-CZ" sz="1600" dirty="0"/>
              <a:t>Základní filosofická myšlenka této metody je v tom, že všechny jevy a procesy ovlivňující podnik mohou působit jak pozitivně (posun žádoucím směrem) tak negativně (oddálení od směru, kterým lze dosáhnout cíle).</a:t>
            </a:r>
          </a:p>
          <a:p>
            <a:pPr algn="just"/>
            <a:r>
              <a:rPr lang="cs-CZ" sz="1600" dirty="0"/>
              <a:t>Její podstatou je identifikovat klíčové silné a slabé stránky </a:t>
            </a:r>
            <a:r>
              <a:rPr lang="cs-CZ" sz="1600" b="1" dirty="0"/>
              <a:t>uvnitř</a:t>
            </a:r>
            <a:r>
              <a:rPr lang="cs-CZ" sz="1600" dirty="0"/>
              <a:t>, tedy v čem je organizace (nebo její část) dobrá a v čem špatná. Stejně tak je důležité znát klíčové příležitosti a hrozby, které se nacházejí </a:t>
            </a:r>
            <a:r>
              <a:rPr lang="cs-CZ" sz="1600" b="1" dirty="0"/>
              <a:t>vně</a:t>
            </a:r>
            <a:r>
              <a:rPr lang="cs-CZ" sz="1600" dirty="0"/>
              <a:t>, v okolí podniku.</a:t>
            </a:r>
          </a:p>
          <a:p>
            <a:pPr algn="just"/>
            <a:r>
              <a:rPr lang="cs-CZ" sz="1600" dirty="0"/>
              <a:t>Autorem SWOT analýzy je Albert </a:t>
            </a:r>
            <a:r>
              <a:rPr lang="cs-CZ" sz="1600" dirty="0" err="1"/>
              <a:t>Humphrey</a:t>
            </a:r>
            <a:r>
              <a:rPr lang="cs-CZ" sz="1600" dirty="0"/>
              <a:t>, který ji navrhl v šedesátých letech 20. století.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SWOT analýza</a:t>
            </a:r>
          </a:p>
        </p:txBody>
      </p:sp>
    </p:spTree>
    <p:extLst>
      <p:ext uri="{BB962C8B-B14F-4D97-AF65-F5344CB8AC3E}">
        <p14:creationId xmlns:p14="http://schemas.microsoft.com/office/powerpoint/2010/main" val="24223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Produktové (portfoliové) metody slouží k hodnocení portfolia nabízených produktů, značek, produktových řad apod. </a:t>
            </a:r>
          </a:p>
          <a:p>
            <a:pPr algn="just"/>
            <a:r>
              <a:rPr lang="cs-CZ" sz="1600" dirty="0"/>
              <a:t>Cílem těchto metod je zhodnocení jednotlivých produktů z pohledu finančního a investičního a rozhodnutí o budoucích investicích/</a:t>
            </a:r>
            <a:r>
              <a:rPr lang="cs-CZ" sz="1600" dirty="0" err="1"/>
              <a:t>neinvesticích</a:t>
            </a:r>
            <a:r>
              <a:rPr lang="cs-CZ" sz="1600" dirty="0"/>
              <a:t> do jednotlivých produktů nebo značek.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K produktovým (</a:t>
            </a:r>
            <a:r>
              <a:rPr lang="cs-CZ" sz="1600" dirty="0" err="1"/>
              <a:t>portofliovým</a:t>
            </a:r>
            <a:r>
              <a:rPr lang="cs-CZ" sz="1600" dirty="0"/>
              <a:t>) metodám bývají zařazovány nejčastěji tyto metody:</a:t>
            </a:r>
          </a:p>
          <a:p>
            <a:pPr algn="just"/>
            <a:r>
              <a:rPr lang="cs-CZ" sz="1600" dirty="0" err="1"/>
              <a:t>Druckerova</a:t>
            </a:r>
            <a:r>
              <a:rPr lang="cs-CZ" sz="1600" dirty="0"/>
              <a:t> klasifikace produktů</a:t>
            </a:r>
          </a:p>
          <a:p>
            <a:pPr algn="just"/>
            <a:r>
              <a:rPr lang="cs-CZ" sz="1600" dirty="0"/>
              <a:t>ABC analýza</a:t>
            </a:r>
          </a:p>
          <a:p>
            <a:pPr algn="just"/>
            <a:r>
              <a:rPr lang="cs-CZ" sz="1600" dirty="0"/>
              <a:t>BCG matice</a:t>
            </a:r>
          </a:p>
          <a:p>
            <a:pPr algn="just"/>
            <a:r>
              <a:rPr lang="cs-CZ" sz="1600" dirty="0"/>
              <a:t>GE matice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Produktové (portfoliové) analytické metody</a:t>
            </a:r>
          </a:p>
        </p:txBody>
      </p:sp>
    </p:spTree>
    <p:extLst>
      <p:ext uri="{BB962C8B-B14F-4D97-AF65-F5344CB8AC3E}">
        <p14:creationId xmlns:p14="http://schemas.microsoft.com/office/powerpoint/2010/main" val="3290748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945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cs-CZ" sz="1400" b="1" dirty="0"/>
              <a:t>Produkty snadno hodnotitelné </a:t>
            </a:r>
            <a:endParaRPr lang="cs-CZ" sz="1400" dirty="0"/>
          </a:p>
          <a:p>
            <a:r>
              <a:rPr lang="cs-CZ" sz="1400" dirty="0"/>
              <a:t>Dnešní živitelé mají nejvýznamnější podíl na produkci a zajišťují většinu podnikového zisku, nacházejí se v etapě zralosti. </a:t>
            </a:r>
          </a:p>
          <a:p>
            <a:r>
              <a:rPr lang="cs-CZ" sz="1400" dirty="0"/>
              <a:t>Zítřejší živitelé jsou už v současné době úspěšné, ale ještě nedosáhli hlavního růstu. </a:t>
            </a:r>
          </a:p>
          <a:p>
            <a:r>
              <a:rPr lang="cs-CZ" sz="1400" dirty="0"/>
              <a:t>Výnosné speciality jsou produkty s úzkým zaměřením přinášejícím vysoký zisk. </a:t>
            </a:r>
          </a:p>
          <a:p>
            <a:r>
              <a:rPr lang="cs-CZ" sz="1400" dirty="0"/>
              <a:t>Vývojové produkty jsou produkty v etapě vývoje nebo zavádění. </a:t>
            </a:r>
          </a:p>
          <a:p>
            <a:r>
              <a:rPr lang="cs-CZ" sz="1400" dirty="0"/>
              <a:t>Nezdary jsou produkty, o které nemá trh zájem. </a:t>
            </a:r>
          </a:p>
          <a:p>
            <a:pPr marL="109728" indent="0">
              <a:buNone/>
            </a:pPr>
            <a:r>
              <a:rPr lang="cs-CZ" sz="1400" b="1" dirty="0"/>
              <a:t>Problémové produkty </a:t>
            </a:r>
            <a:endParaRPr lang="cs-CZ" sz="1400" dirty="0"/>
          </a:p>
          <a:p>
            <a:r>
              <a:rPr lang="cs-CZ" sz="1400" dirty="0"/>
              <a:t>Včerejší živitelé jsou produkty s vysokým podílem na trhu a s malým přínosem zisku, náklady na jejich udržení jsou vysoké. </a:t>
            </a:r>
          </a:p>
          <a:p>
            <a:r>
              <a:rPr lang="cs-CZ" sz="1400" dirty="0"/>
              <a:t>Produkty vyžadující rekonstrukci jsou zajímavé produkty s určitým nedostatkem. </a:t>
            </a:r>
          </a:p>
          <a:p>
            <a:r>
              <a:rPr lang="cs-CZ" sz="1400" dirty="0" err="1"/>
              <a:t>Přespecializovaný</a:t>
            </a:r>
            <a:r>
              <a:rPr lang="cs-CZ" sz="1400" dirty="0"/>
              <a:t> produkt je produkt uspokojující speciální potřeby zvláštních zákazníků. </a:t>
            </a:r>
          </a:p>
          <a:p>
            <a:r>
              <a:rPr lang="cs-CZ" sz="1400" dirty="0"/>
              <a:t>Neoprávněná specialita je specialita, o kterou nikdo nemá zájem a zákazník nechce za ni platit. </a:t>
            </a:r>
          </a:p>
          <a:p>
            <a:r>
              <a:rPr lang="cs-CZ" sz="1400" dirty="0"/>
              <a:t>Ego – investice jsou vedením prosazené produkty, které nebyly úspěšné. </a:t>
            </a:r>
          </a:p>
          <a:p>
            <a:r>
              <a:rPr lang="cs-CZ" sz="1400" dirty="0"/>
              <a:t>Popelky jsou produkty, které mohou na trhu uspět, ale nedostaly příležitost se uplatnit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 err="1"/>
              <a:t>Druckerova</a:t>
            </a:r>
            <a:r>
              <a:rPr lang="cs-CZ" dirty="0"/>
              <a:t> klasifikace produktů</a:t>
            </a:r>
          </a:p>
        </p:txBody>
      </p:sp>
    </p:spTree>
    <p:extLst>
      <p:ext uri="{BB962C8B-B14F-4D97-AF65-F5344CB8AC3E}">
        <p14:creationId xmlns:p14="http://schemas.microsoft.com/office/powerpoint/2010/main" val="334934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00" b="1" dirty="0"/>
              <a:t>ABC analýza </a:t>
            </a:r>
            <a:r>
              <a:rPr lang="cs-CZ" sz="1600" dirty="0"/>
              <a:t>(nebo také P – Q analýza, </a:t>
            </a:r>
            <a:r>
              <a:rPr lang="cs-CZ" sz="1600" dirty="0" err="1"/>
              <a:t>Paretto</a:t>
            </a:r>
            <a:r>
              <a:rPr lang="cs-CZ" sz="1600" dirty="0"/>
              <a:t> analýza) klasifikuje produkty podle míry jejich příspěvku na celkovém zisku. Tato metoda vychází z </a:t>
            </a:r>
            <a:r>
              <a:rPr lang="cs-CZ" sz="1600" dirty="0" err="1"/>
              <a:t>Parettova</a:t>
            </a:r>
            <a:r>
              <a:rPr lang="cs-CZ" sz="1600" dirty="0"/>
              <a:t> principu 80/20. Jednotlivé produkty dělí do tří skupin: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A – produkty velmi důležité, tvoří asi 15% sortimentu a podílejí se na zisku až 80%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B – produkty důležité, tvoří asi 20% sortimentu a podílejí se na zisku 20%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Produkty typu C – produkt méně důležité, tvoří asi 70% sortimentu a podílejí se na zisku asi 15 %.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</p:spTree>
    <p:extLst>
      <p:ext uri="{BB962C8B-B14F-4D97-AF65-F5344CB8AC3E}">
        <p14:creationId xmlns:p14="http://schemas.microsoft.com/office/powerpoint/2010/main" val="1370841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ABC analýza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9" y="843558"/>
            <a:ext cx="6864994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6058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BCG matice </a:t>
            </a:r>
            <a:r>
              <a:rPr lang="cs-CZ" sz="1600" dirty="0"/>
              <a:t>(matice společnosti Boston </a:t>
            </a:r>
            <a:r>
              <a:rPr lang="cs-CZ" sz="1600" dirty="0" err="1"/>
              <a:t>Consulting</a:t>
            </a:r>
            <a:r>
              <a:rPr lang="cs-CZ" sz="1600" dirty="0"/>
              <a:t> Group) rozděluje produkty do čtyř základních kategorií na základě:</a:t>
            </a:r>
          </a:p>
          <a:p>
            <a:pPr lvl="1" algn="just"/>
            <a:r>
              <a:rPr lang="cs-CZ" sz="1600" i="1" dirty="0"/>
              <a:t>relativního podílu na trhu </a:t>
            </a:r>
            <a:r>
              <a:rPr lang="cs-CZ" sz="1600" dirty="0"/>
              <a:t>(udává poměr tržeb podniku k tržbám nejvýznamnějšího konkurenta v odvětví, hranice mezi nízkým a vysokým podílem je 1)</a:t>
            </a:r>
            <a:endParaRPr lang="cs-CZ" sz="1600" i="1" dirty="0"/>
          </a:p>
          <a:p>
            <a:pPr lvl="1" algn="just"/>
            <a:r>
              <a:rPr lang="cs-CZ" sz="1600" i="1" dirty="0"/>
              <a:t>tempa růstu trhu </a:t>
            </a:r>
            <a:r>
              <a:rPr lang="cs-CZ" sz="1600" dirty="0"/>
              <a:t>(měří v ročních přírůstcích tržby z prodeje daného produktu, hranice mezi nízkým a vysokým tempem je 10%)</a:t>
            </a:r>
          </a:p>
          <a:p>
            <a:pPr algn="just"/>
            <a:r>
              <a:rPr lang="cs-CZ" sz="1600" dirty="0"/>
              <a:t>Matice podává přehled o prodejnosti produktů, úspěšnosti jednotlivých závodů – divizí nebo o podnikatelské vhodnosti jednotlivých územních celků (regionů, států). Lze rozhodnout o jejich osudu, neboť z jejich postavení (názvu) je zřejmé, které lze vyřadit a které produkty, závody, územní celky je možné podržet v portfoliu, případně je rozvíjet.</a:t>
            </a:r>
          </a:p>
          <a:p>
            <a:pPr algn="just"/>
            <a:r>
              <a:rPr lang="cs-CZ" sz="1600" dirty="0"/>
              <a:t>Tento model se používá pro dlouhodobé plánování investiční činnosti na 5 a více let s cílem optimalizace tvorby zisku ze sortimentu jako celku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BCG matice</a:t>
            </a:r>
          </a:p>
        </p:txBody>
      </p:sp>
    </p:spTree>
    <p:extLst>
      <p:ext uri="{BB962C8B-B14F-4D97-AF65-F5344CB8AC3E}">
        <p14:creationId xmlns:p14="http://schemas.microsoft.com/office/powerpoint/2010/main" val="1539246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BCG matice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131590"/>
            <a:ext cx="705678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Dojné krávy</a:t>
            </a:r>
            <a:r>
              <a:rPr lang="cs-CZ" sz="1600" dirty="0"/>
              <a:t> jsou takové produkty, podnikové divize nebo územní celky, které mají vysoký podíl na pomalu rostoucích trzích a produkují stálý hotovostní tok.</a:t>
            </a:r>
          </a:p>
          <a:p>
            <a:pPr lvl="0" algn="just"/>
            <a:r>
              <a:rPr lang="cs-CZ" sz="1600" b="1" dirty="0"/>
              <a:t>Hvězdy - </a:t>
            </a:r>
            <a:r>
              <a:rPr lang="cs-CZ" sz="1600" dirty="0"/>
              <a:t>mají vysoký relativní podíl na rychle rostoucích trzích, ale vyžadují stálou finanční dotaci, aby získaly silnou pozici na trhu. Tím by bylo dosaženo možnosti v budoucnu mít vysoké zisky.</a:t>
            </a:r>
          </a:p>
          <a:p>
            <a:pPr lvl="0" algn="just"/>
            <a:r>
              <a:rPr lang="cs-CZ" sz="1600" b="1" dirty="0"/>
              <a:t>Otazníky (</a:t>
            </a:r>
            <a:r>
              <a:rPr lang="cs-CZ" sz="1600" dirty="0"/>
              <a:t>někdy označované jako </a:t>
            </a:r>
            <a:r>
              <a:rPr lang="cs-CZ" sz="1600" b="1" dirty="0"/>
              <a:t>divoké kočky</a:t>
            </a:r>
            <a:r>
              <a:rPr lang="cs-CZ" sz="1600" dirty="0"/>
              <a:t>) jsou charakteristické nízkým relativním uplatněním na rychle rostoucím trhu (nebo v rámci zisku podniku) a vyžadují pro svůj růst stálou finanční dotaci. Přitom není přesně jasno, zda budou, či nebudou přínosem.</a:t>
            </a:r>
          </a:p>
          <a:p>
            <a:pPr algn="just"/>
            <a:r>
              <a:rPr lang="cs-CZ" sz="1600" b="1" dirty="0"/>
              <a:t>Psi (</a:t>
            </a:r>
            <a:r>
              <a:rPr lang="cs-CZ" sz="1600" dirty="0"/>
              <a:t>někdy označovaní jako </a:t>
            </a:r>
            <a:r>
              <a:rPr lang="cs-CZ" sz="1600" b="1" dirty="0"/>
              <a:t>bídní psi</a:t>
            </a:r>
            <a:r>
              <a:rPr lang="cs-CZ" sz="1600" dirty="0"/>
              <a:t>) jsou charakterizováni slabou soutěžní pozici, ztrátou případně nízce rostoucími přínosy, bez perspektivy. Při jejích ponechání v rámci podnikových aktivit se mohou stát finanční pastí kvůli své slabosti.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BCG matice – typy produktů</a:t>
            </a:r>
          </a:p>
        </p:txBody>
      </p:sp>
    </p:spTree>
    <p:extLst>
      <p:ext uri="{BB962C8B-B14F-4D97-AF65-F5344CB8AC3E}">
        <p14:creationId xmlns:p14="http://schemas.microsoft.com/office/powerpoint/2010/main" val="872784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GE matice je matice multikriteriálního charakteru.</a:t>
            </a:r>
          </a:p>
          <a:p>
            <a:pPr lvl="0" algn="just"/>
            <a:r>
              <a:rPr lang="cs-CZ" sz="1600" dirty="0"/>
              <a:t>GE matice zhodnocuje produkty na základě souhrnných faktorů atraktivnosti trhu a konkurenční pozice. </a:t>
            </a:r>
            <a:r>
              <a:rPr lang="cs-CZ" sz="1600" i="1" dirty="0"/>
              <a:t>Faktor atraktivnosti trhu </a:t>
            </a:r>
            <a:r>
              <a:rPr lang="cs-CZ" sz="1600" dirty="0"/>
              <a:t>je vyjádřen dílčími faktory jako jsou tržní růst, velikost trhu, kvalita trhu, náročnost a dostupnost trhů, situace v okolí firmy a další. </a:t>
            </a:r>
            <a:r>
              <a:rPr lang="cs-CZ" sz="1600" i="1" dirty="0"/>
              <a:t>Faktor konkurenční pozice </a:t>
            </a:r>
            <a:r>
              <a:rPr lang="cs-CZ" sz="1600" dirty="0"/>
              <a:t>je vyjádřen faktory relativní tržní podíl, relativní výrobní kapacita, relativní schopnost managementu, relativní vývojový potenciál a další.</a:t>
            </a:r>
          </a:p>
          <a:p>
            <a:pPr lvl="0" algn="just"/>
            <a:r>
              <a:rPr lang="cs-CZ" sz="1600" dirty="0"/>
              <a:t>Určitou modifikací matice GE je </a:t>
            </a:r>
            <a:r>
              <a:rPr lang="cs-CZ" sz="1600" dirty="0" err="1"/>
              <a:t>Hofferova</a:t>
            </a:r>
            <a:r>
              <a:rPr lang="cs-CZ" sz="1600" dirty="0"/>
              <a:t> matice, která srovnává pozici podniku na trhu s vývojovým stádiem produktu této firmy. </a:t>
            </a:r>
          </a:p>
          <a:p>
            <a:pPr lvl="0" algn="just"/>
            <a:r>
              <a:rPr lang="cs-CZ" sz="1600" dirty="0"/>
              <a:t>Naopak Patel – Youngová matice využívá srovnání mezi konkurenční pozicí podniku a vývojovým stadiem oboru (zralosti oboru). Tato matice nám snadno umožňuje stanovit strategii podniku a tak usměrnit podnikovou aktivitu v daném oboru potřebným směrem.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(Matice General Electric)</a:t>
            </a:r>
          </a:p>
        </p:txBody>
      </p:sp>
    </p:spTree>
    <p:extLst>
      <p:ext uri="{BB962C8B-B14F-4D97-AF65-F5344CB8AC3E}">
        <p14:creationId xmlns:p14="http://schemas.microsoft.com/office/powerpoint/2010/main" val="383967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Prvky interního prostředí podniku</a:t>
            </a:r>
          </a:p>
        </p:txBody>
      </p:sp>
      <p:sp>
        <p:nvSpPr>
          <p:cNvPr id="5" name="Obdélník 4"/>
          <p:cNvSpPr/>
          <p:nvPr/>
        </p:nvSpPr>
        <p:spPr>
          <a:xfrm>
            <a:off x="827584" y="987574"/>
            <a:ext cx="1566174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Zdroje</a:t>
            </a:r>
          </a:p>
        </p:txBody>
      </p:sp>
      <p:sp>
        <p:nvSpPr>
          <p:cNvPr id="6" name="Obdélník 5"/>
          <p:cNvSpPr/>
          <p:nvPr/>
        </p:nvSpPr>
        <p:spPr>
          <a:xfrm>
            <a:off x="832580" y="2237626"/>
            <a:ext cx="162018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Klíčové kompetence</a:t>
            </a:r>
          </a:p>
        </p:txBody>
      </p:sp>
      <p:sp>
        <p:nvSpPr>
          <p:cNvPr id="7" name="Obdélník 6"/>
          <p:cNvSpPr/>
          <p:nvPr/>
        </p:nvSpPr>
        <p:spPr>
          <a:xfrm>
            <a:off x="827584" y="3546611"/>
            <a:ext cx="1620180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Schopnosti</a:t>
            </a:r>
          </a:p>
        </p:txBody>
      </p:sp>
      <p:sp>
        <p:nvSpPr>
          <p:cNvPr id="8" name="Obdélník 7"/>
          <p:cNvSpPr/>
          <p:nvPr/>
        </p:nvSpPr>
        <p:spPr>
          <a:xfrm>
            <a:off x="3295950" y="2296560"/>
            <a:ext cx="1134126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Aktivity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860032" y="2296560"/>
            <a:ext cx="1368152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Konkurenční výhoda</a:t>
            </a:r>
          </a:p>
        </p:txBody>
      </p:sp>
      <p:sp>
        <p:nvSpPr>
          <p:cNvPr id="11" name="Obdélník 10"/>
          <p:cNvSpPr/>
          <p:nvPr/>
        </p:nvSpPr>
        <p:spPr>
          <a:xfrm>
            <a:off x="6732240" y="2296560"/>
            <a:ext cx="1080120" cy="70207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b="1" dirty="0">
                <a:solidFill>
                  <a:srgbClr val="000000"/>
                </a:solidFill>
              </a:rPr>
              <a:t>Výkon </a:t>
            </a:r>
          </a:p>
        </p:txBody>
      </p:sp>
      <p:sp>
        <p:nvSpPr>
          <p:cNvPr id="12" name="Šipka dolů 11"/>
          <p:cNvSpPr/>
          <p:nvPr/>
        </p:nvSpPr>
        <p:spPr>
          <a:xfrm>
            <a:off x="1602212" y="1757697"/>
            <a:ext cx="139625" cy="432679"/>
          </a:xfrm>
          <a:prstGeom prst="down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3" name="Šipka nahoru 12"/>
          <p:cNvSpPr/>
          <p:nvPr/>
        </p:nvSpPr>
        <p:spPr>
          <a:xfrm flipH="1">
            <a:off x="1602212" y="2998638"/>
            <a:ext cx="139625" cy="489039"/>
          </a:xfrm>
          <a:prstGeom prst="up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4" name="Šipka doprava 13"/>
          <p:cNvSpPr/>
          <p:nvPr/>
        </p:nvSpPr>
        <p:spPr>
          <a:xfrm>
            <a:off x="2655806" y="2613310"/>
            <a:ext cx="548042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5" name="Šipka doprava 14"/>
          <p:cNvSpPr/>
          <p:nvPr/>
        </p:nvSpPr>
        <p:spPr>
          <a:xfrm>
            <a:off x="4464005" y="2604106"/>
            <a:ext cx="339796" cy="174464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sp>
        <p:nvSpPr>
          <p:cNvPr id="17" name="Šipka doprava 16"/>
          <p:cNvSpPr/>
          <p:nvPr/>
        </p:nvSpPr>
        <p:spPr>
          <a:xfrm flipV="1">
            <a:off x="6296613" y="2604106"/>
            <a:ext cx="367197" cy="165260"/>
          </a:xfrm>
          <a:prstGeom prst="rightArrow">
            <a:avLst/>
          </a:prstGeom>
          <a:solidFill>
            <a:schemeClr val="tx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(Matice General </a:t>
            </a:r>
            <a:r>
              <a:rPr lang="cs-CZ" dirty="0" err="1"/>
              <a:t>Electrics</a:t>
            </a:r>
            <a:r>
              <a:rPr lang="cs-CZ" dirty="0"/>
              <a:t>)</a:t>
            </a:r>
          </a:p>
        </p:txBody>
      </p:sp>
      <p:pic>
        <p:nvPicPr>
          <p:cNvPr id="14" name="Obráze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816387"/>
            <a:ext cx="5616624" cy="382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9760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600" b="1" dirty="0"/>
              <a:t>Dimenzi atraktivita trhu</a:t>
            </a:r>
            <a:r>
              <a:rPr lang="cs-CZ" sz="1600" dirty="0"/>
              <a:t> tvoří tyto faktory:</a:t>
            </a:r>
          </a:p>
          <a:p>
            <a:pPr lvl="0"/>
            <a:r>
              <a:rPr lang="cs-CZ" sz="1600" dirty="0"/>
              <a:t>velikost trhu a míra jeho růstu;</a:t>
            </a:r>
          </a:p>
          <a:p>
            <a:pPr lvl="0"/>
            <a:r>
              <a:rPr lang="cs-CZ" sz="1600" dirty="0"/>
              <a:t>očekávané a historické ziskové marže dosahované ve sledovaném odvětví;</a:t>
            </a:r>
          </a:p>
          <a:p>
            <a:pPr lvl="0"/>
            <a:r>
              <a:rPr lang="cs-CZ" sz="1600" dirty="0"/>
              <a:t>intenzita konkurence a charakter odběratelů (možnost vzniku úspor z rozsahu);</a:t>
            </a:r>
          </a:p>
          <a:p>
            <a:pPr lvl="0"/>
            <a:r>
              <a:rPr lang="cs-CZ" sz="1600" dirty="0"/>
              <a:t>bariéry vstupu do odvětví a výstupu z něj;</a:t>
            </a:r>
          </a:p>
          <a:p>
            <a:pPr lvl="0"/>
            <a:r>
              <a:rPr lang="cs-CZ" sz="1600" dirty="0"/>
              <a:t>požadavky na technologii a s ní spojený potřebný kapitál;</a:t>
            </a:r>
          </a:p>
          <a:p>
            <a:pPr lvl="0"/>
            <a:r>
              <a:rPr lang="cs-CZ" sz="1600" dirty="0"/>
              <a:t>příležitosti a ohrožení, která jsou spojena s daným odvětvím.</a:t>
            </a:r>
          </a:p>
          <a:p>
            <a:pPr marL="0" indent="0">
              <a:buNone/>
            </a:pPr>
            <a:r>
              <a:rPr lang="cs-CZ" sz="1600" b="1" dirty="0"/>
              <a:t>Dimenzi konkurenční pozice podniku (síla podniku) </a:t>
            </a:r>
            <a:r>
              <a:rPr lang="cs-CZ" sz="1600" dirty="0"/>
              <a:t>tvoří následující faktory:</a:t>
            </a:r>
          </a:p>
          <a:p>
            <a:pPr lvl="0"/>
            <a:r>
              <a:rPr lang="cs-CZ" sz="1600" dirty="0"/>
              <a:t>relativní podíl podniku na trhu;</a:t>
            </a:r>
          </a:p>
          <a:p>
            <a:pPr lvl="0"/>
            <a:r>
              <a:rPr lang="cs-CZ" sz="1600" dirty="0"/>
              <a:t>zisková marže podniku ve srovnání s konkurenty;</a:t>
            </a:r>
          </a:p>
          <a:p>
            <a:pPr lvl="0"/>
            <a:r>
              <a:rPr lang="cs-CZ" sz="1600" dirty="0"/>
              <a:t>schopnost podniku konkurovat v ceně a kvalitě;</a:t>
            </a:r>
          </a:p>
          <a:p>
            <a:pPr lvl="0"/>
            <a:r>
              <a:rPr lang="cs-CZ" sz="1600" dirty="0"/>
              <a:t>znalost trhu, zákazníků a technologické možnosti reagovat na jejich požadavky;</a:t>
            </a:r>
          </a:p>
          <a:p>
            <a:pPr lvl="0"/>
            <a:r>
              <a:rPr lang="cs-CZ" sz="1600" dirty="0"/>
              <a:t>kvalita podnikového managementu.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- dimenze</a:t>
            </a:r>
          </a:p>
        </p:txBody>
      </p:sp>
    </p:spTree>
    <p:extLst>
      <p:ext uri="{BB962C8B-B14F-4D97-AF65-F5344CB8AC3E}">
        <p14:creationId xmlns:p14="http://schemas.microsoft.com/office/powerpoint/2010/main" val="408893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16167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1 – chráněné postavení, chránit a udržovat pozice</a:t>
            </a:r>
          </a:p>
          <a:p>
            <a:pPr lvl="0" algn="just"/>
            <a:r>
              <a:rPr lang="cs-CZ" sz="1600" dirty="0"/>
              <a:t>2 – investovat a budovat, investovat výběrově do rozvoje</a:t>
            </a:r>
          </a:p>
          <a:p>
            <a:pPr lvl="0" algn="just"/>
            <a:r>
              <a:rPr lang="cs-CZ" sz="1600" dirty="0"/>
              <a:t>3 – budovat selektivně, investovat uváženě</a:t>
            </a:r>
          </a:p>
          <a:p>
            <a:pPr lvl="0" algn="just"/>
            <a:r>
              <a:rPr lang="cs-CZ" sz="1600" dirty="0"/>
              <a:t>4 – budovat selektivně, investovat selektivně</a:t>
            </a:r>
          </a:p>
          <a:p>
            <a:pPr lvl="0" algn="just"/>
            <a:r>
              <a:rPr lang="cs-CZ" sz="1600" dirty="0"/>
              <a:t>5 – výběrovost/aktivity směřovat k výnosům, výběrově investovat</a:t>
            </a:r>
          </a:p>
          <a:p>
            <a:pPr lvl="0" algn="just"/>
            <a:r>
              <a:rPr lang="cs-CZ" sz="1600" dirty="0"/>
              <a:t>6 – omezeně expandovat nebo sklízet, omezit rozvoj</a:t>
            </a:r>
          </a:p>
          <a:p>
            <a:pPr lvl="0" algn="just"/>
            <a:r>
              <a:rPr lang="cs-CZ" sz="1600" dirty="0"/>
              <a:t>7 – chránit a znovu se soustředit, chránit a přehodnocovat</a:t>
            </a:r>
          </a:p>
          <a:p>
            <a:pPr lvl="0" algn="just"/>
            <a:r>
              <a:rPr lang="cs-CZ" sz="1600" dirty="0"/>
              <a:t>8 – směřovat k výnosům, omezit rozvoj</a:t>
            </a:r>
          </a:p>
          <a:p>
            <a:pPr lvl="0" algn="just"/>
            <a:r>
              <a:rPr lang="cs-CZ" sz="1600" dirty="0"/>
              <a:t>9 – zbavovat se, sklízet</a:t>
            </a:r>
          </a:p>
          <a:p>
            <a:pPr marL="0" indent="0" algn="just">
              <a:buNone/>
            </a:pPr>
            <a:r>
              <a:rPr lang="cs-CZ" sz="1600" dirty="0"/>
              <a:t>Model vymezuje tři </a:t>
            </a:r>
            <a:r>
              <a:rPr lang="cs-CZ" sz="1600" b="1" i="1" dirty="0"/>
              <a:t>základní oblasti z pohledu výhodnosti investování</a:t>
            </a:r>
            <a:r>
              <a:rPr lang="cs-CZ" sz="1600" dirty="0"/>
              <a:t>:</a:t>
            </a:r>
          </a:p>
          <a:p>
            <a:pPr lvl="0" algn="just"/>
            <a:r>
              <a:rPr lang="cs-CZ" sz="1600" dirty="0"/>
              <a:t>Pole 1, 2, 4 jsou z pohledu dalších </a:t>
            </a:r>
            <a:r>
              <a:rPr lang="cs-CZ" sz="1600" i="1" dirty="0"/>
              <a:t>investic výhodné a mají zelenou</a:t>
            </a:r>
            <a:r>
              <a:rPr lang="cs-CZ" sz="1600" dirty="0"/>
              <a:t>. Trh je atraktivní a podnik má dostatek zdrojů pro získání výhodné postavení.</a:t>
            </a:r>
          </a:p>
          <a:p>
            <a:pPr lvl="0" algn="just"/>
            <a:r>
              <a:rPr lang="cs-CZ" sz="1600" dirty="0"/>
              <a:t>Pole 6, 8, 9 jsou z pohledu </a:t>
            </a:r>
            <a:r>
              <a:rPr lang="cs-CZ" sz="1600" i="1" dirty="0"/>
              <a:t>investic nevýhodné a spíše investice omezit</a:t>
            </a:r>
            <a:r>
              <a:rPr lang="cs-CZ" sz="1600" dirty="0"/>
              <a:t>.</a:t>
            </a:r>
          </a:p>
          <a:p>
            <a:pPr lvl="0" algn="just"/>
            <a:r>
              <a:rPr lang="cs-CZ" sz="1600" dirty="0"/>
              <a:t>Pole 3, 5, 7 tvoří produkty, u kterých se musí </a:t>
            </a:r>
            <a:r>
              <a:rPr lang="cs-CZ" sz="1600" i="1" dirty="0"/>
              <a:t>pečlivě zvážit míra investic</a:t>
            </a:r>
            <a:r>
              <a:rPr lang="cs-CZ" sz="1600" dirty="0"/>
              <a:t>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GE matice – jednotlivá pole</a:t>
            </a:r>
          </a:p>
        </p:txBody>
      </p:sp>
    </p:spTree>
    <p:extLst>
      <p:ext uri="{BB962C8B-B14F-4D97-AF65-F5344CB8AC3E}">
        <p14:creationId xmlns:p14="http://schemas.microsoft.com/office/powerpoint/2010/main" val="74901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Strategická analýza </a:t>
            </a: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syntetického charakteru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193377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dirty="0"/>
              <a:t>Syntetické metody propojují vliv faktorů externího prostředí a vliv faktorů interní prostředí podniku. Cílem těchto metod je nalézt optimální směr činnosti podniku tak, aby podnik respektoval prostředí, ve kterém působí, a zároveň zdroje, které má k dispozici.</a:t>
            </a:r>
          </a:p>
          <a:p>
            <a:endParaRPr lang="cs-CZ" sz="1600" dirty="0"/>
          </a:p>
          <a:p>
            <a:r>
              <a:rPr lang="cs-CZ" sz="1600" dirty="0"/>
              <a:t>Konfrontační SWOT analýza</a:t>
            </a:r>
          </a:p>
          <a:p>
            <a:r>
              <a:rPr lang="cs-CZ" sz="1600" dirty="0"/>
              <a:t>Matice IFE, EFE, IE</a:t>
            </a:r>
          </a:p>
          <a:p>
            <a:r>
              <a:rPr lang="cs-CZ" sz="1600" dirty="0"/>
              <a:t>Matice QSPM</a:t>
            </a:r>
          </a:p>
          <a:p>
            <a:r>
              <a:rPr lang="cs-CZ" sz="1600" dirty="0"/>
              <a:t>SPACE analýza</a:t>
            </a:r>
          </a:p>
          <a:p>
            <a:r>
              <a:rPr lang="cs-CZ" sz="1600" dirty="0"/>
              <a:t>Dynamická strategická rozvaha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syntetického charakteru</a:t>
            </a:r>
          </a:p>
        </p:txBody>
      </p:sp>
    </p:spTree>
    <p:extLst>
      <p:ext uri="{BB962C8B-B14F-4D97-AF65-F5344CB8AC3E}">
        <p14:creationId xmlns:p14="http://schemas.microsoft.com/office/powerpoint/2010/main" val="2456325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SWOT analýza</a:t>
            </a:r>
            <a:r>
              <a:rPr lang="cs-CZ" sz="1600" dirty="0"/>
              <a:t> představuje analýzu, která sleduje silné (</a:t>
            </a:r>
            <a:r>
              <a:rPr lang="cs-CZ" sz="1600" dirty="0" err="1"/>
              <a:t>strengths</a:t>
            </a:r>
            <a:r>
              <a:rPr lang="cs-CZ" sz="1600" dirty="0"/>
              <a:t>) a slabé (</a:t>
            </a:r>
            <a:r>
              <a:rPr lang="cs-CZ" sz="1600" dirty="0" err="1"/>
              <a:t>weaknesses</a:t>
            </a:r>
            <a:r>
              <a:rPr lang="cs-CZ" sz="1600" dirty="0"/>
              <a:t>) stránky podniku jako charakteristiky vnitřních poměrů a charakteristiku okolí podniku v podobě příležitostí (</a:t>
            </a:r>
            <a:r>
              <a:rPr lang="cs-CZ" sz="1600" dirty="0" err="1"/>
              <a:t>opportunities</a:t>
            </a:r>
            <a:r>
              <a:rPr lang="cs-CZ" sz="1600" dirty="0"/>
              <a:t>) a hrozeb (</a:t>
            </a:r>
            <a:r>
              <a:rPr lang="cs-CZ" sz="1600" dirty="0" err="1"/>
              <a:t>threates</a:t>
            </a:r>
            <a:r>
              <a:rPr lang="cs-CZ" sz="1600" dirty="0"/>
              <a:t>). </a:t>
            </a:r>
          </a:p>
          <a:p>
            <a:pPr algn="just"/>
            <a:r>
              <a:rPr lang="cs-CZ" sz="1600" dirty="0"/>
              <a:t>Konfrontací a kombinací těchto čtyř hodnocených faktorů je možno zobrazit čtyři základní strategické směry, které se stávají základem zvolené podnikové strategie.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Konfrontační SWOT analýza (TOWS, WOTS matice) </a:t>
            </a:r>
          </a:p>
        </p:txBody>
      </p:sp>
      <p:pic>
        <p:nvPicPr>
          <p:cNvPr id="5" name="Obrázek 4" descr="SWOT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87624" y="2571750"/>
            <a:ext cx="6048672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75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Strategie WO – „hledání“, </a:t>
            </a:r>
            <a:r>
              <a:rPr lang="cs-CZ" sz="1600" dirty="0"/>
              <a:t>která sleduje překonání slabých stránek prostřednictvím maximálního využití příležitostí. Tato strategie přitom představuje výrazné změny v chování podniku.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SO – „využití“ </a:t>
            </a:r>
            <a:r>
              <a:rPr lang="cs-CZ" sz="1600" dirty="0"/>
              <a:t>je ofenzivní strategie, agresivně růstově orientovaná která představuje postup z pozice síly, neboť podnik je dostatečně silný k využití příležitostí.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ST – „konfrontace“ </a:t>
            </a:r>
            <a:r>
              <a:rPr lang="cs-CZ" sz="1600" dirty="0"/>
              <a:t>představuje potřebu včas určit hrozby a přeměnit je využitím silných stránek v příležitosti nebo jejich vliv na podnik zmírnit.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Strategie WT – „vyhýbání“ – </a:t>
            </a:r>
            <a:r>
              <a:rPr lang="cs-CZ" sz="1600" dirty="0"/>
              <a:t>má vždy charakter defenzivní, vycházející z realizace kompromisů a opuštění určitých pozic.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Strategické přístupy konfrontační SWOT analýzy</a:t>
            </a:r>
          </a:p>
        </p:txBody>
      </p:sp>
    </p:spTree>
    <p:extLst>
      <p:ext uri="{BB962C8B-B14F-4D97-AF65-F5344CB8AC3E}">
        <p14:creationId xmlns:p14="http://schemas.microsoft.com/office/powerpoint/2010/main" val="265826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Může být silně </a:t>
            </a:r>
            <a:r>
              <a:rPr lang="cs-CZ" sz="1600" b="1" dirty="0"/>
              <a:t>subjektivní</a:t>
            </a:r>
            <a:r>
              <a:rPr lang="cs-CZ" sz="1600" dirty="0"/>
              <a:t> ovlivněna svým tvůrcem. Proto je vhodné využít při její tvorbě kolektivní přístup. </a:t>
            </a:r>
          </a:p>
          <a:p>
            <a:pPr lvl="0" algn="just"/>
            <a:r>
              <a:rPr lang="cs-CZ" sz="1600" dirty="0"/>
              <a:t>Plně </a:t>
            </a:r>
            <a:r>
              <a:rPr lang="cs-CZ" sz="1600" b="1" dirty="0"/>
              <a:t>nerespektuje proměnlivost</a:t>
            </a:r>
            <a:r>
              <a:rPr lang="cs-CZ" sz="1600" dirty="0"/>
              <a:t> současného světa. V tomto případě je nutno chápat rozdělení na kladné a záporné vlivy jako záležitost proměnlivou a proto rozdělení na „dobré, příznivé vlivy“ a „zlé, méně příznivé vlivy“ může být přechodné. </a:t>
            </a:r>
          </a:p>
          <a:p>
            <a:pPr lvl="0" algn="just"/>
            <a:r>
              <a:rPr lang="cs-CZ" sz="1600" dirty="0"/>
              <a:t>Je </a:t>
            </a:r>
            <a:r>
              <a:rPr lang="cs-CZ" sz="1600" b="1" dirty="0"/>
              <a:t>statická</a:t>
            </a:r>
            <a:r>
              <a:rPr lang="cs-CZ" sz="1600" dirty="0"/>
              <a:t> neboť podává informace na klady a zápory dneška, případně, které přicházejí ze včerejška. Při tvorbě strategie je však nutno uvažovat o budoucnosti a v tomto směru není progresivní.</a:t>
            </a:r>
          </a:p>
          <a:p>
            <a:pPr lvl="0" algn="just"/>
            <a:r>
              <a:rPr lang="cs-CZ" sz="1600" dirty="0"/>
              <a:t>Je ji možno považovat za </a:t>
            </a:r>
            <a:r>
              <a:rPr lang="cs-CZ" sz="1600" b="1" dirty="0"/>
              <a:t>konservativní </a:t>
            </a:r>
            <a:r>
              <a:rPr lang="cs-CZ" sz="1600" dirty="0"/>
              <a:t>(málo dynamickou), neboť vychází z toho, co v přítomnosti existuje a to se snaží zlepšit, zdokonalit, případně využít nebo odstranit. Primárně však nehledá nová řešení nebo hlubší inovaci řešitelských přístupů.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/>
              <a:t>Problémy spojené s využitím SWOT analýzy</a:t>
            </a:r>
          </a:p>
        </p:txBody>
      </p:sp>
    </p:spTree>
    <p:extLst>
      <p:ext uri="{BB962C8B-B14F-4D97-AF65-F5344CB8AC3E}">
        <p14:creationId xmlns:p14="http://schemas.microsoft.com/office/powerpoint/2010/main" val="3729329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IFE </a:t>
            </a:r>
            <a:r>
              <a:rPr lang="cs-CZ" sz="1600" dirty="0"/>
              <a:t>se zaměřuje na hodnocení faktorů interního prostředí společnosti. </a:t>
            </a:r>
          </a:p>
          <a:p>
            <a:pPr algn="just"/>
            <a:r>
              <a:rPr lang="cs-CZ" sz="1600" dirty="0"/>
              <a:t>Při sestavování Matice IFE můžeme pracovat se stejnými faktory jako v případě SWOT analýzy.</a:t>
            </a:r>
          </a:p>
          <a:p>
            <a:pPr algn="just"/>
            <a:r>
              <a:rPr lang="cs-CZ" sz="1600" dirty="0"/>
              <a:t>K sestavení matice IFE je potřeba nejdříve přiřadit jednotlivým faktorům váhu (odpovídající významu daného faktoru) v rozsahu 0,0 – 1,0. Čím faktor získá vyšší váhu, tím je jeho význam vyšší. </a:t>
            </a:r>
          </a:p>
          <a:p>
            <a:pPr algn="just"/>
            <a:r>
              <a:rPr lang="cs-CZ" sz="1600" dirty="0"/>
              <a:t>Poté je potřeba jednotlivé faktory ohodnotit pomocí čtyř stupňů: 4 (významná silná stránka), 3 (méně důležitá silná stránka), 2 (méně důležitá slabá stránka), 1 (významná slabá stránka). </a:t>
            </a:r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Matice IFE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0041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IFE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467544" y="806421"/>
          <a:ext cx="7059430" cy="39740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098144064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14639790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3782781230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842474383"/>
                    </a:ext>
                  </a:extLst>
                </a:gridCol>
                <a:gridCol w="2522926">
                  <a:extLst>
                    <a:ext uri="{9D8B030D-6E8A-4147-A177-3AD203B41FA5}">
                      <a16:colId xmlns:a16="http://schemas.microsoft.com/office/drawing/2014/main" val="2621898215"/>
                    </a:ext>
                  </a:extLst>
                </a:gridCol>
              </a:tblGrid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0550885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Silné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Moderní prostředí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541125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Výše školného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748763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Marketing školy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069418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Spolupráce se školami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188011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silné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1,55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5980806"/>
                  </a:ext>
                </a:extLst>
              </a:tr>
              <a:tr h="300789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Slabé stránky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Fluktuace zaměstnanců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17244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Jméno školy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0,25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2686"/>
                  </a:ext>
                </a:extLst>
              </a:tr>
              <a:tr h="33565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Neexistence magisterského studia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3008322"/>
                  </a:ext>
                </a:extLst>
              </a:tr>
              <a:tr h="3007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Všeobecná profilace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63128"/>
                  </a:ext>
                </a:extLst>
              </a:tr>
              <a:tr h="3067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slabé stránky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45022"/>
                  </a:ext>
                </a:extLst>
              </a:tr>
              <a:tr h="43801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2,3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256" marR="58256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8219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619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/>
              <a:t>Hmotné zdroje </a:t>
            </a:r>
            <a:r>
              <a:rPr lang="cs-CZ" sz="1600" dirty="0"/>
              <a:t>(viditelné, fyzické atributy)</a:t>
            </a:r>
          </a:p>
          <a:p>
            <a:pPr lvl="1"/>
            <a:r>
              <a:rPr lang="cs-CZ" sz="1600" dirty="0"/>
              <a:t>Kapitál</a:t>
            </a:r>
          </a:p>
          <a:p>
            <a:pPr lvl="1"/>
            <a:r>
              <a:rPr lang="cs-CZ" sz="1600" dirty="0"/>
              <a:t>Lidé,</a:t>
            </a:r>
          </a:p>
          <a:p>
            <a:pPr lvl="1"/>
            <a:r>
              <a:rPr lang="cs-CZ" sz="1600" dirty="0"/>
              <a:t>Budovy, stroje, zařízení…</a:t>
            </a:r>
          </a:p>
          <a:p>
            <a:pPr lvl="1"/>
            <a:endParaRPr lang="cs-CZ" sz="1600" dirty="0"/>
          </a:p>
          <a:p>
            <a:r>
              <a:rPr lang="cs-CZ" sz="1600" b="1" dirty="0"/>
              <a:t>Nehmotné zdroje </a:t>
            </a:r>
            <a:r>
              <a:rPr lang="cs-CZ" sz="1600" dirty="0"/>
              <a:t>(neviditelné, bez fyzických atributů)</a:t>
            </a:r>
          </a:p>
          <a:p>
            <a:pPr lvl="1"/>
            <a:r>
              <a:rPr lang="cs-CZ" sz="1600" dirty="0"/>
              <a:t>Podniková kultura</a:t>
            </a:r>
          </a:p>
          <a:p>
            <a:pPr lvl="1"/>
            <a:r>
              <a:rPr lang="cs-CZ" sz="1600" dirty="0"/>
              <a:t>Know-how</a:t>
            </a:r>
          </a:p>
          <a:p>
            <a:pPr lvl="1"/>
            <a:r>
              <a:rPr lang="cs-CZ" sz="1600" dirty="0"/>
              <a:t>Znalosti</a:t>
            </a:r>
          </a:p>
          <a:p>
            <a:pPr lvl="1"/>
            <a:r>
              <a:rPr lang="cs-CZ" sz="1600" dirty="0"/>
              <a:t>Reputace</a:t>
            </a:r>
          </a:p>
          <a:p>
            <a:pPr lvl="1"/>
            <a:r>
              <a:rPr lang="cs-CZ" sz="1600" dirty="0"/>
              <a:t>Duševní vlastnictví (patenty, značky, design…)…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 podniku</a:t>
            </a:r>
          </a:p>
        </p:txBody>
      </p:sp>
    </p:spTree>
    <p:extLst>
      <p:ext uri="{BB962C8B-B14F-4D97-AF65-F5344CB8AC3E}">
        <p14:creationId xmlns:p14="http://schemas.microsoft.com/office/powerpoint/2010/main" val="1043988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Zjištěné celkové vážené ohodnocení hodnotí interní pozici podniku vůči strategickému záměru. </a:t>
            </a:r>
          </a:p>
          <a:p>
            <a:pPr algn="just"/>
            <a:r>
              <a:rPr lang="cs-CZ" sz="1600" dirty="0"/>
              <a:t>Silné interní pozici s vysokou nadějností splnění strategického záměru odpovídá ohodnocení 4. </a:t>
            </a:r>
          </a:p>
          <a:p>
            <a:pPr algn="just"/>
            <a:r>
              <a:rPr lang="cs-CZ" sz="1600" dirty="0"/>
              <a:t>Slabou interní pozici vůči ambicím strategického záměru charakterizuje ohodnocení 1 a průměrné interní síle podniku odpovídá ohodnocení 2,5.</a:t>
            </a:r>
          </a:p>
          <a:p>
            <a:pPr algn="just"/>
            <a:r>
              <a:rPr lang="cs-CZ" sz="1600" dirty="0"/>
              <a:t>Silná pozice znamená, že strategický záměr se může opřít o velmi silné interní prostředí, slabá interní pozice naopak znamená, že firma není připravena strategický záměr v celé šíři realizovat, resp. vzhledem k podstupovanému riziku je výhodnější zaměřit strategii primárně na posílení interního prostředí.</a:t>
            </a:r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256584" cy="507703"/>
          </a:xfrm>
        </p:spPr>
        <p:txBody>
          <a:bodyPr/>
          <a:lstStyle/>
          <a:p>
            <a:r>
              <a:rPr lang="cs-CZ" dirty="0"/>
              <a:t>Matice IFE (</a:t>
            </a:r>
            <a:r>
              <a:rPr lang="cs-CZ" dirty="0" err="1"/>
              <a:t>Internal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2528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Matice EFE </a:t>
            </a:r>
            <a:r>
              <a:rPr lang="cs-CZ" sz="1600" dirty="0"/>
              <a:t>se zabývá hodnocením externího prostředí podniku, tzn. hodnocením vlivu makroprostředí a tržního prostředí. </a:t>
            </a:r>
          </a:p>
          <a:p>
            <a:pPr algn="just"/>
            <a:r>
              <a:rPr lang="cs-CZ" sz="1600" dirty="0"/>
              <a:t>Při sestavování Matice EFE, stejně jako u Matice IFE, můžeme pracovat se stejnými faktory jako v případě SWOT analýzy.</a:t>
            </a:r>
          </a:p>
          <a:p>
            <a:pPr algn="just"/>
            <a:r>
              <a:rPr lang="cs-CZ" sz="1600" dirty="0"/>
              <a:t>Při sestavování matice EFE se postupuje obdobně jako u matice IFE s tím rozdílem, že stupně vlivu jsou následující: 4 (nejvyšší), 3 (nadprůměrný), 2 (střední), 1 (nízký). </a:t>
            </a:r>
          </a:p>
          <a:p>
            <a:pPr algn="just"/>
            <a:r>
              <a:rPr lang="cs-CZ" sz="1600" dirty="0"/>
              <a:t>K sestavení matice EFE je potřeba nejdříve přiřadit jednotlivým faktorům váhu (odpovídající významu daného faktoru) v rozsahu 0,0 – 1,0. Čím faktor získá vyšší váhu, tím je jeho význam vyšší. </a:t>
            </a:r>
          </a:p>
          <a:p>
            <a:pPr algn="just"/>
            <a:r>
              <a:rPr lang="cs-CZ" sz="1600" dirty="0"/>
              <a:t>Konečné hodnocení je realizováno na základě součinu váhy a vlivu, čímž vzniká celkové vážené hodnocení interních faktorů.</a:t>
            </a: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EFE (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3364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EFE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323528" y="729859"/>
          <a:ext cx="7272808" cy="38874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7061">
                  <a:extLst>
                    <a:ext uri="{9D8B030D-6E8A-4147-A177-3AD203B41FA5}">
                      <a16:colId xmlns:a16="http://schemas.microsoft.com/office/drawing/2014/main" val="2899910249"/>
                    </a:ext>
                  </a:extLst>
                </a:gridCol>
                <a:gridCol w="3383249">
                  <a:extLst>
                    <a:ext uri="{9D8B030D-6E8A-4147-A177-3AD203B41FA5}">
                      <a16:colId xmlns:a16="http://schemas.microsoft.com/office/drawing/2014/main" val="1054888841"/>
                    </a:ext>
                  </a:extLst>
                </a:gridCol>
                <a:gridCol w="641719">
                  <a:extLst>
                    <a:ext uri="{9D8B030D-6E8A-4147-A177-3AD203B41FA5}">
                      <a16:colId xmlns:a16="http://schemas.microsoft.com/office/drawing/2014/main" val="975214974"/>
                    </a:ext>
                  </a:extLst>
                </a:gridCol>
                <a:gridCol w="427812">
                  <a:extLst>
                    <a:ext uri="{9D8B030D-6E8A-4147-A177-3AD203B41FA5}">
                      <a16:colId xmlns:a16="http://schemas.microsoft.com/office/drawing/2014/main" val="1568946811"/>
                    </a:ext>
                  </a:extLst>
                </a:gridCol>
                <a:gridCol w="2352967">
                  <a:extLst>
                    <a:ext uri="{9D8B030D-6E8A-4147-A177-3AD203B41FA5}">
                      <a16:colId xmlns:a16="http://schemas.microsoft.com/office/drawing/2014/main" val="2436808786"/>
                    </a:ext>
                  </a:extLst>
                </a:gridCol>
              </a:tblGrid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váha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vliv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výsledné hodnocení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567780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Příležitosti 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Pozice školy v regionu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1130453"/>
                  </a:ext>
                </a:extLst>
              </a:tr>
              <a:tr h="36696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Poptávka po vysokoškolském vzdělání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233389"/>
                  </a:ext>
                </a:extLst>
              </a:tr>
              <a:tr h="2880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Zlepšení ekonomické situace obyvatelstva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762507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Možnost zapojení do projektů a grantů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852875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příležitosti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0,35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0,75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024177"/>
                  </a:ext>
                </a:extLst>
              </a:tr>
              <a:tr h="305415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Hrozby 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Nezájem o vysokoškolské vzdělání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0,05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44459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Zesílení konkurenčního tlaku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0,8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5502919"/>
                  </a:ext>
                </a:extLst>
              </a:tr>
              <a:tr h="29050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Zhoršení ekonomické situace obyvatelstva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0,1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0,2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6816132"/>
                  </a:ext>
                </a:extLst>
              </a:tr>
              <a:tr h="30541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Zpřísnění legislativy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</a:rPr>
                        <a:t>0,3</a:t>
                      </a:r>
                      <a:endParaRPr lang="cs-CZ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1,2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190879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Celkem hrozby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0,65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2,4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382556"/>
                  </a:ext>
                </a:extLst>
              </a:tr>
              <a:tr h="3054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Celkové váženého hodnocení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1,0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400" b="1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</a:rPr>
                        <a:t>3,15</a:t>
                      </a:r>
                      <a:endParaRPr lang="cs-CZ" sz="14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8837" marR="3883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797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8024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Smyslem matice hodnocení faktorů externí analýzy - EFE je dle Fotra a kolektivu </a:t>
            </a:r>
          </a:p>
          <a:p>
            <a:pPr algn="just"/>
            <a:r>
              <a:rPr lang="cs-CZ" sz="1600" dirty="0"/>
              <a:t>(2012, s. 41) vybrat z poznaných příležitostí a hrozeb takové faktory externího prostředí, které mají zásadní vliv na strategický záměr daného podniku a jejichž působení je shodné s časovým horizontem strategického plánu. Většinou jsou identifikované faktory považovány za rizikové faktory, a to buď s kladným, nebo záporným vlivem na strategický záměr. </a:t>
            </a:r>
          </a:p>
          <a:p>
            <a:pPr algn="just"/>
            <a:r>
              <a:rPr lang="cs-CZ" sz="1600" dirty="0"/>
              <a:t>Celkové vážené ohodnocení ukazuje celkovou citlivost strategického záměru firmy na externí prostředí. Největší citlivost indikuje ohodnocení 4, nízkou citlivost představuje 1, střední citlivost pak ohodnocení 2,5. </a:t>
            </a:r>
          </a:p>
          <a:p>
            <a:pPr algn="just"/>
            <a:r>
              <a:rPr lang="cs-CZ" sz="1600" dirty="0"/>
              <a:t>Dosažené ohodnocení informuje firmu, zda je vhodné věnovat úsilí práci se </a:t>
            </a:r>
          </a:p>
          <a:p>
            <a:pPr algn="just"/>
            <a:r>
              <a:rPr lang="cs-CZ" sz="1600" dirty="0"/>
              <a:t>scénáři (při vysoké citlivosti) nebo se spoléhat více na trendy ověřené v minulém období podnikatelské aktivity firmy bez významných odchylek od jeho základní verze (při nízké citlivosti).</a:t>
            </a:r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EFE (</a:t>
            </a:r>
            <a:r>
              <a:rPr lang="cs-CZ" dirty="0" err="1"/>
              <a:t>External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</a:t>
            </a:r>
            <a:r>
              <a:rPr lang="cs-CZ" dirty="0" err="1"/>
              <a:t>Evaluation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84516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Matice IE = matice hodnocení interních a externích faktorů slouží k tomu, aby pomocí ní byla zvolena správná strategie, které bude vycházet a respektovat faktory zjištěné během analýzy prostředí.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Po zanesení hodnot z matic IFE a EFE můžeme vidět výslednou pozici konkrétního podniku v Matici IE</a:t>
            </a:r>
            <a:r>
              <a:rPr lang="cs-CZ" sz="1600" b="1" dirty="0"/>
              <a:t>. </a:t>
            </a:r>
          </a:p>
          <a:p>
            <a:pPr algn="just"/>
            <a:endParaRPr lang="cs-CZ" sz="1600" b="1" dirty="0"/>
          </a:p>
          <a:p>
            <a:pPr algn="just"/>
            <a:r>
              <a:rPr lang="cs-CZ" sz="1600" dirty="0"/>
              <a:t>Graf matice je sestaven z devíti dílčích polí, ze kterých vychází rozdělení strategií do 3 skupin:</a:t>
            </a:r>
          </a:p>
          <a:p>
            <a:pPr lvl="1" algn="just"/>
            <a:r>
              <a:rPr lang="cs-CZ" sz="1600" dirty="0"/>
              <a:t>Oblasti I, II, IV - „Stavěj a zajišťuj růst“</a:t>
            </a:r>
          </a:p>
          <a:p>
            <a:pPr lvl="1" algn="just"/>
            <a:r>
              <a:rPr lang="cs-CZ" sz="1600" dirty="0"/>
              <a:t>Oblasti III, V, VII - „Udržuj a potvrzuj“</a:t>
            </a:r>
          </a:p>
          <a:p>
            <a:pPr lvl="1" algn="just"/>
            <a:r>
              <a:rPr lang="cs-CZ" sz="1600" dirty="0"/>
              <a:t>Oblasti VI, VIII, IX - „Sklízej a zbavuj se“.</a:t>
            </a:r>
          </a:p>
          <a:p>
            <a:pPr lvl="1" algn="just"/>
            <a:endParaRPr lang="cs-CZ" sz="1600" dirty="0"/>
          </a:p>
          <a:p>
            <a:pPr lvl="1" algn="just"/>
            <a:endParaRPr lang="cs-CZ" sz="1600" dirty="0"/>
          </a:p>
          <a:p>
            <a:pPr marL="0" indent="0" algn="just">
              <a:buNone/>
            </a:pPr>
            <a:endParaRPr lang="cs-CZ" sz="16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544616" cy="507703"/>
          </a:xfrm>
        </p:spPr>
        <p:txBody>
          <a:bodyPr/>
          <a:lstStyle/>
          <a:p>
            <a:r>
              <a:rPr lang="cs-CZ" dirty="0"/>
              <a:t>Matice IE</a:t>
            </a:r>
          </a:p>
        </p:txBody>
      </p:sp>
    </p:spTree>
    <p:extLst>
      <p:ext uri="{BB962C8B-B14F-4D97-AF65-F5344CB8AC3E}">
        <p14:creationId xmlns:p14="http://schemas.microsoft.com/office/powerpoint/2010/main" val="473699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IE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331640" y="1074390"/>
          <a:ext cx="5238007" cy="3657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573">
                  <a:extLst>
                    <a:ext uri="{9D8B030D-6E8A-4147-A177-3AD203B41FA5}">
                      <a16:colId xmlns:a16="http://schemas.microsoft.com/office/drawing/2014/main" val="218726871"/>
                    </a:ext>
                  </a:extLst>
                </a:gridCol>
                <a:gridCol w="855580">
                  <a:extLst>
                    <a:ext uri="{9D8B030D-6E8A-4147-A177-3AD203B41FA5}">
                      <a16:colId xmlns:a16="http://schemas.microsoft.com/office/drawing/2014/main" val="2602515409"/>
                    </a:ext>
                  </a:extLst>
                </a:gridCol>
                <a:gridCol w="483822">
                  <a:extLst>
                    <a:ext uri="{9D8B030D-6E8A-4147-A177-3AD203B41FA5}">
                      <a16:colId xmlns:a16="http://schemas.microsoft.com/office/drawing/2014/main" val="2373902903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1585402834"/>
                    </a:ext>
                  </a:extLst>
                </a:gridCol>
                <a:gridCol w="888459">
                  <a:extLst>
                    <a:ext uri="{9D8B030D-6E8A-4147-A177-3AD203B41FA5}">
                      <a16:colId xmlns:a16="http://schemas.microsoft.com/office/drawing/2014/main" val="79627727"/>
                    </a:ext>
                  </a:extLst>
                </a:gridCol>
                <a:gridCol w="831711">
                  <a:extLst>
                    <a:ext uri="{9D8B030D-6E8A-4147-A177-3AD203B41FA5}">
                      <a16:colId xmlns:a16="http://schemas.microsoft.com/office/drawing/2014/main" val="2180186061"/>
                    </a:ext>
                  </a:extLst>
                </a:gridCol>
                <a:gridCol w="777403">
                  <a:extLst>
                    <a:ext uri="{9D8B030D-6E8A-4147-A177-3AD203B41FA5}">
                      <a16:colId xmlns:a16="http://schemas.microsoft.com/office/drawing/2014/main" val="2922485545"/>
                    </a:ext>
                  </a:extLst>
                </a:gridCol>
              </a:tblGrid>
              <a:tr h="0">
                <a:tc rowSpan="7">
                  <a:txBody>
                    <a:bodyPr/>
                    <a:lstStyle/>
                    <a:p>
                      <a:pPr marL="329565" marR="7175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Externí hodnocení (EFE)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 b="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962404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vysoké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III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491269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IV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13542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nízké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VII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VIII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IX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2798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75065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silné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střední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slabé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076005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solidFill>
                            <a:srgbClr val="000000"/>
                          </a:solidFill>
                          <a:effectLst/>
                        </a:rPr>
                        <a:t>Interní hodnocení (IFE)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695654"/>
                  </a:ext>
                </a:extLst>
              </a:tr>
            </a:tbl>
          </a:graphicData>
        </a:graphic>
      </p:graphicFrame>
      <p:cxnSp>
        <p:nvCxnSpPr>
          <p:cNvPr id="6" name="AutoShape 2"/>
          <p:cNvCxnSpPr>
            <a:cxnSpLocks noChangeShapeType="1"/>
          </p:cNvCxnSpPr>
          <p:nvPr/>
        </p:nvCxnSpPr>
        <p:spPr bwMode="auto">
          <a:xfrm flipV="1">
            <a:off x="4781743" y="2147070"/>
            <a:ext cx="5576" cy="1432792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AutoShape 4"/>
          <p:cNvCxnSpPr>
            <a:cxnSpLocks noChangeShapeType="1"/>
          </p:cNvCxnSpPr>
          <p:nvPr/>
        </p:nvCxnSpPr>
        <p:spPr bwMode="auto">
          <a:xfrm>
            <a:off x="3182293" y="2067694"/>
            <a:ext cx="1536700" cy="0"/>
          </a:xfrm>
          <a:prstGeom prst="straightConnector1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4707131" y="1988319"/>
            <a:ext cx="149225" cy="158750"/>
          </a:xfrm>
          <a:prstGeom prst="star5">
            <a:avLst/>
          </a:prstGeom>
          <a:solidFill>
            <a:schemeClr val="tx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cs-CZ" sz="1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2306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 vymezení vhodné strategické pozice pro podnik a jeho činnosti je využívána </a:t>
            </a:r>
            <a:r>
              <a:rPr lang="cs-CZ" sz="1600" b="1" dirty="0"/>
              <a:t>metoda SPACE analýzy (</a:t>
            </a:r>
            <a:r>
              <a:rPr lang="cs-CZ" sz="1600" dirty="0" err="1"/>
              <a:t>Strategic</a:t>
            </a:r>
            <a:r>
              <a:rPr lang="cs-CZ" sz="1600" dirty="0"/>
              <a:t> </a:t>
            </a:r>
            <a:r>
              <a:rPr lang="cs-CZ" sz="1600" dirty="0" err="1"/>
              <a:t>Position</a:t>
            </a:r>
            <a:r>
              <a:rPr lang="cs-CZ" sz="1600" dirty="0"/>
              <a:t> and </a:t>
            </a:r>
            <a:r>
              <a:rPr lang="cs-CZ" sz="1600" dirty="0" err="1"/>
              <a:t>Action</a:t>
            </a:r>
            <a:r>
              <a:rPr lang="cs-CZ" sz="1600" dirty="0"/>
              <a:t> </a:t>
            </a:r>
            <a:r>
              <a:rPr lang="cs-CZ" sz="1600" dirty="0" err="1"/>
              <a:t>Evaluation</a:t>
            </a:r>
            <a:r>
              <a:rPr lang="cs-CZ" sz="1600" dirty="0"/>
              <a:t>). </a:t>
            </a:r>
          </a:p>
          <a:p>
            <a:pPr algn="just"/>
            <a:endParaRPr lang="cs-CZ" sz="1600" dirty="0"/>
          </a:p>
          <a:p>
            <a:pPr marL="0" indent="0" algn="just">
              <a:buNone/>
            </a:pPr>
            <a:r>
              <a:rPr lang="cs-CZ" sz="1600" dirty="0"/>
              <a:t>Srovnává dvě základní oblasti, jimiž jsou:</a:t>
            </a:r>
          </a:p>
          <a:p>
            <a:pPr algn="just"/>
            <a:r>
              <a:rPr lang="cs-CZ" sz="1600" b="1" dirty="0"/>
              <a:t>oblasti vnitřních sil podniku (</a:t>
            </a:r>
            <a:r>
              <a:rPr lang="cs-CZ" sz="1600" dirty="0"/>
              <a:t>ukazatelé „finanční síla podniku“, „konkurenční výhody podniku“) </a:t>
            </a:r>
          </a:p>
          <a:p>
            <a:pPr algn="just"/>
            <a:r>
              <a:rPr lang="cs-CZ" sz="1600" b="1" dirty="0"/>
              <a:t>oblasti vnějšího prostředí podniku </a:t>
            </a:r>
            <a:r>
              <a:rPr lang="cs-CZ" sz="1600" dirty="0"/>
              <a:t>kam patří ukazatelé „síla odvětví“ a „stabilita prostředí“.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V rámci SPACE analýzy jsou zjištěné hodnoty jednotlivých ukazatelů zhodnoceny body a zobrazeny v grafu, který má rozmezí hodnot od +6 do -6 na obou osách 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SPACE analýza</a:t>
            </a:r>
          </a:p>
        </p:txBody>
      </p:sp>
    </p:spTree>
    <p:extLst>
      <p:ext uri="{BB962C8B-B14F-4D97-AF65-F5344CB8AC3E}">
        <p14:creationId xmlns:p14="http://schemas.microsoft.com/office/powerpoint/2010/main" val="12373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Význam </a:t>
            </a:r>
            <a:r>
              <a:rPr lang="cs-CZ" sz="1600" b="1" dirty="0"/>
              <a:t>stability prostředí</a:t>
            </a:r>
            <a:r>
              <a:rPr lang="cs-CZ" sz="1600" b="1" i="1" dirty="0"/>
              <a:t> </a:t>
            </a:r>
            <a:r>
              <a:rPr lang="cs-CZ" sz="1600" dirty="0"/>
              <a:t>je nutno spojovat s </a:t>
            </a:r>
            <a:r>
              <a:rPr lang="cs-CZ" sz="1600" b="1" dirty="0"/>
              <a:t>flexibilitou podniku</a:t>
            </a:r>
            <a:r>
              <a:rPr lang="cs-CZ" sz="1600" dirty="0"/>
              <a:t>, kde v době vysoké turbulence podnikatelského prostředí musí podnik reagovat pružně a rychle na rozhodující změny.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Naopak </a:t>
            </a:r>
            <a:r>
              <a:rPr lang="cs-CZ" sz="1600" b="1" dirty="0"/>
              <a:t>síla odvětví</a:t>
            </a:r>
            <a:r>
              <a:rPr lang="cs-CZ" sz="1600" dirty="0"/>
              <a:t> signalizuje nejen významnost této oblasti, ale i optimální využití zdrojů, růst a tím i přitažlivost pro investování.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Současně finanční</a:t>
            </a:r>
            <a:r>
              <a:rPr lang="cs-CZ" sz="1600" b="1" dirty="0"/>
              <a:t> síla podniku</a:t>
            </a:r>
            <a:r>
              <a:rPr lang="cs-CZ" sz="1600" dirty="0"/>
              <a:t> představuje faktor důležitý za nestabilních situací, kdy potřebná finanční síla může umožnit podniku přejít do jiného odvětví nebo finančně agresivní akcí oslabit konkurenty ve vlastním odvětví.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Ukazatel </a:t>
            </a:r>
            <a:r>
              <a:rPr lang="cs-CZ" sz="1600" b="1" dirty="0"/>
              <a:t>konkurenční výhoda </a:t>
            </a:r>
            <a:r>
              <a:rPr lang="cs-CZ" sz="1600" dirty="0"/>
              <a:t>slouží k zdůraznění síly podniku v boji o zákazníka a vytváří jedinečnou příležitost pro uplatnění svých produktů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Ukazatelé SPACE analýzy</a:t>
            </a:r>
          </a:p>
        </p:txBody>
      </p:sp>
    </p:spTree>
    <p:extLst>
      <p:ext uri="{BB962C8B-B14F-4D97-AF65-F5344CB8AC3E}">
        <p14:creationId xmlns:p14="http://schemas.microsoft.com/office/powerpoint/2010/main" val="356981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688103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Agresivní strategie – </a:t>
            </a:r>
            <a:r>
              <a:rPr lang="cs-CZ" sz="1600" dirty="0"/>
              <a:t>typická pro atraktivní a relativně stabilní odvětví, ve kterém má podnik konkurenční výhodu, které je schopen využít. Tato strategie umožňuje podniku posílit vlastní postavení na trhu, soustředit zdroje na produkty, které mají vysokou konkurenceschopnost.</a:t>
            </a:r>
          </a:p>
          <a:p>
            <a:pPr algn="just"/>
            <a:r>
              <a:rPr lang="cs-CZ" sz="1600" b="1" dirty="0"/>
              <a:t>Konkurenční strategie, </a:t>
            </a:r>
            <a:r>
              <a:rPr lang="cs-CZ" sz="1600" dirty="0"/>
              <a:t>která</a:t>
            </a:r>
            <a:r>
              <a:rPr lang="cs-CZ" sz="1600" b="1" dirty="0"/>
              <a:t> </a:t>
            </a:r>
            <a:r>
              <a:rPr lang="cs-CZ" sz="1600" dirty="0"/>
              <a:t>je využitelná pro atraktivní, ale nestabilní prostředí, kdy kritickým faktorem je finanční síla podniku. Podnik by měl hledat možnosti, jak upevnit a posílit svou finanční pozici, vylepšovat své produkty, zavádět inovace, snižovat náklady.</a:t>
            </a:r>
          </a:p>
          <a:p>
            <a:pPr algn="just"/>
            <a:r>
              <a:rPr lang="cs-CZ" sz="1600" b="1" dirty="0"/>
              <a:t>Konservativní strategie – </a:t>
            </a:r>
            <a:r>
              <a:rPr lang="cs-CZ" sz="1600" dirty="0"/>
              <a:t>typická pro stabilní odvětví s nízkou mírou růstu při potřebné finanční stabilitě podniku. Kritickým faktorem této strategie je konkurenceschopnost výrobků..</a:t>
            </a:r>
          </a:p>
          <a:p>
            <a:pPr algn="just"/>
            <a:r>
              <a:rPr lang="cs-CZ" sz="1600" b="1" dirty="0"/>
              <a:t>Defenzivní pozice</a:t>
            </a:r>
            <a:r>
              <a:rPr lang="cs-CZ" sz="1600" dirty="0"/>
              <a:t> má převážně záchranný charakter a je typická pro neatraktivní odvětví, ve kterých se podnik nemá vhodné výrobky odolné vůči konkurenci ani potřebnou finanční sílu. Podnik by se měl proto připravovat na odchod z daného odvětví, snížit výrobní kapacity a orientovat se na jiné aktivity, které mu kvalifikace pracovníků a zdroje dovolují.</a:t>
            </a:r>
            <a:r>
              <a:rPr lang="cs-CZ" sz="1600" b="1" dirty="0"/>
              <a:t>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Strategické směry SPACE analýzy</a:t>
            </a:r>
          </a:p>
        </p:txBody>
      </p:sp>
    </p:spTree>
    <p:extLst>
      <p:ext uri="{BB962C8B-B14F-4D97-AF65-F5344CB8AC3E}">
        <p14:creationId xmlns:p14="http://schemas.microsoft.com/office/powerpoint/2010/main" val="366139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Zobrazení SPACE analýzy</a:t>
            </a:r>
          </a:p>
        </p:txBody>
      </p:sp>
      <p:pic>
        <p:nvPicPr>
          <p:cNvPr id="5" name="Obrázek 4" descr="space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3648" y="828674"/>
            <a:ext cx="5233372" cy="3759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692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Klíčova kompetence (</a:t>
            </a:r>
            <a:r>
              <a:rPr lang="cs-CZ" sz="1600" dirty="0" err="1"/>
              <a:t>core</a:t>
            </a:r>
            <a:r>
              <a:rPr lang="cs-CZ" sz="1600" dirty="0"/>
              <a:t> </a:t>
            </a:r>
            <a:r>
              <a:rPr lang="cs-CZ" sz="1600" dirty="0" err="1"/>
              <a:t>competence</a:t>
            </a:r>
            <a:r>
              <a:rPr lang="cs-CZ" sz="1600" dirty="0"/>
              <a:t>) je schopnost, aktivum nebo technologie, které přinášejí hodnotu zákazníkům, podporují růst podniku a odlišují podnik od jejich současných i budoucích konkurentů. </a:t>
            </a:r>
          </a:p>
          <a:p>
            <a:pPr algn="just"/>
            <a:r>
              <a:rPr lang="cs-CZ" sz="1600" dirty="0"/>
              <a:t>Klíčové kompetence vedou k získání a udržení konkurenční výhody na trhu. </a:t>
            </a:r>
          </a:p>
          <a:p>
            <a:pPr algn="just"/>
            <a:r>
              <a:rPr lang="cs-CZ" sz="1600" dirty="0"/>
              <a:t>Klíčovou kompetencí tedy může být něco, co je přínosné pro zákazníky, přičemž zákazníci tento přínos vnímají a oceňují. </a:t>
            </a:r>
          </a:p>
          <a:p>
            <a:pPr algn="just"/>
            <a:r>
              <a:rPr lang="cs-CZ" sz="1600" dirty="0"/>
              <a:t>Může to být například unikátní technologie, která dokáže produkt zhotovit v mimořádné kvalitě, nebo mimořádně levně. </a:t>
            </a:r>
          </a:p>
          <a:p>
            <a:pPr algn="just"/>
            <a:r>
              <a:rPr lang="cs-CZ" sz="1600" dirty="0"/>
              <a:t>Důležité je, že klíčová kompetence je v jistém smyslu unikátní a z ní pramenící přínosy jsou pro zákazníky odlišitelné od toho, co jim nabízí konkurence. </a:t>
            </a:r>
          </a:p>
          <a:p>
            <a:pPr algn="just"/>
            <a:r>
              <a:rPr lang="cs-CZ" sz="1600" dirty="0"/>
              <a:t>Výsledkem vhodně uplatněné klíčové kompetence bude konkurenční výhoda podniku.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podniku I</a:t>
            </a:r>
          </a:p>
        </p:txBody>
      </p:sp>
    </p:spTree>
    <p:extLst>
      <p:ext uri="{BB962C8B-B14F-4D97-AF65-F5344CB8AC3E}">
        <p14:creationId xmlns:p14="http://schemas.microsoft.com/office/powerpoint/2010/main" val="564087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Tato matice slouží k vyhodnocení jednotlivých strategií, tedy možných variant spadajících do daných strategií.</a:t>
            </a:r>
          </a:p>
          <a:p>
            <a:pPr algn="just"/>
            <a:r>
              <a:rPr lang="cs-CZ" sz="1600" dirty="0"/>
              <a:t>Matice QSPM je založena na informacích získaných z analýzy prostředí, konkrétně navazuje na výstupy analýzy prostředí tedy na analýzy EFE a IFE. </a:t>
            </a:r>
          </a:p>
          <a:p>
            <a:pPr algn="just"/>
            <a:r>
              <a:rPr lang="cs-CZ" sz="1600" dirty="0"/>
              <a:t>V rámci matice QSPM se stanovuje vliv/atraktivnost každého faktoru</a:t>
            </a:r>
          </a:p>
          <a:p>
            <a:pPr algn="just"/>
            <a:r>
              <a:rPr lang="cs-CZ" sz="1600" dirty="0"/>
              <a:t>Vliv se označuje AS (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 a je hodnocen následovně: 1 – málo atraktivní, 2 – více atraktivní, 3 – průměrně atraktivní, 4 – velice atraktivní.</a:t>
            </a:r>
          </a:p>
          <a:p>
            <a:pPr algn="just"/>
            <a:r>
              <a:rPr lang="cs-CZ" sz="1600" dirty="0"/>
              <a:t>Dále je vypočítán celkový koeficient vlivu TAS (</a:t>
            </a:r>
            <a:r>
              <a:rPr lang="cs-CZ" sz="1600" dirty="0" err="1"/>
              <a:t>Total</a:t>
            </a:r>
            <a:r>
              <a:rPr lang="cs-CZ" sz="1600" dirty="0"/>
              <a:t> </a:t>
            </a:r>
            <a:r>
              <a:rPr lang="cs-CZ" sz="1600" dirty="0" err="1"/>
              <a:t>Attractiveness</a:t>
            </a:r>
            <a:r>
              <a:rPr lang="cs-CZ" sz="1600" dirty="0"/>
              <a:t> </a:t>
            </a:r>
            <a:r>
              <a:rPr lang="cs-CZ" sz="1600" dirty="0" err="1"/>
              <a:t>Scores</a:t>
            </a:r>
            <a:r>
              <a:rPr lang="cs-CZ" sz="1600" dirty="0"/>
              <a:t>), který je součinem váhy a atraktivnosti daného faktoru na zvolenou strategii. Na konec je sestavena suma TAS pro jednotlivé varianty strategií a jako doporučená se zvolí ta s největší hodnotou  </a:t>
            </a:r>
          </a:p>
          <a:p>
            <a:pPr algn="just"/>
            <a:endParaRPr lang="cs-CZ" sz="1600" dirty="0"/>
          </a:p>
          <a:p>
            <a:pPr algn="just"/>
            <a:endParaRPr lang="cs-CZ" sz="1600" dirty="0"/>
          </a:p>
          <a:p>
            <a:pPr marL="678942" lvl="1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272808" cy="507703"/>
          </a:xfrm>
        </p:spPr>
        <p:txBody>
          <a:bodyPr/>
          <a:lstStyle/>
          <a:p>
            <a:r>
              <a:rPr lang="cs-CZ" dirty="0"/>
              <a:t>Matice QSPM (</a:t>
            </a:r>
            <a:r>
              <a:rPr lang="cs-CZ" dirty="0" err="1"/>
              <a:t>Quantitative</a:t>
            </a:r>
            <a:r>
              <a:rPr lang="cs-CZ" dirty="0"/>
              <a:t> </a:t>
            </a:r>
            <a:r>
              <a:rPr lang="cs-CZ" dirty="0" err="1"/>
              <a:t>Strategic</a:t>
            </a:r>
            <a:r>
              <a:rPr lang="cs-CZ" dirty="0"/>
              <a:t> </a:t>
            </a:r>
            <a:r>
              <a:rPr lang="cs-CZ" dirty="0" err="1"/>
              <a:t>Plannning</a:t>
            </a:r>
            <a:r>
              <a:rPr lang="cs-CZ" dirty="0"/>
              <a:t> Matrix </a:t>
            </a:r>
          </a:p>
        </p:txBody>
      </p:sp>
    </p:spTree>
    <p:extLst>
      <p:ext uri="{BB962C8B-B14F-4D97-AF65-F5344CB8AC3E}">
        <p14:creationId xmlns:p14="http://schemas.microsoft.com/office/powerpoint/2010/main" val="214919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7188" indent="-357188" algn="just">
              <a:buNone/>
            </a:pPr>
            <a:r>
              <a:rPr lang="cs-CZ" sz="1600" dirty="0"/>
              <a:t>1. 	Výčet všech faktorů zvolených do analýzy vnitřního a vnějšího prostředí.</a:t>
            </a:r>
          </a:p>
          <a:p>
            <a:pPr marL="357188" indent="-357188" algn="just">
              <a:buNone/>
            </a:pPr>
            <a:r>
              <a:rPr lang="cs-CZ" sz="1600" dirty="0"/>
              <a:t>2.	Přiřazení vah, které byly stanoveny při sestavování IFE a EFE analýz.</a:t>
            </a:r>
          </a:p>
          <a:p>
            <a:pPr marL="357188" indent="-357188" algn="just">
              <a:buNone/>
            </a:pPr>
            <a:r>
              <a:rPr lang="cs-CZ" sz="1600" dirty="0"/>
              <a:t>3. 	Stanovení jednotlivých strategických variant.</a:t>
            </a:r>
          </a:p>
          <a:p>
            <a:pPr marL="357188" indent="-357188" algn="just">
              <a:buNone/>
            </a:pPr>
            <a:r>
              <a:rPr lang="cs-CZ" sz="1600" dirty="0"/>
              <a:t>4. 	Stanovení koeficientu důležitosti (atraktivity) zvlášť pro každý faktor s návazností na dané strategické varianty</a:t>
            </a:r>
          </a:p>
          <a:p>
            <a:pPr marL="357188" indent="-357188" algn="just">
              <a:buNone/>
            </a:pPr>
            <a:r>
              <a:rPr lang="cs-CZ" sz="1600" dirty="0"/>
              <a:t>5. 	Stanovení celkové důležitosti faktorů, vynásobením váhy a koeficientem důležitosti.</a:t>
            </a:r>
          </a:p>
          <a:p>
            <a:pPr marL="357188" indent="-357188" algn="just">
              <a:buAutoNum type="arabicPeriod" startAt="6"/>
            </a:pPr>
            <a:r>
              <a:rPr lang="cs-CZ" sz="1600" dirty="0"/>
              <a:t>Vyhodnocení každé varianty strategie, jako sumy celkových důležitostí faktorů.</a:t>
            </a:r>
          </a:p>
          <a:p>
            <a:pPr marL="357188" indent="-357188" algn="just">
              <a:buAutoNum type="arabicPeriod" startAt="6"/>
            </a:pPr>
            <a:endParaRPr lang="cs-CZ" sz="1600" dirty="0"/>
          </a:p>
          <a:p>
            <a:pPr algn="just"/>
            <a:r>
              <a:rPr lang="cs-CZ" sz="1600" dirty="0"/>
              <a:t>Varianta s nejvyšší celkovým hodnocením bude mít nejlepší uplatnění pro vnější i vnitřní prostředí podniku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Matice QSPM - postup</a:t>
            </a:r>
          </a:p>
        </p:txBody>
      </p:sp>
    </p:spTree>
    <p:extLst>
      <p:ext uri="{BB962C8B-B14F-4D97-AF65-F5344CB8AC3E}">
        <p14:creationId xmlns:p14="http://schemas.microsoft.com/office/powerpoint/2010/main" val="152531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Příklad matice QSPM</a:t>
            </a: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107504" y="696976"/>
          <a:ext cx="7776864" cy="42419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6193">
                  <a:extLst>
                    <a:ext uri="{9D8B030D-6E8A-4147-A177-3AD203B41FA5}">
                      <a16:colId xmlns:a16="http://schemas.microsoft.com/office/drawing/2014/main" val="2185009743"/>
                    </a:ext>
                  </a:extLst>
                </a:gridCol>
                <a:gridCol w="3049752">
                  <a:extLst>
                    <a:ext uri="{9D8B030D-6E8A-4147-A177-3AD203B41FA5}">
                      <a16:colId xmlns:a16="http://schemas.microsoft.com/office/drawing/2014/main" val="987183047"/>
                    </a:ext>
                  </a:extLst>
                </a:gridCol>
                <a:gridCol w="609950">
                  <a:extLst>
                    <a:ext uri="{9D8B030D-6E8A-4147-A177-3AD203B41FA5}">
                      <a16:colId xmlns:a16="http://schemas.microsoft.com/office/drawing/2014/main" val="547096423"/>
                    </a:ext>
                  </a:extLst>
                </a:gridCol>
                <a:gridCol w="381219">
                  <a:extLst>
                    <a:ext uri="{9D8B030D-6E8A-4147-A177-3AD203B41FA5}">
                      <a16:colId xmlns:a16="http://schemas.microsoft.com/office/drawing/2014/main" val="172611114"/>
                    </a:ext>
                  </a:extLst>
                </a:gridCol>
                <a:gridCol w="673486">
                  <a:extLst>
                    <a:ext uri="{9D8B030D-6E8A-4147-A177-3AD203B41FA5}">
                      <a16:colId xmlns:a16="http://schemas.microsoft.com/office/drawing/2014/main" val="1303985582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050304764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3809847338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1618101812"/>
                    </a:ext>
                  </a:extLst>
                </a:gridCol>
                <a:gridCol w="792088">
                  <a:extLst>
                    <a:ext uri="{9D8B030D-6E8A-4147-A177-3AD203B41FA5}">
                      <a16:colId xmlns:a16="http://schemas.microsoft.com/office/drawing/2014/main" val="443038248"/>
                    </a:ext>
                  </a:extLst>
                </a:gridCol>
              </a:tblGrid>
              <a:tr h="33788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Penetrace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trhu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Rozvoj produktu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333471"/>
                  </a:ext>
                </a:extLst>
              </a:tr>
              <a:tr h="1689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 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váha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+mn-lt"/>
                          <a:ea typeface="+mn-ea"/>
                          <a:cs typeface="+mn-cs"/>
                        </a:rPr>
                        <a:t>AS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AS</a:t>
                      </a: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TAS</a:t>
                      </a: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936976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Silné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Moderní prostředí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2349157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Výše školného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051004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Marketing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60020465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Spolupráce se školami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543774116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Slabé stránky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Fluktuace zaměstnanců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860115085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Jméno školy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0,75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547666254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Neexistence magisterského studia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0,8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20722980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Všeobecná profilace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682394092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dirty="0">
                          <a:effectLst/>
                        </a:rPr>
                        <a:t>Příležitosti</a:t>
                      </a:r>
                      <a:endParaRPr lang="cs-CZ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Pozice školy v regionu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3793552632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Poptávka po vysokoškolském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5305056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Zlepšení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095648076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Možnost zapojení do projektů a grantů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376539407"/>
                  </a:ext>
                </a:extLst>
              </a:tr>
              <a:tr h="168944">
                <a:tc rowSpan="4">
                  <a:txBody>
                    <a:bodyPr/>
                    <a:lstStyle/>
                    <a:p>
                      <a:pPr marL="71755" marR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Hrozby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 vert="vert27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Nezájem o vysokoškolské vzdělání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0,05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427919678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Zesílení konkurenčního tlaku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0,8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1404476917"/>
                  </a:ext>
                </a:extLst>
              </a:tr>
              <a:tr h="33788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Zhoršení ekonomické situace obyvatelstva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0,1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33476860"/>
                  </a:ext>
                </a:extLst>
              </a:tr>
              <a:tr h="16894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Zpřísnění legislativy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0,6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3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0,9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4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1,2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217390598"/>
                  </a:ext>
                </a:extLst>
              </a:tr>
              <a:tr h="16894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celkem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6,95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7,2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>
                          <a:effectLst/>
                        </a:rPr>
                        <a:t> </a:t>
                      </a:r>
                      <a:endParaRPr lang="cs-CZ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300" b="1" dirty="0">
                          <a:effectLst/>
                        </a:rPr>
                        <a:t>7,3</a:t>
                      </a:r>
                      <a:endParaRPr lang="cs-CZ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7072" marR="37072" marT="0" marB="0"/>
                </a:tc>
                <a:extLst>
                  <a:ext uri="{0D108BD9-81ED-4DB2-BD59-A6C34878D82A}">
                    <a16:rowId xmlns:a16="http://schemas.microsoft.com/office/drawing/2014/main" val="7684633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538373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Metoda vychází z poznání, že budoucnost nelze mechanicky vykalkulovat, ale je nezbytné ji odhalovat i za obtížně redukovatelnosti nejistoty a neurčitosti. </a:t>
            </a:r>
          </a:p>
          <a:p>
            <a:pPr algn="just"/>
            <a:r>
              <a:rPr lang="cs-CZ" sz="1600" dirty="0"/>
              <a:t>Základem této metody se proto stávají jednotlivé, </a:t>
            </a:r>
            <a:r>
              <a:rPr lang="cs-CZ" sz="1600" b="1" dirty="0"/>
              <a:t>dílčí scénáře vývoje podstatných faktorů</a:t>
            </a:r>
            <a:r>
              <a:rPr lang="cs-CZ" sz="1600" dirty="0"/>
              <a:t> budoucího vývoje oboru podnikání.</a:t>
            </a:r>
          </a:p>
          <a:p>
            <a:pPr algn="just"/>
            <a:r>
              <a:rPr lang="cs-CZ" sz="1600" dirty="0"/>
              <a:t>Základním kamenem Dynamické strategické rozvahy je tvorba scénářů, přitom tento pojem převzalo řízení z divadelního a filmového prostředí. Přitom </a:t>
            </a:r>
            <a:r>
              <a:rPr lang="cs-CZ" sz="1600" b="1" dirty="0"/>
              <a:t>scénář</a:t>
            </a:r>
            <a:r>
              <a:rPr lang="cs-CZ" sz="1600" dirty="0"/>
              <a:t> využitelný při tvorbě strategie podniku představuje hodnocení a vývoj v určité situace během budoucnosti podle našich představ.</a:t>
            </a:r>
          </a:p>
          <a:p>
            <a:pPr algn="just"/>
            <a:r>
              <a:rPr lang="cs-CZ" sz="1600" dirty="0"/>
              <a:t>Tato metoda analýzy vychází z možného vývojového principu, kdy lze konstatovat, že podnik v omezené míře může ovlivnit svoje okolí (vnější prostředí) a naopak velmi aktivně musí se zaměřit na odstranění svých slabých stránek a posílení naopak svých předností, které mu pomohou využít všech příležitostí, které mu nabízí jeho vnější prostředí.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/>
              <a:t>Dynamická strategická rozvaha</a:t>
            </a:r>
          </a:p>
        </p:txBody>
      </p:sp>
    </p:spTree>
    <p:extLst>
      <p:ext uri="{BB962C8B-B14F-4D97-AF65-F5344CB8AC3E}">
        <p14:creationId xmlns:p14="http://schemas.microsoft.com/office/powerpoint/2010/main" val="1313115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Základem této nové metody je tedy spirálovitý proces tvořivého uvažování, přemýšlení a kombinování, které využívá praktickou představivost a její postupnou kultivaci pomocí postupného doplňování nových poznatků a informací. Proto je také v názvu metody použito slovní spojení "dynamická rozvaha", jež vhodně charakterizuje postup našeho myšlení. </a:t>
            </a:r>
          </a:p>
          <a:p>
            <a:pPr algn="just"/>
            <a:r>
              <a:rPr lang="cs-CZ" sz="1600" dirty="0"/>
              <a:t>Budoucnost nelze mechanicky vykalkulovat, ale je nezbytné ji odhadovat i za obtížně redukovatelné nejistoty a neurčitosti. </a:t>
            </a:r>
          </a:p>
          <a:p>
            <a:pPr algn="just"/>
            <a:r>
              <a:rPr lang="cs-CZ" sz="1600" dirty="0"/>
              <a:t>Tato metoda tedy nevede k nebezpečnému redukování situace </a:t>
            </a:r>
            <a:r>
              <a:rPr lang="cs-CZ" sz="1600" dirty="0" err="1"/>
              <a:t>rozhodovatele</a:t>
            </a:r>
            <a:r>
              <a:rPr lang="cs-CZ" sz="1600" dirty="0"/>
              <a:t> jen na ty prvky, jež je možné měřit a jejich trendy vypočítat. Naopak, podněcuje plné využití všech předností našeho myšlení včetně nezbytné intuice a fantazie. </a:t>
            </a:r>
          </a:p>
          <a:p>
            <a:pPr algn="just"/>
            <a:r>
              <a:rPr lang="cs-CZ" sz="1600" dirty="0"/>
              <a:t>Neponechává je ovšem napospas překotnosti a zkratkovitosti nekontrolovaných spontánních duševních pochodů, ale poskytuje jim systémovou oporu podobně, jako je tomu u základních metod rozhodování..</a:t>
            </a:r>
          </a:p>
          <a:p>
            <a:pPr marL="109728" indent="0" algn="just">
              <a:buNone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Dynamická strategická rozvaha – podstata metody</a:t>
            </a:r>
          </a:p>
        </p:txBody>
      </p:sp>
    </p:spTree>
    <p:extLst>
      <p:ext uri="{BB962C8B-B14F-4D97-AF65-F5344CB8AC3E}">
        <p14:creationId xmlns:p14="http://schemas.microsoft.com/office/powerpoint/2010/main" val="136397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Vytvoření dílčích scénářů (vývoj trhu v daném sektoru, vývoj procesů v daném sektoru, vývoj teritoriální alokace, vývoj financování v daném sektoru, vývoj konkurence, vývoj okolí podniku).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Souhrnný scénář vývoje sektoru – ukazuje ve stručnosti na význam hlavních událostí, které mohou nastat a jež mohou v rozhodující míře ovlivnit pozici podniku. Souhrnný scénář tak představuje kombinaci logických závěrů z možnosti hodnocené vývojové situace a intuitivních představ zpracovatelů opírajících se o dosavadní znalosti budoucího vývoje a o vlastní poznatky i zkušenosti.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Analýza kritických silných a slabých stránek podniku - v podobě určení vlivu vnějšího prostředí na podnik ukazuje možnosti uplatnění podniku v daném sektoru a zároveň i na nutnost podílení zjištěných slabostí podniku.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Stanovení konkurenční pozice podniku v daném podnikatelském segmentu – vzniká vzájemnou konfrontací souhrnného vývoje a síly či slabosti podniku.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cs-CZ" sz="1600" dirty="0"/>
              <a:t>Navržení strategie podniku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/>
              <a:t>Dynamická strategická rozvaha - postup</a:t>
            </a:r>
          </a:p>
        </p:txBody>
      </p:sp>
    </p:spTree>
    <p:extLst>
      <p:ext uri="{BB962C8B-B14F-4D97-AF65-F5344CB8AC3E}">
        <p14:creationId xmlns:p14="http://schemas.microsoft.com/office/powerpoint/2010/main" val="1164583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832648" cy="507703"/>
          </a:xfrm>
        </p:spPr>
        <p:txBody>
          <a:bodyPr/>
          <a:lstStyle/>
          <a:p>
            <a:r>
              <a:rPr lang="cs-CZ" dirty="0"/>
              <a:t>Zobrazení dynamické strategické rozvahy</a:t>
            </a:r>
          </a:p>
        </p:txBody>
      </p:sp>
      <p:pic>
        <p:nvPicPr>
          <p:cNvPr id="5" name="Zástupný symbol pro obsah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915565"/>
            <a:ext cx="5904656" cy="367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43497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vývoje trhu v sektoru podnikání, </a:t>
            </a:r>
            <a:r>
              <a:rPr lang="cs-CZ" sz="1600" dirty="0"/>
              <a:t>kdy je popisován vývoj možných podporujících a omezujících faktorů trhu v podobě inovací, surovin, použití náhražek, nabídky a poptávky trhu atd.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procesů v sektoru podnikání, </a:t>
            </a:r>
            <a:r>
              <a:rPr lang="cs-CZ" sz="1600" dirty="0"/>
              <a:t>kdy vytváříme přehled o výzkumu a vývoji v oboru a o vývoji hlavních operací v logistice, výrobě, prodeji, poprodejním servisu apod.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teritoriální alokace, v němž</a:t>
            </a:r>
            <a:r>
              <a:rPr lang="cs-CZ" sz="1600" dirty="0"/>
              <a:t> popisujeme v budoucnosti postupnou, možnou přeměnu rozmístění klíčových a perspektivních zákazníků, řídících a politických center, rozvoj případně úpadek určitých oblastí.</a:t>
            </a:r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Dynamická strategická rozvaha – využitelné dílčí scénáře</a:t>
            </a:r>
          </a:p>
        </p:txBody>
      </p:sp>
    </p:spTree>
    <p:extLst>
      <p:ext uri="{BB962C8B-B14F-4D97-AF65-F5344CB8AC3E}">
        <p14:creationId xmlns:p14="http://schemas.microsoft.com/office/powerpoint/2010/main" val="3672676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666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b="1" dirty="0"/>
              <a:t>Scénář financování v sektoru podnikání</a:t>
            </a:r>
            <a:r>
              <a:rPr lang="cs-CZ" sz="1600" dirty="0"/>
              <a:t> kde předmětem zájmu je odhad budoucích forem investování v sektoru a jeho rentability, vývoj přitažlivosti sektoru pro investory, vývoj přístupnosti podniku k finančním zdrojům, výšce úroku, finanční stabilita prostředí.</a:t>
            </a:r>
          </a:p>
          <a:p>
            <a:pPr lvl="0" algn="just"/>
            <a:endParaRPr lang="cs-CZ" sz="1600" dirty="0"/>
          </a:p>
          <a:p>
            <a:pPr lvl="0" algn="just"/>
            <a:r>
              <a:rPr lang="cs-CZ" sz="1600" b="1" dirty="0"/>
              <a:t>Scénář vývoje konkurence</a:t>
            </a:r>
            <a:r>
              <a:rPr lang="cs-CZ" sz="1600" dirty="0"/>
              <a:t>, který je zaměřen na popis konkurenčního prostředí v daném podnikatelském sektoru, předpokládaný vývoj konkurenčních přístupů hlavních i případně možných konkurentů, uplatňování konkurenčních praktik v podobě cenové války, snižování nákladů, nových produktů, nadstandardních služeb apod.</a:t>
            </a:r>
          </a:p>
          <a:p>
            <a:pPr lvl="0" algn="just"/>
            <a:endParaRPr lang="cs-CZ" sz="1600" dirty="0"/>
          </a:p>
          <a:p>
            <a:pPr algn="just"/>
            <a:r>
              <a:rPr lang="cs-CZ" sz="1600" b="1" dirty="0"/>
              <a:t>Scénář vývoje okolí podniku</a:t>
            </a:r>
            <a:r>
              <a:rPr lang="cs-CZ" sz="1600" dirty="0"/>
              <a:t>, který sleduje vývoj vnějších faktorů širšího podnikového okolí v podobě politického, demografického, sociálního, ekonomického, ekologického, technického a technologického segmentu. Musí zde být zvýšená pozornost věnována především problematice bezpečnosti, změnám hodnot lidí a růstu jejich znalostí.</a:t>
            </a:r>
          </a:p>
          <a:p>
            <a:pPr marL="0" lvl="0" indent="0" algn="just">
              <a:buNone/>
            </a:pPr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Dynamická strategická rozvaha – využitelné dílčí scénáře</a:t>
            </a:r>
          </a:p>
        </p:txBody>
      </p:sp>
    </p:spTree>
    <p:extLst>
      <p:ext uri="{BB962C8B-B14F-4D97-AF65-F5344CB8AC3E}">
        <p14:creationId xmlns:p14="http://schemas.microsoft.com/office/powerpoint/2010/main" val="20727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Dynamická strategická rozvaha tím, že vzájemně propojuje jednotlivé, často i běžné prvky do přirozeného logického sledu, umožňuje i méně zkušenému strategickému </a:t>
            </a:r>
            <a:r>
              <a:rPr lang="cs-CZ" sz="1600" dirty="0" err="1"/>
              <a:t>rozhodovateli</a:t>
            </a:r>
            <a:r>
              <a:rPr lang="cs-CZ" sz="1600" dirty="0"/>
              <a:t> úspěšně zvládnout postupné odvozování a kombinování strategických úvah.</a:t>
            </a:r>
          </a:p>
          <a:p>
            <a:pPr lvl="0" algn="just"/>
            <a:r>
              <a:rPr lang="cs-CZ" sz="1600" dirty="0"/>
              <a:t>Výhodou této metody je využití poznatků z výchozí analýzy a prognózy vývoje oboru, neboť ty významně usnadňují a zkvalitňují odhadování nebezpečných konkurenčních protiakcí vůči inovované strategii firmy.</a:t>
            </a:r>
          </a:p>
          <a:p>
            <a:pPr lvl="0" algn="just"/>
            <a:r>
              <a:rPr lang="cs-CZ" sz="1600" dirty="0"/>
              <a:t>Výhodou je i možnost provést první strategickou rozvahu velmi rychle, a pak ji v reálném čase a za rozumných nákladů v dalších kolech zpřesňovat nebo zásadně měnit na základě nových informací a nových zkušeností s aplikací této metody.</a:t>
            </a:r>
          </a:p>
          <a:p>
            <a:pPr lvl="0" algn="just"/>
            <a:r>
              <a:rPr lang="cs-CZ" sz="1600" dirty="0"/>
              <a:t>Dynamická strategická </a:t>
            </a:r>
            <a:r>
              <a:rPr lang="cs-CZ" sz="1600" dirty="0" err="1"/>
              <a:t>rozvha</a:t>
            </a:r>
            <a:r>
              <a:rPr lang="cs-CZ" sz="1600" dirty="0"/>
              <a:t> pomáhá podstatně kultivovat účast týmů na strategickém managementu firmy a racionálněji využívat dosavadní běžně užívané metody, podporující strategické myšlení a rozhodování</a:t>
            </a:r>
          </a:p>
          <a:p>
            <a:pPr marL="0" lvl="0" indent="0" algn="just">
              <a:buNone/>
            </a:pPr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/>
              <a:t>Dynamická strategická rozvaha – výhody</a:t>
            </a:r>
          </a:p>
        </p:txBody>
      </p:sp>
    </p:spTree>
    <p:extLst>
      <p:ext uri="{BB962C8B-B14F-4D97-AF65-F5344CB8AC3E}">
        <p14:creationId xmlns:p14="http://schemas.microsoft.com/office/powerpoint/2010/main" val="225598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Práce s klíčovými kompetencemi musí být průběžná. Nejedná se jednorázovou činnost.</a:t>
            </a:r>
          </a:p>
          <a:p>
            <a:pPr algn="just"/>
            <a:r>
              <a:rPr lang="cs-CZ" sz="1600" dirty="0"/>
              <a:t>Dlouhodobě perspektivní strategie podniku musí být postavena na udržitelné konkurenční výhodě. A pro získání a udržení konkurenční výhody je užitečné věnovat pozornost klíčovým kompetencím.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b="1" dirty="0"/>
              <a:t>Požadavky na klíčové kompetence</a:t>
            </a:r>
          </a:p>
          <a:p>
            <a:pPr lvl="1" algn="just"/>
            <a:r>
              <a:rPr lang="cs-CZ" sz="1600" dirty="0"/>
              <a:t>Relevance a důležitost pro rozhodování zákazníka</a:t>
            </a:r>
          </a:p>
          <a:p>
            <a:pPr lvl="1" algn="just"/>
            <a:r>
              <a:rPr lang="cs-CZ" sz="1600" dirty="0"/>
              <a:t>Obtížná </a:t>
            </a:r>
            <a:r>
              <a:rPr lang="cs-CZ" sz="1600" dirty="0" err="1"/>
              <a:t>napodobitelnost</a:t>
            </a:r>
            <a:endParaRPr lang="cs-CZ" sz="1600" dirty="0"/>
          </a:p>
          <a:p>
            <a:pPr lvl="1" algn="just"/>
            <a:r>
              <a:rPr lang="cs-CZ" sz="1600" dirty="0"/>
              <a:t>Možnosti využití ideálně na více trzích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Kompetence podniku II</a:t>
            </a:r>
          </a:p>
        </p:txBody>
      </p:sp>
    </p:spTree>
    <p:extLst>
      <p:ext uri="{BB962C8B-B14F-4D97-AF65-F5344CB8AC3E}">
        <p14:creationId xmlns:p14="http://schemas.microsoft.com/office/powerpoint/2010/main" val="24751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V rámci analýzy podmínek, ve kterých působí strategie, jak se strategie vyvíjí a jaké rozhodující příčiny ovlivňují strategické chování i aktivity podniku, lze využívat řadu dalších metod, jako je třeba </a:t>
            </a:r>
            <a:r>
              <a:rPr lang="cs-CZ" sz="1600" dirty="0" err="1"/>
              <a:t>benchmarking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Jedná o tvůrčí napodobování a využívání poznatků nejlepších podniků, které získáme jejich systematickým pozorováním a srovnáváním s našimi postupy. </a:t>
            </a:r>
          </a:p>
          <a:p>
            <a:pPr algn="just"/>
            <a:r>
              <a:rPr lang="cs-CZ" sz="1600" dirty="0"/>
              <a:t>Výhodou a velkou předností metody je její jednoduchost, široce uplatnitelné používání a obvykle nízká nákladnost.</a:t>
            </a:r>
          </a:p>
          <a:p>
            <a:pPr algn="just"/>
            <a:r>
              <a:rPr lang="cs-CZ" sz="1600" dirty="0" err="1"/>
              <a:t>Benchmarking</a:t>
            </a:r>
            <a:r>
              <a:rPr lang="cs-CZ" sz="1600" dirty="0"/>
              <a:t> lze rozdělit do následujících základních typů:</a:t>
            </a:r>
          </a:p>
          <a:p>
            <a:pPr lvl="1" algn="just"/>
            <a:r>
              <a:rPr lang="cs-CZ" sz="1600" b="1" dirty="0"/>
              <a:t>Vnitřní </a:t>
            </a:r>
            <a:r>
              <a:rPr lang="cs-CZ" sz="1600" b="1" dirty="0" err="1"/>
              <a:t>benchmarking</a:t>
            </a:r>
            <a:r>
              <a:rPr lang="cs-CZ" sz="1600" b="1" dirty="0"/>
              <a:t> – </a:t>
            </a:r>
            <a:r>
              <a:rPr lang="cs-CZ" sz="1600" dirty="0"/>
              <a:t>týká se srovnávání různých částí a jejich vlastností (výkonnost, personál, přínos) v rámci jednoho podniku.</a:t>
            </a:r>
          </a:p>
          <a:p>
            <a:pPr lvl="1" algn="just"/>
            <a:r>
              <a:rPr lang="cs-CZ" sz="1600" b="1" dirty="0"/>
              <a:t>Vnější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porovnání obdobné činnosti mezi vlastním podnikem a srovnávaným nejlepším podnikem v daném oboru (s konkurentem).</a:t>
            </a:r>
          </a:p>
          <a:p>
            <a:pPr lvl="1" algn="just"/>
            <a:r>
              <a:rPr lang="cs-CZ" sz="1600" b="1" dirty="0"/>
              <a:t>Funkční </a:t>
            </a:r>
            <a:r>
              <a:rPr lang="cs-CZ" sz="1600" b="1" dirty="0" err="1"/>
              <a:t>benchmarking</a:t>
            </a:r>
            <a:r>
              <a:rPr lang="cs-CZ" sz="1600" b="1" dirty="0"/>
              <a:t> –</a:t>
            </a:r>
            <a:r>
              <a:rPr lang="cs-CZ" sz="1600" dirty="0"/>
              <a:t> představuje srovnání stejné činnosti a přístupů mezi vlastním podnikem a cizím podnikem, který působí mimo náš obor.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Benchmarking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731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3518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/>
              <a:t>Identifikuje a stanovuje rozdíl ve výkonnosti našeho podniku a možné nejlepší konkurence.</a:t>
            </a:r>
          </a:p>
          <a:p>
            <a:pPr lvl="0" algn="just"/>
            <a:r>
              <a:rPr lang="cs-CZ" sz="1600" dirty="0"/>
              <a:t>Pomáhá stanovit strategii nebo její inovaci.</a:t>
            </a:r>
          </a:p>
          <a:p>
            <a:pPr lvl="0" algn="just"/>
            <a:r>
              <a:rPr lang="cs-CZ" sz="1600" dirty="0"/>
              <a:t>Udržuje stimulaci podnikového vedení pro neustálé zlepšování.</a:t>
            </a:r>
          </a:p>
          <a:p>
            <a:pPr lvl="0" algn="just"/>
            <a:r>
              <a:rPr lang="cs-CZ" sz="1600" dirty="0"/>
              <a:t>Ověřuje úspěšnost prováděných strategických opatření.</a:t>
            </a:r>
          </a:p>
          <a:p>
            <a:pPr lvl="0" algn="just"/>
            <a:r>
              <a:rPr lang="cs-CZ" sz="1600" dirty="0"/>
              <a:t>Představuje panoramatický pohled na konkurenční počínání se srovnávaným podnikem, který nám poskytuje možnost revolučně pozměnit vlastní aktivity vhodně volenými a potřebnými inovacemi.</a:t>
            </a:r>
          </a:p>
          <a:p>
            <a:pPr lvl="0" algn="just"/>
            <a:r>
              <a:rPr lang="cs-CZ" sz="1600" dirty="0"/>
              <a:t>Je efektivním způsobem jak zaměstnance přimět k hledání nových myšlenek a k nalézání skrytých možností vedoucích k zlepšení výkonnosti.</a:t>
            </a:r>
          </a:p>
          <a:p>
            <a:pPr algn="just"/>
            <a:r>
              <a:rPr lang="cs-CZ" sz="1600" dirty="0"/>
              <a:t>Odhaluje klíčové kompetence, které tvoří vynikající výkonnost podniku jako jeho základní předpoklad úspěch na trhu.</a:t>
            </a:r>
          </a:p>
          <a:p>
            <a:pPr lvl="0" algn="just"/>
            <a:endParaRPr lang="cs-CZ" sz="1600" dirty="0"/>
          </a:p>
          <a:p>
            <a:pPr lvl="0"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Benchmarking</a:t>
            </a:r>
            <a:r>
              <a:rPr lang="cs-CZ" dirty="0"/>
              <a:t> - výhody</a:t>
            </a:r>
          </a:p>
        </p:txBody>
      </p:sp>
    </p:spTree>
    <p:extLst>
      <p:ext uri="{BB962C8B-B14F-4D97-AF65-F5344CB8AC3E}">
        <p14:creationId xmlns:p14="http://schemas.microsoft.com/office/powerpoint/2010/main" val="169183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4355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Cílem analýz interního podnikatelského prostředí je nalezení silných stránek (výhod) a slabých stránek (nevýhod) podniku</a:t>
            </a:r>
          </a:p>
          <a:p>
            <a:pPr algn="just"/>
            <a:r>
              <a:rPr lang="cs-CZ" sz="1600" dirty="0"/>
              <a:t>Informačními zdroji k analýze interního prostředí podniku je především informační systém podniku, rozbory a hodnocení podnikových aktivit, šetření v podniku aj. </a:t>
            </a:r>
          </a:p>
          <a:p>
            <a:pPr algn="just"/>
            <a:endParaRPr lang="cs-CZ" sz="1600" dirty="0"/>
          </a:p>
          <a:p>
            <a:pPr algn="just"/>
            <a:r>
              <a:rPr lang="cs-CZ" sz="1600" dirty="0"/>
              <a:t>Analýza hodnototvorného řetězce</a:t>
            </a:r>
          </a:p>
          <a:p>
            <a:pPr algn="just"/>
            <a:r>
              <a:rPr lang="cs-CZ" sz="1600" dirty="0"/>
              <a:t>Metoda 7S</a:t>
            </a:r>
          </a:p>
          <a:p>
            <a:pPr algn="just"/>
            <a:r>
              <a:rPr lang="cs-CZ" sz="1600" dirty="0"/>
              <a:t>Metoda 6M</a:t>
            </a:r>
          </a:p>
          <a:p>
            <a:pPr algn="just"/>
            <a:r>
              <a:rPr lang="cs-CZ" sz="1600" dirty="0"/>
              <a:t>Metoda VRIO</a:t>
            </a:r>
          </a:p>
          <a:p>
            <a:pPr algn="just"/>
            <a:r>
              <a:rPr lang="cs-CZ" sz="1600" dirty="0"/>
              <a:t>Model EFQM a Model CAF</a:t>
            </a:r>
          </a:p>
          <a:p>
            <a:pPr algn="just"/>
            <a:r>
              <a:rPr lang="cs-CZ" sz="1600" dirty="0"/>
              <a:t>Finanční analýza</a:t>
            </a:r>
          </a:p>
          <a:p>
            <a:pPr algn="just"/>
            <a:r>
              <a:rPr lang="cs-CZ" sz="1600" dirty="0"/>
              <a:t>SWOT analýza</a:t>
            </a:r>
          </a:p>
          <a:p>
            <a:pPr algn="just"/>
            <a:r>
              <a:rPr lang="cs-CZ" sz="1600" dirty="0"/>
              <a:t>Produktové analytické metody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analýzy interního prostředí</a:t>
            </a:r>
          </a:p>
        </p:txBody>
      </p:sp>
    </p:spTree>
    <p:extLst>
      <p:ext uri="{BB962C8B-B14F-4D97-AF65-F5344CB8AC3E}">
        <p14:creationId xmlns:p14="http://schemas.microsoft.com/office/powerpoint/2010/main" val="154795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b="1" dirty="0"/>
              <a:t>Analýza hodnototvorných aktivit podniku</a:t>
            </a:r>
            <a:r>
              <a:rPr lang="cs-CZ" sz="1600" dirty="0"/>
              <a:t> je analýza takových aktivit, které vytvářejí podnikový zisk a mohou se stát specifickou předností podniku – hodnototvorné aktivity. </a:t>
            </a:r>
          </a:p>
          <a:p>
            <a:pPr algn="just"/>
            <a:r>
              <a:rPr lang="cs-CZ" sz="1600" dirty="0"/>
              <a:t>Při hodnocení těchto aktivit se podnikové aktivity člení na:</a:t>
            </a:r>
          </a:p>
          <a:p>
            <a:pPr algn="just"/>
            <a:r>
              <a:rPr lang="cs-CZ" sz="1600" i="1" dirty="0"/>
              <a:t>hlavní podnikové aktivity</a:t>
            </a:r>
            <a:r>
              <a:rPr lang="cs-CZ" sz="1600" dirty="0"/>
              <a:t>, kam patří všechny aktivity podniku, které vytváří fyzickou podobu produktu (výrobku), podílí se na předání zákazníkovi a zajišťují jeho servis. Jedná se o tyto funkce (aktivity): řízení vstupních operací, výroba a provoz, řízení výstupních operací, marketing a odbyt, servisní služby</a:t>
            </a:r>
          </a:p>
          <a:p>
            <a:pPr algn="just"/>
            <a:r>
              <a:rPr lang="cs-CZ" sz="1600" i="1" dirty="0"/>
              <a:t>podpůrné podnikové aktivity</a:t>
            </a:r>
            <a:r>
              <a:rPr lang="cs-CZ" sz="1600" dirty="0"/>
              <a:t>, které zajišťují potřebné vstupy. Jmenovitě se jedná o následující podpůrné aktivity: řízení lidských zdrojů, technologický výzkum a vývoj, nákupní činnost, infrastruktura podniku. </a:t>
            </a:r>
          </a:p>
          <a:p>
            <a:pPr algn="just"/>
            <a:r>
              <a:rPr lang="cs-CZ" sz="1600" dirty="0"/>
              <a:t>Při analýze hodnototvorných aktivit podniku se určuje přínos, přidaná hodnota každé podnikové aktivity konkurenčnímu postavení daného podnikatelského subjektu.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Analýza hodnototvorného řetězce podle M. </a:t>
            </a:r>
            <a:r>
              <a:rPr lang="cs-CZ" dirty="0" err="1"/>
              <a:t>Portera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1454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/>
              <a:t>Hodnototvorný řetězec M. </a:t>
            </a:r>
            <a:r>
              <a:rPr lang="cs-CZ" dirty="0" err="1"/>
              <a:t>Portera</a:t>
            </a:r>
            <a:endParaRPr lang="cs-CZ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28909"/>
            <a:ext cx="6912768" cy="3616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75659013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4129</TotalTime>
  <Words>6050</Words>
  <Application>Microsoft Office PowerPoint</Application>
  <PresentationFormat>Předvádění na obrazovce (16:9)</PresentationFormat>
  <Paragraphs>759</Paragraphs>
  <Slides>61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61</vt:i4>
      </vt:variant>
    </vt:vector>
  </HeadingPairs>
  <TitlesOfParts>
    <vt:vector size="66" baseType="lpstr">
      <vt:lpstr>Arial</vt:lpstr>
      <vt:lpstr>Calibri</vt:lpstr>
      <vt:lpstr>Enriqueta</vt:lpstr>
      <vt:lpstr>Times New Roman</vt:lpstr>
      <vt:lpstr>SLU</vt:lpstr>
      <vt:lpstr>Strategická analýza interního prostředí</vt:lpstr>
      <vt:lpstr>Interní prostředí podniku</vt:lpstr>
      <vt:lpstr>Prvky interního prostředí podniku</vt:lpstr>
      <vt:lpstr>Zdroje podniku</vt:lpstr>
      <vt:lpstr>Kompetence podniku I</vt:lpstr>
      <vt:lpstr>Kompetence podniku II</vt:lpstr>
      <vt:lpstr>Metody analýzy interního prostředí</vt:lpstr>
      <vt:lpstr>Analýza hodnototvorného řetězce podle M. Portera</vt:lpstr>
      <vt:lpstr>Hodnototvorný řetězec M. Portera</vt:lpstr>
      <vt:lpstr>Metoda 7S</vt:lpstr>
      <vt:lpstr>Metoda 7S</vt:lpstr>
      <vt:lpstr>Metoda 6M</vt:lpstr>
      <vt:lpstr>Metoda VRIO</vt:lpstr>
      <vt:lpstr>Zdroje podniku</vt:lpstr>
      <vt:lpstr>Aplikace metody VRIO</vt:lpstr>
      <vt:lpstr>Model EFQM</vt:lpstr>
      <vt:lpstr>Model EFQM</vt:lpstr>
      <vt:lpstr>Model CAF</vt:lpstr>
      <vt:lpstr>Finanční analýza</vt:lpstr>
      <vt:lpstr>Metody finanční analýzy</vt:lpstr>
      <vt:lpstr>SWOT analýza</vt:lpstr>
      <vt:lpstr>Produktové (portfoliové) analytické metody</vt:lpstr>
      <vt:lpstr>Druckerova klasifikace produktů</vt:lpstr>
      <vt:lpstr>ABC analýza</vt:lpstr>
      <vt:lpstr>ABC analýza</vt:lpstr>
      <vt:lpstr>BCG matice</vt:lpstr>
      <vt:lpstr>BCG matice</vt:lpstr>
      <vt:lpstr>BCG matice – typy produktů</vt:lpstr>
      <vt:lpstr>GE matice (Matice General Electric)</vt:lpstr>
      <vt:lpstr>GE matice (Matice General Electrics)</vt:lpstr>
      <vt:lpstr>GE matice - dimenze</vt:lpstr>
      <vt:lpstr>GE matice – jednotlivá pole</vt:lpstr>
      <vt:lpstr>Strategická analýza syntetického charakteru</vt:lpstr>
      <vt:lpstr>Metody syntetického charakteru</vt:lpstr>
      <vt:lpstr>Konfrontační SWOT analýza (TOWS, WOTS matice) </vt:lpstr>
      <vt:lpstr>Strategické přístupy konfrontační SWOT analýzy</vt:lpstr>
      <vt:lpstr>Problémy spojené s využitím SWOT analýzy</vt:lpstr>
      <vt:lpstr>Matice IFE (Internal Forces Evaluation)</vt:lpstr>
      <vt:lpstr>Příklad matice IFE</vt:lpstr>
      <vt:lpstr>Matice IFE (Internal Forces Evaluation)</vt:lpstr>
      <vt:lpstr>Matice EFE (External Forces Evaluation)</vt:lpstr>
      <vt:lpstr>Příklad matice EFE</vt:lpstr>
      <vt:lpstr>Matice EFE (External Forces Evaluation)</vt:lpstr>
      <vt:lpstr>Matice IE</vt:lpstr>
      <vt:lpstr>Příklad matice IE</vt:lpstr>
      <vt:lpstr>SPACE analýza</vt:lpstr>
      <vt:lpstr>Ukazatelé SPACE analýzy</vt:lpstr>
      <vt:lpstr>Strategické směry SPACE analýzy</vt:lpstr>
      <vt:lpstr>Zobrazení SPACE analýzy</vt:lpstr>
      <vt:lpstr>Matice QSPM (Quantitative Strategic Plannning Matrix </vt:lpstr>
      <vt:lpstr>Matice QSPM - postup</vt:lpstr>
      <vt:lpstr>Příklad matice QSPM</vt:lpstr>
      <vt:lpstr>Dynamická strategická rozvaha</vt:lpstr>
      <vt:lpstr>Dynamická strategická rozvaha – podstata metody</vt:lpstr>
      <vt:lpstr>Dynamická strategická rozvaha - postup</vt:lpstr>
      <vt:lpstr>Zobrazení dynamické strategické rozvahy</vt:lpstr>
      <vt:lpstr>Dynamická strategická rozvaha – využitelné dílčí scénáře</vt:lpstr>
      <vt:lpstr>Dynamická strategická rozvaha – využitelné dílčí scénáře</vt:lpstr>
      <vt:lpstr>Dynamická strategická rozvaha – výhody</vt:lpstr>
      <vt:lpstr>Benchmarking</vt:lpstr>
      <vt:lpstr>Benchmarking - výhody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Šárka Zapletalová</cp:lastModifiedBy>
  <cp:revision>142</cp:revision>
  <dcterms:created xsi:type="dcterms:W3CDTF">2016-07-06T15:42:34Z</dcterms:created>
  <dcterms:modified xsi:type="dcterms:W3CDTF">2023-10-18T07:09:42Z</dcterms:modified>
</cp:coreProperties>
</file>