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08" r:id="rId11"/>
    <p:sldId id="309" r:id="rId12"/>
    <p:sldId id="285" r:id="rId13"/>
    <p:sldId id="284" r:id="rId14"/>
    <p:sldId id="286" r:id="rId15"/>
    <p:sldId id="287" r:id="rId16"/>
    <p:sldId id="295" r:id="rId17"/>
    <p:sldId id="296" r:id="rId18"/>
    <p:sldId id="297" r:id="rId19"/>
    <p:sldId id="298" r:id="rId20"/>
    <p:sldId id="299" r:id="rId21"/>
    <p:sldId id="300" r:id="rId22"/>
    <p:sldId id="310" r:id="rId23"/>
    <p:sldId id="31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Strategické orientace (zaměření)</a:t>
            </a:r>
          </a:p>
          <a:p>
            <a:pPr lvl="1"/>
            <a:r>
              <a:rPr lang="cs-CZ" sz="1800" dirty="0"/>
              <a:t>Globální integrace</a:t>
            </a:r>
          </a:p>
          <a:p>
            <a:pPr lvl="1"/>
            <a:r>
              <a:rPr lang="cs-CZ" sz="1800" dirty="0"/>
              <a:t>Lokální citlivost</a:t>
            </a:r>
          </a:p>
          <a:p>
            <a:pPr lvl="1"/>
            <a:r>
              <a:rPr lang="cs-CZ" sz="1800" dirty="0" err="1"/>
              <a:t>Glokalizace</a:t>
            </a:r>
            <a:r>
              <a:rPr lang="cs-CZ" sz="1800" dirty="0"/>
              <a:t> 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Volby trhů</a:t>
            </a:r>
          </a:p>
          <a:p>
            <a:pPr lvl="1"/>
            <a:r>
              <a:rPr lang="cs-CZ" sz="1800" dirty="0"/>
              <a:t>Základní dimenze </a:t>
            </a:r>
          </a:p>
          <a:p>
            <a:pPr lvl="2"/>
            <a:r>
              <a:rPr lang="cs-CZ" sz="1800" dirty="0"/>
              <a:t>Fyzická dimenze</a:t>
            </a:r>
          </a:p>
          <a:p>
            <a:pPr lvl="2"/>
            <a:r>
              <a:rPr lang="cs-CZ" sz="1800" dirty="0"/>
              <a:t>Psychická dimenze</a:t>
            </a:r>
          </a:p>
          <a:p>
            <a:pPr lvl="2"/>
            <a:r>
              <a:rPr lang="cs-CZ" sz="1800" dirty="0"/>
              <a:t>Ekonomická dimenze</a:t>
            </a:r>
          </a:p>
          <a:p>
            <a:pPr lvl="1"/>
            <a:r>
              <a:rPr lang="cs-CZ" sz="1800" dirty="0"/>
              <a:t>Volba cílové země (</a:t>
            </a:r>
            <a:r>
              <a:rPr lang="cs-CZ" sz="1800" dirty="0" err="1"/>
              <a:t>screening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</a:t>
            </a:r>
            <a:endParaRPr lang="cs-CZ" dirty="0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Jedná </a:t>
            </a:r>
            <a:r>
              <a:rPr lang="cs-CZ" sz="1600" dirty="0"/>
              <a:t>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</a:t>
            </a:r>
            <a:r>
              <a:rPr lang="cs-CZ" sz="1600" dirty="0" smtClean="0"/>
              <a:t>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</a:t>
            </a:r>
            <a:r>
              <a:rPr lang="cs-CZ" sz="1600" b="1" dirty="0" smtClean="0"/>
              <a:t>strategie</a:t>
            </a:r>
            <a:r>
              <a:rPr lang="cs-CZ" sz="1600" dirty="0" smtClean="0"/>
              <a:t> </a:t>
            </a:r>
            <a:r>
              <a:rPr lang="cs-CZ" sz="1600" dirty="0"/>
              <a:t>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</a:t>
            </a:r>
            <a:r>
              <a:rPr lang="cs-CZ" sz="1600" dirty="0" smtClean="0"/>
              <a:t>K</a:t>
            </a:r>
            <a:r>
              <a:rPr lang="cs-CZ" sz="1600" dirty="0"/>
              <a:t> tomu, aby mohly být co nejlépe uspokojeny zákaznické preference a požadavky na jednotlivých trzích, tak je potřeba na cílových zahraničních trzích vytvořit podnikatelské jednotky zajišťující všechny funkce.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Přičemž </a:t>
            </a:r>
            <a:r>
              <a:rPr lang="cs-CZ" sz="1600" dirty="0"/>
              <a:t>každá podnikatelská jednotka je vysoce autonomní a její fungování je spojeno s vysokými náklady</a:t>
            </a:r>
            <a:r>
              <a:rPr lang="cs-CZ" sz="1600" dirty="0" smtClean="0"/>
              <a:t>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Tím</a:t>
            </a:r>
            <a:r>
              <a:rPr lang="cs-CZ" sz="1600" dirty="0"/>
              <a:t>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</a:t>
            </a:r>
            <a:r>
              <a:rPr lang="cs-CZ" sz="1600" dirty="0" smtClean="0"/>
              <a:t>Je </a:t>
            </a:r>
            <a:r>
              <a:rPr lang="cs-CZ" sz="1600" dirty="0"/>
              <a:t>vytvářen produkt pro světový trh, celý svět je vnímán jako jeden trh a nejsou zde sledovány rozdíly mezi jednotlivými trhy a zeměmi. Stejně tak není brán ohled na různé zákaznické preference a způsoby. </a:t>
            </a:r>
            <a:r>
              <a:rPr lang="cs-CZ" sz="1600" dirty="0" smtClean="0"/>
              <a:t>Strategie </a:t>
            </a:r>
            <a:r>
              <a:rPr lang="cs-CZ" sz="1600" dirty="0"/>
              <a:t>je nízkonákladová a celkové zaměření je na růst ziskovosti se snižováním nákladů, přičemž vychází z maximalizace úspor z rozsahu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r>
              <a:rPr lang="cs-CZ" sz="1600" b="1" dirty="0"/>
              <a:t>Transnacionální </a:t>
            </a:r>
            <a:r>
              <a:rPr lang="cs-CZ" sz="1600" b="1" dirty="0" smtClean="0"/>
              <a:t>strategie</a:t>
            </a:r>
            <a:r>
              <a:rPr lang="cs-CZ" sz="1600" dirty="0"/>
              <a:t> </a:t>
            </a:r>
            <a:r>
              <a:rPr lang="cs-CZ" sz="1600" dirty="0" smtClean="0"/>
              <a:t>představuje </a:t>
            </a:r>
            <a:r>
              <a:rPr lang="cs-CZ" sz="1600" dirty="0"/>
              <a:t>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</a:t>
            </a:r>
            <a:r>
              <a:rPr lang="cs-CZ" sz="1600" dirty="0" smtClean="0"/>
              <a:t>oceánu. Transnacionální </a:t>
            </a:r>
            <a:r>
              <a:rPr lang="cs-CZ" sz="1600" dirty="0"/>
              <a:t>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 základním strategickým rozhodnutím v rámci mezinárodní </a:t>
            </a:r>
            <a:r>
              <a:rPr lang="cs-CZ" sz="1600" dirty="0" smtClean="0"/>
              <a:t>strategie </a:t>
            </a:r>
            <a:r>
              <a:rPr lang="cs-CZ" sz="1600" dirty="0"/>
              <a:t>patří rozhodnutí o rozsahu geografického působení. Manažeři a majitelé podniku si musí stanovit, v jaké geografické šíři chtějí působit, zda v jednom regionu, celosvětově nebo globálně.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Otázka </a:t>
            </a:r>
            <a:r>
              <a:rPr lang="cs-CZ" sz="1600" dirty="0"/>
              <a:t>rozsahu geografického působení přímo navazuje na strategii vertikální integrace a diverzifikační strategii. Návaznost na předchozí strategie je dána tím, že při mezinárodním působení podnikatelského subjektu je kladen velký důraz nejen na potřebné zdroje, ale především na klíčové kompetence.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Jelikož </a:t>
            </a:r>
            <a:r>
              <a:rPr lang="cs-CZ" sz="1600" dirty="0"/>
              <a:t>podnik vstupuje do nového prostředí, tak musí rozvíjet nové klíčové kompetence, které mu umožní posílit jeho tržní pozici a vybudovat udržitelnou konkurenční výhodu</a:t>
            </a:r>
            <a:r>
              <a:rPr lang="cs-CZ" sz="1600" dirty="0" smtClean="0"/>
              <a:t>. </a:t>
            </a:r>
          </a:p>
          <a:p>
            <a:pPr lvl="0" algn="just"/>
            <a:r>
              <a:rPr lang="cs-CZ" sz="1600" dirty="0"/>
              <a:t>Při rozhodování o strategii geografického působení se podniky v podstatě rozhodují mezi variantou široké geografické diverzifikace svých aktivit a variantou koncentrace na jeden klíčový trh.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</a:t>
            </a:r>
            <a:r>
              <a:rPr lang="cs-CZ" sz="1600" dirty="0" smtClean="0"/>
              <a:t>působení.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b="1" dirty="0" smtClean="0"/>
              <a:t>Strategie </a:t>
            </a:r>
            <a:r>
              <a:rPr lang="cs-CZ" sz="1600" b="1" dirty="0"/>
              <a:t>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Druhou </a:t>
            </a:r>
            <a:r>
              <a:rPr lang="cs-CZ" sz="1600" dirty="0"/>
              <a:t>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Volba strategie geografického působení je významným způsobem ovlivněna atraktivností konkrétního geografického regionu, popř. zahraničního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Atraktivnost </a:t>
            </a:r>
            <a:r>
              <a:rPr lang="cs-CZ" sz="1600" dirty="0"/>
              <a:t>vybrané geografické lokality bývá hodnocena pomocí absolutních metrik (např. počet zákazníků, kupní síla obyvatelstva a další) a pomocí relativní vzdálenosti.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Daleko </a:t>
            </a:r>
            <a:r>
              <a:rPr lang="cs-CZ" sz="1600" dirty="0"/>
              <a:t>častěji se používá hodnocení právě pomocí relativní vzdálenosti, která určuje jakousi vzdálenost nebo také odstup zvoleného regionu od tuzemského regionu pomocí vybraných faktorů.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</a:t>
            </a:r>
            <a:r>
              <a:rPr lang="cs-CZ" sz="1600" dirty="0"/>
              <a:t> této souvislosti se hovoří o mentální, psychické odlišnosti geografických regionů/trhů. A právě psychická odlišnost cílového geografického regionu/trhu od tuzemského regionu/trhu je častějším faktorem ovlivňujícím volbu konkrétního geografického regionu/trhu, než geografická vzdálenost je cílovým a tuzemským regionem/trhem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Pro hodnocení relativní vzdálenosti </a:t>
            </a:r>
            <a:r>
              <a:rPr lang="cs-CZ" sz="1600" dirty="0" smtClean="0"/>
              <a:t>byl vytvořen určitý </a:t>
            </a:r>
            <a:r>
              <a:rPr lang="cs-CZ" sz="1600" dirty="0"/>
              <a:t>hodnotící rámec pomocí vybraných faktorů pod názvem </a:t>
            </a:r>
            <a:r>
              <a:rPr lang="cs-CZ" sz="1600" b="1" dirty="0"/>
              <a:t>CAGE hodnotící rámec vzdálenosti</a:t>
            </a:r>
            <a:r>
              <a:rPr lang="cs-CZ" sz="1600" dirty="0"/>
              <a:t> (CAGE Distance Framework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b="1" dirty="0" err="1"/>
              <a:t>Cultural</a:t>
            </a:r>
            <a:r>
              <a:rPr lang="cs-CZ" sz="1600" b="1" dirty="0"/>
              <a:t> (kulturní vzdálenost)</a:t>
            </a:r>
            <a:r>
              <a:rPr lang="cs-CZ" sz="16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</a:t>
            </a:r>
            <a:r>
              <a:rPr lang="cs-CZ" sz="1600" dirty="0" smtClean="0"/>
              <a:t>partnery.</a:t>
            </a:r>
          </a:p>
          <a:p>
            <a:pPr lvl="0" algn="just"/>
            <a:r>
              <a:rPr lang="cs-CZ" sz="1600" b="1" dirty="0" err="1"/>
              <a:t>Administrative</a:t>
            </a:r>
            <a:r>
              <a:rPr lang="cs-CZ" sz="1600" b="1" dirty="0"/>
              <a:t> and </a:t>
            </a:r>
            <a:r>
              <a:rPr lang="cs-CZ" sz="1600" b="1" dirty="0" err="1"/>
              <a:t>political</a:t>
            </a:r>
            <a:r>
              <a:rPr lang="cs-CZ" sz="1600" b="1" dirty="0"/>
              <a:t> (administrativní a politická vzdálenost)</a:t>
            </a:r>
            <a:r>
              <a:rPr lang="cs-CZ" sz="16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 err="1"/>
              <a:t>Geographic</a:t>
            </a:r>
            <a:r>
              <a:rPr lang="cs-CZ" sz="1600" b="1" dirty="0"/>
              <a:t> (geografická vzdálenost)</a:t>
            </a:r>
            <a:r>
              <a:rPr lang="cs-CZ" sz="1600" dirty="0"/>
              <a:t> – geografická vzdálenost hodnotí jak je tuzemský a cílový trh vzdálen z pohledu konkrétních geografických jednotek, tj. počtu kilometrů nebo mil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 err="1"/>
              <a:t>Economic</a:t>
            </a:r>
            <a:r>
              <a:rPr lang="cs-CZ" sz="1600" b="1" dirty="0"/>
              <a:t> (ekonomická vzdálenost)</a:t>
            </a:r>
            <a:r>
              <a:rPr lang="cs-CZ" sz="16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tohoto hodnotícího rámce není hodnocení jak je daný geografický region/trh vzdálen geograficky (tj. v kilometrech nebo mílích) od tuzemského regionu/trhu, ale jak je odlišný svým charakterem. 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Volba </a:t>
            </a:r>
            <a:r>
              <a:rPr lang="cs-CZ" sz="1600" dirty="0"/>
              <a:t>konkrétního geografického regionu, a potažmo počtu geografických regionů, je pouze prvním krokem tohoto procesu. Poté musí následovat hluboká analýza a hodnocení nejenom konkrétního cílového regionu, ale především cílových zahraničních trhů. Ovšem tato hluboká analýza a volba konkrétního trhu je náplní procesu </a:t>
            </a:r>
            <a:r>
              <a:rPr lang="cs-CZ" sz="1600" dirty="0" err="1" smtClean="0"/>
              <a:t>screeningu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Podniky realizující mezinárodní podnikání jsou vystaveny dvou silám, a to tlaku na globální integraci a tlaku na místní citlivost. Tyto dvě síly působí rozdílným způsobem na koordinaci aktivit podniku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/>
              <a:t>Globální integrace</a:t>
            </a:r>
            <a:r>
              <a:rPr lang="cs-CZ" sz="1600" dirty="0"/>
              <a:t> (standardizace všech podnikový aktivit) zdůrazňuje dva základní faktory, a to globalizaci trhů a schopnost dosažení standardizace. Globalizace trhů vychází z globálních nákupních vzorců a podnikové strategie a říká, že zákazník hledá a přijímá standardizovaný globální </a:t>
            </a:r>
            <a:r>
              <a:rPr lang="cs-CZ" sz="1600" dirty="0" smtClean="0"/>
              <a:t>produkt.</a:t>
            </a:r>
          </a:p>
          <a:p>
            <a:pPr lvl="0" algn="just"/>
            <a:r>
              <a:rPr lang="cs-CZ" sz="1600" b="1" dirty="0"/>
              <a:t>Lokální citlivost</a:t>
            </a:r>
            <a:r>
              <a:rPr lang="cs-CZ" sz="1600" dirty="0"/>
              <a:t> (přizpůsobení produktů a operací pro místní tržní podmínky) vychází ze dvou základních faktorů, a to ze zákaznické rozdílnosti a požadavků hostitelské země. Zákaznická rozdílnost vychází z rozdílů zákaznických preferencí a chutí z různých zemí </a:t>
            </a:r>
            <a:r>
              <a:rPr lang="cs-CZ" sz="1600" dirty="0" smtClean="0"/>
              <a:t>světa.</a:t>
            </a:r>
          </a:p>
          <a:p>
            <a:pPr lvl="0" algn="just"/>
            <a:r>
              <a:rPr lang="cs-CZ" sz="1600" dirty="0"/>
              <a:t>Kromě </a:t>
            </a:r>
            <a:r>
              <a:rPr lang="cs-CZ" sz="1600" dirty="0" smtClean="0"/>
              <a:t>těchto </a:t>
            </a:r>
            <a:r>
              <a:rPr lang="cs-CZ" sz="1600" dirty="0"/>
              <a:t>uvedených alternativ se od konce dvacátého století začíná projevovat další strategie, a to </a:t>
            </a:r>
            <a:r>
              <a:rPr lang="cs-CZ" sz="1600" b="1" dirty="0"/>
              <a:t>strategie </a:t>
            </a:r>
            <a:r>
              <a:rPr lang="cs-CZ" sz="1600" b="1" dirty="0" err="1"/>
              <a:t>glokalizace</a:t>
            </a:r>
            <a:r>
              <a:rPr lang="cs-CZ" sz="1600" dirty="0"/>
              <a:t>, která</a:t>
            </a:r>
            <a:r>
              <a:rPr lang="cs-CZ" sz="1600" b="1" dirty="0"/>
              <a:t> </a:t>
            </a:r>
            <a:r>
              <a:rPr lang="cs-CZ" sz="1600" dirty="0"/>
              <a:t>propojuje a kombinuje globální integraci a lokální citlivost. S touto alternativou přišla firma Honda, která tuto strategii poprvé aplikovala.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Strategie lokální citlivosti – globální 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taktická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Globální a krokový přístup k internacionalizaci</a:t>
            </a:r>
            <a:endParaRPr lang="cs-CZ" dirty="0"/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</a:t>
            </a:r>
            <a:r>
              <a:rPr lang="cs-CZ" sz="1800" dirty="0" smtClean="0"/>
              <a:t>typu</a:t>
            </a:r>
          </a:p>
          <a:p>
            <a:pPr lvl="1"/>
            <a:r>
              <a:rPr lang="cs-CZ" sz="1800" dirty="0" smtClean="0"/>
              <a:t>Podnikatelské </a:t>
            </a:r>
            <a:r>
              <a:rPr lang="cs-CZ" sz="1800" dirty="0"/>
              <a:t>subjekty</a:t>
            </a:r>
          </a:p>
          <a:p>
            <a:pPr lvl="1"/>
            <a:r>
              <a:rPr lang="cs-CZ" sz="1800" dirty="0"/>
              <a:t>Nadnárodní </a:t>
            </a:r>
            <a:r>
              <a:rPr lang="cs-CZ" sz="1800" dirty="0" smtClean="0"/>
              <a:t>podniky</a:t>
            </a:r>
          </a:p>
          <a:p>
            <a:pPr lvl="1"/>
            <a:endParaRPr lang="cs-CZ" sz="1800" dirty="0" smtClean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 smtClean="0"/>
              <a:t>Potenciální </a:t>
            </a:r>
            <a:r>
              <a:rPr lang="cs-CZ" sz="1800" dirty="0"/>
              <a:t>světová ekonomická </a:t>
            </a:r>
            <a:r>
              <a:rPr lang="cs-CZ" sz="1800" dirty="0" smtClean="0"/>
              <a:t>centra</a:t>
            </a:r>
          </a:p>
          <a:p>
            <a:r>
              <a:rPr lang="cs-CZ" sz="1800" dirty="0" smtClean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Subjekty a centra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 smtClean="0"/>
              <a:t>Mezinárodní </a:t>
            </a:r>
            <a:r>
              <a:rPr lang="cs-CZ" sz="1500" dirty="0"/>
              <a:t>měnový </a:t>
            </a:r>
            <a:r>
              <a:rPr lang="cs-CZ" sz="1500" dirty="0" smtClean="0"/>
              <a:t>systém</a:t>
            </a:r>
          </a:p>
          <a:p>
            <a:pPr marL="0" indent="0">
              <a:buNone/>
            </a:pPr>
            <a:r>
              <a:rPr lang="cs-CZ" sz="1500" b="1" dirty="0" smtClean="0"/>
              <a:t>Trendy</a:t>
            </a:r>
            <a:r>
              <a:rPr lang="cs-CZ" sz="1500" dirty="0" smtClean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 smtClean="0"/>
              <a:t>Globalizace </a:t>
            </a:r>
            <a:r>
              <a:rPr lang="cs-CZ" sz="1500" b="1" i="1" dirty="0"/>
              <a:t>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 smtClean="0"/>
              <a:t>Základní </a:t>
            </a:r>
            <a:r>
              <a:rPr lang="cs-CZ" sz="1500" i="1" dirty="0"/>
              <a:t>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 smtClean="0"/>
              <a:t>Průběh </a:t>
            </a:r>
            <a:r>
              <a:rPr lang="cs-CZ" sz="1500" i="1" dirty="0"/>
              <a:t>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Komponenty a trendy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</a:t>
            </a:r>
            <a:r>
              <a:rPr lang="cs-CZ" sz="1800" dirty="0" smtClean="0"/>
              <a:t>zdrojů.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 smtClean="0"/>
              <a:t>Expatrianti</a:t>
            </a:r>
            <a:r>
              <a:rPr lang="cs-CZ" sz="1400" dirty="0" smtClean="0"/>
              <a:t> 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Pojetí nadnárodního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Internacionalizace podnikatelských aktivit </a:t>
            </a:r>
            <a:r>
              <a:rPr lang="cs-CZ" sz="1800" dirty="0" smtClean="0"/>
              <a:t>– geografické </a:t>
            </a:r>
            <a:r>
              <a:rPr lang="cs-CZ" sz="1800" dirty="0"/>
              <a:t>šíření podnikatelských aktivit přes národní hranice státu </a:t>
            </a:r>
          </a:p>
          <a:p>
            <a:r>
              <a:rPr lang="cs-CZ" sz="1800" b="1" dirty="0" smtClean="0"/>
              <a:t>Teorie internacionalizace</a:t>
            </a:r>
          </a:p>
          <a:p>
            <a:pPr lvl="1"/>
            <a:r>
              <a:rPr lang="cs-CZ" sz="1400" dirty="0" smtClean="0"/>
              <a:t>Tradiční </a:t>
            </a:r>
            <a:r>
              <a:rPr lang="cs-CZ" sz="1400" dirty="0"/>
              <a:t>teorie</a:t>
            </a:r>
          </a:p>
          <a:p>
            <a:pPr lvl="1"/>
            <a:r>
              <a:rPr lang="cs-CZ" sz="1400" dirty="0"/>
              <a:t>Teorie mezinárodního </a:t>
            </a:r>
            <a:r>
              <a:rPr lang="cs-CZ" sz="1400" dirty="0" smtClean="0"/>
              <a:t>podnikání – Born </a:t>
            </a:r>
            <a:r>
              <a:rPr lang="cs-CZ" sz="1400" dirty="0" err="1" smtClean="0"/>
              <a:t>global</a:t>
            </a:r>
            <a:r>
              <a:rPr lang="cs-CZ" sz="1400" dirty="0" smtClean="0"/>
              <a:t> (BG)</a:t>
            </a:r>
            <a:endParaRPr lang="cs-CZ" sz="1400" dirty="0"/>
          </a:p>
          <a:p>
            <a:r>
              <a:rPr lang="cs-CZ" sz="1800" b="1" dirty="0" smtClean="0"/>
              <a:t>Důvody internacionalizace</a:t>
            </a:r>
          </a:p>
          <a:p>
            <a:pPr lvl="1"/>
            <a:r>
              <a:rPr lang="cs-CZ" sz="1400" dirty="0" smtClean="0"/>
              <a:t>Aktivní motivační</a:t>
            </a:r>
          </a:p>
          <a:p>
            <a:pPr lvl="1"/>
            <a:r>
              <a:rPr lang="cs-CZ" sz="1400" dirty="0" smtClean="0"/>
              <a:t>Pasivní motivační </a:t>
            </a:r>
          </a:p>
          <a:p>
            <a:r>
              <a:rPr lang="cs-CZ" sz="1800" b="1" dirty="0" smtClean="0"/>
              <a:t>Typy mezinárodních podnikatelských aktivit</a:t>
            </a:r>
          </a:p>
          <a:p>
            <a:pPr lvl="1"/>
            <a:r>
              <a:rPr lang="cs-CZ" sz="1400" dirty="0" smtClean="0"/>
              <a:t>Obchodní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Výrobní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Směřující </a:t>
            </a:r>
            <a:r>
              <a:rPr lang="cs-CZ" sz="1400" dirty="0"/>
              <a:t>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 smtClean="0"/>
              <a:t>Kooperativní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2082</Words>
  <Application>Microsoft Office PowerPoint</Application>
  <PresentationFormat>Předvádění na obrazovce (16:9)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Základní strategická rozhodnutí</vt:lpstr>
      <vt:lpstr>Proces screeningu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I</vt:lpstr>
      <vt:lpstr>Strategie geografického působení II</vt:lpstr>
      <vt:lpstr>Strategie geografického působení III</vt:lpstr>
      <vt:lpstr>Strategie geografického působení IV</vt:lpstr>
      <vt:lpstr>Strategie geografického působení V</vt:lpstr>
      <vt:lpstr>Strategie lokální citlivosti – globální integrace</vt:lpstr>
      <vt:lpstr>Základní taktická rozhodnutí</vt:lpstr>
      <vt:lpstr>Globální a krokový přístup k internacionalizaci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171</cp:revision>
  <dcterms:created xsi:type="dcterms:W3CDTF">2016-07-06T15:42:34Z</dcterms:created>
  <dcterms:modified xsi:type="dcterms:W3CDTF">2023-11-13T15:35:04Z</dcterms:modified>
</cp:coreProperties>
</file>