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295" r:id="rId4"/>
    <p:sldId id="296" r:id="rId5"/>
    <p:sldId id="293" r:id="rId6"/>
    <p:sldId id="294" r:id="rId7"/>
    <p:sldId id="316" r:id="rId8"/>
    <p:sldId id="317" r:id="rId9"/>
    <p:sldId id="318" r:id="rId10"/>
    <p:sldId id="319" r:id="rId11"/>
    <p:sldId id="320" r:id="rId12"/>
    <p:sldId id="321" r:id="rId13"/>
    <p:sldId id="322" r:id="rId14"/>
    <p:sldId id="297" r:id="rId15"/>
    <p:sldId id="298" r:id="rId16"/>
    <p:sldId id="314" r:id="rId17"/>
    <p:sldId id="315" r:id="rId18"/>
    <p:sldId id="299" r:id="rId19"/>
    <p:sldId id="300" r:id="rId20"/>
    <p:sldId id="301" r:id="rId21"/>
    <p:sldId id="312" r:id="rId22"/>
    <p:sldId id="313" r:id="rId23"/>
    <p:sldId id="306" r:id="rId24"/>
    <p:sldId id="307" r:id="rId25"/>
    <p:sldId id="308" r:id="rId26"/>
    <p:sldId id="309" r:id="rId27"/>
    <p:sldId id="310" r:id="rId28"/>
    <p:sldId id="311" r:id="rId2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956B26-904A-4CB7-A804-CC3AC8651185}" type="datetimeFigureOut">
              <a:rPr lang="cs-CZ" smtClean="0"/>
              <a:t>28.11.2023</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7A40223-2A87-4FBF-80A6-5A31DA409FDE}" type="slidenum">
              <a:rPr lang="cs-CZ" smtClean="0"/>
              <a:t>‹#›</a:t>
            </a:fld>
            <a:endParaRPr lang="cs-CZ"/>
          </a:p>
        </p:txBody>
      </p:sp>
    </p:spTree>
    <p:extLst>
      <p:ext uri="{BB962C8B-B14F-4D97-AF65-F5344CB8AC3E}">
        <p14:creationId xmlns:p14="http://schemas.microsoft.com/office/powerpoint/2010/main" val="1397062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28.11.2023</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a:solidFill>
                  <a:schemeClr val="bg1"/>
                </a:solidFill>
                <a:latin typeface="Times New Roman" panose="02020603050405020304" pitchFamily="18" charset="0"/>
                <a:cs typeface="Times New Roman" panose="02020603050405020304" pitchFamily="18" charset="0"/>
              </a:rPr>
              <a:t>9</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a:t>
            </a:r>
            <a:r>
              <a:rPr lang="cs-CZ" sz="1800" dirty="0" smtClean="0"/>
              <a:t>přirozenou </a:t>
            </a:r>
            <a:r>
              <a:rPr lang="cs-CZ" sz="1800" dirty="0"/>
              <a:t>a nevyhnutelnou součástí dynamiky ekonomického růstu a pro zdrojové regiony představuje příležitost i hrozbu zároveň. </a:t>
            </a:r>
            <a:endParaRPr lang="cs-CZ" sz="1800" dirty="0" smtClean="0"/>
          </a:p>
          <a:p>
            <a:pPr algn="just"/>
            <a:r>
              <a:rPr lang="cs-CZ" sz="1800" dirty="0" smtClean="0"/>
              <a:t>Náchylnost </a:t>
            </a:r>
            <a:r>
              <a:rPr lang="cs-CZ" sz="1800" dirty="0"/>
              <a:t>zpracovatelského průmyslu k </a:t>
            </a:r>
            <a:r>
              <a:rPr lang="cs-CZ" sz="1800" dirty="0" err="1"/>
              <a:t>delokalizaci</a:t>
            </a:r>
            <a:r>
              <a:rPr lang="cs-CZ" sz="1800" dirty="0"/>
              <a:t> je výslednicí působení tří skupin faktorů – </a:t>
            </a:r>
            <a:r>
              <a:rPr lang="cs-CZ" sz="1800" dirty="0" err="1"/>
              <a:t>push</a:t>
            </a:r>
            <a:r>
              <a:rPr lang="cs-CZ" sz="1800" dirty="0"/>
              <a:t>-faktorů, </a:t>
            </a:r>
            <a:r>
              <a:rPr lang="cs-CZ" sz="1800" dirty="0" err="1"/>
              <a:t>pull</a:t>
            </a:r>
            <a:r>
              <a:rPr lang="cs-CZ" sz="1800" dirty="0"/>
              <a:t>-faktorů a </a:t>
            </a:r>
            <a:r>
              <a:rPr lang="cs-CZ" sz="1800" dirty="0" err="1"/>
              <a:t>keep</a:t>
            </a:r>
            <a:r>
              <a:rPr lang="cs-CZ" sz="1800" dirty="0"/>
              <a:t>-faktorů </a:t>
            </a:r>
            <a:r>
              <a:rPr lang="cs-CZ" sz="1800" dirty="0" err="1" smtClean="0"/>
              <a:t>delokalizace</a:t>
            </a:r>
            <a:r>
              <a:rPr lang="cs-CZ" sz="1800" dirty="0" smtClean="0"/>
              <a:t>.</a:t>
            </a:r>
          </a:p>
          <a:p>
            <a:pPr algn="just"/>
            <a:r>
              <a:rPr lang="cs-CZ" sz="1800" b="1" dirty="0" err="1" smtClean="0"/>
              <a:t>Push</a:t>
            </a:r>
            <a:r>
              <a:rPr lang="cs-CZ" sz="1800" b="1" dirty="0" smtClean="0"/>
              <a:t>-faktory</a:t>
            </a:r>
            <a:r>
              <a:rPr lang="cs-CZ" sz="1800" dirty="0" smtClean="0"/>
              <a:t> </a:t>
            </a:r>
            <a:r>
              <a:rPr lang="cs-CZ" sz="1800" dirty="0"/>
              <a:t>jsou důvody, pro které chce podnik původní lokalitu opustit. Přesněji lze definovat jako soubor komparativních nevýhod zdrojového regionu, kvůli nimž jsou podniky nuceny, nebo je pro ně výhodné přistoupit k </a:t>
            </a:r>
            <a:r>
              <a:rPr lang="cs-CZ" sz="1800" dirty="0" err="1"/>
              <a:t>delokalizaci</a:t>
            </a:r>
            <a:r>
              <a:rPr lang="cs-CZ" sz="1800" dirty="0"/>
              <a:t>. Příkladem může být dostupnost a ceny výrobních faktorů (suroviny, energie, pracovní síla), nerozvinutá technická či sociální infrastruktura, regulace podnikatelského prostředí (např. striktní zákony na ochranu životního prostředí nebo zaměstnanců), role odborů nebo pokles poptávky na tuzemském </a:t>
            </a:r>
            <a:r>
              <a:rPr lang="cs-CZ" sz="1800" dirty="0" smtClean="0"/>
              <a:t>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60957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smtClean="0"/>
              <a:t>Pull</a:t>
            </a:r>
            <a:r>
              <a:rPr lang="cs-CZ" sz="1800" b="1" dirty="0" smtClean="0"/>
              <a:t>-faktory</a:t>
            </a:r>
            <a:r>
              <a:rPr lang="cs-CZ" sz="1800" dirty="0" smtClean="0"/>
              <a:t> </a:t>
            </a:r>
            <a:r>
              <a:rPr lang="cs-CZ" sz="1800" dirty="0"/>
              <a:t>jsou komparativní výhody potenciálních cílových regionů </a:t>
            </a:r>
            <a:r>
              <a:rPr lang="cs-CZ" sz="1800" dirty="0" err="1"/>
              <a:t>delokalizace</a:t>
            </a:r>
            <a:r>
              <a:rPr lang="cs-CZ" sz="1800" dirty="0"/>
              <a:t>, které přitahují PZI. </a:t>
            </a:r>
            <a:r>
              <a:rPr lang="cs-CZ" sz="1800" dirty="0" err="1"/>
              <a:t>Pull</a:t>
            </a:r>
            <a:r>
              <a:rPr lang="cs-CZ" sz="1800" dirty="0"/>
              <a:t>-faktory jsou zpravidla protikladem </a:t>
            </a:r>
            <a:r>
              <a:rPr lang="cs-CZ" sz="1800" dirty="0" err="1" smtClean="0"/>
              <a:t>push</a:t>
            </a:r>
            <a:r>
              <a:rPr lang="cs-CZ" sz="1800" dirty="0" smtClean="0"/>
              <a:t>-faktorů. </a:t>
            </a:r>
          </a:p>
          <a:p>
            <a:pPr algn="just"/>
            <a:r>
              <a:rPr lang="cs-CZ" sz="1800" dirty="0" err="1" smtClean="0"/>
              <a:t>Push</a:t>
            </a:r>
            <a:r>
              <a:rPr lang="cs-CZ" sz="1800" dirty="0" smtClean="0"/>
              <a:t>-faktory </a:t>
            </a:r>
            <a:r>
              <a:rPr lang="cs-CZ" sz="1800" dirty="0"/>
              <a:t>a </a:t>
            </a:r>
            <a:r>
              <a:rPr lang="cs-CZ" sz="1800" dirty="0" err="1"/>
              <a:t>pull</a:t>
            </a:r>
            <a:r>
              <a:rPr lang="cs-CZ" sz="1800" dirty="0"/>
              <a:t>-faktory jsou ovlivňovány především globální politickou (volný pohyb zboží a kapitálu) a ekonomickou situací (intenzita globální konkurence, vývoj cen produkčních faktorů, trendy ve vývoji technologie a organizace). </a:t>
            </a:r>
            <a:endParaRPr lang="cs-CZ" sz="1800" dirty="0" smtClean="0"/>
          </a:p>
          <a:p>
            <a:pPr marL="0" indent="0" algn="just">
              <a:buNone/>
            </a:pPr>
            <a:r>
              <a:rPr lang="cs-CZ" sz="1800" dirty="0" smtClean="0"/>
              <a:t>Na </a:t>
            </a:r>
            <a:r>
              <a:rPr lang="cs-CZ" sz="1800" dirty="0"/>
              <a:t>základě působení </a:t>
            </a:r>
            <a:r>
              <a:rPr lang="cs-CZ" sz="1800" dirty="0" err="1"/>
              <a:t>push</a:t>
            </a:r>
            <a:r>
              <a:rPr lang="cs-CZ" sz="1800" dirty="0"/>
              <a:t>-faktorů a </a:t>
            </a:r>
            <a:r>
              <a:rPr lang="cs-CZ" sz="1800" dirty="0" err="1"/>
              <a:t>pull</a:t>
            </a:r>
            <a:r>
              <a:rPr lang="cs-CZ" sz="1800" dirty="0"/>
              <a:t>-faktorů je možné </a:t>
            </a:r>
            <a:r>
              <a:rPr lang="cs-CZ" sz="1800" dirty="0" err="1"/>
              <a:t>delokalizace</a:t>
            </a:r>
            <a:r>
              <a:rPr lang="cs-CZ" sz="1800" dirty="0"/>
              <a:t> </a:t>
            </a:r>
            <a:r>
              <a:rPr lang="cs-CZ" sz="1800" dirty="0" smtClean="0"/>
              <a:t>členit podle </a:t>
            </a:r>
            <a:r>
              <a:rPr lang="cs-CZ" sz="1800" dirty="0"/>
              <a:t>motivu přemístění </a:t>
            </a:r>
            <a:r>
              <a:rPr lang="cs-CZ" sz="1800" dirty="0" smtClean="0"/>
              <a:t>podniků:</a:t>
            </a:r>
          </a:p>
          <a:p>
            <a:pPr algn="just"/>
            <a:r>
              <a:rPr lang="cs-CZ" sz="1800" dirty="0" smtClean="0"/>
              <a:t> </a:t>
            </a:r>
            <a:r>
              <a:rPr lang="cs-CZ" sz="1800" dirty="0"/>
              <a:t>na nákladově orientované (nejčastěji mzdová úspora</a:t>
            </a:r>
            <a:r>
              <a:rPr lang="cs-CZ" sz="1800" dirty="0" smtClean="0"/>
              <a:t>);</a:t>
            </a:r>
          </a:p>
          <a:p>
            <a:pPr algn="just"/>
            <a:r>
              <a:rPr lang="cs-CZ" sz="1800" dirty="0" smtClean="0"/>
              <a:t>tržně </a:t>
            </a:r>
            <a:r>
              <a:rPr lang="cs-CZ" sz="1800" dirty="0"/>
              <a:t>orientované (obsazení nového rostoucího trhu</a:t>
            </a:r>
            <a:r>
              <a:rPr lang="cs-CZ" sz="1800" dirty="0" smtClean="0"/>
              <a:t>);</a:t>
            </a:r>
            <a:endParaRPr lang="cs-CZ" sz="1800" dirty="0"/>
          </a:p>
          <a:p>
            <a:pPr algn="just"/>
            <a:r>
              <a:rPr lang="cs-CZ" sz="1800" dirty="0" smtClean="0"/>
              <a:t>zdrojově </a:t>
            </a:r>
            <a:r>
              <a:rPr lang="cs-CZ" sz="1800" dirty="0"/>
              <a:t>orientované (kvalifikovaná pracovní síla, kvalitní dodavatelé, </a:t>
            </a:r>
            <a:r>
              <a:rPr lang="cs-CZ" sz="1800" dirty="0" smtClean="0"/>
              <a:t>suroviny aj.).</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04361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50" b="1" dirty="0" err="1"/>
              <a:t>Keep</a:t>
            </a:r>
            <a:r>
              <a:rPr lang="cs-CZ" sz="1550" b="1" dirty="0"/>
              <a:t>-faktory</a:t>
            </a:r>
            <a:r>
              <a:rPr lang="cs-CZ" sz="1550" dirty="0"/>
              <a:t> lokalizace jsou mechanismy, které působí ve prospěch setrvání podniku ve stávající lokalitě. Rozsah a charakter působení </a:t>
            </a:r>
            <a:r>
              <a:rPr lang="cs-CZ" sz="1550" dirty="0" err="1"/>
              <a:t>keep</a:t>
            </a:r>
            <a:r>
              <a:rPr lang="cs-CZ" sz="1550" dirty="0"/>
              <a:t>-faktorů determinuje finanční a organizační náročnost případné </a:t>
            </a:r>
            <a:r>
              <a:rPr lang="cs-CZ" sz="1550" dirty="0" err="1"/>
              <a:t>delokalizace</a:t>
            </a:r>
            <a:r>
              <a:rPr lang="cs-CZ" sz="1550" dirty="0"/>
              <a:t>. </a:t>
            </a:r>
            <a:r>
              <a:rPr lang="cs-CZ" sz="1550" dirty="0" err="1"/>
              <a:t>Keep</a:t>
            </a:r>
            <a:r>
              <a:rPr lang="cs-CZ" sz="1550" dirty="0"/>
              <a:t>-faktory jsou utvářeny především na vnitropodnikové (struktura aktiva a pasiv, kvalita managementu, organizační struktura), lokální a regionální </a:t>
            </a:r>
            <a:r>
              <a:rPr lang="cs-CZ" sz="1550" dirty="0" smtClean="0"/>
              <a:t>úrovni. </a:t>
            </a:r>
            <a:r>
              <a:rPr lang="cs-CZ" sz="1550" dirty="0" err="1" smtClean="0"/>
              <a:t>Keep</a:t>
            </a:r>
            <a:r>
              <a:rPr lang="cs-CZ" sz="1550" dirty="0" smtClean="0"/>
              <a:t>-faktory </a:t>
            </a:r>
            <a:r>
              <a:rPr lang="cs-CZ" sz="1550" dirty="0"/>
              <a:t>se stávají důležitou charakteristikou lokalizační stability zejména v případech, kdy se jedná o pobočky velkých nadnárodních podniků se sídlem v zahraničí</a:t>
            </a:r>
            <a:r>
              <a:rPr lang="cs-CZ" sz="1550" dirty="0" smtClean="0"/>
              <a:t>.</a:t>
            </a:r>
          </a:p>
          <a:p>
            <a:pPr marL="0" indent="0" algn="just">
              <a:buNone/>
            </a:pPr>
            <a:r>
              <a:rPr lang="cs-CZ" sz="1550" dirty="0" err="1"/>
              <a:t>Keep</a:t>
            </a:r>
            <a:r>
              <a:rPr lang="cs-CZ" sz="1550" dirty="0"/>
              <a:t>-faktory je možné rozdělit do dvou základních </a:t>
            </a:r>
            <a:r>
              <a:rPr lang="cs-CZ" sz="1550" dirty="0" smtClean="0"/>
              <a:t>skupin:</a:t>
            </a:r>
            <a:endParaRPr lang="cs-CZ" sz="1550" dirty="0"/>
          </a:p>
          <a:p>
            <a:pPr lvl="0" algn="just"/>
            <a:r>
              <a:rPr lang="cs-CZ" sz="1550" i="1" dirty="0"/>
              <a:t>Interní (vnitropodnikové)</a:t>
            </a:r>
            <a:r>
              <a:rPr lang="cs-CZ" sz="1550" dirty="0"/>
              <a:t> – na pravděpodobnost </a:t>
            </a:r>
            <a:r>
              <a:rPr lang="cs-CZ" sz="1550" dirty="0" err="1"/>
              <a:t>delokalizace</a:t>
            </a:r>
            <a:r>
              <a:rPr lang="cs-CZ" sz="1550" dirty="0"/>
              <a:t> mají zásadní vliv charakteristiky výrobního procesu, zejména kapitálová a technologická náročnost a úplnost hodnotového řetězce daná zastoupením řídících funkcí a sofistikovaných výrobních i nevýrobních aktivit</a:t>
            </a:r>
            <a:r>
              <a:rPr lang="cs-CZ" sz="1550" dirty="0" smtClean="0"/>
              <a:t>.</a:t>
            </a:r>
          </a:p>
          <a:p>
            <a:pPr lvl="0" algn="just"/>
            <a:r>
              <a:rPr lang="cs-CZ" sz="1550" i="1" dirty="0"/>
              <a:t>Externí (podnikové vazby na prostředí)</a:t>
            </a:r>
            <a:r>
              <a:rPr lang="cs-CZ" sz="1550" dirty="0"/>
              <a:t> – z externích faktorů hrají hlavní roli podnikové vazby na regionální subjekty a instituce, přičemž důležité jsou dodavatelské vztahy, šíření inovací a vazby na sektor výzkumu a </a:t>
            </a:r>
            <a:r>
              <a:rPr lang="cs-CZ" sz="1550" dirty="0" smtClean="0"/>
              <a:t>vývoje, vazby </a:t>
            </a:r>
            <a:r>
              <a:rPr lang="cs-CZ" sz="1550" dirty="0"/>
              <a:t>na subdodavatelské podniky, vzdělávací a vědeckovýzkumné instituce a další regionální subjekty</a:t>
            </a:r>
            <a:r>
              <a:rPr lang="cs-CZ" sz="1550" dirty="0" smtClean="0"/>
              <a:t>. </a:t>
            </a:r>
            <a:endParaRPr lang="cs-CZ" sz="1550" dirty="0"/>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4802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a:t>Veugelers</a:t>
            </a:r>
            <a:r>
              <a:rPr lang="cs-CZ" sz="1800" dirty="0"/>
              <a:t> </a:t>
            </a:r>
            <a:r>
              <a:rPr lang="cs-CZ" sz="1800" dirty="0" smtClean="0"/>
              <a:t>(2005) </a:t>
            </a:r>
            <a:r>
              <a:rPr lang="cs-CZ" sz="1800" dirty="0"/>
              <a:t>rozlišuje dva základní mechanismy realizace a průběhu </a:t>
            </a:r>
            <a:r>
              <a:rPr lang="cs-CZ" sz="1800" dirty="0" err="1"/>
              <a:t>delokalizace</a:t>
            </a:r>
            <a:r>
              <a:rPr lang="cs-CZ" sz="1800" dirty="0"/>
              <a:t>:</a:t>
            </a:r>
          </a:p>
          <a:p>
            <a:pPr lvl="0" algn="just"/>
            <a:r>
              <a:rPr lang="cs-CZ" sz="1800" dirty="0" err="1"/>
              <a:t>Offshoring</a:t>
            </a:r>
            <a:r>
              <a:rPr lang="cs-CZ" sz="1800" dirty="0"/>
              <a:t> (vnitrofiremní </a:t>
            </a:r>
            <a:r>
              <a:rPr lang="cs-CZ" sz="1800" dirty="0" err="1"/>
              <a:t>delokalizace</a:t>
            </a:r>
            <a:r>
              <a:rPr lang="cs-CZ" sz="1800" dirty="0"/>
              <a:t>) – přemístění ekonomických aktivit formou založení </a:t>
            </a:r>
            <a:r>
              <a:rPr lang="cs-CZ" sz="1800" dirty="0" err="1"/>
              <a:t>dceřinné</a:t>
            </a:r>
            <a:r>
              <a:rPr lang="cs-CZ" sz="1800" dirty="0"/>
              <a:t> společnosti v zahraničí (spojené s investicí v zahraničním regionu), kdy produkční řetězec zůstává plně ve vlastnictví </a:t>
            </a:r>
            <a:r>
              <a:rPr lang="cs-CZ" sz="1800" dirty="0" err="1"/>
              <a:t>relokující</a:t>
            </a:r>
            <a:r>
              <a:rPr lang="cs-CZ" sz="1800" dirty="0"/>
              <a:t> podniky.</a:t>
            </a:r>
          </a:p>
          <a:p>
            <a:pPr lvl="0" algn="just"/>
            <a:r>
              <a:rPr lang="cs-CZ" sz="1800" dirty="0"/>
              <a:t>Outsourcing (transfer mezi dvěma a více podniky) – transfer ekonomických aktivit společnosti do zahraniční, formou najmutí zahraničních dodavatelů (</a:t>
            </a:r>
            <a:r>
              <a:rPr lang="cs-CZ" sz="1800" dirty="0" err="1"/>
              <a:t>subcontracting</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17957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Outsourcing obecně </a:t>
            </a:r>
            <a:r>
              <a:rPr lang="cs-CZ" sz="1800" dirty="0"/>
              <a:t>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Outsourcing</a:t>
            </a:r>
            <a:endParaRPr lang="cs-CZ" dirty="0"/>
          </a:p>
        </p:txBody>
      </p:sp>
    </p:spTree>
    <p:extLst>
      <p:ext uri="{BB962C8B-B14F-4D97-AF65-F5344CB8AC3E}">
        <p14:creationId xmlns:p14="http://schemas.microsoft.com/office/powerpoint/2010/main" val="244329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Činnosti podniku a outsourcing</a:t>
            </a:r>
            <a:endParaRPr lang="cs-CZ" dirty="0"/>
          </a:p>
        </p:txBody>
      </p:sp>
    </p:spTree>
    <p:extLst>
      <p:ext uri="{BB962C8B-B14F-4D97-AF65-F5344CB8AC3E}">
        <p14:creationId xmlns:p14="http://schemas.microsoft.com/office/powerpoint/2010/main" val="187119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Offshoring</a:t>
            </a:r>
            <a:r>
              <a:rPr lang="cs-CZ" dirty="0" smtClean="0"/>
              <a:t> a outsourcing</a:t>
            </a:r>
            <a:endParaRPr lang="cs-CZ" dirty="0"/>
          </a:p>
        </p:txBody>
      </p:sp>
      <p:sp>
        <p:nvSpPr>
          <p:cNvPr id="2" name="AutoShape 2" descr="Outsourcing vs Offshoring - Definition and Differences. Discover the  Benefits of Both | ASPER BROTHERS"/>
          <p:cNvSpPr>
            <a:spLocks noChangeAspect="1" noChangeArrowheads="1"/>
          </p:cNvSpPr>
          <p:nvPr/>
        </p:nvSpPr>
        <p:spPr bwMode="auto">
          <a:xfrm>
            <a:off x="155575" y="-8524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AutoShape 4" descr="Outsourcing vs Offshoring - Definition and Differences. Discover the  Benefits of Both | ASPER BROTHERS"/>
          <p:cNvSpPr>
            <a:spLocks noChangeAspect="1" noChangeArrowheads="1"/>
          </p:cNvSpPr>
          <p:nvPr/>
        </p:nvSpPr>
        <p:spPr bwMode="auto">
          <a:xfrm>
            <a:off x="307975" y="-7000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rotWithShape="1">
          <a:blip r:embed="rId2" cstate="print">
            <a:extLst>
              <a:ext uri="{28A0092B-C50C-407E-A947-70E740481C1C}">
                <a14:useLocalDpi xmlns:a14="http://schemas.microsoft.com/office/drawing/2010/main" val="0"/>
              </a:ext>
            </a:extLst>
          </a:blip>
          <a:srcRect l="1272" t="3869" r="749" b="2682"/>
          <a:stretch/>
        </p:blipFill>
        <p:spPr>
          <a:xfrm>
            <a:off x="1403648" y="843558"/>
            <a:ext cx="5725342" cy="3792110"/>
          </a:xfrm>
          <a:prstGeom prst="rect">
            <a:avLst/>
          </a:prstGeom>
        </p:spPr>
      </p:pic>
    </p:spTree>
    <p:extLst>
      <p:ext uri="{BB962C8B-B14F-4D97-AF65-F5344CB8AC3E}">
        <p14:creationId xmlns:p14="http://schemas.microsoft.com/office/powerpoint/2010/main" val="1488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Offshoring</a:t>
            </a:r>
            <a:r>
              <a:rPr lang="cs-CZ" sz="1800" dirty="0"/>
              <a:t> je pojem používaný pro přesunutí činností organizace do jiné organizace v zahraničí. </a:t>
            </a:r>
            <a:endParaRPr lang="cs-CZ" sz="1800" dirty="0" smtClean="0"/>
          </a:p>
          <a:p>
            <a:pPr algn="just"/>
            <a:r>
              <a:rPr lang="cs-CZ" sz="1800" dirty="0"/>
              <a:t>V praxi se </a:t>
            </a:r>
            <a:r>
              <a:rPr lang="cs-CZ" sz="1800" b="1" dirty="0" err="1"/>
              <a:t>offshoring</a:t>
            </a:r>
            <a:r>
              <a:rPr lang="cs-CZ" sz="1800" dirty="0"/>
              <a:t> se využívá buď pro přesun výroby do zahraničí, kde jsou </a:t>
            </a:r>
            <a:r>
              <a:rPr lang="cs-CZ" sz="1800" dirty="0" smtClean="0"/>
              <a:t>nižší náklady </a:t>
            </a:r>
            <a:r>
              <a:rPr lang="cs-CZ" sz="1800" dirty="0"/>
              <a:t>(například do </a:t>
            </a:r>
            <a:r>
              <a:rPr lang="cs-CZ" sz="1800" dirty="0" smtClean="0"/>
              <a:t>dceřiné </a:t>
            </a:r>
            <a:r>
              <a:rPr lang="cs-CZ" sz="1800" dirty="0"/>
              <a:t>společnosti) nebo pro přesun (či založení</a:t>
            </a:r>
            <a:r>
              <a:rPr lang="cs-CZ" sz="1800" dirty="0" smtClean="0"/>
              <a:t>) mateřské společnosti </a:t>
            </a:r>
            <a:r>
              <a:rPr lang="cs-CZ" sz="1800" dirty="0"/>
              <a:t>do státu s </a:t>
            </a:r>
            <a:r>
              <a:rPr lang="cs-CZ" sz="1800" dirty="0" smtClean="0"/>
              <a:t>nižším zdaněním. </a:t>
            </a:r>
            <a:r>
              <a:rPr lang="cs-CZ" sz="1800" dirty="0"/>
              <a:t>Využívání </a:t>
            </a:r>
            <a:r>
              <a:rPr lang="cs-CZ" sz="1800" dirty="0" err="1"/>
              <a:t>offshoringových</a:t>
            </a:r>
            <a:r>
              <a:rPr lang="cs-CZ" sz="1800" dirty="0"/>
              <a:t> struktur je v takovém případě součástí daňové optimalizace</a:t>
            </a:r>
            <a:r>
              <a:rPr lang="cs-CZ" sz="1800" dirty="0" smtClean="0"/>
              <a:t>.</a:t>
            </a:r>
          </a:p>
          <a:p>
            <a:pPr algn="just"/>
            <a:r>
              <a:rPr lang="cs-CZ" sz="1800" dirty="0" err="1"/>
              <a:t>Offshoring</a:t>
            </a:r>
            <a:r>
              <a:rPr lang="cs-CZ" sz="1800" dirty="0"/>
              <a:t> je, když se </a:t>
            </a:r>
            <a:r>
              <a:rPr lang="cs-CZ" sz="1800" dirty="0" err="1"/>
              <a:t>offshored</a:t>
            </a:r>
            <a:r>
              <a:rPr lang="cs-CZ" sz="1800" dirty="0"/>
              <a:t> práce provádí pomocí interního (zajatého) modelu doručení., Někdy označovaného jako interní </a:t>
            </a:r>
            <a:r>
              <a:rPr lang="cs-CZ" sz="1800" dirty="0" err="1"/>
              <a:t>offshore</a:t>
            </a:r>
            <a:r>
              <a:rPr lang="cs-CZ" sz="1800" dirty="0"/>
              <a:t>. </a:t>
            </a:r>
            <a:endParaRPr lang="cs-CZ" sz="1800" dirty="0" smtClean="0"/>
          </a:p>
          <a:p>
            <a:pPr algn="just"/>
            <a:r>
              <a:rPr lang="cs-CZ" sz="1800" b="1" dirty="0" err="1"/>
              <a:t>Reshoring</a:t>
            </a:r>
            <a:r>
              <a:rPr lang="cs-CZ" sz="1800" dirty="0"/>
              <a:t> (také známý jako </a:t>
            </a:r>
            <a:r>
              <a:rPr lang="cs-CZ" sz="1800" b="1" dirty="0" err="1"/>
              <a:t>onshoring</a:t>
            </a:r>
            <a:r>
              <a:rPr lang="cs-CZ" sz="1800" b="1" dirty="0"/>
              <a:t> , </a:t>
            </a:r>
            <a:r>
              <a:rPr lang="cs-CZ" sz="1800" b="1" dirty="0" err="1"/>
              <a:t>inshoring</a:t>
            </a:r>
            <a:r>
              <a:rPr lang="cs-CZ" sz="1800" b="1" dirty="0"/>
              <a:t> a </a:t>
            </a:r>
            <a:r>
              <a:rPr lang="cs-CZ" sz="1800" b="1" dirty="0" err="1"/>
              <a:t>backshoring</a:t>
            </a:r>
            <a:r>
              <a:rPr lang="cs-CZ" sz="1800" b="1" dirty="0"/>
              <a:t> </a:t>
            </a:r>
            <a:r>
              <a:rPr lang="cs-CZ" sz="1800" dirty="0"/>
              <a:t>) je akt opětovného zavedení domácí výroby do země. Jedná se o obrácený proces </a:t>
            </a:r>
            <a:r>
              <a:rPr lang="cs-CZ" sz="1800" dirty="0" err="1" smtClean="0"/>
              <a:t>offshoringu</a:t>
            </a:r>
            <a:r>
              <a:rPr lang="cs-CZ" sz="1800" dirty="0"/>
              <a:t>.</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Offshoring</a:t>
            </a:r>
            <a:endParaRPr lang="cs-CZ" dirty="0"/>
          </a:p>
        </p:txBody>
      </p:sp>
    </p:spTree>
    <p:extLst>
      <p:ext uri="{BB962C8B-B14F-4D97-AF65-F5344CB8AC3E}">
        <p14:creationId xmlns:p14="http://schemas.microsoft.com/office/powerpoint/2010/main" val="37477959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a:t>
            </a:r>
            <a:endParaRPr lang="cs-CZ" dirty="0"/>
          </a:p>
        </p:txBody>
      </p:sp>
    </p:spTree>
    <p:extLst>
      <p:ext uri="{BB962C8B-B14F-4D97-AF65-F5344CB8AC3E}">
        <p14:creationId xmlns:p14="http://schemas.microsoft.com/office/powerpoint/2010/main" val="307023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smtClean="0"/>
              <a:t>Formování </a:t>
            </a:r>
            <a:r>
              <a:rPr lang="cs-CZ" sz="1800" b="1" i="1" dirty="0"/>
              <a:t>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smtClean="0"/>
              <a:t>Vytváření </a:t>
            </a:r>
            <a:r>
              <a:rPr lang="cs-CZ" sz="1800" b="1" i="1" dirty="0"/>
              <a:t>struktury aliance</a:t>
            </a:r>
          </a:p>
          <a:p>
            <a:r>
              <a:rPr lang="cs-CZ" sz="1800" b="1" i="1" dirty="0" smtClean="0"/>
              <a:t>Evaluace </a:t>
            </a:r>
            <a:r>
              <a:rPr lang="cs-CZ" sz="1800" b="1" i="1" dirty="0"/>
              <a:t>aliance</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postup projektování</a:t>
            </a:r>
            <a:endParaRPr lang="cs-CZ" dirty="0"/>
          </a:p>
        </p:txBody>
      </p:sp>
    </p:spTree>
    <p:extLst>
      <p:ext uri="{BB962C8B-B14F-4D97-AF65-F5344CB8AC3E}">
        <p14:creationId xmlns:p14="http://schemas.microsoft.com/office/powerpoint/2010/main" val="59539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smtClean="0"/>
              <a:t>Networking</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typy</a:t>
            </a:r>
            <a:endParaRPr lang="cs-CZ" dirty="0"/>
          </a:p>
        </p:txBody>
      </p:sp>
    </p:spTree>
    <p:extLst>
      <p:ext uri="{BB962C8B-B14F-4D97-AF65-F5344CB8AC3E}">
        <p14:creationId xmlns:p14="http://schemas.microsoft.com/office/powerpoint/2010/main" val="189009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21545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16101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8439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smtClean="0"/>
              <a:t>– nebezpečí </a:t>
            </a:r>
            <a:r>
              <a:rPr lang="cs-CZ" sz="1800" dirty="0"/>
              <a:t>vzniku škody, poškození, ztráty či zničení, případně nezdaru při </a:t>
            </a:r>
            <a:r>
              <a:rPr lang="cs-CZ" sz="1800" dirty="0" smtClean="0"/>
              <a:t>podnikání.</a:t>
            </a:r>
          </a:p>
          <a:p>
            <a:endParaRPr lang="cs-CZ" sz="1800" dirty="0" smtClean="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a:t>
            </a:r>
            <a:r>
              <a:rPr lang="cs-CZ" sz="1800" dirty="0" smtClean="0"/>
              <a:t>. </a:t>
            </a:r>
          </a:p>
          <a:p>
            <a:pPr lvl="1" algn="just"/>
            <a:r>
              <a:rPr lang="cs-CZ" sz="1400" dirty="0" smtClean="0"/>
              <a:t>Podstatou </a:t>
            </a:r>
            <a:r>
              <a:rPr lang="cs-CZ" sz="1400" dirty="0"/>
              <a:t>této činností je rozhodování v podmínkách nejistoty, tedy rozhodování, kdy máme minimum informací a nedostatek času k ověření jejich správnosti a nutnost vydat potřebné rozhodnutí</a:t>
            </a:r>
            <a:r>
              <a:rPr lang="cs-CZ" sz="1400" dirty="0" smtClean="0"/>
              <a:t>. </a:t>
            </a:r>
          </a:p>
          <a:p>
            <a:pPr lvl="1" algn="just"/>
            <a:r>
              <a:rPr lang="cs-CZ" sz="1400" dirty="0" smtClean="0"/>
              <a:t>Je charakterizován </a:t>
            </a:r>
            <a:r>
              <a:rPr lang="cs-CZ" sz="1400" dirty="0"/>
              <a:t>jako činnost, která je zaměřena na snižování současných a budoucích rizik, jejich příčin i </a:t>
            </a:r>
            <a:r>
              <a:rPr lang="cs-CZ" sz="1400" dirty="0" smtClean="0"/>
              <a:t>následků.</a:t>
            </a:r>
            <a:endParaRPr lang="cs-CZ" sz="1400" dirty="0"/>
          </a:p>
          <a:p>
            <a:endParaRPr lang="cs-CZ" sz="1800" dirty="0"/>
          </a:p>
          <a:p>
            <a:pPr>
              <a:buNone/>
            </a:pPr>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Riziko</a:t>
            </a:r>
            <a:endParaRPr lang="cs-CZ" dirty="0"/>
          </a:p>
        </p:txBody>
      </p:sp>
    </p:spTree>
    <p:extLst>
      <p:ext uri="{BB962C8B-B14F-4D97-AF65-F5344CB8AC3E}">
        <p14:creationId xmlns:p14="http://schemas.microsoft.com/office/powerpoint/2010/main" val="400506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a:t>
            </a:r>
            <a:r>
              <a:rPr lang="cs-CZ" sz="1800" dirty="0" smtClean="0"/>
              <a:t>druhé.</a:t>
            </a:r>
          </a:p>
          <a:p>
            <a:r>
              <a:rPr lang="cs-CZ" sz="1800" dirty="0"/>
              <a:t>Za krizi obecně lze považovat cokoli, co v sobě obsahuje potenciál významně ovlivnit či dokonce ohrozit integritu a životaschopnost podniku</a:t>
            </a:r>
            <a:endParaRPr lang="cs-CZ" sz="1800" dirty="0" smtClean="0"/>
          </a:p>
          <a:p>
            <a:endParaRPr lang="cs-CZ" sz="1800" dirty="0" smtClean="0"/>
          </a:p>
          <a:p>
            <a:pPr marL="0" indent="0">
              <a:buNone/>
            </a:pPr>
            <a:r>
              <a:rPr lang="cs-CZ" sz="1800" b="1" dirty="0" smtClean="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Krize</a:t>
            </a:r>
            <a:endParaRPr lang="cs-CZ" dirty="0"/>
          </a:p>
        </p:txBody>
      </p:sp>
    </p:spTree>
    <p:extLst>
      <p:ext uri="{BB962C8B-B14F-4D97-AF65-F5344CB8AC3E}">
        <p14:creationId xmlns:p14="http://schemas.microsoft.com/office/powerpoint/2010/main" val="250834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smtClean="0"/>
              <a:t>Širší </a:t>
            </a:r>
            <a:r>
              <a:rPr lang="cs-CZ" sz="1800" b="1" i="1" dirty="0"/>
              <a:t>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smtClean="0"/>
              <a:t>Užší </a:t>
            </a:r>
            <a:r>
              <a:rPr lang="cs-CZ" sz="1800" b="1" i="1" dirty="0"/>
              <a:t>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89338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 – základní úkoly</a:t>
            </a:r>
            <a:endParaRPr lang="cs-CZ" dirty="0"/>
          </a:p>
        </p:txBody>
      </p:sp>
    </p:spTree>
    <p:extLst>
      <p:ext uri="{BB962C8B-B14F-4D97-AF65-F5344CB8AC3E}">
        <p14:creationId xmlns:p14="http://schemas.microsoft.com/office/powerpoint/2010/main" val="420207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Nástroje k řešení krize</a:t>
            </a:r>
            <a:endParaRPr lang="cs-CZ" dirty="0"/>
          </a:p>
        </p:txBody>
      </p:sp>
    </p:spTree>
    <p:extLst>
      <p:ext uri="{BB962C8B-B14F-4D97-AF65-F5344CB8AC3E}">
        <p14:creationId xmlns:p14="http://schemas.microsoft.com/office/powerpoint/2010/main" val="274814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Sítě </a:t>
            </a:r>
            <a:r>
              <a:rPr lang="cs-CZ" sz="2000" dirty="0"/>
              <a:t>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Formy </a:t>
            </a:r>
            <a:r>
              <a:rPr lang="cs-CZ" dirty="0" err="1" smtClean="0"/>
              <a:t>networking</a:t>
            </a:r>
            <a:endParaRPr lang="cs-CZ" dirty="0"/>
          </a:p>
        </p:txBody>
      </p:sp>
    </p:spTree>
    <p:extLst>
      <p:ext uri="{BB962C8B-B14F-4D97-AF65-F5344CB8AC3E}">
        <p14:creationId xmlns:p14="http://schemas.microsoft.com/office/powerpoint/2010/main" val="387644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Členství v síti</a:t>
            </a:r>
            <a:endParaRPr lang="cs-CZ" dirty="0"/>
          </a:p>
        </p:txBody>
      </p:sp>
    </p:spTree>
    <p:extLst>
      <p:ext uri="{BB962C8B-B14F-4D97-AF65-F5344CB8AC3E}">
        <p14:creationId xmlns:p14="http://schemas.microsoft.com/office/powerpoint/2010/main" val="381621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a:t>
            </a:r>
            <a:r>
              <a:rPr lang="cs-CZ" sz="1600" dirty="0" smtClean="0"/>
              <a:t>metod, jako je třeba </a:t>
            </a:r>
            <a:r>
              <a:rPr lang="cs-CZ" sz="1600" dirty="0" err="1" smtClean="0"/>
              <a:t>benchmarking</a:t>
            </a:r>
            <a:r>
              <a:rPr lang="cs-CZ" sz="1600" dirty="0" smtClean="0"/>
              <a:t>.</a:t>
            </a:r>
          </a:p>
          <a:p>
            <a:pPr algn="just"/>
            <a:r>
              <a:rPr lang="cs-CZ" sz="1600" dirty="0" smtClean="0"/>
              <a:t>Jedná </a:t>
            </a:r>
            <a:r>
              <a:rPr lang="cs-CZ" sz="1600" dirty="0"/>
              <a:t>o tvůrčí napodobování a využívání poznatků nejlepších podniků, které získáme jejich systematickým pozorováním a srovnáváním s našimi </a:t>
            </a:r>
            <a:r>
              <a:rPr lang="cs-CZ" sz="1600" dirty="0" smtClean="0"/>
              <a:t>postupy. </a:t>
            </a:r>
          </a:p>
          <a:p>
            <a:pPr algn="just"/>
            <a:r>
              <a:rPr lang="cs-CZ" sz="1600" dirty="0"/>
              <a:t>Výhodou a velkou předností metody je její jednoduchost, široce uplatnitelné používání a obvykle nízká </a:t>
            </a:r>
            <a:r>
              <a:rPr lang="cs-CZ" sz="1600" dirty="0" smtClean="0"/>
              <a:t>nákladnost.</a:t>
            </a:r>
          </a:p>
          <a:p>
            <a:pPr algn="just"/>
            <a:r>
              <a:rPr lang="cs-CZ" sz="1600" dirty="0" err="1" smtClean="0"/>
              <a:t>Benchmarking</a:t>
            </a:r>
            <a:r>
              <a:rPr lang="cs-CZ" sz="1600" dirty="0" smtClean="0"/>
              <a:t> </a:t>
            </a:r>
            <a:r>
              <a:rPr lang="cs-CZ" sz="1600" dirty="0"/>
              <a:t>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endParaRPr lang="cs-CZ" dirty="0"/>
          </a:p>
        </p:txBody>
      </p:sp>
    </p:spTree>
    <p:extLst>
      <p:ext uri="{BB962C8B-B14F-4D97-AF65-F5344CB8AC3E}">
        <p14:creationId xmlns:p14="http://schemas.microsoft.com/office/powerpoint/2010/main" val="181251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r>
              <a:rPr lang="cs-CZ" sz="1600" dirty="0" smtClean="0"/>
              <a:t>.</a:t>
            </a:r>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r>
              <a:rPr lang="cs-CZ" dirty="0" smtClean="0"/>
              <a:t> - výhody</a:t>
            </a:r>
            <a:endParaRPr lang="cs-CZ" dirty="0"/>
          </a:p>
        </p:txBody>
      </p:sp>
    </p:spTree>
    <p:extLst>
      <p:ext uri="{BB962C8B-B14F-4D97-AF65-F5344CB8AC3E}">
        <p14:creationId xmlns:p14="http://schemas.microsoft.com/office/powerpoint/2010/main" val="377210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proces přesunu ekonomických aktivit do zahraničních regionů, zahrnující ukončení nebo redukci aktivit v původním regionu nebo jejich stagnaci (nerozvíjení) z důvodu podnikové expanze do zahraničí. Tento proces odráží podnikovou strategii založenou na přizpůsobení se rostoucí konkurenci a zrychlujícímu se technologickému pokroku</a:t>
            </a:r>
            <a:r>
              <a:rPr lang="cs-CZ" sz="1800" dirty="0" smtClean="0"/>
              <a:t>. </a:t>
            </a:r>
          </a:p>
          <a:p>
            <a:pPr marL="0" indent="0" algn="just">
              <a:buNone/>
            </a:pPr>
            <a:endParaRPr lang="cs-CZ" sz="1800" dirty="0" smtClean="0"/>
          </a:p>
          <a:p>
            <a:pPr algn="just"/>
            <a:r>
              <a:rPr lang="cs-CZ" sz="1800" dirty="0" smtClean="0"/>
              <a:t>K</a:t>
            </a:r>
            <a:r>
              <a:rPr lang="cs-CZ" sz="1800" dirty="0"/>
              <a:t> přesunu produkčních aktivit do zahraničí začaly průmyslové podniky v nejvyspělejších zemích světa přistupovat více než před čtyřiceti lety. Již v 60. letech 20. století začalo ve větším měřítku docházet k přemísťování pracovně náročných výrobních a montážních aktivit do zemí s levnou pracovní </a:t>
            </a:r>
            <a:r>
              <a:rPr lang="cs-CZ" sz="1800" dirty="0" smtClean="0"/>
              <a:t>silou.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298469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Hlavním </a:t>
            </a:r>
            <a:r>
              <a:rPr lang="cs-CZ" sz="1800" dirty="0"/>
              <a:t>absorbentem těchto nákladově orientovaných investic se staly dnes již vyspělé východoasijské ekonomiky (Jižní Korea, Tchaj-wan, Malajsie a další), které zaznamenaly rychlý rozvoj nejprve textilního průmyslu, posléze se specializovaly na výrobu elektroniky a výpočetní techniky. </a:t>
            </a:r>
            <a:endParaRPr lang="cs-CZ" sz="1800" dirty="0" smtClean="0"/>
          </a:p>
          <a:p>
            <a:pPr algn="just"/>
            <a:r>
              <a:rPr lang="cs-CZ" sz="1800" dirty="0" smtClean="0"/>
              <a:t>V</a:t>
            </a:r>
            <a:r>
              <a:rPr lang="cs-CZ" sz="1800" dirty="0"/>
              <a:t> průběhu následujících dvou desetiletí dosáhla </a:t>
            </a:r>
            <a:r>
              <a:rPr lang="cs-CZ" sz="1800" dirty="0" err="1"/>
              <a:t>delokalizace</a:t>
            </a:r>
            <a:r>
              <a:rPr lang="cs-CZ" sz="1800" dirty="0"/>
              <a:t> téměř globálního rozměru a stala se jedním z nejvýznamnějších stimulů a projevů ekonomické </a:t>
            </a:r>
            <a:r>
              <a:rPr lang="cs-CZ" sz="1800" dirty="0" smtClean="0"/>
              <a:t>globalizace.</a:t>
            </a:r>
          </a:p>
          <a:p>
            <a:pPr algn="just"/>
            <a:r>
              <a:rPr lang="cs-CZ" sz="1800" dirty="0"/>
              <a:t>Pravděpodobnost </a:t>
            </a:r>
            <a:r>
              <a:rPr lang="cs-CZ" sz="1800" dirty="0" err="1"/>
              <a:t>delokalizace</a:t>
            </a:r>
            <a:r>
              <a:rPr lang="cs-CZ" sz="1800" dirty="0"/>
              <a:t> je vysoká u investorů, kteří zakládají konkurenceschopnost svých poboček v zemích s nízkými náklady na dočasných a rychle vyčerpatelných komparativních výhodách. Typickým příkladem jsou tzv. mezinárodně mobilní investice do výstavby montoven, které využijí dočasně nízkých mezd a desetiletých daňových prázdnin a poté se přemístí do zemí, které tyto podmínky splňují.</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67535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Pro regionální politiku je klíčová klasifikace </a:t>
            </a:r>
            <a:r>
              <a:rPr lang="cs-CZ" sz="1500" dirty="0" err="1"/>
              <a:t>delokalizace</a:t>
            </a:r>
            <a:r>
              <a:rPr lang="cs-CZ" sz="1500" dirty="0"/>
              <a:t> podle podílu přemístěných aktivit a potenciálních dopadů na ekonomiku zdrojového regionu. Podle prvního kritéria rozlišuje </a:t>
            </a:r>
            <a:r>
              <a:rPr lang="cs-CZ" sz="1500" dirty="0" err="1"/>
              <a:t>Mariotti</a:t>
            </a:r>
            <a:r>
              <a:rPr lang="cs-CZ" sz="1500" dirty="0"/>
              <a:t> </a:t>
            </a:r>
            <a:r>
              <a:rPr lang="cs-CZ" sz="1500" dirty="0" smtClean="0"/>
              <a:t>(2005</a:t>
            </a:r>
            <a:r>
              <a:rPr lang="cs-CZ" sz="1500" dirty="0"/>
              <a:t>):</a:t>
            </a:r>
          </a:p>
          <a:p>
            <a:pPr lvl="0" algn="just"/>
            <a:r>
              <a:rPr lang="cs-CZ" sz="1500" i="1" dirty="0"/>
              <a:t>Integrální </a:t>
            </a:r>
            <a:r>
              <a:rPr lang="cs-CZ" sz="1500" i="1" dirty="0" err="1"/>
              <a:t>delokalizaci</a:t>
            </a:r>
            <a:r>
              <a:rPr lang="cs-CZ" sz="1500" dirty="0"/>
              <a:t> – přesun všech ekonomických aktivit podniku do jiné lokality za současného zrušení aktivit v lokalitě původní. Tato </a:t>
            </a:r>
            <a:r>
              <a:rPr lang="cs-CZ" sz="1500" dirty="0" err="1"/>
              <a:t>delokalizace</a:t>
            </a:r>
            <a:r>
              <a:rPr lang="cs-CZ" sz="1500" dirty="0"/>
              <a:t> (bez náhrady) má obvykle negativní dopady a může vést k tzv. absolutní </a:t>
            </a:r>
            <a:r>
              <a:rPr lang="cs-CZ" sz="1500" dirty="0" err="1"/>
              <a:t>deindustrializaci</a:t>
            </a:r>
            <a:r>
              <a:rPr lang="cs-CZ" sz="1500" dirty="0"/>
              <a:t> spojené s poklesem průmyslové aktivity ve formě postupného snižování zaměstnanosti či produkce, růstu produktivity a zhoršeného deficitu obchodní bilance.</a:t>
            </a:r>
          </a:p>
          <a:p>
            <a:pPr lvl="0" algn="just"/>
            <a:r>
              <a:rPr lang="cs-CZ" sz="1500" i="1" dirty="0"/>
              <a:t>Parciální </a:t>
            </a:r>
            <a:r>
              <a:rPr lang="cs-CZ" sz="1500" i="1" dirty="0" err="1"/>
              <a:t>delokalizaci</a:t>
            </a:r>
            <a:r>
              <a:rPr lang="cs-CZ" sz="1500" dirty="0"/>
              <a:t> – přesun části aktivit do jiného regionu při zachování původního závodu. Tato </a:t>
            </a:r>
            <a:r>
              <a:rPr lang="cs-CZ" sz="1500" dirty="0" err="1"/>
              <a:t>delokalizace</a:t>
            </a:r>
            <a:r>
              <a:rPr lang="cs-CZ" sz="1500" dirty="0"/>
              <a:t> je v materiálech EK spojována s procesem tzv. relativní </a:t>
            </a:r>
            <a:r>
              <a:rPr lang="cs-CZ" sz="1500" dirty="0" err="1"/>
              <a:t>deindustrializace</a:t>
            </a:r>
            <a:r>
              <a:rPr lang="cs-CZ" sz="1500" dirty="0"/>
              <a:t>, což je přirozený proces přesouvání zdrojů a zaměstnanosti ze zpracovatelského průmyslu do služeb, který je zapříčiněn vyšší hladinou produktivity práce ve zpracovatelském průmyslu ve srovnání se sektorem veřejných služeb. Vymístění výrobních a montážních aktivit, které nejsou při vysokých mzdových nákladech schopné konkurence, uvolňuje potenciál lidských zdrojů pro rozvoj sofistikovanějších a technologicky náročnějších aktivit v průmyslu nebo službách.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271191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3524</TotalTime>
  <Words>2404</Words>
  <Application>Microsoft Office PowerPoint</Application>
  <PresentationFormat>Předvádění na obrazovce (16:9)</PresentationFormat>
  <Paragraphs>231</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Enriqueta</vt:lpstr>
      <vt:lpstr>Times New Roman</vt:lpstr>
      <vt:lpstr>Wingdings 3</vt:lpstr>
      <vt:lpstr>SLU</vt:lpstr>
      <vt:lpstr>Současné manažerské přístupy k řízení jako součást strategie podniku</vt:lpstr>
      <vt:lpstr>Networking</vt:lpstr>
      <vt:lpstr>Formy networking</vt:lpstr>
      <vt:lpstr>Členství v síti</vt:lpstr>
      <vt:lpstr>Benchmarking</vt:lpstr>
      <vt:lpstr>Benchmarking - výhody</vt:lpstr>
      <vt:lpstr>Delokalizace</vt:lpstr>
      <vt:lpstr>Delokalizace</vt:lpstr>
      <vt:lpstr>Delokalizace</vt:lpstr>
      <vt:lpstr>Delokalizace</vt:lpstr>
      <vt:lpstr>Delokalizace</vt:lpstr>
      <vt:lpstr>Delokalizace</vt:lpstr>
      <vt:lpstr>Delokalizace</vt:lpstr>
      <vt:lpstr>Outsourcing</vt:lpstr>
      <vt:lpstr>Činnosti podniku a outsourcing</vt:lpstr>
      <vt:lpstr>Offshoring a outsourcing</vt:lpstr>
      <vt:lpstr>Offshoring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182</cp:revision>
  <cp:lastPrinted>2018-12-05T08:27:53Z</cp:lastPrinted>
  <dcterms:created xsi:type="dcterms:W3CDTF">2016-07-06T15:42:34Z</dcterms:created>
  <dcterms:modified xsi:type="dcterms:W3CDTF">2023-11-28T18:20:57Z</dcterms:modified>
</cp:coreProperties>
</file>