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57" r:id="rId3"/>
    <p:sldId id="303" r:id="rId4"/>
    <p:sldId id="304" r:id="rId5"/>
    <p:sldId id="305" r:id="rId6"/>
    <p:sldId id="306" r:id="rId7"/>
    <p:sldId id="307" r:id="rId8"/>
    <p:sldId id="308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309" r:id="rId20"/>
    <p:sldId id="280" r:id="rId21"/>
    <p:sldId id="281" r:id="rId22"/>
    <p:sldId id="282" r:id="rId23"/>
    <p:sldId id="283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11" r:id="rId37"/>
    <p:sldId id="263" r:id="rId38"/>
    <p:sldId id="310" r:id="rId3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8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7c7ba8f323bf6ffe" providerId="LiveId" clId="{1D7AC9AF-BF5F-4C3D-A61E-C3EE450B91BA}"/>
    <pc:docChg chg="custSel modSld">
      <pc:chgData name="" userId="7c7ba8f323bf6ffe" providerId="LiveId" clId="{1D7AC9AF-BF5F-4C3D-A61E-C3EE450B91BA}" dt="2022-09-29T07:29:44.418" v="52" actId="20577"/>
      <pc:docMkLst>
        <pc:docMk/>
      </pc:docMkLst>
      <pc:sldChg chg="modSp">
        <pc:chgData name="" userId="7c7ba8f323bf6ffe" providerId="LiveId" clId="{1D7AC9AF-BF5F-4C3D-A61E-C3EE450B91BA}" dt="2022-09-29T07:29:44.418" v="52" actId="20577"/>
        <pc:sldMkLst>
          <pc:docMk/>
          <pc:sldMk cId="4127791925" sldId="308"/>
        </pc:sldMkLst>
        <pc:spChg chg="mod">
          <ac:chgData name="" userId="7c7ba8f323bf6ffe" providerId="LiveId" clId="{1D7AC9AF-BF5F-4C3D-A61E-C3EE450B91BA}" dt="2022-09-29T07:29:44.418" v="52" actId="20577"/>
          <ac:spMkLst>
            <pc:docMk/>
            <pc:sldMk cId="4127791925" sldId="308"/>
            <ac:spMk id="3" creationId="{00000000-0000-0000-0000-000000000000}"/>
          </ac:spMkLst>
        </pc:spChg>
      </pc:sldChg>
    </pc:docChg>
  </pc:docChgLst>
  <pc:docChgLst>
    <pc:chgData name="Michal Stoklasa" userId="7c7ba8f323bf6ffe" providerId="LiveId" clId="{A2EBB85E-7438-4000-A854-160DCF9F1755}"/>
    <pc:docChg chg="delSld modSld">
      <pc:chgData name="Michal Stoklasa" userId="7c7ba8f323bf6ffe" providerId="LiveId" clId="{A2EBB85E-7438-4000-A854-160DCF9F1755}" dt="2023-10-11T06:24:05.691" v="5"/>
      <pc:docMkLst>
        <pc:docMk/>
      </pc:docMkLst>
      <pc:sldChg chg="modSp mod">
        <pc:chgData name="Michal Stoklasa" userId="7c7ba8f323bf6ffe" providerId="LiveId" clId="{A2EBB85E-7438-4000-A854-160DCF9F1755}" dt="2023-10-11T06:22:40.512" v="1" actId="113"/>
        <pc:sldMkLst>
          <pc:docMk/>
          <pc:sldMk cId="4127791925" sldId="308"/>
        </pc:sldMkLst>
        <pc:spChg chg="mod">
          <ac:chgData name="Michal Stoklasa" userId="7c7ba8f323bf6ffe" providerId="LiveId" clId="{A2EBB85E-7438-4000-A854-160DCF9F1755}" dt="2023-10-11T06:22:40.512" v="1" actId="113"/>
          <ac:spMkLst>
            <pc:docMk/>
            <pc:sldMk cId="4127791925" sldId="308"/>
            <ac:spMk id="3" creationId="{00000000-0000-0000-0000-000000000000}"/>
          </ac:spMkLst>
        </pc:spChg>
      </pc:sldChg>
      <pc:sldChg chg="modSp mod">
        <pc:chgData name="Michal Stoklasa" userId="7c7ba8f323bf6ffe" providerId="LiveId" clId="{A2EBB85E-7438-4000-A854-160DCF9F1755}" dt="2023-10-11T06:23:58.477" v="2" actId="21"/>
        <pc:sldMkLst>
          <pc:docMk/>
          <pc:sldMk cId="2086165229" sldId="310"/>
        </pc:sldMkLst>
        <pc:spChg chg="mod">
          <ac:chgData name="Michal Stoklasa" userId="7c7ba8f323bf6ffe" providerId="LiveId" clId="{A2EBB85E-7438-4000-A854-160DCF9F1755}" dt="2023-10-11T06:23:58.477" v="2" actId="21"/>
          <ac:spMkLst>
            <pc:docMk/>
            <pc:sldMk cId="2086165229" sldId="310"/>
            <ac:spMk id="3" creationId="{00000000-0000-0000-0000-000000000000}"/>
          </ac:spMkLst>
        </pc:spChg>
      </pc:sldChg>
      <pc:sldChg chg="modSp mod">
        <pc:chgData name="Michal Stoklasa" userId="7c7ba8f323bf6ffe" providerId="LiveId" clId="{A2EBB85E-7438-4000-A854-160DCF9F1755}" dt="2023-10-11T06:24:05.691" v="5"/>
        <pc:sldMkLst>
          <pc:docMk/>
          <pc:sldMk cId="1340105011" sldId="311"/>
        </pc:sldMkLst>
        <pc:spChg chg="mod">
          <ac:chgData name="Michal Stoklasa" userId="7c7ba8f323bf6ffe" providerId="LiveId" clId="{A2EBB85E-7438-4000-A854-160DCF9F1755}" dt="2023-10-11T06:24:05.691" v="5"/>
          <ac:spMkLst>
            <pc:docMk/>
            <pc:sldMk cId="1340105011" sldId="311"/>
            <ac:spMk id="3" creationId="{00000000-0000-0000-0000-000000000000}"/>
          </ac:spMkLst>
        </pc:spChg>
      </pc:sldChg>
      <pc:sldChg chg="del">
        <pc:chgData name="Michal Stoklasa" userId="7c7ba8f323bf6ffe" providerId="LiveId" clId="{A2EBB85E-7438-4000-A854-160DCF9F1755}" dt="2023-10-11T06:22:21.643" v="0" actId="47"/>
        <pc:sldMkLst>
          <pc:docMk/>
          <pc:sldMk cId="487107690" sldId="312"/>
        </pc:sldMkLst>
      </pc:sldChg>
    </pc:docChg>
  </pc:docChgLst>
  <pc:docChgLst>
    <pc:chgData name="Michal Stoklasa" userId="7c7ba8f323bf6ffe" providerId="LiveId" clId="{2A37438E-7A52-4150-BFC1-D6D109C143A2}"/>
    <pc:docChg chg="modSld sldOrd">
      <pc:chgData name="Michal Stoklasa" userId="7c7ba8f323bf6ffe" providerId="LiveId" clId="{2A37438E-7A52-4150-BFC1-D6D109C143A2}" dt="2023-10-02T11:27:45.457" v="87" actId="20577"/>
      <pc:docMkLst>
        <pc:docMk/>
      </pc:docMkLst>
      <pc:sldChg chg="modSp mod ord modNotesTx">
        <pc:chgData name="Michal Stoklasa" userId="7c7ba8f323bf6ffe" providerId="LiveId" clId="{2A37438E-7A52-4150-BFC1-D6D109C143A2}" dt="2023-10-02T11:27:45.457" v="87" actId="20577"/>
        <pc:sldMkLst>
          <pc:docMk/>
          <pc:sldMk cId="2086165229" sldId="310"/>
        </pc:sldMkLst>
        <pc:spChg chg="mod">
          <ac:chgData name="Michal Stoklasa" userId="7c7ba8f323bf6ffe" providerId="LiveId" clId="{2A37438E-7A52-4150-BFC1-D6D109C143A2}" dt="2023-10-02T11:27:31.378" v="64" actId="6549"/>
          <ac:spMkLst>
            <pc:docMk/>
            <pc:sldMk cId="2086165229" sldId="310"/>
            <ac:spMk id="3" creationId="{00000000-0000-0000-0000-000000000000}"/>
          </ac:spMkLst>
        </pc:spChg>
        <pc:spChg chg="mod">
          <ac:chgData name="Michal Stoklasa" userId="7c7ba8f323bf6ffe" providerId="LiveId" clId="{2A37438E-7A52-4150-BFC1-D6D109C143A2}" dt="2023-10-02T11:25:37.823" v="17" actId="6549"/>
          <ac:spMkLst>
            <pc:docMk/>
            <pc:sldMk cId="2086165229" sldId="310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crunch.cz/2020/10/noveho-jamese-bonda-uvidime-az-na-jare-velky-filmovy-prumysl-letos-temer-prestava-existovat-a-kina-ve-svete-zaviraji/" TargetMode="External"/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czechcrunch.cz/2020/10/otevirame-dvere-digitalizaci-odborneho-remesla-hlasi-trziste-kutilu-supersoused-od-investoru-ziskava-20-milionu-korun/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Zdroj: </a:t>
            </a:r>
            <a:r>
              <a:rPr lang="cs-CZ" dirty="0" err="1"/>
              <a:t>Čichovský</a:t>
            </a:r>
            <a:r>
              <a:rPr lang="cs-CZ" dirty="0"/>
              <a:t>, 2013,</a:t>
            </a:r>
            <a:r>
              <a:rPr lang="cs-CZ" baseline="0" dirty="0"/>
              <a:t> s. 15-17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9024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21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200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0697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8902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7295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842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8618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69587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36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7311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4979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34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9641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6779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Zdroj obrázku:</a:t>
            </a:r>
            <a:r>
              <a:rPr lang="cs-CZ" baseline="0" dirty="0"/>
              <a:t> http://www.mamnapad.cz/business-model-canvas-inovace-byznys-modelu-snadno/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0274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(Osterwalder a </a:t>
            </a:r>
            <a:r>
              <a:rPr lang="de-DE" dirty="0" err="1"/>
              <a:t>Pigneur</a:t>
            </a:r>
            <a:r>
              <a:rPr lang="de-DE" dirty="0"/>
              <a:t>, 2010, s. </a:t>
            </a:r>
            <a:r>
              <a:rPr lang="cs-CZ" dirty="0"/>
              <a:t>20-21</a:t>
            </a:r>
            <a:r>
              <a:rPr lang="de-DE" dirty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23386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(Osterwalder a </a:t>
            </a:r>
            <a:r>
              <a:rPr lang="de-DE" dirty="0" err="1"/>
              <a:t>Pigneur</a:t>
            </a:r>
            <a:r>
              <a:rPr lang="de-DE" dirty="0"/>
              <a:t>, 2010, s. </a:t>
            </a:r>
            <a:r>
              <a:rPr lang="cs-CZ" dirty="0"/>
              <a:t>22-25</a:t>
            </a:r>
            <a:r>
              <a:rPr lang="de-DE" dirty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739202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(Osterwalder a </a:t>
            </a:r>
            <a:r>
              <a:rPr lang="de-DE" dirty="0" err="1"/>
              <a:t>Pigneur</a:t>
            </a:r>
            <a:r>
              <a:rPr lang="de-DE" dirty="0"/>
              <a:t>, 2010, s. </a:t>
            </a:r>
            <a:r>
              <a:rPr lang="cs-CZ" dirty="0"/>
              <a:t>26-27</a:t>
            </a:r>
            <a:r>
              <a:rPr lang="de-DE" dirty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64088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(Osterwalder a </a:t>
            </a:r>
            <a:r>
              <a:rPr lang="de-DE" dirty="0" err="1"/>
              <a:t>Pigneur</a:t>
            </a:r>
            <a:r>
              <a:rPr lang="de-DE" dirty="0"/>
              <a:t>, 2010, s. </a:t>
            </a:r>
            <a:r>
              <a:rPr lang="cs-CZ" dirty="0"/>
              <a:t>28-29)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277757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(Osterwalder a </a:t>
            </a:r>
            <a:r>
              <a:rPr lang="de-DE" dirty="0" err="1"/>
              <a:t>Pigneur</a:t>
            </a:r>
            <a:r>
              <a:rPr lang="de-DE" dirty="0"/>
              <a:t>, 2010, s. </a:t>
            </a:r>
            <a:r>
              <a:rPr lang="cs-CZ" dirty="0"/>
              <a:t>30-33</a:t>
            </a:r>
            <a:r>
              <a:rPr lang="de-DE" dirty="0"/>
              <a:t>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92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55962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(Osterwalder a </a:t>
            </a:r>
            <a:r>
              <a:rPr lang="de-DE" dirty="0" err="1"/>
              <a:t>Pigneur</a:t>
            </a:r>
            <a:r>
              <a:rPr lang="de-DE" dirty="0"/>
              <a:t>, 2010, s. </a:t>
            </a:r>
            <a:r>
              <a:rPr lang="cs-CZ" dirty="0"/>
              <a:t>34-35</a:t>
            </a:r>
            <a:r>
              <a:rPr lang="de-DE" dirty="0"/>
              <a:t>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7753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(Osterwalder a </a:t>
            </a:r>
            <a:r>
              <a:rPr lang="de-DE" dirty="0" err="1"/>
              <a:t>Pigneur</a:t>
            </a:r>
            <a:r>
              <a:rPr lang="de-DE" dirty="0"/>
              <a:t>, 2010, s. </a:t>
            </a:r>
            <a:r>
              <a:rPr lang="cs-CZ" dirty="0"/>
              <a:t>36-37</a:t>
            </a:r>
            <a:r>
              <a:rPr lang="de-DE" dirty="0"/>
              <a:t>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07728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(Osterwalder a </a:t>
            </a:r>
            <a:r>
              <a:rPr lang="de-DE" dirty="0" err="1"/>
              <a:t>Pigneur</a:t>
            </a:r>
            <a:r>
              <a:rPr lang="de-DE" dirty="0"/>
              <a:t>, 2010, s. </a:t>
            </a:r>
            <a:r>
              <a:rPr lang="cs-CZ" dirty="0"/>
              <a:t>38-39</a:t>
            </a:r>
            <a:r>
              <a:rPr lang="de-DE" dirty="0"/>
              <a:t>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94880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(Osterwalder a </a:t>
            </a:r>
            <a:r>
              <a:rPr lang="de-DE" dirty="0" err="1"/>
              <a:t>Pigneur</a:t>
            </a:r>
            <a:r>
              <a:rPr lang="de-DE" dirty="0"/>
              <a:t>, 2010, s. </a:t>
            </a:r>
            <a:r>
              <a:rPr lang="cs-CZ" dirty="0"/>
              <a:t>40-41</a:t>
            </a:r>
            <a:r>
              <a:rPr lang="de-DE" dirty="0"/>
              <a:t>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92732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(Osterwalder a </a:t>
            </a:r>
            <a:r>
              <a:rPr lang="de-DE" dirty="0" err="1"/>
              <a:t>Pigneur</a:t>
            </a:r>
            <a:r>
              <a:rPr lang="de-DE" dirty="0"/>
              <a:t>, 2010, s. </a:t>
            </a:r>
            <a:r>
              <a:rPr lang="cs-CZ" dirty="0"/>
              <a:t>26-27</a:t>
            </a:r>
            <a:r>
              <a:rPr lang="de-DE" dirty="0"/>
              <a:t>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81049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(Osterwalder a </a:t>
            </a:r>
            <a:r>
              <a:rPr lang="de-DE" dirty="0" err="1"/>
              <a:t>Pigneur</a:t>
            </a:r>
            <a:r>
              <a:rPr lang="de-DE" dirty="0"/>
              <a:t>, 2010, s. </a:t>
            </a:r>
            <a:r>
              <a:rPr lang="cs-CZ" dirty="0"/>
              <a:t>26-27</a:t>
            </a:r>
            <a:r>
              <a:rPr lang="de-DE" dirty="0"/>
              <a:t>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434990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>
                <a:solidFill>
                  <a:srgbClr val="002060"/>
                </a:solidFill>
              </a:rPr>
              <a:t>Alternativní případy:</a:t>
            </a:r>
          </a:p>
          <a:p>
            <a:endParaRPr lang="cs-CZ" sz="1200" dirty="0">
              <a:solidFill>
                <a:srgbClr val="002060"/>
              </a:solidFill>
            </a:endParaRPr>
          </a:p>
          <a:p>
            <a:r>
              <a:rPr lang="cs-CZ" sz="1200" dirty="0">
                <a:solidFill>
                  <a:srgbClr val="002060"/>
                </a:solidFill>
              </a:rPr>
              <a:t>Jak proměnit kino v době pandemie Covid-19</a:t>
            </a:r>
            <a:r>
              <a:rPr lang="cs-CZ" sz="1200" dirty="0">
                <a:solidFill>
                  <a:srgbClr val="002060"/>
                </a:solidFill>
                <a:hlinkClick r:id="rId3"/>
              </a:rPr>
              <a:t>?</a:t>
            </a:r>
            <a:r>
              <a:rPr lang="cs-CZ" sz="1200" dirty="0">
                <a:solidFill>
                  <a:srgbClr val="002060"/>
                </a:solidFill>
              </a:rPr>
              <a:t> Hromadně se celý rok ruší kulturní akce, lidé sedí zavření doma (Netflix a </a:t>
            </a:r>
            <a:r>
              <a:rPr lang="cs-CZ" sz="1200" dirty="0" err="1">
                <a:solidFill>
                  <a:srgbClr val="002060"/>
                </a:solidFill>
              </a:rPr>
              <a:t>Piratebay</a:t>
            </a:r>
            <a:r>
              <a:rPr lang="cs-CZ" sz="1200" dirty="0">
                <a:solidFill>
                  <a:srgbClr val="002060"/>
                </a:solidFill>
              </a:rPr>
              <a:t>). Vy ale máte obrovskou budovu s plátnem – jak proměnit toto podnikání, aby přežilo?</a:t>
            </a:r>
          </a:p>
          <a:p>
            <a:endParaRPr lang="cs-CZ" sz="1200" dirty="0">
              <a:solidFill>
                <a:srgbClr val="002060"/>
              </a:solidFill>
            </a:endParaRPr>
          </a:p>
          <a:p>
            <a:r>
              <a:rPr lang="cs-CZ" sz="1200" dirty="0">
                <a:solidFill>
                  <a:srgbClr val="002060"/>
                </a:solidFill>
              </a:rPr>
              <a:t>Jak proměnit řemesla v 21. století</a:t>
            </a:r>
            <a:r>
              <a:rPr lang="cs-CZ" sz="1200" dirty="0">
                <a:solidFill>
                  <a:srgbClr val="002060"/>
                </a:solidFill>
                <a:hlinkClick r:id="rId4"/>
              </a:rPr>
              <a:t>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328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2632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0624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0026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70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1902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741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-journal.cz/cs/marketing/rebranding-royal-crown-coly-z-ceska-je-inspiraci-pro-cely-svet__s277x13976.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trangecatch.substack.com/p/kde-jsou-zazracne-nove-technologie?utm_source=pocket_mylis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zpravy.aktualne.cz/ekonomika/auto/paolo-tummineli/r~dea36f789b7611ebbdfd0cc47ab5f122/?utm_campaign=&amp;utm_medium=z-boxiku&amp;utm_source=www.seznam.cz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uHqEj_Z_qgQ" TargetMode="External"/><Relationship Id="rId4" Type="http://schemas.openxmlformats.org/officeDocument/2006/relationships/hyperlink" Target="https://cc.cz/klientovi-chybel-nastroj-pro-komunitni-management-tak-ho-cesko-slovensky-startup-stvoril-a-ziskava-na-nej-miliony/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goterie.cz/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rogurt.cz/en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ckstarter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marketing – strategické marketingové řízení a BMC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těchto základech budeme stavět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Michal Stoklasa,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marketing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Strategický marketing – je jednou z vývojových fází marketingu, uvažovanou ve vztahu k marketingovým činnostem, funkcím i časovým horizontům.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Vývojové fáze marketingu: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Výrobní marketingová koncepce.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Výrobková marketingová koncepce.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Prodejní marketingová koncepce.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Marketingová koncepce. </a:t>
            </a:r>
            <a:r>
              <a:rPr lang="cs-CZ" sz="1600" i="1" dirty="0">
                <a:solidFill>
                  <a:srgbClr val="002060"/>
                </a:solidFill>
              </a:rPr>
              <a:t>(sociální - CSR, ekologická, globální, atd.)</a:t>
            </a:r>
          </a:p>
          <a:p>
            <a:pPr lvl="1"/>
            <a:r>
              <a:rPr lang="cs-CZ" sz="1600" i="1" dirty="0">
                <a:solidFill>
                  <a:srgbClr val="002060"/>
                </a:solidFill>
              </a:rPr>
              <a:t>Strategický marketing.</a:t>
            </a:r>
          </a:p>
          <a:p>
            <a:pPr lvl="1"/>
            <a:r>
              <a:rPr lang="cs-CZ" sz="1600" i="1" dirty="0">
                <a:solidFill>
                  <a:srgbClr val="002060"/>
                </a:solidFill>
              </a:rPr>
              <a:t>Řízení vztahů se zákazníky. (obsahový marketing)</a:t>
            </a:r>
          </a:p>
          <a:p>
            <a:pPr lvl="1"/>
            <a:r>
              <a:rPr lang="cs-CZ" sz="1600" i="1" dirty="0">
                <a:solidFill>
                  <a:srgbClr val="002060"/>
                </a:solidFill>
              </a:rPr>
              <a:t>Holistický marketing – vztahový + společensky zodpovědný + interní + integrovaný.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Definice strategického marketingu</a:t>
            </a:r>
          </a:p>
        </p:txBody>
      </p:sp>
    </p:spTree>
    <p:extLst>
      <p:ext uri="{BB962C8B-B14F-4D97-AF65-F5344CB8AC3E}">
        <p14:creationId xmlns:p14="http://schemas.microsoft.com/office/powerpoint/2010/main" val="1803926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Content marketing – zaměřen na obsah. Varianta „</a:t>
            </a:r>
            <a:r>
              <a:rPr lang="cs-CZ" sz="2000" dirty="0" err="1">
                <a:solidFill>
                  <a:srgbClr val="002060"/>
                </a:solidFill>
              </a:rPr>
              <a:t>low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cost</a:t>
            </a:r>
            <a:r>
              <a:rPr lang="cs-CZ" sz="2000" dirty="0">
                <a:solidFill>
                  <a:srgbClr val="002060"/>
                </a:solidFill>
              </a:rPr>
              <a:t>“ content marketing.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Přechod od mechanického marketingu (popis stavu) ke kauzálnímu marketingu (příčina – důsledek).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Přechod od </a:t>
            </a:r>
            <a:r>
              <a:rPr lang="cs-CZ" sz="2000" dirty="0" err="1">
                <a:solidFill>
                  <a:srgbClr val="002060"/>
                </a:solidFill>
              </a:rPr>
              <a:t>promotional</a:t>
            </a:r>
            <a:r>
              <a:rPr lang="cs-CZ" sz="2000" dirty="0">
                <a:solidFill>
                  <a:srgbClr val="002060"/>
                </a:solidFill>
              </a:rPr>
              <a:t> marketingu k behaviorálnímu (optimalizace vztahů na základě sledování chování).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Kreativní marketing – zážitky.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Chytrý marketing – vše online, neustálá analýza databází a nabídka toho pravého (CRM).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Trendy v marketingových koncepcích (</a:t>
            </a:r>
            <a:r>
              <a:rPr lang="cs-CZ" dirty="0" err="1"/>
              <a:t>Čichovský</a:t>
            </a:r>
            <a:r>
              <a:rPr lang="cs-CZ" dirty="0"/>
              <a:t>, 2013)</a:t>
            </a:r>
          </a:p>
        </p:txBody>
      </p:sp>
    </p:spTree>
    <p:extLst>
      <p:ext uri="{BB962C8B-B14F-4D97-AF65-F5344CB8AC3E}">
        <p14:creationId xmlns:p14="http://schemas.microsoft.com/office/powerpoint/2010/main" val="3348437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002060"/>
                </a:solidFill>
              </a:rPr>
              <a:t>Lze ho charakterizovat jako proces, spojený zejména: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s vypracováním analýz faktorů vnitřních podmínek a stránek podniku, analýz faktorů příležitostí a ohrožení i analýz faktorů konkurence,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s participací na vytvoření souboru cílů podniku a formulování podnikových strategií pro jejich dosažení,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se stanovením marketingových cílů,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s volbou marketingových strategií pro dosažení vytýčených cílů,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s vypracováním, realizací a kontrolou marketingových plánů,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s  komplexním řízením marketingového procesu.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>
                <a:cs typeface="Times New Roman" panose="02020603050405020304" pitchFamily="18" charset="0"/>
              </a:rPr>
              <a:t>Strategický marketing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303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703189"/>
            <a:ext cx="8784976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Na konci </a:t>
            </a:r>
            <a:r>
              <a:rPr lang="cs-CZ" sz="2000" b="1" i="1" dirty="0">
                <a:solidFill>
                  <a:srgbClr val="002060"/>
                </a:solidFill>
              </a:rPr>
              <a:t>padesátých let </a:t>
            </a:r>
            <a:r>
              <a:rPr lang="cs-CZ" sz="2000" dirty="0">
                <a:solidFill>
                  <a:srgbClr val="002060"/>
                </a:solidFill>
              </a:rPr>
              <a:t>se východiskem stala </a:t>
            </a:r>
            <a:r>
              <a:rPr lang="cs-CZ" sz="2000" b="1" dirty="0">
                <a:solidFill>
                  <a:srgbClr val="002060"/>
                </a:solidFill>
              </a:rPr>
              <a:t>změna trhu prodávajícího na trh kupujícího</a:t>
            </a:r>
            <a:r>
              <a:rPr lang="cs-CZ" sz="2000" dirty="0">
                <a:solidFill>
                  <a:srgbClr val="002060"/>
                </a:solidFill>
              </a:rPr>
              <a:t> při současných všeobecných tržních růstových tendencích. Již tehdy bylo požadováno dlouhodobé zaměření nabídky výkonů podle potřeb poptávajících.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Na prahu </a:t>
            </a:r>
            <a:r>
              <a:rPr lang="cs-CZ" sz="2000" b="1" i="1" dirty="0">
                <a:solidFill>
                  <a:srgbClr val="002060"/>
                </a:solidFill>
              </a:rPr>
              <a:t>šedesátých let</a:t>
            </a:r>
            <a:r>
              <a:rPr lang="cs-CZ" sz="2000" dirty="0">
                <a:solidFill>
                  <a:srgbClr val="002060"/>
                </a:solidFill>
              </a:rPr>
              <a:t> vyslovil </a:t>
            </a:r>
            <a:r>
              <a:rPr lang="cs-CZ" sz="2000" dirty="0" err="1">
                <a:solidFill>
                  <a:srgbClr val="002060"/>
                </a:solidFill>
              </a:rPr>
              <a:t>Ansoff</a:t>
            </a:r>
            <a:r>
              <a:rPr lang="cs-CZ" sz="2000" dirty="0">
                <a:solidFill>
                  <a:srgbClr val="002060"/>
                </a:solidFill>
              </a:rPr>
              <a:t> své zásadní předpoklady k volbě marketingové strategie (tržní proniknutí a rozšíření, rozvoj produktu, diverzifikace). Toto i dnes významné koncepční zaměření na </a:t>
            </a:r>
            <a:r>
              <a:rPr lang="cs-CZ" sz="2000" b="1" dirty="0">
                <a:solidFill>
                  <a:srgbClr val="002060"/>
                </a:solidFill>
              </a:rPr>
              <a:t>strukturalizaci strategií tržních oblastí</a:t>
            </a:r>
            <a:r>
              <a:rPr lang="cs-CZ" sz="2000" dirty="0">
                <a:solidFill>
                  <a:srgbClr val="002060"/>
                </a:solidFill>
              </a:rPr>
              <a:t> může být označeno za vlastní zrod strategického marketingu.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Ve spojení s diversifikačními a </a:t>
            </a:r>
            <a:r>
              <a:rPr lang="cs-CZ" sz="2000" dirty="0" err="1">
                <a:solidFill>
                  <a:srgbClr val="002060"/>
                </a:solidFill>
              </a:rPr>
              <a:t>divizionalistickými</a:t>
            </a:r>
            <a:r>
              <a:rPr lang="cs-CZ" sz="2000" dirty="0">
                <a:solidFill>
                  <a:srgbClr val="002060"/>
                </a:solidFill>
              </a:rPr>
              <a:t> vlnami v šedesátých létech se dostávají jednoznačně do popředí růstové strategie a v souvislosti s rozšířením činností vedoucích k realizaci nových produktů a vstupem na nové trhy se zvyšuje pozornost k získávání </a:t>
            </a:r>
            <a:r>
              <a:rPr lang="cs-CZ" sz="2000" b="1" dirty="0">
                <a:solidFill>
                  <a:srgbClr val="002060"/>
                </a:solidFill>
              </a:rPr>
              <a:t>synergických koncepcí </a:t>
            </a:r>
            <a:r>
              <a:rPr lang="cs-CZ" sz="2000" dirty="0">
                <a:solidFill>
                  <a:srgbClr val="002060"/>
                </a:solidFill>
              </a:rPr>
              <a:t>(</a:t>
            </a:r>
            <a:r>
              <a:rPr lang="cs-CZ" sz="2000" dirty="0" err="1">
                <a:solidFill>
                  <a:srgbClr val="002060"/>
                </a:solidFill>
              </a:rPr>
              <a:t>Ansoff</a:t>
            </a:r>
            <a:r>
              <a:rPr lang="cs-CZ" sz="2000" dirty="0">
                <a:solidFill>
                  <a:srgbClr val="002060"/>
                </a:solidFill>
              </a:rPr>
              <a:t>, 1966).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3 Rozvoj strategického marketingu 1</a:t>
            </a:r>
          </a:p>
        </p:txBody>
      </p:sp>
    </p:spTree>
    <p:extLst>
      <p:ext uri="{BB962C8B-B14F-4D97-AF65-F5344CB8AC3E}">
        <p14:creationId xmlns:p14="http://schemas.microsoft.com/office/powerpoint/2010/main" val="29479871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Počátkem </a:t>
            </a:r>
            <a:r>
              <a:rPr lang="cs-CZ" sz="2000" b="1" i="1" dirty="0">
                <a:solidFill>
                  <a:srgbClr val="002060"/>
                </a:solidFill>
              </a:rPr>
              <a:t>sedmdesátých let </a:t>
            </a:r>
            <a:r>
              <a:rPr lang="cs-CZ" sz="2000" dirty="0">
                <a:solidFill>
                  <a:srgbClr val="002060"/>
                </a:solidFill>
              </a:rPr>
              <a:t>dochází k rozšíření </a:t>
            </a:r>
            <a:r>
              <a:rPr lang="cs-CZ" sz="2000" b="1" dirty="0">
                <a:solidFill>
                  <a:srgbClr val="002060"/>
                </a:solidFill>
              </a:rPr>
              <a:t>portfoliových koncepcí</a:t>
            </a:r>
            <a:r>
              <a:rPr lang="cs-CZ" sz="2000" dirty="0">
                <a:solidFill>
                  <a:srgbClr val="002060"/>
                </a:solidFill>
              </a:rPr>
              <a:t>, založených na finančně – hospodářských úvahách o výnosnosti a riziku. Původně se jimi zabývají poradenské společnosti pro podnikatele, ale v přístupnější a jednodušší formě se rychle rozšiřují i ve vlastní podnikové praxi. Především také proto, že při zahrnutí koncepce zkušenostní křivky mohou zde být odvozeny přijatelné </a:t>
            </a:r>
            <a:r>
              <a:rPr lang="cs-CZ" sz="2000" b="1" dirty="0">
                <a:solidFill>
                  <a:srgbClr val="002060"/>
                </a:solidFill>
              </a:rPr>
              <a:t>normové strategie</a:t>
            </a:r>
            <a:r>
              <a:rPr lang="cs-CZ" sz="2000" dirty="0">
                <a:solidFill>
                  <a:srgbClr val="002060"/>
                </a:solidFill>
              </a:rPr>
              <a:t>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Při rostoucím vytlačování konkurence dochází </a:t>
            </a:r>
            <a:r>
              <a:rPr lang="cs-CZ" sz="2000" b="1" i="1" dirty="0">
                <a:solidFill>
                  <a:srgbClr val="002060"/>
                </a:solidFill>
              </a:rPr>
              <a:t>koncem sedmdesátých let </a:t>
            </a:r>
            <a:r>
              <a:rPr lang="cs-CZ" sz="2000" dirty="0">
                <a:solidFill>
                  <a:srgbClr val="002060"/>
                </a:solidFill>
              </a:rPr>
              <a:t>k obrácení pozornosti na </a:t>
            </a:r>
            <a:r>
              <a:rPr lang="cs-CZ" sz="2000" b="1" dirty="0">
                <a:solidFill>
                  <a:srgbClr val="002060"/>
                </a:solidFill>
              </a:rPr>
              <a:t>zajištění stálejších konkurenčních výhod</a:t>
            </a:r>
            <a:r>
              <a:rPr lang="cs-CZ" sz="20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Rozvoj strategického marketingu 2</a:t>
            </a:r>
          </a:p>
        </p:txBody>
      </p:sp>
    </p:spTree>
    <p:extLst>
      <p:ext uri="{BB962C8B-B14F-4D97-AF65-F5344CB8AC3E}">
        <p14:creationId xmlns:p14="http://schemas.microsoft.com/office/powerpoint/2010/main" val="2053057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Na základě prací </a:t>
            </a:r>
            <a:r>
              <a:rPr lang="cs-CZ" sz="2000" dirty="0" err="1">
                <a:solidFill>
                  <a:srgbClr val="002060"/>
                </a:solidFill>
              </a:rPr>
              <a:t>Portera</a:t>
            </a:r>
            <a:r>
              <a:rPr lang="cs-CZ" sz="2000" dirty="0">
                <a:solidFill>
                  <a:srgbClr val="002060"/>
                </a:solidFill>
              </a:rPr>
              <a:t> pronikají do strategického marketingu </a:t>
            </a:r>
            <a:r>
              <a:rPr lang="cs-CZ" sz="2000" b="1" dirty="0">
                <a:solidFill>
                  <a:srgbClr val="002060"/>
                </a:solidFill>
              </a:rPr>
              <a:t>koncepce strategických skupin</a:t>
            </a:r>
            <a:r>
              <a:rPr lang="cs-CZ" sz="2000" dirty="0">
                <a:solidFill>
                  <a:srgbClr val="002060"/>
                </a:solidFill>
              </a:rPr>
              <a:t> a tzv. </a:t>
            </a:r>
            <a:r>
              <a:rPr lang="cs-CZ" sz="2000" b="1" dirty="0">
                <a:solidFill>
                  <a:srgbClr val="002060"/>
                </a:solidFill>
              </a:rPr>
              <a:t>analýzy hodnotových řetězců</a:t>
            </a:r>
            <a:r>
              <a:rPr lang="cs-CZ" sz="2000" dirty="0">
                <a:solidFill>
                  <a:srgbClr val="002060"/>
                </a:solidFill>
              </a:rPr>
              <a:t>. Hodnotový řetězec (</a:t>
            </a:r>
            <a:r>
              <a:rPr lang="cs-CZ" sz="2000" dirty="0" err="1">
                <a:solidFill>
                  <a:srgbClr val="002060"/>
                </a:solidFill>
              </a:rPr>
              <a:t>Value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Chain</a:t>
            </a:r>
            <a:r>
              <a:rPr lang="cs-CZ" sz="2000" dirty="0">
                <a:solidFill>
                  <a:srgbClr val="002060"/>
                </a:solidFill>
              </a:rPr>
              <a:t>) rozčleňuje podnik do jeho strategicky významných činností, aby bylo možné porozumět chování nákladů a poznat existující potencionální zdroje diferenciace. Konkurenční výhodu získá podnik tím, že bude tyto strategicky důležité činnosti dělat levněji a lépe než jeho konkurenti.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Skutečnost, že konkurenční přednosti jsou analyzovány, vytvářeny a posuzovány z </a:t>
            </a:r>
            <a:r>
              <a:rPr lang="cs-CZ" sz="2000" dirty="0" err="1">
                <a:solidFill>
                  <a:srgbClr val="002060"/>
                </a:solidFill>
              </a:rPr>
              <a:t>nadfunkčního</a:t>
            </a:r>
            <a:r>
              <a:rPr lang="cs-CZ" sz="2000" dirty="0">
                <a:solidFill>
                  <a:srgbClr val="002060"/>
                </a:solidFill>
              </a:rPr>
              <a:t> pohledu, vede k překonání úzkého pohledu marketingového managementu zaměřeného na nástroje odbytové politiky.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Rozvoj strategického marketingu 3</a:t>
            </a:r>
          </a:p>
        </p:txBody>
      </p:sp>
    </p:spTree>
    <p:extLst>
      <p:ext uri="{BB962C8B-B14F-4D97-AF65-F5344CB8AC3E}">
        <p14:creationId xmlns:p14="http://schemas.microsoft.com/office/powerpoint/2010/main" val="11119681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V </a:t>
            </a:r>
            <a:r>
              <a:rPr lang="cs-CZ" sz="2000" b="1" i="1" dirty="0">
                <a:solidFill>
                  <a:srgbClr val="002060"/>
                </a:solidFill>
              </a:rPr>
              <a:t>osmdesátých létech </a:t>
            </a:r>
            <a:r>
              <a:rPr lang="cs-CZ" sz="2000" dirty="0">
                <a:solidFill>
                  <a:srgbClr val="002060"/>
                </a:solidFill>
              </a:rPr>
              <a:t>paralelně k myšlení, charakterizovanému </a:t>
            </a:r>
            <a:r>
              <a:rPr lang="cs-CZ" sz="2000" b="1" dirty="0">
                <a:solidFill>
                  <a:srgbClr val="002060"/>
                </a:solidFill>
              </a:rPr>
              <a:t>konkurenční strategií</a:t>
            </a:r>
            <a:r>
              <a:rPr lang="cs-CZ" sz="2000" dirty="0">
                <a:solidFill>
                  <a:srgbClr val="002060"/>
                </a:solidFill>
              </a:rPr>
              <a:t>, probíhá na mnoha trzích </a:t>
            </a:r>
            <a:r>
              <a:rPr lang="cs-CZ" sz="2000" b="1" dirty="0">
                <a:solidFill>
                  <a:srgbClr val="002060"/>
                </a:solidFill>
              </a:rPr>
              <a:t>přechod od multinárodní k světově zaměřené marketingové strategii</a:t>
            </a:r>
            <a:r>
              <a:rPr lang="cs-CZ" sz="2000" dirty="0">
                <a:solidFill>
                  <a:srgbClr val="002060"/>
                </a:solidFill>
              </a:rPr>
              <a:t>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Prosazuje se poznatek, že při volbě vlastních strategií internacionalizace hraje podstatnou roli situace na národních trzích. Pod heslem </a:t>
            </a:r>
            <a:r>
              <a:rPr lang="cs-CZ" sz="2000" dirty="0" err="1">
                <a:solidFill>
                  <a:srgbClr val="002060"/>
                </a:solidFill>
              </a:rPr>
              <a:t>Outpacing</a:t>
            </a:r>
            <a:r>
              <a:rPr lang="cs-CZ" sz="2000" dirty="0">
                <a:solidFill>
                  <a:srgbClr val="002060"/>
                </a:solidFill>
              </a:rPr>
              <a:t>-Strategie jsou navrhovány dynamické koncepce strategických změn. Přitom se pod vlivem přístupu TQM stále více prosazuje názor, že vedoucí postavení v nákladech a kvalitě nepředstavují žádné navzájem se vylučující koncepce, ale souběžně realizovatelné volby strategií.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Rozvoj strategického marketingu 4</a:t>
            </a:r>
          </a:p>
        </p:txBody>
      </p:sp>
    </p:spTree>
    <p:extLst>
      <p:ext uri="{BB962C8B-B14F-4D97-AF65-F5344CB8AC3E}">
        <p14:creationId xmlns:p14="http://schemas.microsoft.com/office/powerpoint/2010/main" val="1963325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i="1" dirty="0">
                <a:solidFill>
                  <a:srgbClr val="002060"/>
                </a:solidFill>
              </a:rPr>
              <a:t>Počátkem devadesátých let </a:t>
            </a:r>
            <a:r>
              <a:rPr lang="cs-CZ" sz="2000" dirty="0">
                <a:solidFill>
                  <a:srgbClr val="002060"/>
                </a:solidFill>
              </a:rPr>
              <a:t>tak získávají na významu </a:t>
            </a:r>
            <a:r>
              <a:rPr lang="cs-CZ" sz="2000" b="1" dirty="0">
                <a:solidFill>
                  <a:srgbClr val="002060"/>
                </a:solidFill>
              </a:rPr>
              <a:t>integrované přístupy </a:t>
            </a:r>
            <a:r>
              <a:rPr lang="cs-CZ" sz="2000" dirty="0">
                <a:solidFill>
                  <a:srgbClr val="002060"/>
                </a:solidFill>
              </a:rPr>
              <a:t>k úvahám o strategických opcích. Ve snaze zajistit konkurenční přednosti </a:t>
            </a:r>
            <a:r>
              <a:rPr lang="cs-CZ" sz="2000" b="1" dirty="0">
                <a:solidFill>
                  <a:srgbClr val="002060"/>
                </a:solidFill>
              </a:rPr>
              <a:t>ve strategických aliancích a spojeních </a:t>
            </a:r>
            <a:r>
              <a:rPr lang="cs-CZ" sz="2000" dirty="0">
                <a:solidFill>
                  <a:srgbClr val="002060"/>
                </a:solidFill>
              </a:rPr>
              <a:t>vzniká nová výzva pro strategický marketing. Vhodnost marketingové kultury a implementace marketingových strategií v hybridních organizačních formách se tak stávají rozhodujícími faktory úspěchu.</a:t>
            </a:r>
          </a:p>
          <a:p>
            <a:r>
              <a:rPr lang="cs-CZ" sz="2000" b="1" i="1" dirty="0">
                <a:solidFill>
                  <a:srgbClr val="002060"/>
                </a:solidFill>
              </a:rPr>
              <a:t>Druhá polovina devadesátých let </a:t>
            </a:r>
            <a:r>
              <a:rPr lang="cs-CZ" sz="2000" dirty="0">
                <a:solidFill>
                  <a:srgbClr val="002060"/>
                </a:solidFill>
              </a:rPr>
              <a:t>přechod k řízení vztahů se zákazníky (CRM – </a:t>
            </a:r>
            <a:r>
              <a:rPr lang="cs-CZ" sz="2000" dirty="0" err="1">
                <a:solidFill>
                  <a:srgbClr val="002060"/>
                </a:solidFill>
              </a:rPr>
              <a:t>Customer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Relationship</a:t>
            </a:r>
            <a:r>
              <a:rPr lang="cs-CZ" sz="2000" dirty="0">
                <a:solidFill>
                  <a:srgbClr val="002060"/>
                </a:solidFill>
              </a:rPr>
              <a:t> Management).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Je to zákaznicky orientovaný přístup k řízení, který se vyznačuje aktivní tvorbou a udržováním dlouhodobě prospěšných vztahů se zákazníky. Tyto vztahy musí být prospěšné pro zákazníka i pro firmu (tzv. situace dvou vítězů), což vylučuje neetické chování k zákazníkům.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Rozvoj strategického marketingu 5</a:t>
            </a:r>
          </a:p>
        </p:txBody>
      </p:sp>
    </p:spTree>
    <p:extLst>
      <p:ext uri="{BB962C8B-B14F-4D97-AF65-F5344CB8AC3E}">
        <p14:creationId xmlns:p14="http://schemas.microsoft.com/office/powerpoint/2010/main" val="19989671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  <a:cs typeface="Times New Roman" panose="02020603050405020304" pitchFamily="18" charset="0"/>
              </a:rPr>
              <a:t>Strategický marketing </a:t>
            </a:r>
            <a:r>
              <a:rPr lang="cs-CZ" sz="2000" i="1" dirty="0">
                <a:solidFill>
                  <a:srgbClr val="002060"/>
                </a:solidFill>
                <a:cs typeface="Times New Roman" panose="02020603050405020304" pitchFamily="18" charset="0"/>
              </a:rPr>
              <a:t>– </a:t>
            </a:r>
            <a:r>
              <a:rPr lang="cs-CZ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vykonává top management firmy/divize/SBU – cílem je rozvoj poslání firmy, výběr strategií a rozvoj image, zabývá se </a:t>
            </a:r>
            <a:r>
              <a:rPr lang="cs-CZ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makroproblémy</a:t>
            </a:r>
            <a:r>
              <a:rPr lang="cs-CZ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</a:p>
          <a:p>
            <a:r>
              <a:rPr lang="cs-CZ" sz="2000" b="1" dirty="0">
                <a:solidFill>
                  <a:srgbClr val="002060"/>
                </a:solidFill>
                <a:cs typeface="Times New Roman" panose="02020603050405020304" pitchFamily="18" charset="0"/>
              </a:rPr>
              <a:t>Taktický marketing </a:t>
            </a:r>
            <a:r>
              <a:rPr lang="cs-CZ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– vykonává střední management – vykonávaní strategie v kratších intervalech, taktické rozhodování.</a:t>
            </a:r>
          </a:p>
          <a:p>
            <a:r>
              <a:rPr lang="cs-CZ" sz="2000" b="1" dirty="0">
                <a:solidFill>
                  <a:srgbClr val="002060"/>
                </a:solidFill>
                <a:cs typeface="Times New Roman" panose="02020603050405020304" pitchFamily="18" charset="0"/>
              </a:rPr>
              <a:t>Operativní marketing</a:t>
            </a:r>
            <a:r>
              <a:rPr lang="cs-CZ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– vykonává nižší management - spojený s jednotlivými konkrétními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činnostmi, převádí rozhodnutí strategického a taktického marketing</a:t>
            </a:r>
            <a:r>
              <a:rPr lang="cs-CZ" sz="2000" dirty="0">
                <a:solidFill>
                  <a:srgbClr val="002060"/>
                </a:solidFill>
              </a:rPr>
              <a:t>u </a:t>
            </a:r>
            <a:r>
              <a:rPr lang="cs-CZ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do běžné každodenní praxe.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Strategický vs. taktický vs. operativní marketing</a:t>
            </a:r>
          </a:p>
        </p:txBody>
      </p:sp>
    </p:spTree>
    <p:extLst>
      <p:ext uri="{BB962C8B-B14F-4D97-AF65-F5344CB8AC3E}">
        <p14:creationId xmlns:p14="http://schemas.microsoft.com/office/powerpoint/2010/main" val="16790553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RC </a:t>
            </a:r>
            <a:r>
              <a:rPr lang="cs-CZ" sz="2000" dirty="0" err="1">
                <a:solidFill>
                  <a:srgbClr val="002060"/>
                </a:solidFill>
              </a:rPr>
              <a:t>Cola</a:t>
            </a:r>
            <a:r>
              <a:rPr lang="cs-CZ" sz="2000" dirty="0">
                <a:solidFill>
                  <a:srgbClr val="002060"/>
                </a:solidFill>
              </a:rPr>
              <a:t> – v ČR distributor Kofola. Nedařilo se jim.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Změna všeho: Receptura, Obal, Láhev, Víčko, Distribuční model, Koncept značky.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Lékárenské lahvičky (skleněné) – kompletně jiný obal, víčko. Změna produktu – méně cukru. Změna ceny a distribuce. Kompletně nová komunikace.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Celá případová studie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zde</a:t>
            </a:r>
            <a:r>
              <a:rPr lang="cs-CZ" sz="2000" dirty="0">
                <a:solidFill>
                  <a:srgbClr val="002060"/>
                </a:solidFill>
              </a:rPr>
              <a:t>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4 </a:t>
            </a:r>
            <a:r>
              <a:rPr lang="cs-CZ" dirty="0" err="1"/>
              <a:t>Případovka</a:t>
            </a:r>
            <a:r>
              <a:rPr lang="cs-CZ" dirty="0"/>
              <a:t> – RC </a:t>
            </a:r>
            <a:r>
              <a:rPr lang="cs-CZ" dirty="0" err="1"/>
              <a:t>Cola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960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Hype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Metodologie strategického marketingu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Rozvoj strategického marketingu (a smrt).</a:t>
            </a:r>
          </a:p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Případovka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RC </a:t>
            </a:r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Cola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Strategie a taktika.</a:t>
            </a:r>
          </a:p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Business Model </a:t>
            </a:r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Canvas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BMC.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přednášky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Strategie je v obecné poloze určité schéma postupu, jak za daných podmínek dosáhnout vytyčených cílů.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Cílem strategie je dospět k náležité součinnosti veškerých aktivit všech složek podniku a vytvořit  jednotný celek jeho dalších perspektiv.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Představuje soubor možných postupů a činností, které jsou přijímány s vědomím částečné neznalosti všech budoucích podmínek, okolností a souvislostí, kdy nejsou poznány všechny náležitosti a skutečnosti pro úspěšné provedení budoucího rozhodování.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Strategie se mění a vyvíjí!!!!</a:t>
            </a: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5 Strategie a marketingová strategie </a:t>
            </a:r>
          </a:p>
        </p:txBody>
      </p:sp>
    </p:spTree>
    <p:extLst>
      <p:ext uri="{BB962C8B-B14F-4D97-AF65-F5344CB8AC3E}">
        <p14:creationId xmlns:p14="http://schemas.microsoft.com/office/powerpoint/2010/main" val="40828605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 err="1"/>
              <a:t>Mintzbergovy</a:t>
            </a:r>
            <a:r>
              <a:rPr lang="cs-CZ" dirty="0"/>
              <a:t> strategie</a:t>
            </a:r>
          </a:p>
        </p:txBody>
      </p:sp>
      <p:pic>
        <p:nvPicPr>
          <p:cNvPr id="4" name="Content Placeholder 3" descr="C:\Users\Libor\Desktop\9a4da6d9a818f3c616ed228c1f2964f5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83568" y="843558"/>
            <a:ext cx="6696744" cy="38567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756534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V oblasti marketingu se marketingová strategie orientuje na dosažení konkrétních marketingových cílů v náležitém marketingovém prostředí. Strategie nastiňuje směr, který bude organizační jednotka sledovat v určitém časovém období, a který vede k nejúčinnější alokaci zdrojů pro dosažení stanovených marketingových cílů.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A tady vzniká častý problém – marketingová strategie je teda jen strategie komunikace? NE! Je to strategie založená na marketingovém mixu, kde řešíme vše od pochopení zákazníka, tvorbu hodnoty, až po její doručení a následnou </a:t>
            </a:r>
            <a:r>
              <a:rPr lang="cs-CZ" sz="2000" dirty="0" err="1">
                <a:solidFill>
                  <a:srgbClr val="002060"/>
                </a:solidFill>
              </a:rPr>
              <a:t>ponákupní</a:t>
            </a:r>
            <a:r>
              <a:rPr lang="cs-CZ" sz="2000" dirty="0">
                <a:solidFill>
                  <a:srgbClr val="002060"/>
                </a:solidFill>
              </a:rPr>
              <a:t> péči.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Marketingová strategie </a:t>
            </a:r>
          </a:p>
        </p:txBody>
      </p:sp>
    </p:spTree>
    <p:extLst>
      <p:ext uri="{BB962C8B-B14F-4D97-AF65-F5344CB8AC3E}">
        <p14:creationId xmlns:p14="http://schemas.microsoft.com/office/powerpoint/2010/main" val="25065497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Strategie je použití prostředků, nástrojů, metod, instrumentů „rámcové“, v „hlavním směru„ k dosažení dlouhodobých (strategických) cílů.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Taktika pak detailní, podrobné použití nástrojů, metod instrumentů, prostředků k dosažení krátkodobých (operativních) cílů.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Strategie vs. taktika</a:t>
            </a:r>
          </a:p>
        </p:txBody>
      </p:sp>
    </p:spTree>
    <p:extLst>
      <p:ext uri="{BB962C8B-B14F-4D97-AF65-F5344CB8AC3E}">
        <p14:creationId xmlns:p14="http://schemas.microsoft.com/office/powerpoint/2010/main" val="38965027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i="1" dirty="0">
                <a:solidFill>
                  <a:srgbClr val="002060"/>
                </a:solidFill>
              </a:rPr>
              <a:t>„Business model představuje základní princip, jak firma vytváří, předává a získává hodnotu.“</a:t>
            </a:r>
          </a:p>
          <a:p>
            <a:r>
              <a:rPr lang="cs-CZ" sz="2000" i="1" dirty="0">
                <a:solidFill>
                  <a:srgbClr val="002060"/>
                </a:solidFill>
              </a:rPr>
              <a:t>„Business model můžeme vnímat jako podrobný plán strategie, která se má naplnit prostřednictvím organizačních struktur, procesů a systémů.„</a:t>
            </a:r>
          </a:p>
          <a:p>
            <a:r>
              <a:rPr lang="cs-CZ" sz="2000" dirty="0">
                <a:solidFill>
                  <a:srgbClr val="002060"/>
                </a:solidFill>
              </a:rPr>
              <a:t>Business Model </a:t>
            </a:r>
            <a:r>
              <a:rPr lang="cs-CZ" sz="2000" dirty="0" err="1">
                <a:solidFill>
                  <a:srgbClr val="002060"/>
                </a:solidFill>
              </a:rPr>
              <a:t>Canvas</a:t>
            </a:r>
            <a:r>
              <a:rPr lang="cs-CZ" sz="2000" dirty="0">
                <a:solidFill>
                  <a:srgbClr val="002060"/>
                </a:solidFill>
              </a:rPr>
              <a:t> – plátno obchodního modelu – má 9 stavebních prvků, viz dále.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6 Business model </a:t>
            </a:r>
            <a:r>
              <a:rPr lang="de-DE" dirty="0"/>
              <a:t>(Osterwalder a </a:t>
            </a:r>
            <a:r>
              <a:rPr lang="de-DE" dirty="0" err="1"/>
              <a:t>Pigneur</a:t>
            </a:r>
            <a:r>
              <a:rPr lang="de-DE" dirty="0"/>
              <a:t>, 2010, s. 14</a:t>
            </a:r>
            <a:r>
              <a:rPr lang="cs-CZ" dirty="0"/>
              <a:t>-15</a:t>
            </a:r>
            <a:r>
              <a:rPr lang="de-DE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50000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Business Model </a:t>
            </a:r>
            <a:r>
              <a:rPr lang="cs-CZ" dirty="0" err="1"/>
              <a:t>Canvas</a:t>
            </a:r>
            <a:endParaRPr lang="cs-CZ" dirty="0"/>
          </a:p>
        </p:txBody>
      </p:sp>
      <p:pic>
        <p:nvPicPr>
          <p:cNvPr id="1026" name="Picture 2" descr="Výsledek obrázku pro plátno obchodní model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04747"/>
            <a:ext cx="7992888" cy="3966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69685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i="1" dirty="0">
                <a:solidFill>
                  <a:srgbClr val="002060"/>
                </a:solidFill>
              </a:rPr>
              <a:t>„Osoby nebo subjekty, na které se chce podnik zaměřit.“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Můžeme využít klasickou segmentaci (v rámci přednášky o analýzách si projdeme STP, archetypy, persony, příběhy).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A. Zákaznické segmenty</a:t>
            </a:r>
          </a:p>
        </p:txBody>
      </p:sp>
    </p:spTree>
    <p:extLst>
      <p:ext uri="{BB962C8B-B14F-4D97-AF65-F5344CB8AC3E}">
        <p14:creationId xmlns:p14="http://schemas.microsoft.com/office/powerpoint/2010/main" val="36883067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i="1" dirty="0">
                <a:solidFill>
                  <a:srgbClr val="002060"/>
                </a:solidFill>
              </a:rPr>
              <a:t>„Spojení výrobků a služeb, které vytvářejí hodnotu pro určitý zákaznický segment.“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Naše nabídka řeší nějaký problém, uspokojuje potřebu.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Pro každého zákazníka může být hodnota jiná! (viz přednáška o produktu) Pro zjednodušení ale předpokládáme hodnotu pro segment.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Hodnota může být cokoliv, např. kvantifikovatelné charakteristiky – rychlost, výkon, cena, dostupnost apod.</a:t>
            </a:r>
            <a:r>
              <a:rPr lang="en-US" sz="2000" dirty="0">
                <a:solidFill>
                  <a:srgbClr val="002060"/>
                </a:solidFill>
              </a:rPr>
              <a:t>;</a:t>
            </a:r>
            <a:r>
              <a:rPr lang="cs-CZ" sz="2000" dirty="0">
                <a:solidFill>
                  <a:srgbClr val="002060"/>
                </a:solidFill>
              </a:rPr>
              <a:t> nebo kvalitativní charakteristiky – krása designu, spokojenost, značka, pohodlnost apod. </a:t>
            </a: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B. Hodnotové nabídky</a:t>
            </a:r>
          </a:p>
        </p:txBody>
      </p:sp>
    </p:spTree>
    <p:extLst>
      <p:ext uri="{BB962C8B-B14F-4D97-AF65-F5344CB8AC3E}">
        <p14:creationId xmlns:p14="http://schemas.microsoft.com/office/powerpoint/2010/main" val="40327739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i="1" dirty="0">
                <a:solidFill>
                  <a:srgbClr val="002060"/>
                </a:solidFill>
              </a:rPr>
              <a:t>„Jak firma komunikuje se zákaznickými segmenty a jak k nim přistupuje, aby jim předala hodnotovou nabídku.“</a:t>
            </a:r>
          </a:p>
          <a:p>
            <a:r>
              <a:rPr lang="cs-CZ" sz="2000" dirty="0">
                <a:solidFill>
                  <a:srgbClr val="002060"/>
                </a:solidFill>
              </a:rPr>
              <a:t>Ano, je to komunikace i distribuce (dostupnost).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Potřebujeme vědět, jaké kanály námi vybraný segment preferuje, jaké mají tyto kanály náklady a omezení, jaké kanály máme k dispozici v současné době apod.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Můžeme využít upravený nákupní proces na </a:t>
            </a:r>
            <a:r>
              <a:rPr lang="cs-CZ" sz="2000" i="1" dirty="0">
                <a:solidFill>
                  <a:srgbClr val="002060"/>
                </a:solidFill>
              </a:rPr>
              <a:t>„fáze kanálu: povědomí, hodnocení, nákup, předání, po prodeji.“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C. Kanály</a:t>
            </a:r>
          </a:p>
        </p:txBody>
      </p:sp>
    </p:spTree>
    <p:extLst>
      <p:ext uri="{BB962C8B-B14F-4D97-AF65-F5344CB8AC3E}">
        <p14:creationId xmlns:p14="http://schemas.microsoft.com/office/powerpoint/2010/main" val="35271542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i="1" dirty="0">
                <a:solidFill>
                  <a:srgbClr val="002060"/>
                </a:solidFill>
              </a:rPr>
              <a:t>„Typy vztahů, které si firma buduje s jednotlivými zákaznickými segmenty.“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Příklady typů vztahů: osobní, individuální osobní, samoobsluha, automatizovaný, komunita, spolutvorba apod. </a:t>
            </a: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D. Vztahy se zákazníky</a:t>
            </a:r>
          </a:p>
        </p:txBody>
      </p:sp>
    </p:spTree>
    <p:extLst>
      <p:ext uri="{BB962C8B-B14F-4D97-AF65-F5344CB8AC3E}">
        <p14:creationId xmlns:p14="http://schemas.microsoft.com/office/powerpoint/2010/main" val="1425234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err="1">
                <a:solidFill>
                  <a:srgbClr val="002060"/>
                </a:solidFill>
              </a:rPr>
              <a:t>Hype</a:t>
            </a:r>
            <a:r>
              <a:rPr lang="cs-CZ" sz="2000" dirty="0">
                <a:solidFill>
                  <a:srgbClr val="002060"/>
                </a:solidFill>
              </a:rPr>
              <a:t> - jedná se o trik, přehnané tvrzení a očekávání, umělý stimul nebo třeba nadměrnou (neopodstatněnou) medializaci.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Termín </a:t>
            </a:r>
            <a:r>
              <a:rPr lang="cs-CZ" sz="2000" dirty="0" err="1">
                <a:solidFill>
                  <a:srgbClr val="002060"/>
                </a:solidFill>
              </a:rPr>
              <a:t>hype</a:t>
            </a:r>
            <a:r>
              <a:rPr lang="cs-CZ" sz="2000" dirty="0">
                <a:solidFill>
                  <a:srgbClr val="002060"/>
                </a:solidFill>
              </a:rPr>
              <a:t> se v každém případě stal součástí internetového a marketingového žargonu a přebírají jej alespoň v nespisovné formě i další jazyky.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Každý dnes tedy ví, že když je něco hezky česky řečeno </a:t>
            </a:r>
            <a:r>
              <a:rPr lang="cs-CZ" sz="2000" dirty="0" err="1">
                <a:solidFill>
                  <a:srgbClr val="002060"/>
                </a:solidFill>
              </a:rPr>
              <a:t>vyhajpované</a:t>
            </a:r>
            <a:r>
              <a:rPr lang="cs-CZ" sz="2000" dirty="0">
                <a:solidFill>
                  <a:srgbClr val="002060"/>
                </a:solidFill>
              </a:rPr>
              <a:t>, bublina co nevidět také splaskne.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Nový blog post o tom samém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zde</a:t>
            </a:r>
            <a:r>
              <a:rPr lang="cs-CZ" sz="2000" dirty="0">
                <a:solidFill>
                  <a:srgbClr val="002060"/>
                </a:solidFill>
              </a:rPr>
              <a:t>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pl-PL" dirty="0"/>
              <a:t>1 Je to boží, je to skvělé a brzy to splaskne. Co je to? Hype (Čížek, zive.cz)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3704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i="1" dirty="0">
                <a:solidFill>
                  <a:srgbClr val="002060"/>
                </a:solidFill>
              </a:rPr>
              <a:t>„Hotovost, kterou firma generuje z každého zákaznického segmentu (příjmy – náklady).“</a:t>
            </a:r>
          </a:p>
          <a:p>
            <a:r>
              <a:rPr lang="cs-CZ" sz="2000" dirty="0">
                <a:solidFill>
                  <a:srgbClr val="002060"/>
                </a:solidFill>
              </a:rPr>
              <a:t>Hledáme hodnotu, za kterou je zákazník ochoten platit (za co platí nyní? Jak? Jak by rádi platili? apod.), díky tomu tvoříme příjmy.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Máme různé cenové mechanismy (typy cen).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Fixní vs. dynamická cenotvorba. Kalkulace + marže, ceníkové ceny, slevy, ceny podle charakteristik produktu, vyjednávání, aktuální stav trhu, aukce, poplatky, licence, pronájem, předplatné apod.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E. Zdroje příjmů</a:t>
            </a:r>
          </a:p>
        </p:txBody>
      </p:sp>
    </p:spTree>
    <p:extLst>
      <p:ext uri="{BB962C8B-B14F-4D97-AF65-F5344CB8AC3E}">
        <p14:creationId xmlns:p14="http://schemas.microsoft.com/office/powerpoint/2010/main" val="2408101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i="1" dirty="0">
                <a:solidFill>
                  <a:srgbClr val="002060"/>
                </a:solidFill>
              </a:rPr>
              <a:t>„Nejdůležitější aktiva, která jsou nutná k tomu, aby business model fungoval.“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Může to být cokoliv, podle toho, co děláme (kuchař v restauraci, místo pro obchod, technologie pro průmyslovou výrobu, patent apod.).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Neřešíme jen klíčové zdroje pro výrobu, ale i pro tvorbu naší hodnotové nabídky (můj produkt není nejlepší, ale má dokonalý servis – tedy aktivem jsou lidé a ne stroje, dokonale nastavený proces), kanály, vztahy, příjmy atd.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Dá se zjednodušit do skupin: fyzické zdroje, duševní zdroje, lidské zdroje, finanční zdroje.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F. Klíčové zdroje</a:t>
            </a:r>
          </a:p>
        </p:txBody>
      </p:sp>
    </p:spTree>
    <p:extLst>
      <p:ext uri="{BB962C8B-B14F-4D97-AF65-F5344CB8AC3E}">
        <p14:creationId xmlns:p14="http://schemas.microsoft.com/office/powerpoint/2010/main" val="31209439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i="1" dirty="0">
                <a:solidFill>
                  <a:srgbClr val="002060"/>
                </a:solidFill>
              </a:rPr>
              <a:t>„Nejdůležitější aktivity, které musí firma vykonávat, aby její business model fungoval.“</a:t>
            </a:r>
          </a:p>
          <a:p>
            <a:r>
              <a:rPr lang="cs-CZ" sz="2000" dirty="0">
                <a:solidFill>
                  <a:srgbClr val="002060"/>
                </a:solidFill>
              </a:rPr>
              <a:t>Jsou ty klíčové činnosti, díky kterým naše firma může fungovat. Poskytujeme díky nim tu hodnotu nabídku.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Jaké klíčové činnosti vyžadují naše hodnotové nabídky? Kanály? Zdroje příjmů? </a:t>
            </a: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G. Klíčové činnosti</a:t>
            </a:r>
          </a:p>
        </p:txBody>
      </p:sp>
    </p:spTree>
    <p:extLst>
      <p:ext uri="{BB962C8B-B14F-4D97-AF65-F5344CB8AC3E}">
        <p14:creationId xmlns:p14="http://schemas.microsoft.com/office/powerpoint/2010/main" val="16943509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i="1" dirty="0">
                <a:solidFill>
                  <a:srgbClr val="002060"/>
                </a:solidFill>
              </a:rPr>
              <a:t>„Popisuje síť dodavatelů a partnerů, která je nutná k tomu, aby business model fungoval.“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Partnery můžeme chtít z celé řady důvodů, někdy je to kvůli zdrojům, někdy je to kvůli komplementu, nebo třeba s konkurenty průnik na jinak nedosažitelné trhy apod.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Kdo jsou naši klíčoví partneři? Dodavatelé? Jaké činnosti pro nás zajišťují? Zdroje? Pomáhají nám snižovat riziko a nejistotu?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H. Klíčová partnerství</a:t>
            </a:r>
          </a:p>
        </p:txBody>
      </p:sp>
    </p:spTree>
    <p:extLst>
      <p:ext uri="{BB962C8B-B14F-4D97-AF65-F5344CB8AC3E}">
        <p14:creationId xmlns:p14="http://schemas.microsoft.com/office/powerpoint/2010/main" val="28714457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i="1" dirty="0">
                <a:solidFill>
                  <a:srgbClr val="002060"/>
                </a:solidFill>
              </a:rPr>
              <a:t>„Veškeré náklady související s fungováním business modelu.“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Vše, co děláme, vytváří nějaké náklady. Do teď jsme řešili hodnotovou nabídku, vztahy, partnery a další, to vše pro nás představuje náklady.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Musíme vědět, které jsou pro nás nejdůležitější, které jsou nejnákladnější, poté je můžeme zkusit optimalizovat.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Fixní náklady, variabilní, úspory z rozsahu atd.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I. Struktura nákladů</a:t>
            </a:r>
          </a:p>
        </p:txBody>
      </p:sp>
    </p:spTree>
    <p:extLst>
      <p:ext uri="{BB962C8B-B14F-4D97-AF65-F5344CB8AC3E}">
        <p14:creationId xmlns:p14="http://schemas.microsoft.com/office/powerpoint/2010/main" val="36172487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Vytiskneme si co největší plátno, nakoupíme hodně lepících papírků, barevné fixy a … jdeme na to </a:t>
            </a:r>
            <a:r>
              <a:rPr lang="cs-CZ" sz="2000" dirty="0">
                <a:solidFill>
                  <a:srgbClr val="002060"/>
                </a:solidFill>
                <a:sym typeface="Wingdings" panose="05000000000000000000" pitchFamily="2" charset="2"/>
              </a:rPr>
              <a:t> </a:t>
            </a:r>
          </a:p>
          <a:p>
            <a:r>
              <a:rPr lang="cs-CZ" sz="2000" dirty="0">
                <a:solidFill>
                  <a:srgbClr val="002060"/>
                </a:solidFill>
                <a:sym typeface="Wingdings" panose="05000000000000000000" pitchFamily="2" charset="2"/>
              </a:rPr>
              <a:t>Jak na design? Povídáme si se zákazníky, využijeme ideaci, vizuální myšlení, </a:t>
            </a:r>
            <a:r>
              <a:rPr lang="cs-CZ" sz="2000" dirty="0" err="1">
                <a:solidFill>
                  <a:srgbClr val="002060"/>
                </a:solidFill>
                <a:sym typeface="Wingdings" panose="05000000000000000000" pitchFamily="2" charset="2"/>
              </a:rPr>
              <a:t>prototypizaci</a:t>
            </a:r>
            <a:r>
              <a:rPr lang="cs-CZ" sz="2000" dirty="0">
                <a:solidFill>
                  <a:srgbClr val="002060"/>
                </a:solidFill>
                <a:sym typeface="Wingdings" panose="05000000000000000000" pitchFamily="2" charset="2"/>
              </a:rPr>
              <a:t>, vyprávění příběhů, scénáře atd. </a:t>
            </a:r>
          </a:p>
          <a:p>
            <a:r>
              <a:rPr lang="cs-CZ" sz="2000" dirty="0">
                <a:solidFill>
                  <a:srgbClr val="002060"/>
                </a:solidFill>
                <a:sym typeface="Wingdings" panose="05000000000000000000" pitchFamily="2" charset="2"/>
              </a:rPr>
              <a:t>Navrhovaný proces: mobilizace (přípravná fáze), porozumění (analýzy), návrh (tvorba a testování), realizace (do praxe), řízení (přizpůsobení na základě zpětné vazby). </a:t>
            </a:r>
          </a:p>
          <a:p>
            <a:endParaRPr lang="cs-CZ" sz="2000" dirty="0">
              <a:solidFill>
                <a:srgbClr val="002060"/>
              </a:solidFill>
              <a:sym typeface="Wingdings" panose="05000000000000000000" pitchFamily="2" charset="2"/>
            </a:endParaRPr>
          </a:p>
          <a:p>
            <a:r>
              <a:rPr lang="cs-CZ" sz="2000" dirty="0">
                <a:solidFill>
                  <a:srgbClr val="002060"/>
                </a:solidFill>
                <a:sym typeface="Wingdings" panose="05000000000000000000" pitchFamily="2" charset="2"/>
              </a:rPr>
              <a:t>Pak bychom měli podrobněji vyřešit hodnotu pro zákazníka a vliv prostředí (a času), o tom ale až v dalších přednáškách.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Jak na to?</a:t>
            </a:r>
          </a:p>
        </p:txBody>
      </p:sp>
    </p:spTree>
    <p:extLst>
      <p:ext uri="{BB962C8B-B14F-4D97-AF65-F5344CB8AC3E}">
        <p14:creationId xmlns:p14="http://schemas.microsoft.com/office/powerpoint/2010/main" val="21178534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  <a:hlinkClick r:id="rId3"/>
              </a:rPr>
              <a:t>Profesor designu: Lidé mají rádi auta čím dál méně a Tesla promarnila velkou šanci</a:t>
            </a:r>
            <a:r>
              <a:rPr lang="cs-CZ" sz="2000" dirty="0">
                <a:solidFill>
                  <a:srgbClr val="002060"/>
                </a:solidFill>
              </a:rPr>
              <a:t>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Článek obsahuje mnoho myšlenek o hodnotě automobilu, ekosystému, flexibilitě produkce atd.</a:t>
            </a:r>
          </a:p>
          <a:p>
            <a:r>
              <a:rPr lang="cs-CZ" sz="2000" dirty="0" err="1">
                <a:solidFill>
                  <a:srgbClr val="002060"/>
                </a:solidFill>
              </a:rPr>
              <a:t>Kejska</a:t>
            </a:r>
            <a:r>
              <a:rPr lang="cs-CZ" sz="2000" dirty="0">
                <a:solidFill>
                  <a:srgbClr val="002060"/>
                </a:solidFill>
              </a:rPr>
              <a:t> o startupu pro komunitní management - </a:t>
            </a:r>
            <a:r>
              <a:rPr lang="cs-CZ" sz="2000" dirty="0">
                <a:solidFill>
                  <a:srgbClr val="002060"/>
                </a:solidFill>
                <a:hlinkClick r:id="rId4"/>
              </a:rPr>
              <a:t>Klientovi chyběl nástroj pro komunitní management. Tak ho česko-slovenský startup stvořil a získává na něj miliony</a:t>
            </a:r>
            <a:r>
              <a:rPr lang="cs-CZ" sz="2000" dirty="0">
                <a:solidFill>
                  <a:srgbClr val="002060"/>
                </a:solidFill>
              </a:rPr>
              <a:t>. </a:t>
            </a:r>
          </a:p>
          <a:p>
            <a:r>
              <a:rPr lang="cs-CZ" sz="2000" dirty="0">
                <a:solidFill>
                  <a:srgbClr val="002060"/>
                </a:solidFill>
                <a:hlinkClick r:id="rId5"/>
              </a:rPr>
              <a:t>Super rozhovor </a:t>
            </a:r>
            <a:r>
              <a:rPr lang="cs-CZ" sz="2000" dirty="0">
                <a:solidFill>
                  <a:srgbClr val="002060"/>
                </a:solidFill>
              </a:rPr>
              <a:t>- viděl nápad v USA, provedl testovací run doma, </a:t>
            </a:r>
            <a:r>
              <a:rPr lang="cs-CZ" sz="2000" dirty="0" err="1">
                <a:solidFill>
                  <a:srgbClr val="002060"/>
                </a:solidFill>
              </a:rPr>
              <a:t>born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global</a:t>
            </a:r>
            <a:r>
              <a:rPr lang="cs-CZ" sz="2000" dirty="0">
                <a:solidFill>
                  <a:srgbClr val="002060"/>
                </a:solidFill>
              </a:rPr>
              <a:t> firma, růst skrze obsah a práci se zákazníky.</a:t>
            </a: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/>
              <a:t>Případové studie zaměřené na hodnotu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01050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Konec prezentace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2699792" y="1779662"/>
            <a:ext cx="3888432" cy="237626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 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Vypracujte BMC na příklad mraženého jogurtu.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Mražený jogurt jako zdravá alternativa k tradiční zmrzlině.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Yogoterie </a:t>
            </a:r>
            <a:r>
              <a:rPr lang="cs-CZ" sz="2000" dirty="0">
                <a:solidFill>
                  <a:srgbClr val="002060"/>
                </a:solidFill>
              </a:rPr>
              <a:t>a </a:t>
            </a:r>
            <a:r>
              <a:rPr lang="cs-CZ" sz="2000" dirty="0">
                <a:solidFill>
                  <a:srgbClr val="002060"/>
                </a:solidFill>
                <a:hlinkClick r:id="rId4"/>
              </a:rPr>
              <a:t>Frogurt</a:t>
            </a:r>
            <a:r>
              <a:rPr lang="cs-CZ" sz="2000" dirty="0">
                <a:solidFill>
                  <a:srgbClr val="002060"/>
                </a:solidFill>
              </a:rPr>
              <a:t>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Úkol na seminář</a:t>
            </a:r>
          </a:p>
        </p:txBody>
      </p:sp>
    </p:spTree>
    <p:extLst>
      <p:ext uri="{BB962C8B-B14F-4D97-AF65-F5344CB8AC3E}">
        <p14:creationId xmlns:p14="http://schemas.microsoft.com/office/powerpoint/2010/main" val="2086165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Lidé chtějí být ohromeni novinkami a nadějí na lepší zítřky, není tedy týdne, aby se na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Kickstarteru</a:t>
            </a:r>
            <a:r>
              <a:rPr lang="cs-CZ" sz="2000" dirty="0">
                <a:solidFill>
                  <a:srgbClr val="002060"/>
                </a:solidFill>
              </a:rPr>
              <a:t> neobjevil alespoň jeden futuristický projekt. Autoři dodají krátké video, několik málo </a:t>
            </a:r>
            <a:r>
              <a:rPr lang="cs-CZ" sz="2000" dirty="0" err="1">
                <a:solidFill>
                  <a:srgbClr val="002060"/>
                </a:solidFill>
              </a:rPr>
              <a:t>renderů</a:t>
            </a:r>
            <a:r>
              <a:rPr lang="cs-CZ" sz="2000" dirty="0">
                <a:solidFill>
                  <a:srgbClr val="002060"/>
                </a:solidFill>
              </a:rPr>
              <a:t> a příslib, že do roka a do dne změní svět. Na to zase slyší média, která dobře ví, co chtějí surfaři slyšet, a rozjíždí se spirála touhy a očekávání – </a:t>
            </a:r>
            <a:r>
              <a:rPr lang="cs-CZ" sz="2000" dirty="0" err="1">
                <a:solidFill>
                  <a:srgbClr val="002060"/>
                </a:solidFill>
              </a:rPr>
              <a:t>hype</a:t>
            </a:r>
            <a:r>
              <a:rPr lang="cs-CZ" sz="2000" dirty="0">
                <a:solidFill>
                  <a:srgbClr val="002060"/>
                </a:solidFill>
              </a:rPr>
              <a:t>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 několika měsících však dojde k vystřízlivění. Mezi vývojáře dorazí první prototypy vysněného zařízení a komunita zjišťuje, že ani zdaleka nejsou tak dokonalé, jak slibovalo pečlivě připravené video. Zájem o </a:t>
            </a:r>
            <a:r>
              <a:rPr lang="cs-CZ" sz="2000" dirty="0" err="1">
                <a:solidFill>
                  <a:srgbClr val="002060"/>
                </a:solidFill>
              </a:rPr>
              <a:t>startup</a:t>
            </a:r>
            <a:r>
              <a:rPr lang="cs-CZ" sz="2000" dirty="0">
                <a:solidFill>
                  <a:srgbClr val="002060"/>
                </a:solidFill>
              </a:rPr>
              <a:t> klesá, už nikoho nezajímá – snad jen několik zarputilých fanoušků na jejich blozích. Média naopak s povděkem přijmou informaci, že firma bude propouštět, poněvadž negativní zprávy jsou přeci ty nejčtenější.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 err="1"/>
              <a:t>Hype</a:t>
            </a:r>
            <a:r>
              <a:rPr lang="cs-CZ" dirty="0"/>
              <a:t> a jeho životní cyklus 1</a:t>
            </a:r>
          </a:p>
        </p:txBody>
      </p:sp>
    </p:spTree>
    <p:extLst>
      <p:ext uri="{BB962C8B-B14F-4D97-AF65-F5344CB8AC3E}">
        <p14:creationId xmlns:p14="http://schemas.microsoft.com/office/powerpoint/2010/main" val="2691203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703189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Nad kdysi nadějným </a:t>
            </a:r>
            <a:r>
              <a:rPr lang="cs-CZ" sz="2000" dirty="0" err="1">
                <a:solidFill>
                  <a:srgbClr val="002060"/>
                </a:solidFill>
              </a:rPr>
              <a:t>startupem</a:t>
            </a:r>
            <a:r>
              <a:rPr lang="cs-CZ" sz="2000" dirty="0">
                <a:solidFill>
                  <a:srgbClr val="002060"/>
                </a:solidFill>
              </a:rPr>
              <a:t> už všichni zlomili hůl, ale jeho autoři se nevzdávají a produkt vylepšují. Prozíraví investoři pumpují do firmy další a další kapitál a jednoho dne opět vzbudí zájem okolního světa. Už to není nebezpečná bublina </a:t>
            </a:r>
            <a:r>
              <a:rPr lang="cs-CZ" sz="2000" dirty="0" err="1">
                <a:solidFill>
                  <a:srgbClr val="002060"/>
                </a:solidFill>
              </a:rPr>
              <a:t>hypu</a:t>
            </a:r>
            <a:r>
              <a:rPr lang="cs-CZ" sz="2000" dirty="0">
                <a:solidFill>
                  <a:srgbClr val="002060"/>
                </a:solidFill>
              </a:rPr>
              <a:t>, ale střízlivé přijetí – on ten produkt možná nakonec bude asi opravdu fungovat.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Firma se konečně prosazuje na trhu, poptávka roste a produkt se dostává do vysněného a relativně dlouhodobého stavu - </a:t>
            </a:r>
            <a:r>
              <a:rPr lang="cs-CZ" sz="2000" b="1" dirty="0" err="1">
                <a:solidFill>
                  <a:srgbClr val="002060"/>
                </a:solidFill>
              </a:rPr>
              <a:t>Plateu</a:t>
            </a:r>
            <a:r>
              <a:rPr lang="cs-CZ" sz="2000" b="1" dirty="0">
                <a:solidFill>
                  <a:srgbClr val="002060"/>
                </a:solidFill>
              </a:rPr>
              <a:t> of </a:t>
            </a:r>
            <a:r>
              <a:rPr lang="cs-CZ" sz="2000" b="1" dirty="0" err="1">
                <a:solidFill>
                  <a:srgbClr val="002060"/>
                </a:solidFill>
              </a:rPr>
              <a:t>Productivity</a:t>
            </a:r>
            <a:r>
              <a:rPr lang="cs-CZ" sz="2000" dirty="0">
                <a:solidFill>
                  <a:srgbClr val="002060"/>
                </a:solidFill>
              </a:rPr>
              <a:t>. Nenajdete zde žádné revoluční hračky, ale osvědčené a svým způsobem vlastně i nudné produkty, které považujeme za samozřejmé, a proto si je stále dokola kupujeme: chytré mobilní telefony, notebooky, placaté televizory, tablety a další úžasnou elektroniku, která kdysi dávno před mnoha a mnoha lety také byla na vrcholu </a:t>
            </a:r>
            <a:r>
              <a:rPr lang="cs-CZ" sz="2000" dirty="0" err="1">
                <a:solidFill>
                  <a:srgbClr val="002060"/>
                </a:solidFill>
              </a:rPr>
              <a:t>hypové</a:t>
            </a:r>
            <a:r>
              <a:rPr lang="cs-CZ" sz="2000" dirty="0">
                <a:solidFill>
                  <a:srgbClr val="002060"/>
                </a:solidFill>
              </a:rPr>
              <a:t> křivky a následný propad zájmu naštěstí přežila.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 err="1"/>
              <a:t>Hype</a:t>
            </a:r>
            <a:r>
              <a:rPr lang="cs-CZ" dirty="0"/>
              <a:t> a jeho životní cyklus 2</a:t>
            </a:r>
          </a:p>
        </p:txBody>
      </p:sp>
    </p:spTree>
    <p:extLst>
      <p:ext uri="{BB962C8B-B14F-4D97-AF65-F5344CB8AC3E}">
        <p14:creationId xmlns:p14="http://schemas.microsoft.com/office/powerpoint/2010/main" val="681632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 err="1"/>
              <a:t>Gartner</a:t>
            </a:r>
            <a:r>
              <a:rPr lang="cs-CZ" dirty="0"/>
              <a:t> </a:t>
            </a:r>
            <a:r>
              <a:rPr lang="cs-CZ" dirty="0" err="1"/>
              <a:t>Hype</a:t>
            </a:r>
            <a:r>
              <a:rPr lang="cs-CZ" dirty="0"/>
              <a:t> </a:t>
            </a:r>
            <a:r>
              <a:rPr lang="cs-CZ" dirty="0" err="1"/>
              <a:t>Cycle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749333"/>
            <a:ext cx="5832648" cy="3986874"/>
          </a:xfrm>
        </p:spPr>
      </p:pic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826179"/>
            <a:ext cx="5607802" cy="3833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88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err="1">
                <a:solidFill>
                  <a:srgbClr val="002060"/>
                </a:solidFill>
              </a:rPr>
              <a:t>Hype</a:t>
            </a:r>
            <a:r>
              <a:rPr lang="cs-CZ" sz="2000" dirty="0">
                <a:solidFill>
                  <a:srgbClr val="002060"/>
                </a:solidFill>
              </a:rPr>
              <a:t> před </a:t>
            </a:r>
            <a:r>
              <a:rPr lang="cs-CZ" sz="2000" dirty="0" err="1">
                <a:solidFill>
                  <a:srgbClr val="002060"/>
                </a:solidFill>
              </a:rPr>
              <a:t>launchem</a:t>
            </a:r>
            <a:r>
              <a:rPr lang="cs-CZ" sz="2000" dirty="0">
                <a:solidFill>
                  <a:srgbClr val="002060"/>
                </a:solidFill>
              </a:rPr>
              <a:t> produktu nám pomáhá s financováním – i před uvedením produktu máme náklady.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Najděte charakteristiky produktu, které jsou přelomové/nutné pro zákazníky (marketing vytváří potřebu produktu).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Správná saturace trhu marketingovou komunikací. Je třeba najít OL a osoby zainteresované v našem produktu. Využít sociální média.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Využijte mluvčího pro produkt, který bude chápán cílovým segmentem jako </a:t>
            </a:r>
            <a:r>
              <a:rPr lang="cs-CZ" sz="2000" dirty="0" err="1">
                <a:solidFill>
                  <a:srgbClr val="002060"/>
                </a:solidFill>
              </a:rPr>
              <a:t>trendsetter</a:t>
            </a:r>
            <a:r>
              <a:rPr lang="cs-CZ" sz="2000" dirty="0">
                <a:solidFill>
                  <a:srgbClr val="002060"/>
                </a:solidFill>
              </a:rPr>
              <a:t>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Vybudujte pocit nedostatku produktu – je třeba koupit ihned (</a:t>
            </a:r>
            <a:r>
              <a:rPr lang="cs-CZ" sz="2000" dirty="0" err="1">
                <a:solidFill>
                  <a:srgbClr val="002060"/>
                </a:solidFill>
              </a:rPr>
              <a:t>předobjednat</a:t>
            </a:r>
            <a:r>
              <a:rPr lang="cs-CZ" sz="2000" dirty="0">
                <a:solidFill>
                  <a:srgbClr val="002060"/>
                </a:solidFill>
              </a:rPr>
              <a:t> – bonus?).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Princip fungování</a:t>
            </a:r>
          </a:p>
        </p:txBody>
      </p:sp>
    </p:spTree>
    <p:extLst>
      <p:ext uri="{BB962C8B-B14F-4D97-AF65-F5344CB8AC3E}">
        <p14:creationId xmlns:p14="http://schemas.microsoft.com/office/powerpoint/2010/main" val="3914645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iPhone 5 prodal první den přes 2 mil. Kusů, iPhone 6 10 mil. První víkend, iPhone 6s 13 mil., iPhone 8 dokonce vyprodal 20 mil.! A na iPhone X a </a:t>
            </a:r>
            <a:r>
              <a:rPr lang="cs-CZ" sz="2000" dirty="0" err="1">
                <a:solidFill>
                  <a:srgbClr val="002060"/>
                </a:solidFill>
              </a:rPr>
              <a:t>Xs</a:t>
            </a:r>
            <a:r>
              <a:rPr lang="cs-CZ" sz="2000" dirty="0">
                <a:solidFill>
                  <a:srgbClr val="002060"/>
                </a:solidFill>
              </a:rPr>
              <a:t> se dělala brigáda na stání ve frontě a následný přeprodej!!</a:t>
            </a:r>
          </a:p>
          <a:p>
            <a:r>
              <a:rPr lang="cs-CZ" sz="2000" dirty="0">
                <a:solidFill>
                  <a:srgbClr val="002060"/>
                </a:solidFill>
              </a:rPr>
              <a:t>Co je tajemstvím?</a:t>
            </a:r>
          </a:p>
          <a:p>
            <a:r>
              <a:rPr lang="cs-CZ" sz="2000" dirty="0">
                <a:solidFill>
                  <a:srgbClr val="002060"/>
                </a:solidFill>
              </a:rPr>
              <a:t>Dlouhodobý </a:t>
            </a:r>
            <a:r>
              <a:rPr lang="cs-CZ" sz="2000" dirty="0" err="1">
                <a:solidFill>
                  <a:srgbClr val="002060"/>
                </a:solidFill>
              </a:rPr>
              <a:t>teasing</a:t>
            </a:r>
            <a:r>
              <a:rPr lang="cs-CZ" sz="2000" dirty="0">
                <a:solidFill>
                  <a:srgbClr val="002060"/>
                </a:solidFill>
              </a:rPr>
              <a:t> – vytváří napětí, tajemství, </a:t>
            </a:r>
            <a:r>
              <a:rPr lang="cs-CZ" sz="2000" dirty="0" err="1">
                <a:solidFill>
                  <a:srgbClr val="002060"/>
                </a:solidFill>
              </a:rPr>
              <a:t>buzz</a:t>
            </a:r>
            <a:r>
              <a:rPr lang="cs-CZ" sz="2000" dirty="0">
                <a:solidFill>
                  <a:srgbClr val="002060"/>
                </a:solidFill>
              </a:rPr>
              <a:t> měsíce předem. (důležitý vztah s médii, sociální sítě, zájmové magazíny)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Využívají nedostupnost – nedostatečná zásoba, fronty před obchody, dražby na internetu. </a:t>
            </a:r>
            <a:r>
              <a:rPr lang="cs-CZ" sz="2000" b="1" dirty="0">
                <a:solidFill>
                  <a:srgbClr val="002060"/>
                </a:solidFill>
              </a:rPr>
              <a:t>FOMO – </a:t>
            </a:r>
            <a:r>
              <a:rPr lang="cs-CZ" sz="2000" b="1" dirty="0" err="1">
                <a:solidFill>
                  <a:srgbClr val="002060"/>
                </a:solidFill>
              </a:rPr>
              <a:t>fear</a:t>
            </a:r>
            <a:r>
              <a:rPr lang="cs-CZ" sz="2000" b="1" dirty="0">
                <a:solidFill>
                  <a:srgbClr val="002060"/>
                </a:solidFill>
              </a:rPr>
              <a:t> of </a:t>
            </a:r>
            <a:r>
              <a:rPr lang="cs-CZ" sz="2000" b="1" dirty="0" err="1">
                <a:solidFill>
                  <a:srgbClr val="002060"/>
                </a:solidFill>
              </a:rPr>
              <a:t>missing</a:t>
            </a:r>
            <a:r>
              <a:rPr lang="cs-CZ" sz="2000" b="1" dirty="0">
                <a:solidFill>
                  <a:srgbClr val="002060"/>
                </a:solidFill>
              </a:rPr>
              <a:t> out.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Využívají přátelskost v technologickém pokroku.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Využívají design produktu pro jeho odlišení.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Vytvořili si zapálenou komunitu fanoušků.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Jak dělá </a:t>
            </a:r>
            <a:r>
              <a:rPr lang="cs-CZ" dirty="0" err="1"/>
              <a:t>hype</a:t>
            </a:r>
            <a:r>
              <a:rPr lang="cs-CZ" dirty="0"/>
              <a:t> Apple</a:t>
            </a:r>
          </a:p>
        </p:txBody>
      </p:sp>
    </p:spTree>
    <p:extLst>
      <p:ext uri="{BB962C8B-B14F-4D97-AF65-F5344CB8AC3E}">
        <p14:creationId xmlns:p14="http://schemas.microsoft.com/office/powerpoint/2010/main" val="4127791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Strategie je nadužívaný pojem (proto odlišné chápání).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Náplň strategického marketingu vs. „klasického“ marketingu vs. strategického managementu. 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Definice odborných pojmů – velké rozdíly (existuje vůbec strategický marketing? Marketingové řízení? Strategické řízení?).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2 Metodologie strategického marketingu</a:t>
            </a:r>
          </a:p>
        </p:txBody>
      </p:sp>
    </p:spTree>
    <p:extLst>
      <p:ext uri="{BB962C8B-B14F-4D97-AF65-F5344CB8AC3E}">
        <p14:creationId xmlns:p14="http://schemas.microsoft.com/office/powerpoint/2010/main" val="166188613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3840</TotalTime>
  <Words>2963</Words>
  <Application>Microsoft Office PowerPoint</Application>
  <PresentationFormat>Předvádění na obrazovce (16:9)</PresentationFormat>
  <Paragraphs>225</Paragraphs>
  <Slides>38</Slides>
  <Notes>36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2" baseType="lpstr">
      <vt:lpstr>Arial</vt:lpstr>
      <vt:lpstr>Calibri</vt:lpstr>
      <vt:lpstr>Times New Roman</vt:lpstr>
      <vt:lpstr>SLU</vt:lpstr>
      <vt:lpstr>Strategický marketing – strategické marketingové řízení a BMC</vt:lpstr>
      <vt:lpstr>Obsah přednášky</vt:lpstr>
      <vt:lpstr>1 Je to boží, je to skvělé a brzy to splaskne. Co je to? Hype (Čížek, zive.cz)</vt:lpstr>
      <vt:lpstr>Hype a jeho životní cyklus 1</vt:lpstr>
      <vt:lpstr>Hype a jeho životní cyklus 2</vt:lpstr>
      <vt:lpstr>Gartner Hype Cycle</vt:lpstr>
      <vt:lpstr>Princip fungování</vt:lpstr>
      <vt:lpstr>Jak dělá hype Apple</vt:lpstr>
      <vt:lpstr>2 Metodologie strategického marketingu</vt:lpstr>
      <vt:lpstr>Definice strategického marketingu</vt:lpstr>
      <vt:lpstr>Trendy v marketingových koncepcích (Čichovský, 2013)</vt:lpstr>
      <vt:lpstr>Strategický marketing</vt:lpstr>
      <vt:lpstr>3 Rozvoj strategického marketingu 1</vt:lpstr>
      <vt:lpstr>Rozvoj strategického marketingu 2</vt:lpstr>
      <vt:lpstr>Rozvoj strategického marketingu 3</vt:lpstr>
      <vt:lpstr>Rozvoj strategického marketingu 4</vt:lpstr>
      <vt:lpstr>Rozvoj strategického marketingu 5</vt:lpstr>
      <vt:lpstr>Strategický vs. taktický vs. operativní marketing</vt:lpstr>
      <vt:lpstr>4 Případovka – RC Cola</vt:lpstr>
      <vt:lpstr>5 Strategie a marketingová strategie </vt:lpstr>
      <vt:lpstr>Mintzbergovy strategie</vt:lpstr>
      <vt:lpstr>Marketingová strategie </vt:lpstr>
      <vt:lpstr>Strategie vs. taktika</vt:lpstr>
      <vt:lpstr>6 Business model (Osterwalder a Pigneur, 2010, s. 14-15)</vt:lpstr>
      <vt:lpstr>Business Model Canvas</vt:lpstr>
      <vt:lpstr>A. Zákaznické segmenty</vt:lpstr>
      <vt:lpstr>B. Hodnotové nabídky</vt:lpstr>
      <vt:lpstr>C. Kanály</vt:lpstr>
      <vt:lpstr>D. Vztahy se zákazníky</vt:lpstr>
      <vt:lpstr>E. Zdroje příjmů</vt:lpstr>
      <vt:lpstr>F. Klíčové zdroje</vt:lpstr>
      <vt:lpstr>G. Klíčové činnosti</vt:lpstr>
      <vt:lpstr>H. Klíčová partnerství</vt:lpstr>
      <vt:lpstr>I. Struktura nákladů</vt:lpstr>
      <vt:lpstr>Jak na to?</vt:lpstr>
      <vt:lpstr>Případové studie zaměřené na hodnotu</vt:lpstr>
      <vt:lpstr>Konec prezentace</vt:lpstr>
      <vt:lpstr>Úkol na seminář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Michal Stoklasa</cp:lastModifiedBy>
  <cp:revision>97</cp:revision>
  <dcterms:created xsi:type="dcterms:W3CDTF">2016-07-06T15:42:34Z</dcterms:created>
  <dcterms:modified xsi:type="dcterms:W3CDTF">2023-10-11T06:24:07Z</dcterms:modified>
</cp:coreProperties>
</file>