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303" r:id="rId4"/>
    <p:sldId id="334" r:id="rId5"/>
    <p:sldId id="304" r:id="rId6"/>
    <p:sldId id="305" r:id="rId7"/>
    <p:sldId id="301" r:id="rId8"/>
    <p:sldId id="306" r:id="rId9"/>
    <p:sldId id="307" r:id="rId10"/>
    <p:sldId id="336" r:id="rId11"/>
    <p:sldId id="308" r:id="rId12"/>
    <p:sldId id="309" r:id="rId13"/>
    <p:sldId id="329" r:id="rId14"/>
    <p:sldId id="328" r:id="rId15"/>
    <p:sldId id="330" r:id="rId16"/>
    <p:sldId id="332" r:id="rId17"/>
    <p:sldId id="333" r:id="rId18"/>
    <p:sldId id="331" r:id="rId19"/>
    <p:sldId id="339" r:id="rId20"/>
    <p:sldId id="337" r:id="rId21"/>
    <p:sldId id="338" r:id="rId22"/>
    <p:sldId id="310" r:id="rId23"/>
    <p:sldId id="311" r:id="rId24"/>
    <p:sldId id="327" r:id="rId25"/>
    <p:sldId id="326" r:id="rId26"/>
    <p:sldId id="312" r:id="rId27"/>
    <p:sldId id="313" r:id="rId28"/>
    <p:sldId id="314" r:id="rId29"/>
    <p:sldId id="315" r:id="rId30"/>
    <p:sldId id="316" r:id="rId31"/>
    <p:sldId id="317" r:id="rId32"/>
    <p:sldId id="340" r:id="rId33"/>
    <p:sldId id="263" r:id="rId34"/>
    <p:sldId id="323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AA786-845C-4F4D-BA2D-BF52861CF60F}" v="1" dt="2023-10-02T11:30:21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388AA786-845C-4F4D-BA2D-BF52861CF60F}"/>
    <pc:docChg chg="addSld modSld">
      <pc:chgData name="Michal Stoklasa" userId="7c7ba8f323bf6ffe" providerId="LiveId" clId="{388AA786-845C-4F4D-BA2D-BF52861CF60F}" dt="2023-10-02T11:35:09.337" v="57" actId="20577"/>
      <pc:docMkLst>
        <pc:docMk/>
      </pc:docMkLst>
      <pc:sldChg chg="modSp add mod">
        <pc:chgData name="Michal Stoklasa" userId="7c7ba8f323bf6ffe" providerId="LiveId" clId="{388AA786-845C-4F4D-BA2D-BF52861CF60F}" dt="2023-10-02T11:35:09.337" v="57" actId="20577"/>
        <pc:sldMkLst>
          <pc:docMk/>
          <pc:sldMk cId="859339219" sldId="323"/>
        </pc:sldMkLst>
        <pc:spChg chg="mod">
          <ac:chgData name="Michal Stoklasa" userId="7c7ba8f323bf6ffe" providerId="LiveId" clId="{388AA786-845C-4F4D-BA2D-BF52861CF60F}" dt="2023-10-02T11:35:09.337" v="57" actId="20577"/>
          <ac:spMkLst>
            <pc:docMk/>
            <pc:sldMk cId="859339219" sldId="323"/>
            <ac:spMk id="3" creationId="{00000000-0000-0000-0000-000000000000}"/>
          </ac:spMkLst>
        </pc:spChg>
      </pc:sldChg>
    </pc:docChg>
  </pc:docChgLst>
  <pc:docChgLst>
    <pc:chgData userId="7c7ba8f323bf6ffe" providerId="LiveId" clId="{E77C288A-C0E3-4D61-A79E-C76AE691F7D8}"/>
    <pc:docChg chg="custSel addSld modSld">
      <pc:chgData name="" userId="7c7ba8f323bf6ffe" providerId="LiveId" clId="{E77C288A-C0E3-4D61-A79E-C76AE691F7D8}" dt="2022-02-21T09:59:02.952" v="100" actId="114"/>
      <pc:docMkLst>
        <pc:docMk/>
      </pc:docMkLst>
      <pc:sldChg chg="modSp add modNotesTx">
        <pc:chgData name="" userId="7c7ba8f323bf6ffe" providerId="LiveId" clId="{E77C288A-C0E3-4D61-A79E-C76AE691F7D8}" dt="2022-02-21T09:59:02.952" v="100" actId="114"/>
        <pc:sldMkLst>
          <pc:docMk/>
          <pc:sldMk cId="3725983799" sldId="340"/>
        </pc:sldMkLst>
        <pc:spChg chg="mod">
          <ac:chgData name="" userId="7c7ba8f323bf6ffe" providerId="LiveId" clId="{E77C288A-C0E3-4D61-A79E-C76AE691F7D8}" dt="2022-02-21T09:59:02.952" v="100" actId="114"/>
          <ac:spMkLst>
            <pc:docMk/>
            <pc:sldMk cId="3725983799" sldId="340"/>
            <ac:spMk id="3" creationId="{00000000-0000-0000-0000-000000000000}"/>
          </ac:spMkLst>
        </pc:spChg>
        <pc:spChg chg="mod">
          <ac:chgData name="" userId="7c7ba8f323bf6ffe" providerId="LiveId" clId="{E77C288A-C0E3-4D61-A79E-C76AE691F7D8}" dt="2022-02-21T09:56:36.350" v="41" actId="20577"/>
          <ac:spMkLst>
            <pc:docMk/>
            <pc:sldMk cId="3725983799" sldId="340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marketing/mark-ritson-na-marketing--festivalu-2019--jak-vytvorit-funkcni-marketingovou-strategii__s277x14361.html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strategyzer.</a:t>
            </a:r>
            <a:r>
              <a:rPr lang="cs-CZ" baseline="0" dirty="0"/>
              <a:t>com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50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35-45</a:t>
            </a:r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17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35-45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6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088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77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030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270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888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19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</a:t>
            </a:r>
            <a:r>
              <a:rPr lang="cs-CZ" dirty="0">
                <a:hlinkClick r:id="rId3"/>
              </a:rPr>
              <a:t>https://www.focus-age.cz/m-journal/marketing/mark-ritson-na-marketing--festivalu-2019--jak-vytvorit-funkcni-marketingovou-strategii__s277x14361.html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8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31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066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74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104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282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274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5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39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82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7594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https://www.focus-age.cz/m-journal/aktuality/meta-meni-sve-hodnoty-a-misi--napina-usili-k-metaverse__s288x16489.html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11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http://www.leanstartup.cz/ke-stazeni/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559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48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200-209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31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670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65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0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4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tm.zive.cz/clanky/levny-a-rychly-tisk-tenke-elektroniky-umoznuje-extravagantni-tetovani-ale-i-flexibilni-senzory-na-kuzi/sc-870-a-200574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M1uqmVfP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etproduktivity.cz/slovnik/6-klobouku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itka.cz/c/1013-value-proposition-canvas-jako-skvely-pomocnik-pri-planovani-marketingove-strategi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c.cz/cirkularni-ekonomika-uz-od-kolebky-povazovali-me-za-ekonacistku-rika-zakladatelka-pujcovny-obleceni-ebuu/" TargetMode="External"/><Relationship Id="rId5" Type="http://schemas.openxmlformats.org/officeDocument/2006/relationships/hyperlink" Target="http://www.wordstream.com/blog/ws/2016/04/27/value-proposition-examples" TargetMode="External"/><Relationship Id="rId4" Type="http://schemas.openxmlformats.org/officeDocument/2006/relationships/hyperlink" Target="http://blog.strategyzer.com/posts/2016/10/24/essential-strategyzer-video-cases-to-help-you-with-business-model-innovatio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crunch.cz/2020/10/prvni-dum-z-3d-tiskarny-uz-stavi-i-v-nemecku-vypada-jako-bezny-rodiny-domek-jen-ma-kulate-tvary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zechcrunch.cz/2020/10/francouzi-stavi-nejvetsi-vertikalni-hmyzi-farmu-na-svete-na-zpracovavani-cervu-nyni-nabiraji-stovky-milionu-dolaru/" TargetMode="External"/><Relationship Id="rId4" Type="http://schemas.openxmlformats.org/officeDocument/2006/relationships/hyperlink" Target="https://www.czechcrunch.cz/2020/10/robot-na-strope-pro-kazdeho-seniora-toyota-pro-budouci-generace-vyviji-mechanicke-pomocniky-do-domacnos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marketing/mark-ritson-na-marketing--festivalu-2019--jak-vytvorit-funkcni-marketingovou-strategii__s277x14361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ffworks.co.uk/ten-best-charts-binet-field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internety.cz/prirucka-marketera/prirucka-marketera-dostante-z-klienta-poslani-znacky-6-prikladu-kdy-vam-to-pomuze-s-marketinge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fola.cz/cs/nase-dna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ca-colacompany.com/our-company/mission-vision-values" TargetMode="External"/><Relationship Id="rId4" Type="http://schemas.openxmlformats.org/officeDocument/2006/relationships/hyperlink" Target="https://ikea.jobs.cz/cs/vize-kultura-a-hodnoty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1oHp-Vvh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5lutHF5HhVA" TargetMode="External"/><Relationship Id="rId4" Type="http://schemas.openxmlformats.org/officeDocument/2006/relationships/hyperlink" Target="https://www.bloomberg.com/news/features/2017-04-19/silicon-valley-s-400-juicer-may-be-feeling-the-squeeze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aktuality/meta-meni-sve-hodnoty-a-misi--napina-usili-k-metaverse__s288x16489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-journal.cz/cs/aktuality/infografika--kolik-jsou-zakaznici-ochotni-prozradit-vymenou-za-personalizovany-pristup__s288x13458.html" TargetMode="External"/><Relationship Id="rId2" Type="http://schemas.openxmlformats.org/officeDocument/2006/relationships/hyperlink" Target="https://www.focus-age.cz/m-journal/aktuality/coca-cola-prichazi-s-novou-globalni-filosofii-znacky--jmenuje-se-real-magic__s288x16241.html?fbclid=IwAR3dAr8-k4oQJ8-cHHK6IuygEJ4nzKk0lPSZtszeqvhvtWTDMLG-trJIx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-journal.cz/cs/marketing/brandstorming--rebranding-znacky-hollandia-byl-cestou-od-kolotocove-estetiky-k-promyslene-vizualni-identite__s277x13598.html" TargetMode="External"/><Relationship Id="rId4" Type="http://schemas.openxmlformats.org/officeDocument/2006/relationships/hyperlink" Target="https://www.behavioraleconomics.com/loving-psychology-behind-mcdonalds-restaurant-futur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rawings/d/1mhvVsUoT7ktGIzHzoZ6SXzNBlCE5xrfTjeFXiyLUy8k/ed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time_continue=2113&amp;v=Uq9Sp1DxGQg" TargetMode="External"/><Relationship Id="rId4" Type="http://schemas.openxmlformats.org/officeDocument/2006/relationships/hyperlink" Target="http://www.czechcrunch.cz/2017/10/jakub-zima-z-yogoterie-frozen-yogurt-ma-v-cr-potencial-nase-trzby-dosahuji-30-milionu-korun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BMC, VPC a strategický marketingový proces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Vtipný podnadpis 3.14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Levný a rychlý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tisk</a:t>
            </a:r>
            <a:r>
              <a:rPr lang="cs-CZ" sz="2000" dirty="0">
                <a:solidFill>
                  <a:srgbClr val="002060"/>
                </a:solidFill>
              </a:rPr>
              <a:t> tenké elektroniky umožňuje extravagantní tetování ale i flexibilní senzory na kůži.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Pojďme si to procvičit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B29072-9E8D-4B71-AB6A-34013CFE16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51670"/>
            <a:ext cx="571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5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Value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Proposition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plátno hodnotové nabídky (vysvětlující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video</a:t>
            </a:r>
            <a:r>
              <a:rPr lang="cs-CZ" sz="2000" dirty="0">
                <a:solidFill>
                  <a:srgbClr val="002060"/>
                </a:solidFill>
              </a:rPr>
              <a:t>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to část BMC, nabízí nám možnost jít více do hloubky – silný nástroj k pochopení/navržení hodnotové nabídky. Soustředíme se tedy na 2 části BMC – hodnotové nabídky a zákaznické segmenty.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(kniha od </a:t>
            </a:r>
            <a:r>
              <a:rPr lang="cs-CZ" sz="2000" dirty="0" err="1">
                <a:solidFill>
                  <a:srgbClr val="002060"/>
                </a:solidFill>
              </a:rPr>
              <a:t>Osterwaldera</a:t>
            </a:r>
            <a:r>
              <a:rPr lang="cs-CZ" sz="2000" dirty="0">
                <a:solidFill>
                  <a:srgbClr val="002060"/>
                </a:solidFill>
              </a:rPr>
              <a:t> a kol., která navazuje na BMC)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„Hodnotová nabídka (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) – popisuje benefity, které může zákazník od vašich produktů a služeb očekávat.“ (</a:t>
            </a:r>
            <a:r>
              <a:rPr lang="cs-CZ" sz="2000" i="1" dirty="0" err="1">
                <a:solidFill>
                  <a:srgbClr val="002060"/>
                </a:solidFill>
              </a:rPr>
              <a:t>Osterwalder</a:t>
            </a:r>
            <a:r>
              <a:rPr lang="cs-CZ" sz="2000" i="1" dirty="0">
                <a:solidFill>
                  <a:srgbClr val="002060"/>
                </a:solidFill>
              </a:rPr>
              <a:t> a kol., 2016, s. 32)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Hodnotová mapa (VP Map) – strukturovaněji a detailněji popisuje vlastnosti specifické 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 vašeho business modelu. Rozpadá 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 na produkty a služby, řešení obtíží (</a:t>
            </a:r>
            <a:r>
              <a:rPr lang="cs-CZ" sz="2000" i="1" dirty="0" err="1">
                <a:solidFill>
                  <a:srgbClr val="002060"/>
                </a:solidFill>
              </a:rPr>
              <a:t>Pain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Relievers</a:t>
            </a:r>
            <a:r>
              <a:rPr lang="cs-CZ" sz="2000" i="1" dirty="0">
                <a:solidFill>
                  <a:srgbClr val="002060"/>
                </a:solidFill>
              </a:rPr>
              <a:t>) a tvorbu přínosů (</a:t>
            </a:r>
            <a:r>
              <a:rPr lang="cs-CZ" sz="2000" i="1" dirty="0" err="1">
                <a:solidFill>
                  <a:srgbClr val="002060"/>
                </a:solidFill>
              </a:rPr>
              <a:t>Gain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Creators</a:t>
            </a:r>
            <a:r>
              <a:rPr lang="cs-CZ" sz="2000" i="1" dirty="0">
                <a:solidFill>
                  <a:srgbClr val="002060"/>
                </a:solidFill>
              </a:rPr>
              <a:t>). (</a:t>
            </a:r>
            <a:r>
              <a:rPr lang="cs-CZ" sz="2000" i="1" dirty="0" err="1">
                <a:solidFill>
                  <a:srgbClr val="002060"/>
                </a:solidFill>
              </a:rPr>
              <a:t>Osterwalder</a:t>
            </a:r>
            <a:r>
              <a:rPr lang="cs-CZ" sz="2000" i="1" dirty="0">
                <a:solidFill>
                  <a:srgbClr val="002060"/>
                </a:solidFill>
              </a:rPr>
              <a:t> a kol., 2016, s. 34)</a:t>
            </a:r>
          </a:p>
          <a:p>
            <a:endParaRPr lang="cs-CZ" sz="2000" i="1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Proposition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(VPC)</a:t>
            </a:r>
          </a:p>
        </p:txBody>
      </p:sp>
    </p:spTree>
    <p:extLst>
      <p:ext uri="{BB962C8B-B14F-4D97-AF65-F5344CB8AC3E}">
        <p14:creationId xmlns:p14="http://schemas.microsoft.com/office/powerpoint/2010/main" val="355898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727151"/>
            <a:ext cx="5243776" cy="3932832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Proposition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(VPC)</a:t>
            </a:r>
          </a:p>
        </p:txBody>
      </p:sp>
    </p:spTree>
    <p:extLst>
      <p:ext uri="{BB962C8B-B14F-4D97-AF65-F5344CB8AC3E}">
        <p14:creationId xmlns:p14="http://schemas.microsoft.com/office/powerpoint/2010/main" val="58173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Naším cílem je být schopni nabídnout takovou hodnotovou nabídku, která přesně odpovídá zákaznickým potřebám a řeší jejich problémy.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Úkoly zákazníků </a:t>
            </a:r>
            <a:r>
              <a:rPr lang="cs-CZ" sz="2000" dirty="0">
                <a:solidFill>
                  <a:srgbClr val="002060"/>
                </a:solidFill>
              </a:rPr>
              <a:t>– vše, co se zákazníci snaží ve svém životě zvládnout. Funkční úkoly (posekat trávu), společenské úkoly (působit profesionálně), osobní úkoly (pocit bezpečí), podpůrné úkoly (srovnání nabídek, hodnocení produktů, likvidace produktu).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Obtíže</a:t>
            </a:r>
            <a:r>
              <a:rPr lang="cs-CZ" sz="2000" dirty="0">
                <a:solidFill>
                  <a:srgbClr val="002060"/>
                </a:solidFill>
              </a:rPr>
              <a:t> – vše, co zákazníka obtěžuje během řešení úkolů. Častá jsou rizika, překážky, nechtěné výsledky.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Přínosy</a:t>
            </a:r>
            <a:r>
              <a:rPr lang="cs-CZ" sz="2000" dirty="0">
                <a:solidFill>
                  <a:srgbClr val="002060"/>
                </a:solidFill>
              </a:rPr>
              <a:t> – výsledky a benefity, které zákazníci požadují. Přínosy požadované (musí mít, jinak nefunguje), očekávané, chtěné, neočekávané.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Pravá část – profil zákazníka</a:t>
            </a:r>
          </a:p>
        </p:txBody>
      </p:sp>
    </p:spTree>
    <p:extLst>
      <p:ext uri="{BB962C8B-B14F-4D97-AF65-F5344CB8AC3E}">
        <p14:creationId xmlns:p14="http://schemas.microsoft.com/office/powerpoint/2010/main" val="353313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Seznam produktů </a:t>
            </a:r>
            <a:r>
              <a:rPr lang="cs-CZ" sz="2000" dirty="0">
                <a:solidFill>
                  <a:srgbClr val="002060"/>
                </a:solidFill>
              </a:rPr>
              <a:t>– které produkty nabízíme, jakou přinášejí hodnotu, jaké problémy řeší?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Řešení obtíží </a:t>
            </a:r>
            <a:r>
              <a:rPr lang="cs-CZ" sz="2000" dirty="0">
                <a:solidFill>
                  <a:srgbClr val="002060"/>
                </a:solidFill>
              </a:rPr>
              <a:t>– jakým způsobem zabraňujeme zákaznickým obtížím? (šetříme čas, peníze, energii, mají lepší pocit, lepší kvalita, výkon, zlehčujeme věci, řešíme emoční problémy, sociální dopady, eliminujeme riziko, boříme bariéry)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Tvorba přínosů </a:t>
            </a:r>
            <a:r>
              <a:rPr lang="cs-CZ" sz="2000" dirty="0">
                <a:solidFill>
                  <a:srgbClr val="002060"/>
                </a:solidFill>
              </a:rPr>
              <a:t>– jakým způsobem zajišťujeme přínosy? (dtto)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Levá část – hodnotová nabídka</a:t>
            </a:r>
          </a:p>
        </p:txBody>
      </p:sp>
    </p:spTree>
    <p:extLst>
      <p:ext uri="{BB962C8B-B14F-4D97-AF65-F5344CB8AC3E}">
        <p14:creationId xmlns:p14="http://schemas.microsoft.com/office/powerpoint/2010/main" val="3779550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Vybereme zákaznický segment, identifikujeme zákaznické úkoly, jejich obtíže a přínosy, poté řadíme podle důležitosti.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Vytvoříme seznam našich produktů a služeb, popíšeme řešení obtíží a tvorbu přínosů, poté ohodnotíme podle důležitosti.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Snažíme se vytvořit soulad – řešíme nějaký konkrétní úkol zákazníka a s ním spojené problémy, vytváříme hodnotu.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Soulad problému a řešení (na papíře, „vyjde mi VPC dobře“), soulad produktu s trhem (jsem si jist, že skutečně přináším hodnotu na trhu), soulad s business modelem (dá se kolem toho postavit ziskový a škálovatelný business model).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1</a:t>
            </a:r>
          </a:p>
        </p:txBody>
      </p:sp>
    </p:spTree>
    <p:extLst>
      <p:ext uri="{BB962C8B-B14F-4D97-AF65-F5344CB8AC3E}">
        <p14:creationId xmlns:p14="http://schemas.microsoft.com/office/powerpoint/2010/main" val="8801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Jak na to doopravdy? Vytiskneme ve velkém, bereme hromadu lístečků, barevné fixy, data a fantazie na max.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Běžný postup u všech těchto pláten je design, test (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), opakování obou fází (iterace). (je důležité rychle a levně selhat, proto svou „věc“ ukazuju všude a sbírám zpětnou vazbu)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Design – všemožné kreativní techniky (doplňovačky, kreslení, ubrousky, </a:t>
            </a:r>
            <a:r>
              <a:rPr lang="cs-CZ" sz="2000" dirty="0" err="1">
                <a:solidFill>
                  <a:srgbClr val="002060"/>
                </a:solidFill>
              </a:rPr>
              <a:t>pitch</a:t>
            </a:r>
            <a:r>
              <a:rPr lang="cs-CZ" sz="2000" dirty="0">
                <a:solidFill>
                  <a:srgbClr val="002060"/>
                </a:solidFill>
              </a:rPr>
              <a:t>, bodování, scénky, scénáře), brainstorming, </a:t>
            </a:r>
            <a:r>
              <a:rPr lang="cs-CZ" sz="2000" dirty="0" err="1">
                <a:solidFill>
                  <a:srgbClr val="002060"/>
                </a:solidFill>
              </a:rPr>
              <a:t>prototypizace</a:t>
            </a:r>
            <a:r>
              <a:rPr lang="cs-CZ" sz="2000" dirty="0">
                <a:solidFill>
                  <a:srgbClr val="002060"/>
                </a:solidFill>
              </a:rPr>
              <a:t> (papír, plast, 3D tisk, reálné), porozumění zákazníkům.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Pomáhá mít tzv. minimální funkční produkt (Minimum </a:t>
            </a:r>
            <a:r>
              <a:rPr lang="cs-CZ" sz="2000" dirty="0" err="1">
                <a:solidFill>
                  <a:srgbClr val="002060"/>
                </a:solidFill>
              </a:rPr>
              <a:t>Viable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Product</a:t>
            </a:r>
            <a:r>
              <a:rPr lang="cs-CZ" sz="2000" dirty="0">
                <a:solidFill>
                  <a:srgbClr val="002060"/>
                </a:solidFill>
              </a:rPr>
              <a:t>) – funkční produkt s minimem vlastností, ale zákazník jej může používat.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Uvědomění si jedinečného prodejního argumentu (</a:t>
            </a:r>
            <a:r>
              <a:rPr lang="cs-CZ" sz="2000" dirty="0" err="1">
                <a:solidFill>
                  <a:srgbClr val="002060"/>
                </a:solidFill>
              </a:rPr>
              <a:t>Unique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Selling</a:t>
            </a:r>
            <a:r>
              <a:rPr lang="cs-CZ" sz="2000" dirty="0">
                <a:solidFill>
                  <a:srgbClr val="002060"/>
                </a:solidFill>
              </a:rPr>
              <a:t> Point) – proč si lidé kupují zrovna můj produkt.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2</a:t>
            </a:r>
          </a:p>
        </p:txBody>
      </p:sp>
    </p:spTree>
    <p:extLst>
      <p:ext uri="{BB962C8B-B14F-4D97-AF65-F5344CB8AC3E}">
        <p14:creationId xmlns:p14="http://schemas.microsoft.com/office/powerpoint/2010/main" val="2424058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Proof</a:t>
            </a:r>
            <a:r>
              <a:rPr lang="cs-CZ" sz="2000" dirty="0">
                <a:solidFill>
                  <a:srgbClr val="002060"/>
                </a:solidFill>
              </a:rPr>
              <a:t> of </a:t>
            </a:r>
            <a:r>
              <a:rPr lang="cs-CZ" sz="2000" dirty="0" err="1">
                <a:solidFill>
                  <a:srgbClr val="002060"/>
                </a:solidFill>
              </a:rPr>
              <a:t>Concept</a:t>
            </a:r>
            <a:r>
              <a:rPr lang="cs-CZ" sz="2000" dirty="0">
                <a:solidFill>
                  <a:srgbClr val="002060"/>
                </a:solidFill>
              </a:rPr>
              <a:t> – malá neúplná demonstrace, že něco funguje.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Porozumění zákazníkům – datový detektiv (Google trendy, vyhledávače, externí/interní data, měli jsme o tom celý předmět), novinář (rozhovor – kvalitativní, hloubkový, řešíme proč, ne co by kdyby), antropolog (pozorování – stínování, nákupní návyky, konzultace, hledáme vzorce), imitátor (</a:t>
            </a:r>
            <a:r>
              <a:rPr lang="cs-CZ" sz="2000" dirty="0" err="1">
                <a:solidFill>
                  <a:srgbClr val="002060"/>
                </a:solidFill>
              </a:rPr>
              <a:t>Mystery</a:t>
            </a:r>
            <a:r>
              <a:rPr lang="cs-CZ" sz="2000" dirty="0">
                <a:solidFill>
                  <a:srgbClr val="002060"/>
                </a:solidFill>
              </a:rPr>
              <a:t> Shopping), spolutvůrce (zapojíme je), vědec (experiment).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Musíme umět snášet kritiku – ale je těžké najít dobrou kritiku (de </a:t>
            </a:r>
            <a:r>
              <a:rPr lang="cs-CZ" sz="2000" dirty="0" err="1">
                <a:solidFill>
                  <a:srgbClr val="002060"/>
                </a:solidFill>
              </a:rPr>
              <a:t>Bonova</a:t>
            </a:r>
            <a:r>
              <a:rPr lang="cs-CZ" sz="2000" dirty="0">
                <a:solidFill>
                  <a:srgbClr val="002060"/>
                </a:solidFill>
              </a:rPr>
              <a:t> metoda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šesti klobouků</a:t>
            </a:r>
            <a:r>
              <a:rPr lang="cs-CZ" sz="2000" dirty="0">
                <a:solidFill>
                  <a:srgbClr val="002060"/>
                </a:solidFill>
              </a:rPr>
              <a:t>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Uděláme workshop!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Bodování pomocí barevných bodů.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Pitch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. Plus vše do teď popsané. </a:t>
            </a:r>
          </a:p>
          <a:p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Lean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metodika – vytvořit, změřit, poučit se (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Build-Measure-Learn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).</a:t>
            </a:r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3</a:t>
            </a:r>
          </a:p>
        </p:txBody>
      </p:sp>
    </p:spTree>
    <p:extLst>
      <p:ext uri="{BB962C8B-B14F-4D97-AF65-F5344CB8AC3E}">
        <p14:creationId xmlns:p14="http://schemas.microsoft.com/office/powerpoint/2010/main" val="3089455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„VPC vás vede k poměrně snadné identifikaci toho, kdo je vaše skutečné cílové publikum. Ukáže, co od vás očekávají, nebo čeho se naopak obávají. Poskytne také odpověď na to, jak váš produkt/služba nebo vaše aktivity tyto obavy mohou vyřešit. Pokud si s vyplňováním </a:t>
            </a:r>
            <a:r>
              <a:rPr lang="cs-CZ" sz="2000" i="1" dirty="0" err="1">
                <a:solidFill>
                  <a:srgbClr val="002060"/>
                </a:solidFill>
              </a:rPr>
              <a:t>canvasu</a:t>
            </a:r>
            <a:r>
              <a:rPr lang="cs-CZ" sz="2000" i="1" dirty="0">
                <a:solidFill>
                  <a:srgbClr val="002060"/>
                </a:solidFill>
              </a:rPr>
              <a:t> dáte opravdu záležet a dojdete ke smysluplným závěrům, naleznete ty nejpodstatnější body, který by měla vaše marketingová strategie obsahovat.“ (</a:t>
            </a:r>
            <a:r>
              <a:rPr lang="cs-CZ" sz="2000" i="1" dirty="0">
                <a:solidFill>
                  <a:srgbClr val="002060"/>
                </a:solidFill>
                <a:hlinkClick r:id="rId3"/>
              </a:rPr>
              <a:t>MKT festival 2016</a:t>
            </a:r>
            <a:r>
              <a:rPr lang="cs-CZ" sz="2000" i="1" dirty="0">
                <a:solidFill>
                  <a:srgbClr val="002060"/>
                </a:solidFill>
              </a:rPr>
              <a:t>)</a:t>
            </a:r>
          </a:p>
          <a:p>
            <a:endParaRPr lang="cs-CZ" sz="2000" i="1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4"/>
              </a:rPr>
              <a:t>Originál případové studie</a:t>
            </a:r>
            <a:r>
              <a:rPr lang="cs-CZ" sz="2000" dirty="0">
                <a:solidFill>
                  <a:srgbClr val="002060"/>
                </a:solidFill>
              </a:rPr>
              <a:t>, pěkné je </a:t>
            </a:r>
            <a:r>
              <a:rPr lang="cs-CZ" sz="2000" dirty="0" err="1">
                <a:solidFill>
                  <a:srgbClr val="002060"/>
                </a:solidFill>
              </a:rPr>
              <a:t>Xiaomi</a:t>
            </a:r>
            <a:r>
              <a:rPr lang="cs-CZ" sz="2000" dirty="0">
                <a:solidFill>
                  <a:srgbClr val="002060"/>
                </a:solidFill>
              </a:rPr>
              <a:t>, Lego, ale mrkněte dle gusta.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Pěkné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příklady </a:t>
            </a:r>
            <a:r>
              <a:rPr lang="cs-CZ" sz="2000" dirty="0">
                <a:solidFill>
                  <a:srgbClr val="002060"/>
                </a:solidFill>
              </a:rPr>
              <a:t>firem se zajímavou hodnotovou nabídkou. </a:t>
            </a:r>
          </a:p>
          <a:p>
            <a:r>
              <a:rPr lang="cs-CZ" sz="2000" dirty="0">
                <a:solidFill>
                  <a:srgbClr val="002060"/>
                </a:solidFill>
                <a:hlinkClick r:id="rId6"/>
              </a:rPr>
              <a:t>Cirkulární ekonomika už od kolébky. Považovali mě za </a:t>
            </a:r>
            <a:r>
              <a:rPr lang="cs-CZ" sz="2000" dirty="0" err="1">
                <a:solidFill>
                  <a:srgbClr val="002060"/>
                </a:solidFill>
                <a:hlinkClick r:id="rId6"/>
              </a:rPr>
              <a:t>ekonacistku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, říká zakladatelka půjčovny oblečení </a:t>
            </a:r>
            <a:r>
              <a:rPr lang="cs-CZ" sz="2000" dirty="0" err="1">
                <a:solidFill>
                  <a:srgbClr val="002060"/>
                </a:solidFill>
                <a:hlinkClick r:id="rId6"/>
              </a:rPr>
              <a:t>Ebuu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.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Co jsem VPC získal?</a:t>
            </a:r>
          </a:p>
        </p:txBody>
      </p:sp>
    </p:spTree>
    <p:extLst>
      <p:ext uri="{BB962C8B-B14F-4D97-AF65-F5344CB8AC3E}">
        <p14:creationId xmlns:p14="http://schemas.microsoft.com/office/powerpoint/2010/main" val="2074803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Aplikujte VPC na OPF.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Aplikujte LC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3D tištěné domy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robotickou paži na pomoc seniorům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hmyzí farmu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Úkol na seminář</a:t>
            </a:r>
          </a:p>
        </p:txBody>
      </p:sp>
    </p:spTree>
    <p:extLst>
      <p:ext uri="{BB962C8B-B14F-4D97-AF65-F5344CB8AC3E}">
        <p14:creationId xmlns:p14="http://schemas.microsoft.com/office/powerpoint/2010/main" val="28886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Případová studie –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Juicero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BMC –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(VPC).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Důležité pojmy pro strategický marketing.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Proces strategického řízení, cíl firmy, vize a mise.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Mark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Ritson</a:t>
            </a:r>
            <a:r>
              <a:rPr lang="cs-CZ" sz="2000" dirty="0">
                <a:solidFill>
                  <a:srgbClr val="002060"/>
                </a:solidFill>
              </a:rPr>
              <a:t> na Marketing Festivalu 2019: jak vytvořit funkční marketingovou strategii.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Doporučené čtení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6166536-DC46-4AD9-8C05-2A60D7AAF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94" y="1995686"/>
            <a:ext cx="7783011" cy="277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46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„Můžete mít ty nejlepší taktiky na světě a hromadu peněz. Když budete mít špatně strategii, neuspějete.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Podobně můžete být skvělý strategický myslitel, ale pokud máte špatnou diagnózu a váš výzkum, vše půjde špatným směrem.„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 na strategii - položte si 5 základních otázek.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Které značky v rámci mého portfolia použiji? (značka musí něco znamenat)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Na které zákazníky zacílíme? (STP, masové cílení – </a:t>
            </a:r>
            <a:r>
              <a:rPr lang="cs-CZ" sz="1800" dirty="0">
                <a:solidFill>
                  <a:srgbClr val="002060"/>
                </a:solidFill>
                <a:hlinkClick r:id="rId3"/>
              </a:rPr>
              <a:t>Byron Sharp</a:t>
            </a:r>
            <a:r>
              <a:rPr lang="cs-CZ" sz="1800" dirty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je naše pozice vůči daným zákazníkům? (jde to vůbec? raději být vidět)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jsou kódy značky (tzv. </a:t>
            </a:r>
            <a:r>
              <a:rPr lang="cs-CZ" sz="1800" dirty="0" err="1">
                <a:solidFill>
                  <a:srgbClr val="002060"/>
                </a:solidFill>
              </a:rPr>
              <a:t>brand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codes</a:t>
            </a:r>
            <a:r>
              <a:rPr lang="cs-CZ" sz="1800" dirty="0">
                <a:solidFill>
                  <a:srgbClr val="002060"/>
                </a:solidFill>
              </a:rPr>
              <a:t>)?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jsou naše strategické cíle? (cca 3)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Mark </a:t>
            </a:r>
            <a:r>
              <a:rPr lang="cs-CZ" dirty="0" err="1"/>
              <a:t>Ritson</a:t>
            </a:r>
            <a:r>
              <a:rPr lang="cs-CZ" dirty="0"/>
              <a:t> na Marketing Festivalu 2019</a:t>
            </a:r>
          </a:p>
        </p:txBody>
      </p:sp>
    </p:spTree>
    <p:extLst>
      <p:ext uri="{BB962C8B-B14F-4D97-AF65-F5344CB8AC3E}">
        <p14:creationId xmlns:p14="http://schemas.microsoft.com/office/powerpoint/2010/main" val="4085902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Řízení</a:t>
            </a:r>
            <a:r>
              <a:rPr lang="cs-CZ" sz="2000" dirty="0">
                <a:solidFill>
                  <a:srgbClr val="002060"/>
                </a:solidFill>
              </a:rPr>
              <a:t>  - v obecné poloze se jedná o uspořádaný soubor  poznatků, zpracovaný formou návodů pro jednání, vedoucí k dosažení cílů podniku při efektivním použití dostupných zdrojů.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Strategické marketingové řízení </a:t>
            </a:r>
            <a:r>
              <a:rPr lang="cs-CZ" sz="2000" dirty="0">
                <a:solidFill>
                  <a:srgbClr val="002060"/>
                </a:solidFill>
              </a:rPr>
              <a:t>– probíhá jako kontinuální proces, složený z řady činností - plánování, organizování, vlastní rozhodování, komunikování, kontrola.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Strategický řídící proces </a:t>
            </a:r>
            <a:r>
              <a:rPr lang="cs-CZ" sz="2000" dirty="0">
                <a:solidFill>
                  <a:srgbClr val="002060"/>
                </a:solidFill>
              </a:rPr>
              <a:t>je souborem činností a rozhodnutí, která vedou k formulování plánu podniku i jeho realizaci. Zahrnuje klíčová rozhodnutí a klíčové kroky, prováděné vedením podniku i vedením jednotlivých podnikových útvarů s jednotným úkolem – vyvinout komplexní dlouhodobou strategii pro přežití a hospodářský růst.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4 Důležité pojmy pro strategický marketing 1</a:t>
            </a:r>
          </a:p>
        </p:txBody>
      </p:sp>
    </p:spTree>
    <p:extLst>
      <p:ext uri="{BB962C8B-B14F-4D97-AF65-F5344CB8AC3E}">
        <p14:creationId xmlns:p14="http://schemas.microsoft.com/office/powerpoint/2010/main" val="968430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Výraznou manažerskou činností v rámci řízení je </a:t>
            </a:r>
            <a:r>
              <a:rPr lang="cs-CZ" sz="2000" b="1" dirty="0">
                <a:solidFill>
                  <a:srgbClr val="002060"/>
                </a:solidFill>
              </a:rPr>
              <a:t>rozhodování</a:t>
            </a:r>
            <a:r>
              <a:rPr lang="cs-CZ" sz="2000" dirty="0">
                <a:solidFill>
                  <a:srgbClr val="002060"/>
                </a:solidFill>
              </a:rPr>
              <a:t>  -  může probíhat jako jednorázový rutinní akt, nebo jako rozhodovací proces, uskutečňovaný v rámci řady kroků spojený se sérií činností.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</a:t>
            </a:r>
            <a:r>
              <a:rPr lang="cs-CZ" sz="2000" b="1" dirty="0">
                <a:solidFill>
                  <a:srgbClr val="002060"/>
                </a:solidFill>
              </a:rPr>
              <a:t>strategického plánování </a:t>
            </a:r>
            <a:r>
              <a:rPr lang="cs-CZ" sz="2000" dirty="0">
                <a:solidFill>
                  <a:srgbClr val="002060"/>
                </a:solidFill>
              </a:rPr>
              <a:t>je formulace a modifikace aktivit a produktů podniku takovým způsobem, který nám zaručí uspokojivý zisk a stabilitu i růst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Základem je jasné vymezení poslání firmy, určení jejích cílů, tvorba podnikatelského portfolia a koordinace funkčních strategii.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Princip – při daných zdrojích najít optimální cestu k vytýčenému cíli (bývá jich více), zároveň mít možnosti, jak reagovat na nenadálé situace a špatně odhadnutý vývoj trhů.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pojmy pro strategický marketing 2</a:t>
            </a:r>
          </a:p>
        </p:txBody>
      </p:sp>
    </p:spTree>
    <p:extLst>
      <p:ext uri="{BB962C8B-B14F-4D97-AF65-F5344CB8AC3E}">
        <p14:creationId xmlns:p14="http://schemas.microsoft.com/office/powerpoint/2010/main" val="1792650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Plánování</a:t>
            </a:r>
            <a:r>
              <a:rPr lang="cs-CZ" sz="2000" dirty="0">
                <a:solidFill>
                  <a:srgbClr val="002060"/>
                </a:solidFill>
              </a:rPr>
              <a:t> je proces spočívající ve vymezení cílů a naznačení racionálních cest, jimiž má být těchto cílů dosaženo. Je to počáteční etapa procesu přizpůsobování chování podniku změnám v jeho okolí (podnik = otevřený, dynamický systém s cílovým chováním).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Plán vychází z následujících dvou kategorií: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Představy – identifikují základní funkce firmy, její poslání a smysl podnikání.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Strategické cíle – představují konečný stav, ke kterému by všechny plánovací aktivity měly směřovat.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ideálním případě bude mít marketingový plán následující komponenty: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externí analýzu,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interní analýzu,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výběr cílů a strategií,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detailní rozpracování plánu pro každý marketingový nástroj,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implementaci, monitorování a úpravy.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pojmy pro strategický marketing 3</a:t>
            </a:r>
          </a:p>
        </p:txBody>
      </p:sp>
    </p:spTree>
    <p:extLst>
      <p:ext uri="{BB962C8B-B14F-4D97-AF65-F5344CB8AC3E}">
        <p14:creationId xmlns:p14="http://schemas.microsoft.com/office/powerpoint/2010/main" val="412361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1845" y="379260"/>
            <a:ext cx="2175266" cy="1332195"/>
          </a:xfrm>
        </p:spPr>
        <p:txBody>
          <a:bodyPr>
            <a:noAutofit/>
          </a:bodyPr>
          <a:lstStyle/>
          <a:p>
            <a:r>
              <a:rPr lang="cs-CZ" sz="2400" dirty="0"/>
              <a:t>5 Proces strategického řízení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82835" y="214296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Vize, mise</a:t>
            </a:r>
          </a:p>
        </p:txBody>
      </p:sp>
      <p:sp>
        <p:nvSpPr>
          <p:cNvPr id="5" name="Obdélník 4"/>
          <p:cNvSpPr/>
          <p:nvPr/>
        </p:nvSpPr>
        <p:spPr>
          <a:xfrm>
            <a:off x="5482835" y="696502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Analýza prostředí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482835" y="1125130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Strategické cíle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39893" y="1553758"/>
            <a:ext cx="3000396" cy="9108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Formulace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generování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analýza alternativ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výběr optimální strategie</a:t>
            </a:r>
          </a:p>
        </p:txBody>
      </p:sp>
      <p:cxnSp>
        <p:nvCxnSpPr>
          <p:cNvPr id="9" name="Přímá spojovací šipka 8"/>
          <p:cNvCxnSpPr>
            <a:stCxn id="4" idx="2"/>
            <a:endCxn id="5" idx="0"/>
          </p:cNvCxnSpPr>
          <p:nvPr/>
        </p:nvCxnSpPr>
        <p:spPr>
          <a:xfrm rot="5400000">
            <a:off x="6232934" y="589346"/>
            <a:ext cx="214314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5" idx="2"/>
            <a:endCxn id="6" idx="0"/>
          </p:cNvCxnSpPr>
          <p:nvPr/>
        </p:nvCxnSpPr>
        <p:spPr>
          <a:xfrm rot="5400000">
            <a:off x="6259723" y="1044763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6" idx="2"/>
            <a:endCxn id="7" idx="0"/>
          </p:cNvCxnSpPr>
          <p:nvPr/>
        </p:nvCxnSpPr>
        <p:spPr>
          <a:xfrm rot="5400000">
            <a:off x="6259723" y="1473391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839893" y="2625328"/>
            <a:ext cx="3000396" cy="166093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Implementace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organizační struktura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firemní kultura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motivační systém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plány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alokace zdrojů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informační systém</a:t>
            </a:r>
          </a:p>
        </p:txBody>
      </p:sp>
      <p:cxnSp>
        <p:nvCxnSpPr>
          <p:cNvPr id="22" name="Přímá spojovací šipka 21"/>
          <p:cNvCxnSpPr>
            <a:stCxn id="7" idx="2"/>
            <a:endCxn id="20" idx="0"/>
          </p:cNvCxnSpPr>
          <p:nvPr/>
        </p:nvCxnSpPr>
        <p:spPr>
          <a:xfrm rot="5400000">
            <a:off x="6259723" y="2544961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4839893" y="4500576"/>
            <a:ext cx="3000396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Hodnocení a kontrola</a:t>
            </a:r>
          </a:p>
        </p:txBody>
      </p:sp>
      <p:cxnSp>
        <p:nvCxnSpPr>
          <p:cNvPr id="58" name="Pravoúhlá spojovací čára 57"/>
          <p:cNvCxnSpPr>
            <a:stCxn id="33" idx="1"/>
            <a:endCxn id="4" idx="1"/>
          </p:cNvCxnSpPr>
          <p:nvPr/>
        </p:nvCxnSpPr>
        <p:spPr>
          <a:xfrm rot="10800000" flipH="1">
            <a:off x="4839893" y="348242"/>
            <a:ext cx="642942" cy="4286280"/>
          </a:xfrm>
          <a:prstGeom prst="bentConnector3">
            <a:avLst>
              <a:gd name="adj1" fmla="val -175502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endCxn id="5" idx="1"/>
          </p:cNvCxnSpPr>
          <p:nvPr/>
        </p:nvCxnSpPr>
        <p:spPr>
          <a:xfrm>
            <a:off x="3714744" y="803660"/>
            <a:ext cx="176809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>
            <a:off x="3714744" y="1285866"/>
            <a:ext cx="176809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3714744" y="1982387"/>
            <a:ext cx="1125149" cy="119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>
            <a:off x="3714744" y="3375428"/>
            <a:ext cx="1125149" cy="119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šipka 76"/>
          <p:cNvCxnSpPr>
            <a:stCxn id="20" idx="2"/>
            <a:endCxn id="33" idx="0"/>
          </p:cNvCxnSpPr>
          <p:nvPr/>
        </p:nvCxnSpPr>
        <p:spPr>
          <a:xfrm rot="5400000">
            <a:off x="6232934" y="4393419"/>
            <a:ext cx="214314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412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Ukázali jsme si proces strategického marketingového řízení. Tomuto procesu ale zpravidla předchází cíl firmy.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Pro definování cíle firmy je třeba znát důvod podnikání (zisk? zaměstnanost? zlepšení stavu okolí? prostě mě to baví?)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Promítá se pak hluboko do vize a mise, ale hlavně i do podnikové kultury!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Cíl firmy</a:t>
            </a:r>
          </a:p>
        </p:txBody>
      </p:sp>
    </p:spTree>
    <p:extLst>
      <p:ext uri="{BB962C8B-B14F-4D97-AF65-F5344CB8AC3E}">
        <p14:creationId xmlns:p14="http://schemas.microsoft.com/office/powerpoint/2010/main" val="2314273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Vize a mise mají v odborné literatuře 2 způsoby definicí, navzájem opačné!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Vize načrtává v obecných a koncepčních pojmech představy o budoucím vývoji a postavení podniku. Je na 10-20 let, obecná, zachycuje přístup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Poslání podniku vychází z vize. Je stručným vyjádřením poselství firmy vůči zákazníkům, vlastním zaměstnancům a veřejnosti a říká, proč firma existuje. Kratší období (max. 5 let), komunikováno zákazníkům, konkrétní.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K čemu je vize a mise? Je to jen text k ničemu? NE! Pomáhá řídit firmu, pomáhá s marketingem. Krásné příklady v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článku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Vize a mise 1</a:t>
            </a:r>
          </a:p>
        </p:txBody>
      </p:sp>
    </p:spTree>
    <p:extLst>
      <p:ext uri="{BB962C8B-B14F-4D97-AF65-F5344CB8AC3E}">
        <p14:creationId xmlns:p14="http://schemas.microsoft.com/office/powerpoint/2010/main" val="1545333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Nicméně řada velkých firem má misi a vizi definovánu přesně opačně. Z jejich pohledu: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Mise je zdůvodnění existence firmy na trhu, dlouhodobé, nekonkrétní (žádná čísla).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Vize je konkrétní rozpracování mise do postupu, jak bude části vize dosaženo.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Současná mise a vize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Kofoly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Vize a hodnoty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IKEA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Současný přístup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Coca-Coly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Vize a mise 2</a:t>
            </a:r>
          </a:p>
        </p:txBody>
      </p:sp>
    </p:spTree>
    <p:extLst>
      <p:ext uri="{BB962C8B-B14F-4D97-AF65-F5344CB8AC3E}">
        <p14:creationId xmlns:p14="http://schemas.microsoft.com/office/powerpoint/2010/main" val="3485198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_______ skupiny Kofola je s nadšením vytvářet atraktivní značky nápojů, které budou nabízet spotřebiteli takovou funkční a emotivní hodnotu, že se pro něj stanou významnou součástí životního stylu.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Příklady vize a poslání (mise)</a:t>
            </a:r>
          </a:p>
        </p:txBody>
      </p:sp>
      <p:pic>
        <p:nvPicPr>
          <p:cNvPr id="4" name="Picture 3" descr="C:\Users\Libor\Dropbox\Do výuky\Značky\Kofola A.S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668" y="3558855"/>
            <a:ext cx="807878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056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Mrkněte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video</a:t>
            </a:r>
            <a:r>
              <a:rPr lang="cs-CZ" sz="2000" dirty="0">
                <a:solidFill>
                  <a:srgbClr val="002060"/>
                </a:solidFill>
              </a:rPr>
              <a:t> odšťavňovače. Líbí? Koupili byste? Fajn, investoři do tohoto </a:t>
            </a:r>
            <a:r>
              <a:rPr lang="cs-CZ" sz="2000" dirty="0" err="1">
                <a:solidFill>
                  <a:srgbClr val="002060"/>
                </a:solidFill>
              </a:rPr>
              <a:t>startupu</a:t>
            </a:r>
            <a:r>
              <a:rPr lang="cs-CZ" sz="2000" dirty="0">
                <a:solidFill>
                  <a:srgbClr val="002060"/>
                </a:solidFill>
              </a:rPr>
              <a:t> vložili stovky milionů USD, finální cena jednoho odšťavňovače měla být 700USD, po prvních </a:t>
            </a:r>
            <a:r>
              <a:rPr lang="cs-CZ" sz="2000" dirty="0" err="1">
                <a:solidFill>
                  <a:srgbClr val="002060"/>
                </a:solidFill>
              </a:rPr>
              <a:t>failech</a:t>
            </a:r>
            <a:r>
              <a:rPr lang="cs-CZ" sz="2000" dirty="0">
                <a:solidFill>
                  <a:srgbClr val="002060"/>
                </a:solidFill>
              </a:rPr>
              <a:t> spadla na 400USD, víc čísel v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článku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Vystřízlivění přišlo po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videu</a:t>
            </a:r>
            <a:r>
              <a:rPr lang="cs-CZ" sz="2000" dirty="0">
                <a:solidFill>
                  <a:srgbClr val="002060"/>
                </a:solidFill>
              </a:rPr>
              <a:t>, kde si z dodávaných pytlíků ručně můžete džus připravit sami, bez předraženého přístroje.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Poučení? Bavíme se spolu o plátnu podnikatelského modelu, řešíme spolu hodnotu pro zákazníka, trendy ovlivňující spotřebitelské chování - to vše tady můžete nádherně vidět. Bohužel i včetně zklamaných zákazníků na konci.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1 Případová studie - Juicero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370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_______ skupiny Kofola je být preferovanou volbou pro zákazníky, zaměstnance a akcionáře. Do roku XXXX chceme být celkově „dvojkou“ na nealko trhu v České republice, na Slovensku a v Polsku. Našim cílem je mít v každé z těchto zemí v segmentu kolových nápojů a vod značky, které budou na 1. nebo 2. místě v těchto segmentech. V ostatních kategoriích být do pomyslného 3. místa.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Příklady vize a poslání (mise)</a:t>
            </a:r>
          </a:p>
        </p:txBody>
      </p:sp>
      <p:pic>
        <p:nvPicPr>
          <p:cNvPr id="4" name="Picture 3" descr="C:\Users\Libor\Dropbox\Do výuky\Značky\Kofola A.S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668" y="3533327"/>
            <a:ext cx="807878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5684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Apple is committed to bringing the best personal computing experience to students, educators, creative professionals and consumers around the world through its innovative hardware, software and Internet offerings.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Dell’s mission is to be the most successful computer company in the world at delivering the best customer experience in markets we serve.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Facebook’s mission is to give people the power to share and make the world more open and connected.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Google’s mission is to organize the world‘s information and make it universally accessible and useful.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Microsoft’s mission is to enable people and businesses throughout the world to realize their full potential.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Skype’s mission is to be the fabric of real-time communication on the web.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Mission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57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„</a:t>
            </a:r>
            <a:r>
              <a:rPr lang="en-US" sz="1800" i="1" dirty="0" err="1">
                <a:solidFill>
                  <a:srgbClr val="002060"/>
                </a:solidFill>
              </a:rPr>
              <a:t>Začalo</a:t>
            </a:r>
            <a:r>
              <a:rPr lang="en-US" sz="1800" i="1" dirty="0">
                <a:solidFill>
                  <a:srgbClr val="002060"/>
                </a:solidFill>
              </a:rPr>
              <a:t> to </a:t>
            </a:r>
            <a:r>
              <a:rPr lang="en-US" sz="1800" i="1" dirty="0" err="1">
                <a:solidFill>
                  <a:srgbClr val="002060"/>
                </a:solidFill>
              </a:rPr>
              <a:t>érou</a:t>
            </a:r>
            <a:r>
              <a:rPr lang="en-US" sz="1800" i="1" dirty="0">
                <a:solidFill>
                  <a:srgbClr val="002060"/>
                </a:solidFill>
              </a:rPr>
              <a:t> „Move Fast and Break Things", </a:t>
            </a:r>
            <a:r>
              <a:rPr lang="en-US" sz="1800" i="1" dirty="0" err="1">
                <a:solidFill>
                  <a:srgbClr val="002060"/>
                </a:solidFill>
              </a:rPr>
              <a:t>která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trvala</a:t>
            </a:r>
            <a:r>
              <a:rPr lang="en-US" sz="1800" i="1" dirty="0">
                <a:solidFill>
                  <a:srgbClr val="002060"/>
                </a:solidFill>
              </a:rPr>
              <a:t> v </a:t>
            </a:r>
            <a:r>
              <a:rPr lang="en-US" sz="1800" i="1" dirty="0" err="1">
                <a:solidFill>
                  <a:srgbClr val="002060"/>
                </a:solidFill>
              </a:rPr>
              <a:t>letech</a:t>
            </a:r>
            <a:r>
              <a:rPr lang="en-US" sz="1800" i="1" dirty="0">
                <a:solidFill>
                  <a:srgbClr val="002060"/>
                </a:solidFill>
              </a:rPr>
              <a:t> 2009 </a:t>
            </a:r>
            <a:r>
              <a:rPr lang="en-US" sz="1800" i="1" dirty="0" err="1">
                <a:solidFill>
                  <a:srgbClr val="002060"/>
                </a:solidFill>
              </a:rPr>
              <a:t>až</a:t>
            </a:r>
            <a:r>
              <a:rPr lang="en-US" sz="1800" i="1" dirty="0">
                <a:solidFill>
                  <a:srgbClr val="002060"/>
                </a:solidFill>
              </a:rPr>
              <a:t> 2014. </a:t>
            </a:r>
            <a:r>
              <a:rPr lang="en-US" sz="1800" i="1" dirty="0" err="1">
                <a:solidFill>
                  <a:srgbClr val="002060"/>
                </a:solidFill>
              </a:rPr>
              <a:t>Poté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bylo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heslo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aktualizováno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na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klidnější</a:t>
            </a:r>
            <a:r>
              <a:rPr lang="en-US" sz="1800" i="1" dirty="0">
                <a:solidFill>
                  <a:srgbClr val="002060"/>
                </a:solidFill>
              </a:rPr>
              <a:t> „Move fast with stable infrastructure", </a:t>
            </a:r>
            <a:r>
              <a:rPr lang="en-US" sz="1800" i="1" dirty="0" err="1">
                <a:solidFill>
                  <a:srgbClr val="002060"/>
                </a:solidFill>
              </a:rPr>
              <a:t>protože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rozbíjení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věcí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nemuselo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být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nutně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dobrou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věcí</a:t>
            </a:r>
            <a:r>
              <a:rPr lang="en-US" sz="1800" i="1" dirty="0">
                <a:solidFill>
                  <a:srgbClr val="002060"/>
                </a:solidFill>
              </a:rPr>
              <a:t>, se </a:t>
            </a:r>
            <a:r>
              <a:rPr lang="en-US" sz="1800" i="1" dirty="0" err="1">
                <a:solidFill>
                  <a:srgbClr val="002060"/>
                </a:solidFill>
              </a:rPr>
              <a:t>kterou</a:t>
            </a:r>
            <a:r>
              <a:rPr lang="en-US" sz="1800" i="1" dirty="0">
                <a:solidFill>
                  <a:srgbClr val="002060"/>
                </a:solidFill>
              </a:rPr>
              <a:t> by </a:t>
            </a:r>
            <a:r>
              <a:rPr lang="en-US" sz="1800" i="1" dirty="0" err="1">
                <a:solidFill>
                  <a:srgbClr val="002060"/>
                </a:solidFill>
              </a:rPr>
              <a:t>bylo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dobré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být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spojován</a:t>
            </a:r>
            <a:r>
              <a:rPr lang="en-US" sz="1800" i="1" dirty="0">
                <a:solidFill>
                  <a:srgbClr val="002060"/>
                </a:solidFill>
              </a:rPr>
              <a:t>.</a:t>
            </a:r>
            <a:r>
              <a:rPr lang="cs-CZ" sz="1800" i="1" dirty="0">
                <a:solidFill>
                  <a:srgbClr val="002060"/>
                </a:solidFill>
              </a:rPr>
              <a:t>“</a:t>
            </a:r>
            <a:endParaRPr lang="en-US" sz="1800" i="1" dirty="0">
              <a:solidFill>
                <a:srgbClr val="002060"/>
              </a:solidFill>
            </a:endParaRPr>
          </a:p>
          <a:p>
            <a:r>
              <a:rPr lang="cs-CZ" sz="1800" i="1" dirty="0">
                <a:solidFill>
                  <a:srgbClr val="002060"/>
                </a:solidFill>
              </a:rPr>
              <a:t>„</a:t>
            </a:r>
            <a:r>
              <a:rPr lang="en-US" sz="1800" i="1" dirty="0">
                <a:solidFill>
                  <a:srgbClr val="002060"/>
                </a:solidFill>
              </a:rPr>
              <a:t>V </a:t>
            </a:r>
            <a:r>
              <a:rPr lang="en-US" sz="1800" i="1" dirty="0" err="1">
                <a:solidFill>
                  <a:srgbClr val="002060"/>
                </a:solidFill>
              </a:rPr>
              <a:t>roce</a:t>
            </a:r>
            <a:r>
              <a:rPr lang="en-US" sz="1800" i="1" dirty="0">
                <a:solidFill>
                  <a:srgbClr val="002060"/>
                </a:solidFill>
              </a:rPr>
              <a:t> 2017 Meta </a:t>
            </a:r>
            <a:r>
              <a:rPr lang="en-US" sz="1800" i="1" dirty="0" err="1">
                <a:solidFill>
                  <a:srgbClr val="002060"/>
                </a:solidFill>
              </a:rPr>
              <a:t>znovu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aktualizovala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své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poslání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na</a:t>
            </a:r>
            <a:r>
              <a:rPr lang="en-US" sz="1800" i="1" dirty="0">
                <a:solidFill>
                  <a:srgbClr val="002060"/>
                </a:solidFill>
              </a:rPr>
              <a:t> „Make the world more open and connected", </a:t>
            </a:r>
            <a:r>
              <a:rPr lang="en-US" sz="1800" i="1" dirty="0" err="1">
                <a:solidFill>
                  <a:srgbClr val="002060"/>
                </a:solidFill>
              </a:rPr>
              <a:t>což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nevystihlo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úplně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vše</a:t>
            </a:r>
            <a:r>
              <a:rPr lang="en-US" sz="1800" i="1" dirty="0">
                <a:solidFill>
                  <a:srgbClr val="002060"/>
                </a:solidFill>
              </a:rPr>
              <a:t>, co Zuckerberg </a:t>
            </a:r>
            <a:r>
              <a:rPr lang="en-US" sz="1800" i="1" dirty="0" err="1">
                <a:solidFill>
                  <a:srgbClr val="002060"/>
                </a:solidFill>
              </a:rPr>
              <a:t>chtěl</a:t>
            </a:r>
            <a:r>
              <a:rPr lang="en-US" sz="1800" i="1" dirty="0">
                <a:solidFill>
                  <a:srgbClr val="002060"/>
                </a:solidFill>
              </a:rPr>
              <a:t>. O </a:t>
            </a:r>
            <a:r>
              <a:rPr lang="en-US" sz="1800" i="1" dirty="0" err="1">
                <a:solidFill>
                  <a:srgbClr val="002060"/>
                </a:solidFill>
              </a:rPr>
              <a:t>rok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později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tedy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znovu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změnil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heslo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en-US" sz="1800" i="1" dirty="0" err="1">
                <a:solidFill>
                  <a:srgbClr val="002060"/>
                </a:solidFill>
              </a:rPr>
              <a:t>na</a:t>
            </a:r>
            <a:r>
              <a:rPr lang="en-US" sz="1800" i="1" dirty="0">
                <a:solidFill>
                  <a:srgbClr val="002060"/>
                </a:solidFill>
              </a:rPr>
              <a:t> „Give people the power to build community and bring the world closer together„</a:t>
            </a:r>
            <a:r>
              <a:rPr lang="cs-CZ" sz="1800" i="1" dirty="0">
                <a:solidFill>
                  <a:srgbClr val="002060"/>
                </a:solidFill>
              </a:rPr>
              <a:t>.“</a:t>
            </a:r>
          </a:p>
          <a:p>
            <a:r>
              <a:rPr lang="en-US" sz="1800" dirty="0" err="1">
                <a:solidFill>
                  <a:srgbClr val="002060"/>
                </a:solidFill>
              </a:rPr>
              <a:t>Nové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hodnoty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zahrnují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prvky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všech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zmíněných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hybných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sil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minulosti</a:t>
            </a:r>
            <a:r>
              <a:rPr lang="en-US" sz="1800" dirty="0">
                <a:solidFill>
                  <a:srgbClr val="002060"/>
                </a:solidFill>
              </a:rPr>
              <a:t>:</a:t>
            </a:r>
          </a:p>
          <a:p>
            <a:pPr lvl="1"/>
            <a:r>
              <a:rPr lang="en-US" sz="1800" dirty="0" err="1">
                <a:solidFill>
                  <a:srgbClr val="002060"/>
                </a:solidFill>
              </a:rPr>
              <a:t>Pohybujte</a:t>
            </a:r>
            <a:r>
              <a:rPr lang="en-US" sz="1800" dirty="0">
                <a:solidFill>
                  <a:srgbClr val="002060"/>
                </a:solidFill>
              </a:rPr>
              <a:t> se </a:t>
            </a:r>
            <a:r>
              <a:rPr lang="en-US" sz="1800" dirty="0" err="1">
                <a:solidFill>
                  <a:srgbClr val="002060"/>
                </a:solidFill>
              </a:rPr>
              <a:t>rychle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err="1">
                <a:solidFill>
                  <a:srgbClr val="002060"/>
                </a:solidFill>
              </a:rPr>
              <a:t>Vytvářet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úžasné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věci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err="1">
                <a:solidFill>
                  <a:srgbClr val="002060"/>
                </a:solidFill>
              </a:rPr>
              <a:t>Zaměřte</a:t>
            </a:r>
            <a:r>
              <a:rPr lang="en-US" sz="1800" dirty="0">
                <a:solidFill>
                  <a:srgbClr val="002060"/>
                </a:solidFill>
              </a:rPr>
              <a:t> se </a:t>
            </a:r>
            <a:r>
              <a:rPr lang="en-US" sz="1800" dirty="0" err="1">
                <a:solidFill>
                  <a:srgbClr val="002060"/>
                </a:solidFill>
              </a:rPr>
              <a:t>na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dlouhodobý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dopad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err="1">
                <a:solidFill>
                  <a:srgbClr val="002060"/>
                </a:solidFill>
              </a:rPr>
              <a:t>Žít</a:t>
            </a:r>
            <a:r>
              <a:rPr lang="en-US" sz="1800" dirty="0">
                <a:solidFill>
                  <a:srgbClr val="002060"/>
                </a:solidFill>
              </a:rPr>
              <a:t> v </a:t>
            </a:r>
            <a:r>
              <a:rPr lang="en-US" sz="1800" dirty="0" err="1">
                <a:solidFill>
                  <a:srgbClr val="002060"/>
                </a:solidFill>
              </a:rPr>
              <a:t>budoucnosti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err="1">
                <a:solidFill>
                  <a:srgbClr val="002060"/>
                </a:solidFill>
              </a:rPr>
              <a:t>Buďte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otevření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Meta mění své hodnoty a misi (</a:t>
            </a:r>
            <a:r>
              <a:rPr lang="cs-CZ" dirty="0">
                <a:hlinkClick r:id="rId3"/>
              </a:rPr>
              <a:t>Marketing žurnál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25983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1. Vypracujte VPC na OPF.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2. </a:t>
            </a:r>
            <a:r>
              <a:rPr lang="cs-CZ" sz="2000">
                <a:solidFill>
                  <a:srgbClr val="002060"/>
                </a:solidFill>
              </a:rPr>
              <a:t>Vypracujte vizi a misi na OPF.</a:t>
            </a:r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Úkol na seminář</a:t>
            </a:r>
          </a:p>
        </p:txBody>
      </p:sp>
    </p:spTree>
    <p:extLst>
      <p:ext uri="{BB962C8B-B14F-4D97-AF65-F5344CB8AC3E}">
        <p14:creationId xmlns:p14="http://schemas.microsoft.com/office/powerpoint/2010/main" val="85933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články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987574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2"/>
              </a:rPr>
              <a:t>Coca-Cola přichází s novou globální filosofií značky. Jmenuje se 'Real </a:t>
            </a:r>
            <a:r>
              <a:rPr lang="cs-CZ" dirty="0" err="1">
                <a:solidFill>
                  <a:srgbClr val="002060"/>
                </a:solidFill>
                <a:hlinkClick r:id="rId2"/>
              </a:rPr>
              <a:t>Magic</a:t>
            </a:r>
            <a:r>
              <a:rPr lang="cs-CZ" dirty="0">
                <a:solidFill>
                  <a:srgbClr val="002060"/>
                </a:solidFill>
                <a:hlinkClick r:id="rId2"/>
              </a:rPr>
              <a:t>'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  <a:hlinkClick r:id="rId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2"/>
              </a:rPr>
              <a:t>Článek</a:t>
            </a:r>
            <a:r>
              <a:rPr lang="cs-CZ" dirty="0">
                <a:solidFill>
                  <a:srgbClr val="002060"/>
                </a:solidFill>
              </a:rPr>
              <a:t> o </a:t>
            </a:r>
            <a:r>
              <a:rPr lang="cs-CZ" dirty="0" err="1">
                <a:solidFill>
                  <a:srgbClr val="002060"/>
                </a:solidFill>
              </a:rPr>
              <a:t>rebrandingu</a:t>
            </a:r>
            <a:r>
              <a:rPr lang="cs-CZ" dirty="0">
                <a:solidFill>
                  <a:srgbClr val="002060"/>
                </a:solidFill>
              </a:rPr>
              <a:t> Diet </a:t>
            </a:r>
            <a:r>
              <a:rPr lang="cs-CZ" dirty="0" err="1">
                <a:solidFill>
                  <a:srgbClr val="002060"/>
                </a:solidFill>
              </a:rPr>
              <a:t>Coke</a:t>
            </a:r>
            <a:r>
              <a:rPr lang="cs-CZ" dirty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3"/>
              </a:rPr>
              <a:t>Kolik</a:t>
            </a:r>
            <a:r>
              <a:rPr lang="cs-CZ" dirty="0">
                <a:solidFill>
                  <a:srgbClr val="002060"/>
                </a:solidFill>
              </a:rPr>
              <a:t> jsme ochotni o sobě sdílet výměnou za lepší služby?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4"/>
              </a:rPr>
              <a:t>Psychologie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McDonalds</a:t>
            </a:r>
            <a:r>
              <a:rPr lang="cs-CZ" dirty="0">
                <a:solidFill>
                  <a:srgbClr val="002060"/>
                </a:solidFill>
              </a:rPr>
              <a:t> – proč to tak milujeme? </a:t>
            </a:r>
            <a:r>
              <a:rPr lang="cs-CZ" dirty="0">
                <a:solidFill>
                  <a:srgbClr val="002060"/>
                </a:solidFill>
                <a:sym typeface="Wingdings" panose="05000000000000000000" pitchFamily="2" charset="2"/>
              </a:rPr>
              <a:t>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5"/>
              </a:rPr>
              <a:t>Rebranding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Hollandia</a:t>
            </a:r>
            <a:r>
              <a:rPr lang="cs-CZ" dirty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38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759328"/>
            <a:ext cx="5904656" cy="3913144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2 BMC –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20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64096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Lean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vychází z </a:t>
            </a:r>
            <a:r>
              <a:rPr lang="cs-CZ" sz="2000" dirty="0" err="1">
                <a:solidFill>
                  <a:srgbClr val="002060"/>
                </a:solidFill>
              </a:rPr>
              <a:t>Lean</a:t>
            </a:r>
            <a:r>
              <a:rPr lang="cs-CZ" sz="2000" dirty="0">
                <a:solidFill>
                  <a:srgbClr val="002060"/>
                </a:solidFill>
              </a:rPr>
              <a:t> (agilní) metodiky. Jedná se o plátno obchodního modelu (BMC), které bylo upraveno pro potřeby začínajících projektů.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Praktické využití má v případech, kdy teprve rozvíjíte svůj nápad na podnikání a nedává smysl sepisování podnikatelského plánu, ba ani standardního plátna (BMC).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Pomáhá rychle selhávat (velmi důležitá fáze vývoje každého nápadu na firmu/produkt, kde potřebujete v prvotní fázi zkoušet a selhávat, abyste se posunuli dále), jednoduše představit dalším lidem (hub, akcelerátor, </a:t>
            </a:r>
            <a:r>
              <a:rPr lang="cs-CZ" sz="2000" dirty="0" err="1">
                <a:solidFill>
                  <a:srgbClr val="002060"/>
                </a:solidFill>
              </a:rPr>
              <a:t>elevator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pitch</a:t>
            </a:r>
            <a:r>
              <a:rPr lang="cs-CZ" sz="2000" dirty="0">
                <a:solidFill>
                  <a:srgbClr val="002060"/>
                </a:solidFill>
              </a:rPr>
              <a:t> atd., pokud jdu do banky, dělám celý business plán!).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Elektronický odkaz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, můžete si sami vyzkoušet.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Malé </a:t>
            </a:r>
            <a:r>
              <a:rPr lang="cs-CZ" sz="2000" dirty="0" err="1">
                <a:solidFill>
                  <a:srgbClr val="002060"/>
                </a:solidFill>
              </a:rPr>
              <a:t>cvičeníčko</a:t>
            </a:r>
            <a:r>
              <a:rPr lang="cs-CZ" sz="2000" dirty="0">
                <a:solidFill>
                  <a:srgbClr val="002060"/>
                </a:solidFill>
              </a:rPr>
              <a:t> na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příkladu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Workshop na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YT</a:t>
            </a:r>
            <a:r>
              <a:rPr lang="cs-CZ" sz="2000" dirty="0">
                <a:solidFill>
                  <a:srgbClr val="002060"/>
                </a:solidFill>
              </a:rPr>
              <a:t>, jak vypracovat štíhlé plátno.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632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BMC je navrhován a realizován v určitém prostředí (firma nefunguje ve vakuu)! Prostředí vlastně dodává našemu modelu kontext. Dále faktory, které jej ovlivňují. No a samozřejmě také překážky a omezení.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Hlavní trendy – trendy z </a:t>
            </a:r>
            <a:r>
              <a:rPr lang="cs-CZ" sz="2000" dirty="0" err="1">
                <a:solidFill>
                  <a:srgbClr val="002060"/>
                </a:solidFill>
              </a:rPr>
              <a:t>PESTky</a:t>
            </a:r>
            <a:r>
              <a:rPr lang="cs-CZ" sz="2000" dirty="0">
                <a:solidFill>
                  <a:srgbClr val="002060"/>
                </a:solidFill>
              </a:rPr>
              <a:t>, viz první přednáška.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Makroekonomické síly – globální tržní podmínky, kapitálové trhy, ekonomická infrastruktura, komodity a další zdroje.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Sektorové síly – dodavatelé a další aktéři hodnotového řetězce, zainteresované osoby, konkurence, nově příchozí firmy, substituční produkty.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Tržní síly – tržní segmenty, potřeby a požadavky, tržní faktory, přechodové náklady, příjmová aktiva.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Prostředí business modelu: kontext, faktory, překážky</a:t>
            </a:r>
          </a:p>
        </p:txBody>
      </p:sp>
    </p:spTree>
    <p:extLst>
      <p:ext uri="{BB962C8B-B14F-4D97-AF65-F5344CB8AC3E}">
        <p14:creationId xmlns:p14="http://schemas.microsoft.com/office/powerpoint/2010/main" val="211785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Všechny faktory z minulého snímku se samozřejmě mění v čase a ovlivňují šanci na úspěch našeho návrhu!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Proto řešíme u jednotlivých položek i jejich trend vývoje, prognózujeme vývoj v krátkém/dlouhém období.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pracovat se scénáři budoucnosti. Známe klasické pozitivní, realistický, negativní, ale hlavně používáme kontextové situace, do kterých se může stav vyvinout.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Role času při vývoji BMC</a:t>
            </a:r>
          </a:p>
        </p:txBody>
      </p:sp>
    </p:spTree>
    <p:extLst>
      <p:ext uri="{BB962C8B-B14F-4D97-AF65-F5344CB8AC3E}">
        <p14:creationId xmlns:p14="http://schemas.microsoft.com/office/powerpoint/2010/main" val="139753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Máme vyplněné celé plátno, co teď?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plátna můžeme provést 2 způsoby.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Celkové hodnocení – hodnotíme celý model na základě všech silných stránek a slabin.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pomocí SWOT – každou položku zvlášť zhodnotíme SWOT analýzou.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Hodnocení celého BMC</a:t>
            </a:r>
          </a:p>
        </p:txBody>
      </p:sp>
    </p:spTree>
    <p:extLst>
      <p:ext uri="{BB962C8B-B14F-4D97-AF65-F5344CB8AC3E}">
        <p14:creationId xmlns:p14="http://schemas.microsoft.com/office/powerpoint/2010/main" val="8064383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4288</TotalTime>
  <Words>2794</Words>
  <Application>Microsoft Office PowerPoint</Application>
  <PresentationFormat>Předvádění na obrazovce (16:9)</PresentationFormat>
  <Paragraphs>228</Paragraphs>
  <Slides>34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SLU</vt:lpstr>
      <vt:lpstr>Strategický marketing – BMC, VPC a strategický marketingový proces</vt:lpstr>
      <vt:lpstr>Obsah přednášky</vt:lpstr>
      <vt:lpstr>1 Případová studie - Juicero</vt:lpstr>
      <vt:lpstr>Zajímavé články</vt:lpstr>
      <vt:lpstr>2 BMC – Lean Canvas</vt:lpstr>
      <vt:lpstr>Lean Canvas</vt:lpstr>
      <vt:lpstr>Prostředí business modelu: kontext, faktory, překážky</vt:lpstr>
      <vt:lpstr>Role času při vývoji BMC</vt:lpstr>
      <vt:lpstr>Hodnocení celého BMC</vt:lpstr>
      <vt:lpstr>Pojďme si to procvičit</vt:lpstr>
      <vt:lpstr>3 Value Proposition Canvas (VPC)</vt:lpstr>
      <vt:lpstr>Value Proposition Canvas (VPC)</vt:lpstr>
      <vt:lpstr>Pravá část – profil zákazníka</vt:lpstr>
      <vt:lpstr>Levá část – hodnotová nabídka</vt:lpstr>
      <vt:lpstr>Postup provádění VPC 1</vt:lpstr>
      <vt:lpstr>Postup provádění VPC 2</vt:lpstr>
      <vt:lpstr>Postup provádění VPC 3</vt:lpstr>
      <vt:lpstr>Co jsem VPC získal?</vt:lpstr>
      <vt:lpstr>Úkol na seminář</vt:lpstr>
      <vt:lpstr>Doporučené čtení</vt:lpstr>
      <vt:lpstr>Mark Ritson na Marketing Festivalu 2019</vt:lpstr>
      <vt:lpstr>4 Důležité pojmy pro strategický marketing 1</vt:lpstr>
      <vt:lpstr>Důležité pojmy pro strategický marketing 2</vt:lpstr>
      <vt:lpstr>Důležité pojmy pro strategický marketing 3</vt:lpstr>
      <vt:lpstr>5 Proces strategického řízení</vt:lpstr>
      <vt:lpstr>Cíl firmy</vt:lpstr>
      <vt:lpstr>Vize a mise 1</vt:lpstr>
      <vt:lpstr>Vize a mise 2</vt:lpstr>
      <vt:lpstr>Příklady vize a poslání (mise)</vt:lpstr>
      <vt:lpstr>Příklady vize a poslání (mise)</vt:lpstr>
      <vt:lpstr>Company Mission Statements</vt:lpstr>
      <vt:lpstr>Meta mění své hodnoty a misi (Marketing žurnál) </vt:lpstr>
      <vt:lpstr>Konec prezentace</vt:lpstr>
      <vt:lpstr>Úkol na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141</cp:revision>
  <dcterms:created xsi:type="dcterms:W3CDTF">2016-07-06T15:42:34Z</dcterms:created>
  <dcterms:modified xsi:type="dcterms:W3CDTF">2023-10-02T11:35:11Z</dcterms:modified>
</cp:coreProperties>
</file>