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341" r:id="rId4"/>
    <p:sldId id="379" r:id="rId5"/>
    <p:sldId id="380" r:id="rId6"/>
    <p:sldId id="342" r:id="rId7"/>
    <p:sldId id="381" r:id="rId8"/>
    <p:sldId id="382" r:id="rId9"/>
    <p:sldId id="383" r:id="rId10"/>
    <p:sldId id="343" r:id="rId11"/>
    <p:sldId id="344" r:id="rId12"/>
    <p:sldId id="345" r:id="rId13"/>
    <p:sldId id="346" r:id="rId14"/>
    <p:sldId id="347" r:id="rId15"/>
    <p:sldId id="348" r:id="rId16"/>
    <p:sldId id="384" r:id="rId17"/>
    <p:sldId id="349" r:id="rId18"/>
    <p:sldId id="350" r:id="rId19"/>
    <p:sldId id="351" r:id="rId20"/>
    <p:sldId id="352" r:id="rId21"/>
    <p:sldId id="353" r:id="rId22"/>
    <p:sldId id="354" r:id="rId23"/>
    <p:sldId id="355" r:id="rId24"/>
    <p:sldId id="356" r:id="rId25"/>
    <p:sldId id="357" r:id="rId26"/>
    <p:sldId id="358" r:id="rId27"/>
    <p:sldId id="386" r:id="rId28"/>
    <p:sldId id="387" r:id="rId29"/>
    <p:sldId id="388" r:id="rId30"/>
    <p:sldId id="389" r:id="rId31"/>
    <p:sldId id="390" r:id="rId32"/>
    <p:sldId id="300" r:id="rId33"/>
    <p:sldId id="391" r:id="rId34"/>
    <p:sldId id="301" r:id="rId35"/>
    <p:sldId id="395" r:id="rId36"/>
    <p:sldId id="396" r:id="rId37"/>
    <p:sldId id="397" r:id="rId38"/>
    <p:sldId id="398" r:id="rId39"/>
    <p:sldId id="399" r:id="rId40"/>
    <p:sldId id="359" r:id="rId41"/>
    <p:sldId id="360" r:id="rId42"/>
    <p:sldId id="361" r:id="rId43"/>
    <p:sldId id="362" r:id="rId44"/>
    <p:sldId id="363" r:id="rId45"/>
    <p:sldId id="364" r:id="rId46"/>
    <p:sldId id="385" r:id="rId47"/>
    <p:sldId id="263" r:id="rId48"/>
    <p:sldId id="400" r:id="rId4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DC22F923-862A-4A8A-B319-EFB2051AB34A}"/>
    <pc:docChg chg="modSld sldOrd">
      <pc:chgData name="Michal Stoklasa" userId="7c7ba8f323bf6ffe" providerId="LiveId" clId="{DC22F923-862A-4A8A-B319-EFB2051AB34A}" dt="2023-11-30T07:30:27.317" v="1"/>
      <pc:docMkLst>
        <pc:docMk/>
      </pc:docMkLst>
      <pc:sldChg chg="ord">
        <pc:chgData name="Michal Stoklasa" userId="7c7ba8f323bf6ffe" providerId="LiveId" clId="{DC22F923-862A-4A8A-B319-EFB2051AB34A}" dt="2023-11-30T07:30:27.317" v="1"/>
        <pc:sldMkLst>
          <pc:docMk/>
          <pc:sldMk cId="1729371562" sldId="400"/>
        </pc:sldMkLst>
      </pc:sldChg>
    </pc:docChg>
  </pc:docChgLst>
  <pc:docChgLst>
    <pc:chgData name="Michal Stoklasa" userId="7c7ba8f323bf6ffe" providerId="LiveId" clId="{60755DE7-97F5-483E-AFDD-60218023E94F}"/>
    <pc:docChg chg="modSld">
      <pc:chgData name="Michal Stoklasa" userId="7c7ba8f323bf6ffe" providerId="LiveId" clId="{60755DE7-97F5-483E-AFDD-60218023E94F}" dt="2023-03-20T12:06:05.106" v="0" actId="6549"/>
      <pc:docMkLst>
        <pc:docMk/>
      </pc:docMkLst>
      <pc:sldChg chg="modSp mod">
        <pc:chgData name="Michal Stoklasa" userId="7c7ba8f323bf6ffe" providerId="LiveId" clId="{60755DE7-97F5-483E-AFDD-60218023E94F}" dt="2023-03-20T12:06:05.106" v="0" actId="6549"/>
        <pc:sldMkLst>
          <pc:docMk/>
          <pc:sldMk cId="1406646625" sldId="381"/>
        </pc:sldMkLst>
        <pc:spChg chg="mod">
          <ac:chgData name="Michal Stoklasa" userId="7c7ba8f323bf6ffe" providerId="LiveId" clId="{60755DE7-97F5-483E-AFDD-60218023E94F}" dt="2023-03-20T12:06:05.106" v="0" actId="6549"/>
          <ac:spMkLst>
            <pc:docMk/>
            <pc:sldMk cId="1406646625" sldId="381"/>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30.11.2023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30826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8195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8557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68588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57809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29484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55124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42457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07005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81968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23023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02702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641468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http://modernirizeni.ihned.cz/c1-20362510-strategie-modreho-oceanu-pro-kazdou-firmu</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23917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85584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 http://www.marketingovenoviny.cz/marketing_11076/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416325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Typickým příkladem zde jsou produkty firmy Apple. Jakmile si pořídíte jedno zařízení, dejme tomu iPhone, po přihlášení začínáte využívat veškeré návazné služby, které tvoří značnou část z přidané hodnoty tohoto produktu. Přihlásíte se do iTunes a začnete nakupovat hudbu, filmy, knihy, hry. Samotný produkt, ten přístroj ve vaší ruce, je jen součástí něčeho mnohem většího, za co jsou pak zákazníci ochotni zaplatit podstatně větší částku. Vede to pak k dalšímu jevu, jakmile máte jeden produkt a jste vázáni ve všech doplňkových službách, koupíte si další produkty z produktové rodiny, takže kromě telefonu sáhnete i po tabletu, laptopu atd.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38571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Vezmeme-li v úvahu model totálního produktu v marketingu, vyplyne nám z toho, že v rámci jednotlivých vrstev je důležitá nejen fyzická charakteristika produktu, ale právě ty nehmatatelné atributy přidávají největší část hodnoty. Např. u </a:t>
            </a:r>
            <a:r>
              <a:rPr lang="cs-CZ" sz="1200" kern="1200" dirty="0" err="1">
                <a:solidFill>
                  <a:schemeClr val="tx1"/>
                </a:solidFill>
                <a:effectLst/>
                <a:latin typeface="+mn-lt"/>
                <a:ea typeface="+mn-ea"/>
                <a:cs typeface="+mn-cs"/>
              </a:rPr>
              <a:t>high-tech</a:t>
            </a:r>
            <a:r>
              <a:rPr lang="cs-CZ" sz="1200" kern="1200" dirty="0">
                <a:solidFill>
                  <a:schemeClr val="tx1"/>
                </a:solidFill>
                <a:effectLst/>
                <a:latin typeface="+mn-lt"/>
                <a:ea typeface="+mn-ea"/>
                <a:cs typeface="+mn-cs"/>
              </a:rPr>
              <a:t> zařízení firmy často sklouznou pouze k zaměření na technické specifikace (patrné např. u telefonů s neustále rostoucím počtem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fotoaparátů, rostoucím rozlišením displejů apod.), místo aby se soustředily na přidanou hodnotu produktu v oblasti digitálních služeb. Patrné je to např. opět u telefonů na chování </a:t>
            </a:r>
            <a:r>
              <a:rPr lang="cs-CZ" sz="1200" kern="1200" dirty="0" err="1">
                <a:solidFill>
                  <a:schemeClr val="tx1"/>
                </a:solidFill>
                <a:effectLst/>
                <a:latin typeface="+mn-lt"/>
                <a:ea typeface="+mn-ea"/>
                <a:cs typeface="+mn-cs"/>
              </a:rPr>
              <a:t>Samsungu</a:t>
            </a:r>
            <a:r>
              <a:rPr lang="cs-CZ" sz="1200" kern="1200" dirty="0">
                <a:solidFill>
                  <a:schemeClr val="tx1"/>
                </a:solidFill>
                <a:effectLst/>
                <a:latin typeface="+mn-lt"/>
                <a:ea typeface="+mn-ea"/>
                <a:cs typeface="+mn-cs"/>
              </a:rPr>
              <a:t> vůči </a:t>
            </a:r>
            <a:r>
              <a:rPr lang="cs-CZ" sz="1200" kern="1200" dirty="0" err="1">
                <a:solidFill>
                  <a:schemeClr val="tx1"/>
                </a:solidFill>
                <a:effectLst/>
                <a:latin typeface="+mn-lt"/>
                <a:ea typeface="+mn-ea"/>
                <a:cs typeface="+mn-cs"/>
              </a:rPr>
              <a:t>Applu</a:t>
            </a:r>
            <a:r>
              <a:rPr lang="cs-CZ" sz="1200" kern="1200" dirty="0">
                <a:solidFill>
                  <a:schemeClr val="tx1"/>
                </a:solidFill>
                <a:effectLst/>
                <a:latin typeface="+mn-lt"/>
                <a:ea typeface="+mn-ea"/>
                <a:cs typeface="+mn-cs"/>
              </a:rPr>
              <a:t>. Samsung dlouhou dobu naprosto ignoroval tuto přidanou hodnotu a pouze se soustředil na specifikace. Běžnému uživateli je ale naprosto jedno, kolik má telefon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on chce snadnost použití a plný obchod, odkud si může stáhnout hudbu, filmy, knihy apod. Samsung tento skluz musel dohánět řadu let (pokusy o vlastní obchod, vlastní hudbu, úspěch až při spolupráci s externími partnery).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81830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510959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544933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98917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19459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813108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365324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https://cz.pinterest.com/pin/8162843054074839/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654023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810728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http://www.jaknainternet.cz/page/1665/crowdsourcing/</a:t>
            </a:r>
          </a:p>
          <a:p>
            <a:endParaRPr lang="cs-CZ" baseline="0" dirty="0"/>
          </a:p>
          <a:p>
            <a:r>
              <a:rPr lang="cs-CZ" baseline="0" dirty="0"/>
              <a:t>Zdroj: http://www.slideshare.net/EnterpriseCoCreation/local-motors-co-creation-case-epmd-13-july2011-v4 !</a:t>
            </a:r>
            <a:r>
              <a:rPr lang="cs-CZ" baseline="0" dirty="0" err="1"/>
              <a:t>thx</a:t>
            </a:r>
            <a:r>
              <a:rPr lang="cs-CZ" baseline="0" dirty="0"/>
              <a:t> to Martin </a:t>
            </a:r>
            <a:r>
              <a:rPr lang="cs-CZ" baseline="0" dirty="0" err="1"/>
              <a:t>Klepek</a:t>
            </a:r>
            <a:r>
              <a:rPr lang="cs-CZ" baseline="0" dirty="0"/>
              <a: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730265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109128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91620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378547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647565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296996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79510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207546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711794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782764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http://www.czechinno.cz/inovace/definice-inovace/5-hlavnich-inovacnich-typu.aspx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2463714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3496584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89871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88605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1020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86903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85750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52548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7467600" cy="857250"/>
          </a:xfrm>
          <a:prstGeom prst="rect">
            <a:avLst/>
          </a:prstGeom>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a:prstGeom prst="rect">
            <a:avLst/>
          </a:prstGeo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a:xfrm rot="5400000">
            <a:off x="7840980" y="763382"/>
            <a:ext cx="1508760" cy="384048"/>
          </a:xfrm>
          <a:prstGeom prst="rect">
            <a:avLst/>
          </a:prstGeom>
        </p:spPr>
        <p:txBody>
          <a:bodyPr rtlCol="0"/>
          <a:lstStyle/>
          <a:p>
            <a:fld id="{18A2481B-5154-415F-B752-558547769AA3}" type="datetimeFigureOut">
              <a:rPr lang="cs-CZ" smtClean="0"/>
              <a:pPr/>
              <a:t>30.11.2023</a:t>
            </a:fld>
            <a:endParaRPr lang="cs-CZ"/>
          </a:p>
        </p:txBody>
      </p:sp>
      <p:sp>
        <p:nvSpPr>
          <p:cNvPr id="9" name="Zástupný symbol pro číslo snímku 8"/>
          <p:cNvSpPr>
            <a:spLocks noGrp="1"/>
          </p:cNvSpPr>
          <p:nvPr>
            <p:ph type="sldNum" sz="quarter" idx="15"/>
          </p:nvPr>
        </p:nvSpPr>
        <p:spPr>
          <a:xfrm>
            <a:off x="8129016" y="4300538"/>
            <a:ext cx="609600" cy="390906"/>
          </a:xfrm>
          <a:prstGeom prst="rect">
            <a:avLst/>
          </a:prstGeom>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a:xfrm rot="5400000">
            <a:off x="7390236" y="2757210"/>
            <a:ext cx="2400300" cy="365760"/>
          </a:xfrm>
          <a:prstGeom prst="rect">
            <a:avLst/>
          </a:prstGeom>
        </p:spPr>
        <p:txBody>
          <a:bodyPr rtlCol="0"/>
          <a:lstStyle/>
          <a:p>
            <a:endParaRPr lang="cs-CZ"/>
          </a:p>
        </p:txBody>
      </p:sp>
    </p:spTree>
    <p:extLst>
      <p:ext uri="{BB962C8B-B14F-4D97-AF65-F5344CB8AC3E}">
        <p14:creationId xmlns:p14="http://schemas.microsoft.com/office/powerpoint/2010/main" val="1008539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iaguru.cz/encyklopedie-medii/slovnik/klicova-slova/long-tai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gmtpress.cz/strategie-modreho-oceanu-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odernirizeni.ihned.cz/index.php?s1=6&amp;s2=0&amp;s3=0&amp;s4=0&amp;s5=0&amp;s6=0&amp;m=d&amp;article%5bid%5d=1797846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managementnews.cz/manazer/rizeni-firmy-a-organizace-id-147972/jak-eliminovat-konkurenci-modrymi-oceany-id-211159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marketingovenoviny.cz/marketing_1107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rbes.com/sites/unicefusa/2017/09/30/this-group-of-young-leaders-saves-and-protects-migrants-in-mexico/#37cf9d551da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usinessinsider.com/apple-ecosystem-2016-6/#1-airdrop-makes-it-easy-to-transfer-stuff-on-your-iphone-to-your-mac-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xiaomi-czech.cz/typ-produktu/chytra-domacnos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igitaltrends.com/computing/choosing-an-electronic-ecosyste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pymnts.com/ecosystems/2017/apple-iphone-supply-chain-and-shares-conundrum/" TargetMode="External"/><Relationship Id="rId5" Type="http://schemas.openxmlformats.org/officeDocument/2006/relationships/hyperlink" Target="https://fontech.startitup.sk/apple-prilaka-zakaznikov-na-iphone-8-trikom/" TargetMode="External"/><Relationship Id="rId4" Type="http://schemas.openxmlformats.org/officeDocument/2006/relationships/hyperlink" Target="https://www.theverge.com/2016/9/7/12828846/apple-s-greatest-product-is-its-ecosyste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hare.net/EnterpriseCoCreation/local-motors-co-creation-case-epmd-13-july2011-v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zive.cz/clanky/evropska-komise-zverejnila-navod-jak-bojovat-s-piraty-zatim-je-dobrovolny/sc-3-a-189808/default.asp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nflow.cz/crowdsourcing-jeho-vyuziti-v-praxi"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logopro.cz/nase-sluzby" TargetMode="External"/><Relationship Id="rId4" Type="http://schemas.openxmlformats.org/officeDocument/2006/relationships/hyperlink" Target="http://www.perfectcrowd.cz/crowdsourcin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zechinno.cz/inovace/definice-inovace/5-hlavnich-inovacnich-typu.asp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zive.cz/bleskovky/ipad-pro-zitra-v-obchodech-nejlevnejsi-verze-za-25-tisic-pero-za-tri-a-pul/sc-4-a-180342/defaul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oogle.cz/search?q=hodnotov%C3%A1+k%C5%99ivka&amp;espv=2&amp;biw=1920&amp;bih=955&amp;source=lnms&amp;tbm=isch&amp;sa=X&amp;ved=0CAYQ_AUoAWoVChMI8rW2_uOIyQIV4u5yCh3TsAWZ#imgrc=a4WaqxB5dB-USM%3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Produkt</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err="1">
                <a:solidFill>
                  <a:schemeClr val="bg1"/>
                </a:solidFill>
                <a:latin typeface="Times New Roman" panose="02020603050405020304" pitchFamily="18" charset="0"/>
                <a:cs typeface="Times New Roman" panose="02020603050405020304" pitchFamily="18" charset="0"/>
              </a:rPr>
              <a:t>It</a:t>
            </a:r>
            <a:r>
              <a:rPr lang="en-US" sz="1400" dirty="0">
                <a:solidFill>
                  <a:schemeClr val="bg1"/>
                </a:solidFill>
                <a:latin typeface="Times New Roman" panose="02020603050405020304" pitchFamily="18" charset="0"/>
                <a:cs typeface="Times New Roman" panose="02020603050405020304" pitchFamily="18" charset="0"/>
              </a:rPr>
              <a:t>`s</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gonna</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be</a:t>
            </a:r>
            <a:r>
              <a:rPr lang="cs-CZ" sz="1400" dirty="0">
                <a:solidFill>
                  <a:schemeClr val="bg1"/>
                </a:solidFill>
                <a:latin typeface="Times New Roman" panose="02020603050405020304" pitchFamily="18" charset="0"/>
                <a:cs typeface="Times New Roman" panose="02020603050405020304" pitchFamily="18" charset="0"/>
              </a:rPr>
              <a:t> long, baby.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Nápady, ideje, impulzy</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Co na trhu chybí, co lze udělat lépe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Vývoj produktu</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Vysoké náklady na modifikace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Testování</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Nulové prodeje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Nejčastější příčiny neúspěchu</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Vyčerpání rozpočtu</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Změna na trhu</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Tvorba tržního prostoru</a:t>
            </a:r>
          </a:p>
        </p:txBody>
      </p:sp>
      <p:sp>
        <p:nvSpPr>
          <p:cNvPr id="6" name="Nadpis 5"/>
          <p:cNvSpPr>
            <a:spLocks noGrp="1"/>
          </p:cNvSpPr>
          <p:nvPr>
            <p:ph type="title"/>
          </p:nvPr>
        </p:nvSpPr>
        <p:spPr>
          <a:xfrm>
            <a:off x="107504" y="195486"/>
            <a:ext cx="8136904" cy="507703"/>
          </a:xfrm>
        </p:spPr>
        <p:txBody>
          <a:bodyPr/>
          <a:lstStyle/>
          <a:p>
            <a:r>
              <a:rPr lang="cs-CZ" dirty="0"/>
              <a:t>A Fáze vývoje produktu (</a:t>
            </a:r>
            <a:r>
              <a:rPr lang="cs-CZ" dirty="0" err="1"/>
              <a:t>product</a:t>
            </a:r>
            <a:r>
              <a:rPr lang="cs-CZ" dirty="0"/>
              <a:t> </a:t>
            </a:r>
            <a:r>
              <a:rPr lang="cs-CZ" dirty="0" err="1"/>
              <a:t>development</a:t>
            </a:r>
            <a:r>
              <a:rPr lang="cs-CZ" dirty="0"/>
              <a:t>)</a:t>
            </a:r>
          </a:p>
        </p:txBody>
      </p:sp>
    </p:spTree>
    <p:extLst>
      <p:ext uri="{BB962C8B-B14F-4D97-AF65-F5344CB8AC3E}">
        <p14:creationId xmlns:p14="http://schemas.microsoft.com/office/powerpoint/2010/main" val="398045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Spuštění</a:t>
            </a:r>
            <a:r>
              <a:rPr lang="en-US" altLang="cs-CZ" sz="2000" dirty="0">
                <a:solidFill>
                  <a:srgbClr val="002060"/>
                </a:solidFill>
              </a:rPr>
              <a:t> </a:t>
            </a:r>
            <a:r>
              <a:rPr lang="en-US" altLang="cs-CZ" sz="2000" dirty="0" err="1">
                <a:solidFill>
                  <a:srgbClr val="002060"/>
                </a:solidFill>
              </a:rPr>
              <a:t>prodeje</a:t>
            </a:r>
            <a:r>
              <a:rPr lang="en-US" altLang="cs-CZ" sz="2000" dirty="0">
                <a:solidFill>
                  <a:srgbClr val="002060"/>
                </a:solidFill>
              </a:rPr>
              <a:t> </a:t>
            </a:r>
            <a:r>
              <a:rPr lang="en-US" altLang="cs-CZ" sz="2000" dirty="0" err="1">
                <a:solidFill>
                  <a:srgbClr val="002060"/>
                </a:solidFill>
              </a:rPr>
              <a:t>produktu</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Příliv</a:t>
            </a:r>
            <a:r>
              <a:rPr lang="en-US" altLang="cs-CZ" sz="2000" dirty="0">
                <a:solidFill>
                  <a:srgbClr val="002060"/>
                </a:solidFill>
              </a:rPr>
              <a:t> </a:t>
            </a:r>
            <a:r>
              <a:rPr lang="en-US" altLang="cs-CZ" sz="2000" dirty="0" err="1">
                <a:solidFill>
                  <a:srgbClr val="002060"/>
                </a:solidFill>
              </a:rPr>
              <a:t>příjmů</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Důraz</a:t>
            </a:r>
            <a:r>
              <a:rPr lang="en-US" altLang="cs-CZ" sz="2000" dirty="0">
                <a:solidFill>
                  <a:srgbClr val="002060"/>
                </a:solidFill>
              </a:rPr>
              <a:t> je </a:t>
            </a:r>
            <a:r>
              <a:rPr lang="en-US" altLang="cs-CZ" sz="2000" dirty="0" err="1">
                <a:solidFill>
                  <a:srgbClr val="002060"/>
                </a:solidFill>
              </a:rPr>
              <a:t>kladen</a:t>
            </a:r>
            <a:r>
              <a:rPr lang="en-US" altLang="cs-CZ" sz="2000" dirty="0">
                <a:solidFill>
                  <a:srgbClr val="002060"/>
                </a:solidFill>
              </a:rPr>
              <a:t> </a:t>
            </a:r>
            <a:r>
              <a:rPr lang="en-US" altLang="cs-CZ" sz="2000" dirty="0" err="1">
                <a:solidFill>
                  <a:srgbClr val="002060"/>
                </a:solidFill>
              </a:rPr>
              <a:t>na</a:t>
            </a:r>
            <a:r>
              <a:rPr lang="en-US" altLang="cs-CZ" sz="2000" dirty="0">
                <a:solidFill>
                  <a:srgbClr val="002060"/>
                </a:solidFill>
              </a:rPr>
              <a:t> </a:t>
            </a:r>
            <a:r>
              <a:rPr lang="en-US" altLang="cs-CZ" sz="2000" dirty="0" err="1">
                <a:solidFill>
                  <a:srgbClr val="002060"/>
                </a:solidFill>
              </a:rPr>
              <a:t>marketingovou</a:t>
            </a:r>
            <a:r>
              <a:rPr lang="en-US" altLang="cs-CZ" sz="2000" dirty="0">
                <a:solidFill>
                  <a:srgbClr val="002060"/>
                </a:solidFill>
              </a:rPr>
              <a:t> </a:t>
            </a:r>
            <a:r>
              <a:rPr lang="en-US" altLang="cs-CZ" sz="2000" dirty="0" err="1">
                <a:solidFill>
                  <a:srgbClr val="002060"/>
                </a:solidFill>
              </a:rPr>
              <a:t>komunikaci</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masivní</a:t>
            </a:r>
            <a:r>
              <a:rPr lang="en-US" altLang="cs-CZ" sz="2000" dirty="0">
                <a:solidFill>
                  <a:srgbClr val="002060"/>
                </a:solidFill>
              </a:rPr>
              <a:t> </a:t>
            </a:r>
            <a:r>
              <a:rPr lang="en-US" altLang="cs-CZ" sz="2000" dirty="0" err="1">
                <a:solidFill>
                  <a:srgbClr val="002060"/>
                </a:solidFill>
              </a:rPr>
              <a:t>propagace</a:t>
            </a:r>
            <a:r>
              <a:rPr lang="en-US" altLang="cs-CZ" sz="2000" dirty="0">
                <a:solidFill>
                  <a:srgbClr val="002060"/>
                </a:solidFill>
              </a:rPr>
              <a:t> / WOM</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Zavedení</a:t>
            </a:r>
            <a:r>
              <a:rPr lang="en-US" altLang="cs-CZ" sz="2000" dirty="0">
                <a:solidFill>
                  <a:srgbClr val="002060"/>
                </a:solidFill>
              </a:rPr>
              <a:t> </a:t>
            </a:r>
            <a:r>
              <a:rPr lang="en-US" altLang="cs-CZ" sz="2000" dirty="0" err="1">
                <a:solidFill>
                  <a:srgbClr val="002060"/>
                </a:solidFill>
              </a:rPr>
              <a:t>distribuč</a:t>
            </a:r>
            <a:r>
              <a:rPr lang="cs-CZ" altLang="cs-CZ" sz="2000" dirty="0">
                <a:solidFill>
                  <a:srgbClr val="002060"/>
                </a:solidFill>
              </a:rPr>
              <a:t>n</a:t>
            </a:r>
            <a:r>
              <a:rPr lang="en-US" altLang="cs-CZ" sz="2000" dirty="0" err="1">
                <a:solidFill>
                  <a:srgbClr val="002060"/>
                </a:solidFill>
              </a:rPr>
              <a:t>ích</a:t>
            </a:r>
            <a:r>
              <a:rPr lang="en-US" altLang="cs-CZ" sz="2000" dirty="0">
                <a:solidFill>
                  <a:srgbClr val="002060"/>
                </a:solidFill>
              </a:rPr>
              <a:t> </a:t>
            </a:r>
            <a:r>
              <a:rPr lang="en-US" altLang="cs-CZ" sz="2000" dirty="0" err="1">
                <a:solidFill>
                  <a:srgbClr val="002060"/>
                </a:solidFill>
              </a:rPr>
              <a:t>kanálů</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Klíčová</a:t>
            </a:r>
            <a:r>
              <a:rPr lang="en-US" altLang="cs-CZ" sz="2000" dirty="0">
                <a:solidFill>
                  <a:srgbClr val="002060"/>
                </a:solidFill>
              </a:rPr>
              <a:t> je </a:t>
            </a:r>
            <a:r>
              <a:rPr lang="en-US" altLang="cs-CZ" sz="2000" dirty="0" err="1">
                <a:solidFill>
                  <a:srgbClr val="002060"/>
                </a:solidFill>
              </a:rPr>
              <a:t>cenová</a:t>
            </a:r>
            <a:r>
              <a:rPr lang="en-US" altLang="cs-CZ" sz="2000" dirty="0">
                <a:solidFill>
                  <a:srgbClr val="002060"/>
                </a:solidFill>
              </a:rPr>
              <a:t> </a:t>
            </a:r>
            <a:r>
              <a:rPr lang="en-US" altLang="cs-CZ" sz="2000" dirty="0" err="1">
                <a:solidFill>
                  <a:srgbClr val="002060"/>
                </a:solidFill>
              </a:rPr>
              <a:t>tvorba</a:t>
            </a:r>
            <a:r>
              <a:rPr lang="cs-CZ" altLang="cs-CZ" sz="2000" dirty="0">
                <a:solidFill>
                  <a:srgbClr val="002060"/>
                </a:solidFill>
              </a:rPr>
              <a:t>:</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inovátoři</a:t>
            </a:r>
            <a:r>
              <a:rPr lang="en-US" altLang="cs-CZ" sz="2000" dirty="0">
                <a:solidFill>
                  <a:srgbClr val="002060"/>
                </a:solidFill>
              </a:rPr>
              <a:t>, </a:t>
            </a:r>
            <a:r>
              <a:rPr lang="en-US" altLang="cs-CZ" sz="2000" dirty="0" err="1">
                <a:solidFill>
                  <a:srgbClr val="002060"/>
                </a:solidFill>
              </a:rPr>
              <a:t>vysoce</a:t>
            </a:r>
            <a:r>
              <a:rPr lang="en-US" altLang="cs-CZ" sz="2000" dirty="0">
                <a:solidFill>
                  <a:srgbClr val="002060"/>
                </a:solidFill>
              </a:rPr>
              <a:t> </a:t>
            </a:r>
            <a:r>
              <a:rPr lang="en-US" altLang="cs-CZ" sz="2000" dirty="0" err="1">
                <a:solidFill>
                  <a:srgbClr val="002060"/>
                </a:solidFill>
              </a:rPr>
              <a:t>adaptibilní</a:t>
            </a:r>
            <a:r>
              <a:rPr lang="en-US" altLang="cs-CZ" sz="2000" dirty="0">
                <a:solidFill>
                  <a:srgbClr val="002060"/>
                </a:solidFill>
              </a:rPr>
              <a:t>, </a:t>
            </a:r>
            <a:r>
              <a:rPr lang="en-US" altLang="cs-CZ" sz="2000" dirty="0" err="1">
                <a:solidFill>
                  <a:srgbClr val="002060"/>
                </a:solidFill>
              </a:rPr>
              <a:t>časná</a:t>
            </a:r>
            <a:r>
              <a:rPr lang="en-US" altLang="cs-CZ" sz="2000" dirty="0">
                <a:solidFill>
                  <a:srgbClr val="002060"/>
                </a:solidFill>
              </a:rPr>
              <a:t> </a:t>
            </a:r>
            <a:r>
              <a:rPr lang="en-US" altLang="cs-CZ" sz="2000" dirty="0" err="1">
                <a:solidFill>
                  <a:srgbClr val="002060"/>
                </a:solidFill>
              </a:rPr>
              <a:t>většina</a:t>
            </a:r>
            <a:r>
              <a:rPr lang="en-US" altLang="cs-CZ" sz="2000" dirty="0">
                <a:solidFill>
                  <a:srgbClr val="002060"/>
                </a:solidFill>
              </a:rPr>
              <a:t>, </a:t>
            </a:r>
            <a:r>
              <a:rPr lang="en-US" altLang="cs-CZ" sz="2000" dirty="0" err="1">
                <a:solidFill>
                  <a:srgbClr val="002060"/>
                </a:solidFill>
              </a:rPr>
              <a:t>pozdní</a:t>
            </a:r>
            <a:r>
              <a:rPr lang="en-US" altLang="cs-CZ" sz="2000" dirty="0">
                <a:solidFill>
                  <a:srgbClr val="002060"/>
                </a:solidFill>
              </a:rPr>
              <a:t> </a:t>
            </a:r>
            <a:r>
              <a:rPr lang="en-US" altLang="cs-CZ" sz="2000" dirty="0" err="1">
                <a:solidFill>
                  <a:srgbClr val="002060"/>
                </a:solidFill>
              </a:rPr>
              <a:t>většina</a:t>
            </a:r>
            <a:r>
              <a:rPr lang="en-US" altLang="cs-CZ" sz="2000" dirty="0">
                <a:solidFill>
                  <a:srgbClr val="002060"/>
                </a:solidFill>
              </a:rPr>
              <a:t>, </a:t>
            </a:r>
            <a:r>
              <a:rPr lang="en-US" altLang="cs-CZ" sz="2000" dirty="0" err="1">
                <a:solidFill>
                  <a:srgbClr val="002060"/>
                </a:solidFill>
              </a:rPr>
              <a:t>opozdilci</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exkluzivní</a:t>
            </a:r>
            <a:r>
              <a:rPr lang="en-US" altLang="cs-CZ" sz="2000" dirty="0">
                <a:solidFill>
                  <a:srgbClr val="002060"/>
                </a:solidFill>
              </a:rPr>
              <a:t> / </a:t>
            </a:r>
            <a:r>
              <a:rPr lang="en-US" altLang="cs-CZ" sz="2000" dirty="0" err="1">
                <a:solidFill>
                  <a:srgbClr val="002060"/>
                </a:solidFill>
              </a:rPr>
              <a:t>penetrační</a:t>
            </a:r>
            <a:r>
              <a:rPr lang="en-US" altLang="cs-CZ" sz="2000" dirty="0">
                <a:solidFill>
                  <a:srgbClr val="002060"/>
                </a:solidFill>
              </a:rPr>
              <a:t> </a:t>
            </a:r>
            <a:r>
              <a:rPr lang="en-US" altLang="cs-CZ" sz="2000" dirty="0" err="1">
                <a:solidFill>
                  <a:srgbClr val="002060"/>
                </a:solidFill>
              </a:rPr>
              <a:t>cena</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Potencionální</a:t>
            </a:r>
            <a:r>
              <a:rPr lang="en-US" altLang="cs-CZ" sz="2000" dirty="0">
                <a:solidFill>
                  <a:srgbClr val="002060"/>
                </a:solidFill>
              </a:rPr>
              <a:t> </a:t>
            </a:r>
            <a:r>
              <a:rPr lang="en-US" altLang="cs-CZ" sz="2000" dirty="0" err="1">
                <a:solidFill>
                  <a:srgbClr val="002060"/>
                </a:solidFill>
              </a:rPr>
              <a:t>náklady</a:t>
            </a:r>
            <a:r>
              <a:rPr lang="en-US" altLang="cs-CZ" sz="2000" dirty="0">
                <a:solidFill>
                  <a:srgbClr val="002060"/>
                </a:solidFill>
              </a:rPr>
              <a:t> </a:t>
            </a:r>
            <a:r>
              <a:rPr lang="en-US" altLang="cs-CZ" sz="2000" dirty="0" err="1">
                <a:solidFill>
                  <a:srgbClr val="002060"/>
                </a:solidFill>
              </a:rPr>
              <a:t>na</a:t>
            </a:r>
            <a:r>
              <a:rPr lang="en-US" altLang="cs-CZ" sz="2000" dirty="0">
                <a:solidFill>
                  <a:srgbClr val="002060"/>
                </a:solidFill>
              </a:rPr>
              <a:t> </a:t>
            </a:r>
            <a:r>
              <a:rPr lang="en-US" altLang="cs-CZ" sz="2000" dirty="0" err="1">
                <a:solidFill>
                  <a:srgbClr val="002060"/>
                </a:solidFill>
              </a:rPr>
              <a:t>servis</a:t>
            </a:r>
            <a:r>
              <a:rPr lang="cs-CZ" altLang="cs-CZ" sz="2000" dirty="0">
                <a:solidFill>
                  <a:srgbClr val="002060"/>
                </a:solidFill>
              </a:rPr>
              <a:t>.</a:t>
            </a:r>
            <a:endParaRPr lang="en-US" alt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B Fáze uvedení na trh (market </a:t>
            </a:r>
            <a:r>
              <a:rPr lang="cs-CZ" dirty="0" err="1"/>
              <a:t>introduction</a:t>
            </a:r>
            <a:r>
              <a:rPr lang="cs-CZ" dirty="0"/>
              <a:t>)</a:t>
            </a:r>
          </a:p>
        </p:txBody>
      </p:sp>
    </p:spTree>
    <p:extLst>
      <p:ext uri="{BB962C8B-B14F-4D97-AF65-F5344CB8AC3E}">
        <p14:creationId xmlns:p14="http://schemas.microsoft.com/office/powerpoint/2010/main" val="33764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Výrazný růst prodejů:</a:t>
            </a:r>
          </a:p>
          <a:p>
            <a:pPr lvl="1"/>
            <a:r>
              <a:rPr lang="cs-CZ" sz="2000" dirty="0">
                <a:solidFill>
                  <a:srgbClr val="002060"/>
                </a:solidFill>
              </a:rPr>
              <a:t>Dochází často k přecenění situace.</a:t>
            </a:r>
          </a:p>
          <a:p>
            <a:pPr lvl="1"/>
            <a:r>
              <a:rPr lang="cs-CZ" sz="2000" dirty="0">
                <a:solidFill>
                  <a:srgbClr val="002060"/>
                </a:solidFill>
              </a:rPr>
              <a:t>Mohou být amortizovány náklady, ale nemusí být zajištěn strategický rozvoj firmy!</a:t>
            </a:r>
          </a:p>
          <a:p>
            <a:pPr lvl="1"/>
            <a:r>
              <a:rPr lang="cs-CZ" sz="2000" dirty="0">
                <a:solidFill>
                  <a:srgbClr val="002060"/>
                </a:solidFill>
              </a:rPr>
              <a:t>Přichází konkurenti.</a:t>
            </a:r>
          </a:p>
          <a:p>
            <a:r>
              <a:rPr lang="cs-CZ" sz="2000" dirty="0">
                <a:solidFill>
                  <a:srgbClr val="002060"/>
                </a:solidFill>
              </a:rPr>
              <a:t>Výdaje na marketingovou komunikaci se nezvyšují.</a:t>
            </a:r>
          </a:p>
          <a:p>
            <a:r>
              <a:rPr lang="cs-CZ" sz="2000" dirty="0">
                <a:solidFill>
                  <a:srgbClr val="002060"/>
                </a:solidFill>
              </a:rPr>
              <a:t>Méně investic do zvyšování povědomí o produktu.</a:t>
            </a:r>
          </a:p>
          <a:p>
            <a:r>
              <a:rPr lang="cs-CZ" sz="2000" dirty="0">
                <a:solidFill>
                  <a:srgbClr val="002060"/>
                </a:solidFill>
              </a:rPr>
              <a:t>Je možné rozšiřování sortimentu a modifikace produktu.</a:t>
            </a:r>
          </a:p>
        </p:txBody>
      </p:sp>
      <p:sp>
        <p:nvSpPr>
          <p:cNvPr id="6" name="Nadpis 5"/>
          <p:cNvSpPr>
            <a:spLocks noGrp="1"/>
          </p:cNvSpPr>
          <p:nvPr>
            <p:ph type="title"/>
          </p:nvPr>
        </p:nvSpPr>
        <p:spPr>
          <a:xfrm>
            <a:off x="107504" y="195486"/>
            <a:ext cx="8136904" cy="507703"/>
          </a:xfrm>
        </p:spPr>
        <p:txBody>
          <a:bodyPr/>
          <a:lstStyle/>
          <a:p>
            <a:r>
              <a:rPr lang="cs-CZ" dirty="0"/>
              <a:t>C Fáze růstu (</a:t>
            </a:r>
            <a:r>
              <a:rPr lang="cs-CZ" dirty="0" err="1"/>
              <a:t>growth</a:t>
            </a:r>
            <a:r>
              <a:rPr lang="cs-CZ" dirty="0"/>
              <a:t> </a:t>
            </a:r>
            <a:r>
              <a:rPr lang="cs-CZ" dirty="0" err="1"/>
              <a:t>stage</a:t>
            </a:r>
            <a:r>
              <a:rPr lang="cs-CZ" dirty="0"/>
              <a:t>)</a:t>
            </a:r>
          </a:p>
        </p:txBody>
      </p:sp>
    </p:spTree>
    <p:extLst>
      <p:ext uri="{BB962C8B-B14F-4D97-AF65-F5344CB8AC3E}">
        <p14:creationId xmlns:p14="http://schemas.microsoft.com/office/powerpoint/2010/main" val="137859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Pokud firma v předchozí fázi investovala do vývoje nástupce, začíná v této fázi skutečně vydělávat.</a:t>
            </a:r>
          </a:p>
          <a:p>
            <a:r>
              <a:rPr lang="cs-CZ" sz="2000" dirty="0">
                <a:solidFill>
                  <a:srgbClr val="002060"/>
                </a:solidFill>
              </a:rPr>
              <a:t>Prodloužení životního cyklu:</a:t>
            </a:r>
          </a:p>
          <a:p>
            <a:pPr lvl="1"/>
            <a:r>
              <a:rPr lang="cs-CZ" sz="2000" dirty="0">
                <a:solidFill>
                  <a:srgbClr val="002060"/>
                </a:solidFill>
              </a:rPr>
              <a:t>Varianty produktu (aktualizace, </a:t>
            </a:r>
            <a:r>
              <a:rPr lang="cs-CZ" sz="2000" dirty="0" err="1">
                <a:solidFill>
                  <a:srgbClr val="002060"/>
                </a:solidFill>
              </a:rPr>
              <a:t>facelift</a:t>
            </a:r>
            <a:r>
              <a:rPr lang="cs-CZ" sz="2000" dirty="0">
                <a:solidFill>
                  <a:srgbClr val="002060"/>
                </a:solidFill>
              </a:rPr>
              <a:t>, změna designu, modelové řady, modifikace).</a:t>
            </a:r>
          </a:p>
          <a:p>
            <a:pPr lvl="1"/>
            <a:r>
              <a:rPr lang="cs-CZ" sz="2000" dirty="0">
                <a:solidFill>
                  <a:srgbClr val="002060"/>
                </a:solidFill>
              </a:rPr>
              <a:t>Uvedení na nové trhy.</a:t>
            </a:r>
          </a:p>
          <a:p>
            <a:r>
              <a:rPr lang="cs-CZ" sz="2000" dirty="0">
                <a:solidFill>
                  <a:srgbClr val="002060"/>
                </a:solidFill>
              </a:rPr>
              <a:t>Růst trhu se zastavuje,</a:t>
            </a:r>
          </a:p>
          <a:p>
            <a:r>
              <a:rPr lang="cs-CZ" sz="2000" dirty="0">
                <a:solidFill>
                  <a:srgbClr val="002060"/>
                </a:solidFill>
              </a:rPr>
              <a:t>Konkurenti se slabší pozicí opouští trh.</a:t>
            </a:r>
          </a:p>
        </p:txBody>
      </p:sp>
      <p:sp>
        <p:nvSpPr>
          <p:cNvPr id="6" name="Nadpis 5"/>
          <p:cNvSpPr>
            <a:spLocks noGrp="1"/>
          </p:cNvSpPr>
          <p:nvPr>
            <p:ph type="title"/>
          </p:nvPr>
        </p:nvSpPr>
        <p:spPr>
          <a:xfrm>
            <a:off x="107504" y="195486"/>
            <a:ext cx="8136904" cy="507703"/>
          </a:xfrm>
        </p:spPr>
        <p:txBody>
          <a:bodyPr/>
          <a:lstStyle/>
          <a:p>
            <a:r>
              <a:rPr lang="cs-CZ" dirty="0"/>
              <a:t>D Fáze zralosti (maturity </a:t>
            </a:r>
            <a:r>
              <a:rPr lang="cs-CZ" dirty="0" err="1"/>
              <a:t>stage</a:t>
            </a:r>
            <a:r>
              <a:rPr lang="cs-CZ" dirty="0"/>
              <a:t>)</a:t>
            </a:r>
          </a:p>
        </p:txBody>
      </p:sp>
    </p:spTree>
    <p:extLst>
      <p:ext uri="{BB962C8B-B14F-4D97-AF65-F5344CB8AC3E}">
        <p14:creationId xmlns:p14="http://schemas.microsoft.com/office/powerpoint/2010/main" val="114608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Klíčová je otázka kdy a jakým způsobem prodej výrobku ukončit.</a:t>
            </a:r>
          </a:p>
          <a:p>
            <a:pPr lvl="1"/>
            <a:r>
              <a:rPr lang="cs-CZ" sz="2000" dirty="0">
                <a:solidFill>
                  <a:srgbClr val="002060"/>
                </a:solidFill>
              </a:rPr>
              <a:t>Rychlý odchod z trhu.</a:t>
            </a:r>
          </a:p>
          <a:p>
            <a:pPr lvl="1"/>
            <a:r>
              <a:rPr lang="cs-CZ" sz="2000" dirty="0">
                <a:solidFill>
                  <a:srgbClr val="002060"/>
                </a:solidFill>
              </a:rPr>
              <a:t>Dokud jsou pokryty variabilní náklady.</a:t>
            </a:r>
          </a:p>
          <a:p>
            <a:pPr lvl="1"/>
            <a:r>
              <a:rPr lang="cs-CZ" sz="2000" dirty="0">
                <a:solidFill>
                  <a:srgbClr val="002060"/>
                </a:solidFill>
              </a:rPr>
              <a:t>Snížit cenu – výprodej.</a:t>
            </a:r>
          </a:p>
          <a:p>
            <a:r>
              <a:rPr lang="cs-CZ" sz="2000" dirty="0">
                <a:solidFill>
                  <a:srgbClr val="002060"/>
                </a:solidFill>
              </a:rPr>
              <a:t>Opatrnost v cenové tvorbě – pokažení image prémiových výrobků.</a:t>
            </a:r>
          </a:p>
        </p:txBody>
      </p:sp>
      <p:sp>
        <p:nvSpPr>
          <p:cNvPr id="6" name="Nadpis 5"/>
          <p:cNvSpPr>
            <a:spLocks noGrp="1"/>
          </p:cNvSpPr>
          <p:nvPr>
            <p:ph type="title"/>
          </p:nvPr>
        </p:nvSpPr>
        <p:spPr>
          <a:xfrm>
            <a:off x="107504" y="195486"/>
            <a:ext cx="8136904" cy="507703"/>
          </a:xfrm>
        </p:spPr>
        <p:txBody>
          <a:bodyPr/>
          <a:lstStyle/>
          <a:p>
            <a:r>
              <a:rPr lang="cs-CZ" dirty="0"/>
              <a:t>E Fáze úpadku (</a:t>
            </a:r>
            <a:r>
              <a:rPr lang="cs-CZ" dirty="0" err="1"/>
              <a:t>decline</a:t>
            </a:r>
            <a:r>
              <a:rPr lang="cs-CZ" dirty="0"/>
              <a:t> </a:t>
            </a:r>
            <a:r>
              <a:rPr lang="cs-CZ" dirty="0" err="1"/>
              <a:t>stage</a:t>
            </a:r>
            <a:r>
              <a:rPr lang="cs-CZ" dirty="0"/>
              <a:t>)</a:t>
            </a:r>
          </a:p>
        </p:txBody>
      </p:sp>
    </p:spTree>
    <p:extLst>
      <p:ext uri="{BB962C8B-B14F-4D97-AF65-F5344CB8AC3E}">
        <p14:creationId xmlns:p14="http://schemas.microsoft.com/office/powerpoint/2010/main" val="321230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Speciální formy životního cyklu</a:t>
            </a:r>
          </a:p>
        </p:txBody>
      </p:sp>
      <p:grpSp>
        <p:nvGrpSpPr>
          <p:cNvPr id="4" name="Group 20"/>
          <p:cNvGrpSpPr>
            <a:grpSpLocks noGrp="1"/>
          </p:cNvGrpSpPr>
          <p:nvPr/>
        </p:nvGrpSpPr>
        <p:grpSpPr bwMode="auto">
          <a:xfrm>
            <a:off x="539552" y="987574"/>
            <a:ext cx="7571184" cy="3626421"/>
            <a:chOff x="385" y="754"/>
            <a:chExt cx="4173" cy="3039"/>
          </a:xfrm>
        </p:grpSpPr>
        <p:sp>
          <p:nvSpPr>
            <p:cNvPr id="5" name="Line 3"/>
            <p:cNvSpPr>
              <a:spLocks noChangeShapeType="1"/>
            </p:cNvSpPr>
            <p:nvPr/>
          </p:nvSpPr>
          <p:spPr bwMode="auto">
            <a:xfrm>
              <a:off x="385" y="890"/>
              <a:ext cx="0" cy="113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7" name="Line 4"/>
            <p:cNvSpPr>
              <a:spLocks noChangeShapeType="1"/>
            </p:cNvSpPr>
            <p:nvPr/>
          </p:nvSpPr>
          <p:spPr bwMode="auto">
            <a:xfrm>
              <a:off x="385" y="2024"/>
              <a:ext cx="149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 name="Freeform 5"/>
            <p:cNvSpPr>
              <a:spLocks/>
            </p:cNvSpPr>
            <p:nvPr/>
          </p:nvSpPr>
          <p:spPr bwMode="auto">
            <a:xfrm>
              <a:off x="385" y="1154"/>
              <a:ext cx="1769" cy="825"/>
            </a:xfrm>
            <a:custGeom>
              <a:avLst/>
              <a:gdLst>
                <a:gd name="T0" fmla="*/ 0 w 1769"/>
                <a:gd name="T1" fmla="*/ 825 h 825"/>
                <a:gd name="T2" fmla="*/ 363 w 1769"/>
                <a:gd name="T3" fmla="*/ 53 h 825"/>
                <a:gd name="T4" fmla="*/ 1044 w 1769"/>
                <a:gd name="T5" fmla="*/ 507 h 825"/>
                <a:gd name="T6" fmla="*/ 1361 w 1769"/>
                <a:gd name="T7" fmla="*/ 144 h 825"/>
                <a:gd name="T8" fmla="*/ 1542 w 1769"/>
                <a:gd name="T9" fmla="*/ 53 h 825"/>
                <a:gd name="T10" fmla="*/ 1769 w 1769"/>
                <a:gd name="T11" fmla="*/ 326 h 825"/>
                <a:gd name="T12" fmla="*/ 0 60000 65536"/>
                <a:gd name="T13" fmla="*/ 0 60000 65536"/>
                <a:gd name="T14" fmla="*/ 0 60000 65536"/>
                <a:gd name="T15" fmla="*/ 0 60000 65536"/>
                <a:gd name="T16" fmla="*/ 0 60000 65536"/>
                <a:gd name="T17" fmla="*/ 0 60000 65536"/>
                <a:gd name="T18" fmla="*/ 0 w 1769"/>
                <a:gd name="T19" fmla="*/ 0 h 825"/>
                <a:gd name="T20" fmla="*/ 1769 w 1769"/>
                <a:gd name="T21" fmla="*/ 825 h 825"/>
              </a:gdLst>
              <a:ahLst/>
              <a:cxnLst>
                <a:cxn ang="T12">
                  <a:pos x="T0" y="T1"/>
                </a:cxn>
                <a:cxn ang="T13">
                  <a:pos x="T2" y="T3"/>
                </a:cxn>
                <a:cxn ang="T14">
                  <a:pos x="T4" y="T5"/>
                </a:cxn>
                <a:cxn ang="T15">
                  <a:pos x="T6" y="T7"/>
                </a:cxn>
                <a:cxn ang="T16">
                  <a:pos x="T8" y="T9"/>
                </a:cxn>
                <a:cxn ang="T17">
                  <a:pos x="T10" y="T11"/>
                </a:cxn>
              </a:cxnLst>
              <a:rect l="T18" t="T19" r="T20" b="T21"/>
              <a:pathLst>
                <a:path w="1769" h="825">
                  <a:moveTo>
                    <a:pt x="0" y="825"/>
                  </a:moveTo>
                  <a:cubicBezTo>
                    <a:pt x="94" y="465"/>
                    <a:pt x="189" y="106"/>
                    <a:pt x="363" y="53"/>
                  </a:cubicBezTo>
                  <a:cubicBezTo>
                    <a:pt x="537" y="0"/>
                    <a:pt x="878" y="492"/>
                    <a:pt x="1044" y="507"/>
                  </a:cubicBezTo>
                  <a:cubicBezTo>
                    <a:pt x="1210" y="522"/>
                    <a:pt x="1278" y="220"/>
                    <a:pt x="1361" y="144"/>
                  </a:cubicBezTo>
                  <a:cubicBezTo>
                    <a:pt x="1444" y="68"/>
                    <a:pt x="1474" y="23"/>
                    <a:pt x="1542" y="53"/>
                  </a:cubicBezTo>
                  <a:cubicBezTo>
                    <a:pt x="1610" y="83"/>
                    <a:pt x="1731" y="280"/>
                    <a:pt x="1769" y="326"/>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 name="Line 6"/>
            <p:cNvSpPr>
              <a:spLocks noChangeShapeType="1"/>
            </p:cNvSpPr>
            <p:nvPr/>
          </p:nvSpPr>
          <p:spPr bwMode="auto">
            <a:xfrm>
              <a:off x="385" y="2341"/>
              <a:ext cx="0" cy="145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0" name="Line 7"/>
            <p:cNvSpPr>
              <a:spLocks noChangeShapeType="1"/>
            </p:cNvSpPr>
            <p:nvPr/>
          </p:nvSpPr>
          <p:spPr bwMode="auto">
            <a:xfrm>
              <a:off x="385" y="3793"/>
              <a:ext cx="154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 name="Freeform 8"/>
            <p:cNvSpPr>
              <a:spLocks/>
            </p:cNvSpPr>
            <p:nvPr/>
          </p:nvSpPr>
          <p:spPr bwMode="auto">
            <a:xfrm>
              <a:off x="431" y="2908"/>
              <a:ext cx="952" cy="794"/>
            </a:xfrm>
            <a:custGeom>
              <a:avLst/>
              <a:gdLst>
                <a:gd name="T0" fmla="*/ 0 w 952"/>
                <a:gd name="T1" fmla="*/ 794 h 794"/>
                <a:gd name="T2" fmla="*/ 362 w 952"/>
                <a:gd name="T3" fmla="*/ 23 h 794"/>
                <a:gd name="T4" fmla="*/ 952 w 952"/>
                <a:gd name="T5" fmla="*/ 658 h 794"/>
                <a:gd name="T6" fmla="*/ 0 60000 65536"/>
                <a:gd name="T7" fmla="*/ 0 60000 65536"/>
                <a:gd name="T8" fmla="*/ 0 60000 65536"/>
                <a:gd name="T9" fmla="*/ 0 w 952"/>
                <a:gd name="T10" fmla="*/ 0 h 794"/>
                <a:gd name="T11" fmla="*/ 952 w 952"/>
                <a:gd name="T12" fmla="*/ 794 h 794"/>
              </a:gdLst>
              <a:ahLst/>
              <a:cxnLst>
                <a:cxn ang="T6">
                  <a:pos x="T0" y="T1"/>
                </a:cxn>
                <a:cxn ang="T7">
                  <a:pos x="T2" y="T3"/>
                </a:cxn>
                <a:cxn ang="T8">
                  <a:pos x="T4" y="T5"/>
                </a:cxn>
              </a:cxnLst>
              <a:rect l="T9" t="T10" r="T11" b="T12"/>
              <a:pathLst>
                <a:path w="952" h="794">
                  <a:moveTo>
                    <a:pt x="0" y="794"/>
                  </a:moveTo>
                  <a:cubicBezTo>
                    <a:pt x="101" y="420"/>
                    <a:pt x="203" y="46"/>
                    <a:pt x="362" y="23"/>
                  </a:cubicBezTo>
                  <a:cubicBezTo>
                    <a:pt x="521" y="0"/>
                    <a:pt x="854" y="552"/>
                    <a:pt x="952" y="658"/>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 name="Line 9"/>
            <p:cNvSpPr>
              <a:spLocks noChangeShapeType="1"/>
            </p:cNvSpPr>
            <p:nvPr/>
          </p:nvSpPr>
          <p:spPr bwMode="auto">
            <a:xfrm>
              <a:off x="2608" y="845"/>
              <a:ext cx="0" cy="118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3" name="Line 10"/>
            <p:cNvSpPr>
              <a:spLocks noChangeShapeType="1"/>
            </p:cNvSpPr>
            <p:nvPr/>
          </p:nvSpPr>
          <p:spPr bwMode="auto">
            <a:xfrm>
              <a:off x="2608" y="2024"/>
              <a:ext cx="154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Freeform 11"/>
            <p:cNvSpPr>
              <a:spLocks/>
            </p:cNvSpPr>
            <p:nvPr/>
          </p:nvSpPr>
          <p:spPr bwMode="auto">
            <a:xfrm>
              <a:off x="2608" y="958"/>
              <a:ext cx="1497" cy="1021"/>
            </a:xfrm>
            <a:custGeom>
              <a:avLst/>
              <a:gdLst>
                <a:gd name="T0" fmla="*/ 0 w 1497"/>
                <a:gd name="T1" fmla="*/ 1021 h 1021"/>
                <a:gd name="T2" fmla="*/ 181 w 1497"/>
                <a:gd name="T3" fmla="*/ 476 h 1021"/>
                <a:gd name="T4" fmla="*/ 453 w 1497"/>
                <a:gd name="T5" fmla="*/ 703 h 1021"/>
                <a:gd name="T6" fmla="*/ 590 w 1497"/>
                <a:gd name="T7" fmla="*/ 340 h 1021"/>
                <a:gd name="T8" fmla="*/ 816 w 1497"/>
                <a:gd name="T9" fmla="*/ 522 h 1021"/>
                <a:gd name="T10" fmla="*/ 907 w 1497"/>
                <a:gd name="T11" fmla="*/ 113 h 1021"/>
                <a:gd name="T12" fmla="*/ 1179 w 1497"/>
                <a:gd name="T13" fmla="*/ 386 h 1021"/>
                <a:gd name="T14" fmla="*/ 1270 w 1497"/>
                <a:gd name="T15" fmla="*/ 23 h 1021"/>
                <a:gd name="T16" fmla="*/ 1497 w 1497"/>
                <a:gd name="T17" fmla="*/ 249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7"/>
                <a:gd name="T28" fmla="*/ 0 h 1021"/>
                <a:gd name="T29" fmla="*/ 1497 w 1497"/>
                <a:gd name="T30" fmla="*/ 1021 h 10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7" h="1021">
                  <a:moveTo>
                    <a:pt x="0" y="1021"/>
                  </a:moveTo>
                  <a:cubicBezTo>
                    <a:pt x="53" y="775"/>
                    <a:pt x="106" y="529"/>
                    <a:pt x="181" y="476"/>
                  </a:cubicBezTo>
                  <a:cubicBezTo>
                    <a:pt x="256" y="423"/>
                    <a:pt x="385" y="726"/>
                    <a:pt x="453" y="703"/>
                  </a:cubicBezTo>
                  <a:cubicBezTo>
                    <a:pt x="521" y="680"/>
                    <a:pt x="530" y="370"/>
                    <a:pt x="590" y="340"/>
                  </a:cubicBezTo>
                  <a:cubicBezTo>
                    <a:pt x="650" y="310"/>
                    <a:pt x="763" y="560"/>
                    <a:pt x="816" y="522"/>
                  </a:cubicBezTo>
                  <a:cubicBezTo>
                    <a:pt x="869" y="484"/>
                    <a:pt x="846" y="136"/>
                    <a:pt x="907" y="113"/>
                  </a:cubicBezTo>
                  <a:cubicBezTo>
                    <a:pt x="968" y="90"/>
                    <a:pt x="1119" y="401"/>
                    <a:pt x="1179" y="386"/>
                  </a:cubicBezTo>
                  <a:cubicBezTo>
                    <a:pt x="1239" y="371"/>
                    <a:pt x="1217" y="46"/>
                    <a:pt x="1270" y="23"/>
                  </a:cubicBezTo>
                  <a:cubicBezTo>
                    <a:pt x="1323" y="0"/>
                    <a:pt x="1459" y="211"/>
                    <a:pt x="1497" y="249"/>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 name="Line 12"/>
            <p:cNvSpPr>
              <a:spLocks noChangeShapeType="1"/>
            </p:cNvSpPr>
            <p:nvPr/>
          </p:nvSpPr>
          <p:spPr bwMode="auto">
            <a:xfrm>
              <a:off x="2608" y="2341"/>
              <a:ext cx="0" cy="145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6" name="Line 13"/>
            <p:cNvSpPr>
              <a:spLocks noChangeShapeType="1"/>
            </p:cNvSpPr>
            <p:nvPr/>
          </p:nvSpPr>
          <p:spPr bwMode="auto">
            <a:xfrm>
              <a:off x="2608" y="3793"/>
              <a:ext cx="15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7" name="Line 14"/>
            <p:cNvSpPr>
              <a:spLocks noChangeShapeType="1"/>
            </p:cNvSpPr>
            <p:nvPr/>
          </p:nvSpPr>
          <p:spPr bwMode="auto">
            <a:xfrm flipV="1">
              <a:off x="2653" y="2704"/>
              <a:ext cx="635" cy="1044"/>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 name="Line 15"/>
            <p:cNvSpPr>
              <a:spLocks noChangeShapeType="1"/>
            </p:cNvSpPr>
            <p:nvPr/>
          </p:nvSpPr>
          <p:spPr bwMode="auto">
            <a:xfrm>
              <a:off x="3288" y="2704"/>
              <a:ext cx="363" cy="95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 name="Text Box 16"/>
            <p:cNvSpPr txBox="1">
              <a:spLocks noChangeArrowheads="1"/>
            </p:cNvSpPr>
            <p:nvPr/>
          </p:nvSpPr>
          <p:spPr bwMode="auto">
            <a:xfrm>
              <a:off x="703" y="845"/>
              <a:ext cx="111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RECYCLE</a:t>
              </a:r>
              <a:r>
                <a:rPr lang="en-US" altLang="cs-CZ" b="1">
                  <a:solidFill>
                    <a:srgbClr val="FF3300"/>
                  </a:solidFill>
                  <a:latin typeface="Arial" panose="020B0604020202020204" pitchFamily="34" charset="0"/>
                </a:rPr>
                <a:t>/STYLE</a:t>
              </a:r>
              <a:endParaRPr lang="cs-CZ" altLang="cs-CZ" b="1">
                <a:solidFill>
                  <a:srgbClr val="FF3300"/>
                </a:solidFill>
                <a:latin typeface="Arial" panose="020B0604020202020204" pitchFamily="34" charset="0"/>
              </a:endParaRPr>
            </a:p>
          </p:txBody>
        </p:sp>
        <p:sp>
          <p:nvSpPr>
            <p:cNvPr id="20" name="Text Box 17"/>
            <p:cNvSpPr txBox="1">
              <a:spLocks noChangeArrowheads="1"/>
            </p:cNvSpPr>
            <p:nvPr/>
          </p:nvSpPr>
          <p:spPr bwMode="auto">
            <a:xfrm>
              <a:off x="431" y="2387"/>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FASHION</a:t>
              </a:r>
            </a:p>
          </p:txBody>
        </p:sp>
        <p:sp>
          <p:nvSpPr>
            <p:cNvPr id="21" name="Text Box 18"/>
            <p:cNvSpPr txBox="1">
              <a:spLocks noChangeArrowheads="1"/>
            </p:cNvSpPr>
            <p:nvPr/>
          </p:nvSpPr>
          <p:spPr bwMode="auto">
            <a:xfrm>
              <a:off x="2653" y="754"/>
              <a:ext cx="19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WAVY CYCLE</a:t>
              </a:r>
            </a:p>
          </p:txBody>
        </p:sp>
        <p:sp>
          <p:nvSpPr>
            <p:cNvPr id="22" name="Text Box 19"/>
            <p:cNvSpPr txBox="1">
              <a:spLocks noChangeArrowheads="1"/>
            </p:cNvSpPr>
            <p:nvPr/>
          </p:nvSpPr>
          <p:spPr bwMode="auto">
            <a:xfrm>
              <a:off x="2699" y="2251"/>
              <a:ext cx="14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FASHION HIT</a:t>
              </a:r>
            </a:p>
          </p:txBody>
        </p:sp>
      </p:grpSp>
    </p:spTree>
    <p:extLst>
      <p:ext uri="{BB962C8B-B14F-4D97-AF65-F5344CB8AC3E}">
        <p14:creationId xmlns:p14="http://schemas.microsoft.com/office/powerpoint/2010/main" val="214142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čára 6"/>
          <p:cNvCxnSpPr/>
          <p:nvPr/>
        </p:nvCxnSpPr>
        <p:spPr>
          <a:xfrm rot="5400000">
            <a:off x="147781" y="2678130"/>
            <a:ext cx="2678400" cy="1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rot="10800000" flipV="1">
            <a:off x="1486441" y="4017871"/>
            <a:ext cx="5839560" cy="7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Volný tvar 13"/>
          <p:cNvSpPr/>
          <p:nvPr/>
        </p:nvSpPr>
        <p:spPr>
          <a:xfrm>
            <a:off x="2220841" y="2093310"/>
            <a:ext cx="4050000" cy="19440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lIns="68572" tIns="34286" rIns="68572" bIns="34286" anchor="ctr"/>
          <a:lstStyle/>
          <a:p>
            <a:pPr algn="ctr">
              <a:buFont typeface="Times New Roman" pitchFamily="16" charset="0"/>
              <a:buNone/>
              <a:defRPr/>
            </a:pPr>
            <a:endParaRPr lang="cs-CZ" sz="1225"/>
          </a:p>
        </p:txBody>
      </p:sp>
      <p:sp>
        <p:nvSpPr>
          <p:cNvPr id="15" name="Volný tvar 14"/>
          <p:cNvSpPr/>
          <p:nvPr/>
        </p:nvSpPr>
        <p:spPr>
          <a:xfrm>
            <a:off x="3951001" y="2090071"/>
            <a:ext cx="4532760" cy="19440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lIns="68572" tIns="34286" rIns="68572" bIns="34286" anchor="ctr"/>
          <a:lstStyle/>
          <a:p>
            <a:pPr algn="ctr">
              <a:buFont typeface="Times New Roman" pitchFamily="16" charset="0"/>
              <a:buNone/>
              <a:defRPr/>
            </a:pPr>
            <a:endParaRPr lang="cs-CZ" sz="1225" dirty="0">
              <a:solidFill>
                <a:srgbClr val="0070C0"/>
              </a:solidFill>
            </a:endParaRPr>
          </a:p>
        </p:txBody>
      </p:sp>
      <p:cxnSp>
        <p:nvCxnSpPr>
          <p:cNvPr id="18" name="Přímá spojovací čára 17"/>
          <p:cNvCxnSpPr>
            <a:stCxn id="14" idx="0"/>
          </p:cNvCxnSpPr>
          <p:nvPr/>
        </p:nvCxnSpPr>
        <p:spPr>
          <a:xfrm flipV="1">
            <a:off x="2220841" y="1339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flipV="1">
            <a:off x="3093481" y="1339471"/>
            <a:ext cx="1620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flipV="1">
            <a:off x="3951001" y="1339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flipV="1">
            <a:off x="4861441" y="1285471"/>
            <a:ext cx="1620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flipV="1">
            <a:off x="5965201" y="1285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20" name="TextovéPole 22"/>
          <p:cNvSpPr txBox="1">
            <a:spLocks noChangeArrowheads="1"/>
          </p:cNvSpPr>
          <p:nvPr/>
        </p:nvSpPr>
        <p:spPr bwMode="auto">
          <a:xfrm>
            <a:off x="1593361" y="1125631"/>
            <a:ext cx="58968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Vývoj</a:t>
            </a:r>
          </a:p>
        </p:txBody>
      </p:sp>
      <p:sp>
        <p:nvSpPr>
          <p:cNvPr id="17421" name="TextovéPole 23"/>
          <p:cNvSpPr txBox="1">
            <a:spLocks noChangeArrowheads="1"/>
          </p:cNvSpPr>
          <p:nvPr/>
        </p:nvSpPr>
        <p:spPr bwMode="auto">
          <a:xfrm>
            <a:off x="2235960" y="1125631"/>
            <a:ext cx="911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dirty="0">
                <a:solidFill>
                  <a:srgbClr val="FF0000"/>
                </a:solidFill>
              </a:rPr>
              <a:t>Zavádění</a:t>
            </a:r>
          </a:p>
        </p:txBody>
      </p:sp>
      <p:sp>
        <p:nvSpPr>
          <p:cNvPr id="17422" name="TextovéPole 24"/>
          <p:cNvSpPr txBox="1">
            <a:spLocks noChangeArrowheads="1"/>
          </p:cNvSpPr>
          <p:nvPr/>
        </p:nvSpPr>
        <p:spPr bwMode="auto">
          <a:xfrm>
            <a:off x="325440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Růst</a:t>
            </a:r>
          </a:p>
        </p:txBody>
      </p:sp>
      <p:sp>
        <p:nvSpPr>
          <p:cNvPr id="17423" name="TextovéPole 25"/>
          <p:cNvSpPr txBox="1">
            <a:spLocks noChangeArrowheads="1"/>
          </p:cNvSpPr>
          <p:nvPr/>
        </p:nvSpPr>
        <p:spPr bwMode="auto">
          <a:xfrm>
            <a:off x="405792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Zralost</a:t>
            </a:r>
          </a:p>
        </p:txBody>
      </p:sp>
      <p:sp>
        <p:nvSpPr>
          <p:cNvPr id="17424" name="TextovéPole 26"/>
          <p:cNvSpPr txBox="1">
            <a:spLocks noChangeArrowheads="1"/>
          </p:cNvSpPr>
          <p:nvPr/>
        </p:nvSpPr>
        <p:spPr bwMode="auto">
          <a:xfrm>
            <a:off x="507636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Úpadek</a:t>
            </a:r>
          </a:p>
        </p:txBody>
      </p:sp>
      <p:sp>
        <p:nvSpPr>
          <p:cNvPr id="17425" name="TextovéPole 28"/>
          <p:cNvSpPr txBox="1">
            <a:spLocks noChangeArrowheads="1"/>
          </p:cNvSpPr>
          <p:nvPr/>
        </p:nvSpPr>
        <p:spPr bwMode="auto">
          <a:xfrm>
            <a:off x="3232801" y="1500391"/>
            <a:ext cx="58860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Vývoj</a:t>
            </a:r>
          </a:p>
        </p:txBody>
      </p:sp>
      <p:sp>
        <p:nvSpPr>
          <p:cNvPr id="17426" name="TextovéPole 29"/>
          <p:cNvSpPr txBox="1">
            <a:spLocks noChangeArrowheads="1"/>
          </p:cNvSpPr>
          <p:nvPr/>
        </p:nvSpPr>
        <p:spPr bwMode="auto">
          <a:xfrm>
            <a:off x="3982321" y="1500391"/>
            <a:ext cx="911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Zavádění</a:t>
            </a:r>
          </a:p>
        </p:txBody>
      </p:sp>
      <p:sp>
        <p:nvSpPr>
          <p:cNvPr id="17427" name="TextovéPole 30"/>
          <p:cNvSpPr txBox="1">
            <a:spLocks noChangeArrowheads="1"/>
          </p:cNvSpPr>
          <p:nvPr/>
        </p:nvSpPr>
        <p:spPr bwMode="auto">
          <a:xfrm>
            <a:off x="5107681" y="150039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Růst</a:t>
            </a:r>
          </a:p>
        </p:txBody>
      </p:sp>
      <p:sp>
        <p:nvSpPr>
          <p:cNvPr id="32" name="TextovéPole 31"/>
          <p:cNvSpPr txBox="1"/>
          <p:nvPr/>
        </p:nvSpPr>
        <p:spPr>
          <a:xfrm>
            <a:off x="1143000" y="910991"/>
            <a:ext cx="326996" cy="2312739"/>
          </a:xfrm>
          <a:prstGeom prst="rect">
            <a:avLst/>
          </a:prstGeom>
          <a:noFill/>
        </p:spPr>
        <p:txBody>
          <a:bodyPr vert="vert270" lIns="68572" tIns="34286" rIns="68572" bIns="34286">
            <a:spAutoFit/>
          </a:bodyPr>
          <a:lstStyle/>
          <a:p>
            <a:pPr>
              <a:buFont typeface="Times New Roman" pitchFamily="16" charset="0"/>
              <a:buNone/>
              <a:defRPr/>
            </a:pPr>
            <a:r>
              <a:rPr lang="cs-CZ" sz="1225" dirty="0">
                <a:latin typeface="Arial" charset="0"/>
                <a:cs typeface="Arial Unicode MS" charset="0"/>
              </a:rPr>
              <a:t>Objem prodejů</a:t>
            </a:r>
          </a:p>
        </p:txBody>
      </p:sp>
      <p:sp>
        <p:nvSpPr>
          <p:cNvPr id="17429" name="TextovéPole 32"/>
          <p:cNvSpPr txBox="1">
            <a:spLocks noChangeArrowheads="1"/>
          </p:cNvSpPr>
          <p:nvPr/>
        </p:nvSpPr>
        <p:spPr bwMode="auto">
          <a:xfrm>
            <a:off x="6554881" y="4071871"/>
            <a:ext cx="749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t>Čas</a:t>
            </a:r>
          </a:p>
        </p:txBody>
      </p:sp>
      <p:sp>
        <p:nvSpPr>
          <p:cNvPr id="23" name="Nadpis 5"/>
          <p:cNvSpPr>
            <a:spLocks noGrp="1"/>
          </p:cNvSpPr>
          <p:nvPr>
            <p:ph type="title"/>
          </p:nvPr>
        </p:nvSpPr>
        <p:spPr>
          <a:xfrm>
            <a:off x="107504" y="195486"/>
            <a:ext cx="8136904" cy="507703"/>
          </a:xfrm>
        </p:spPr>
        <p:txBody>
          <a:bodyPr/>
          <a:lstStyle/>
          <a:p>
            <a:r>
              <a:rPr lang="cs-CZ" sz="3600" dirty="0"/>
              <a:t>Portfolio a životní cyklus</a:t>
            </a:r>
          </a:p>
        </p:txBody>
      </p:sp>
    </p:spTree>
    <p:extLst>
      <p:ext uri="{BB962C8B-B14F-4D97-AF65-F5344CB8AC3E}">
        <p14:creationId xmlns:p14="http://schemas.microsoft.com/office/powerpoint/2010/main" val="383347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Musíme mít strategii pro:</a:t>
            </a:r>
          </a:p>
          <a:p>
            <a:pPr lvl="1"/>
            <a:r>
              <a:rPr lang="cs-CZ" sz="2000" b="1" dirty="0">
                <a:solidFill>
                  <a:srgbClr val="002060"/>
                </a:solidFill>
              </a:rPr>
              <a:t>Individuální produkt </a:t>
            </a:r>
            <a:r>
              <a:rPr lang="cs-CZ" sz="2000" dirty="0">
                <a:solidFill>
                  <a:srgbClr val="002060"/>
                </a:solidFill>
              </a:rPr>
              <a:t>(spojena s nezbytnými kategoriemi životního cyklu výrobku, které charakterizují jeho pohyb jednotlivými etapami tržní existence).</a:t>
            </a:r>
          </a:p>
          <a:p>
            <a:pPr lvl="1"/>
            <a:r>
              <a:rPr lang="cs-CZ" sz="2000" b="1" dirty="0">
                <a:solidFill>
                  <a:srgbClr val="002060"/>
                </a:solidFill>
              </a:rPr>
              <a:t>Produktovou řadu </a:t>
            </a:r>
            <a:r>
              <a:rPr lang="cs-CZ" sz="2000" dirty="0">
                <a:solidFill>
                  <a:srgbClr val="002060"/>
                </a:solidFill>
              </a:rPr>
              <a:t>(musí dospět k souladu mezi strategiemi, které byly stanoveny pro jednotlivé produkty. Existují dvě možné alternativy, a těmi jsou buď zkrácení, nebo prodloužení produktové řady za účelem dosažení její optimální délky pro strategické období).</a:t>
            </a:r>
          </a:p>
          <a:p>
            <a:pPr lvl="1"/>
            <a:r>
              <a:rPr lang="cs-CZ" sz="2000" b="1" dirty="0">
                <a:solidFill>
                  <a:srgbClr val="002060"/>
                </a:solidFill>
              </a:rPr>
              <a:t>Produktový mix</a:t>
            </a:r>
            <a:r>
              <a:rPr lang="cs-CZ" sz="2000" dirty="0">
                <a:solidFill>
                  <a:srgbClr val="002060"/>
                </a:solidFill>
              </a:rPr>
              <a:t>. (třídy/rodiny produktů – ekosystém?)</a:t>
            </a:r>
          </a:p>
        </p:txBody>
      </p:sp>
      <p:sp>
        <p:nvSpPr>
          <p:cNvPr id="6" name="Nadpis 5"/>
          <p:cNvSpPr>
            <a:spLocks noGrp="1"/>
          </p:cNvSpPr>
          <p:nvPr>
            <p:ph type="title"/>
          </p:nvPr>
        </p:nvSpPr>
        <p:spPr>
          <a:xfrm>
            <a:off x="107504" y="195486"/>
            <a:ext cx="8136904" cy="507703"/>
          </a:xfrm>
        </p:spPr>
        <p:txBody>
          <a:bodyPr/>
          <a:lstStyle/>
          <a:p>
            <a:r>
              <a:rPr lang="cs-CZ" dirty="0"/>
              <a:t>3 Marketingové strategie v oblasti produktu</a:t>
            </a:r>
          </a:p>
        </p:txBody>
      </p:sp>
    </p:spTree>
    <p:extLst>
      <p:ext uri="{BB962C8B-B14F-4D97-AF65-F5344CB8AC3E}">
        <p14:creationId xmlns:p14="http://schemas.microsoft.com/office/powerpoint/2010/main" val="284271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4608512" cy="3024336"/>
          </a:xfrm>
          <a:prstGeom prst="rect">
            <a:avLst/>
          </a:prstGeom>
        </p:spPr>
        <p:txBody>
          <a:bodyPr>
            <a:noAutofit/>
          </a:bodyPr>
          <a:lstStyle/>
          <a:p>
            <a:r>
              <a:rPr lang="cs-CZ" sz="2000" dirty="0">
                <a:solidFill>
                  <a:srgbClr val="002060"/>
                </a:solidFill>
              </a:rPr>
              <a:t>„</a:t>
            </a:r>
            <a:r>
              <a:rPr lang="cs-CZ" sz="2000" i="1" dirty="0">
                <a:solidFill>
                  <a:srgbClr val="002060"/>
                </a:solidFill>
              </a:rPr>
              <a:t>Pojem ze </a:t>
            </a:r>
            <a:r>
              <a:rPr lang="cs-CZ" sz="2000" i="1" dirty="0" err="1">
                <a:solidFill>
                  <a:srgbClr val="002060"/>
                </a:solidFill>
              </a:rPr>
              <a:t>Search</a:t>
            </a:r>
            <a:r>
              <a:rPr lang="cs-CZ" sz="2000" i="1" dirty="0">
                <a:solidFill>
                  <a:srgbClr val="002060"/>
                </a:solidFill>
              </a:rPr>
              <a:t> Marketingu. Ve vyhledávači se (zjednodušeně řečeno) vyhledávají dva typy slov (frází). Ty hodně hledané (např. hotely, realitní kancelář, letenky) a všechny ostatní, které se hledají méně nebo skoro vůbec. Těchto méně hledaných slov a frází však jsou statisíce a ve výsledku generují stejný (někdy i větší) příliv uživatelů.</a:t>
            </a:r>
            <a:r>
              <a:rPr lang="cs-CZ" sz="2000" dirty="0">
                <a:solidFill>
                  <a:srgbClr val="002060"/>
                </a:solidFill>
              </a:rPr>
              <a:t>“ z </a:t>
            </a:r>
            <a:r>
              <a:rPr lang="cs-CZ" sz="2000" dirty="0">
                <a:solidFill>
                  <a:srgbClr val="002060"/>
                </a:solidFill>
                <a:hlinkClick r:id="rId3"/>
              </a:rPr>
              <a:t>MediaGuru</a:t>
            </a:r>
            <a:r>
              <a:rPr lang="cs-CZ" sz="2000" dirty="0">
                <a:solidFill>
                  <a:srgbClr val="002060"/>
                </a:solidFill>
              </a:rPr>
              <a:t>.</a:t>
            </a: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Long </a:t>
            </a:r>
            <a:r>
              <a:rPr lang="cs-CZ" dirty="0" err="1"/>
              <a:t>tail</a:t>
            </a:r>
            <a:endParaRPr lang="cs-CZ"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456" y="1746265"/>
            <a:ext cx="3810000" cy="2857500"/>
          </a:xfrm>
          <a:prstGeom prst="rect">
            <a:avLst/>
          </a:prstGeom>
        </p:spPr>
      </p:pic>
    </p:spTree>
    <p:extLst>
      <p:ext uri="{BB962C8B-B14F-4D97-AF65-F5344CB8AC3E}">
        <p14:creationId xmlns:p14="http://schemas.microsoft.com/office/powerpoint/2010/main" val="341701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Politika (strategie) produktu zahrnuje všechna rozhodnutí spojená s typem produktu, jeho trhem, charakteristickými rysy apod.</a:t>
            </a:r>
          </a:p>
          <a:p>
            <a:r>
              <a:rPr lang="cs-CZ" sz="2000" b="1" dirty="0">
                <a:solidFill>
                  <a:srgbClr val="002060"/>
                </a:solidFill>
              </a:rPr>
              <a:t>Produktové strategie vycházejí z cílů pro produkt.</a:t>
            </a:r>
          </a:p>
          <a:p>
            <a:r>
              <a:rPr lang="cs-CZ" sz="2000" dirty="0">
                <a:solidFill>
                  <a:srgbClr val="002060"/>
                </a:solidFill>
              </a:rPr>
              <a:t>Politika sortimentu (A) - jaký sortiment chceme vyrábět. (vertikální/horizontální, </a:t>
            </a:r>
            <a:r>
              <a:rPr lang="cs-CZ" sz="2000" dirty="0" err="1">
                <a:solidFill>
                  <a:srgbClr val="002060"/>
                </a:solidFill>
              </a:rPr>
              <a:t>trading</a:t>
            </a:r>
            <a:r>
              <a:rPr lang="cs-CZ" sz="2000" dirty="0">
                <a:solidFill>
                  <a:srgbClr val="002060"/>
                </a:solidFill>
              </a:rPr>
              <a:t>-up/</a:t>
            </a:r>
            <a:r>
              <a:rPr lang="cs-CZ" sz="2000" dirty="0" err="1">
                <a:solidFill>
                  <a:srgbClr val="002060"/>
                </a:solidFill>
              </a:rPr>
              <a:t>down</a:t>
            </a:r>
            <a:r>
              <a:rPr lang="cs-CZ" sz="2000" dirty="0">
                <a:solidFill>
                  <a:srgbClr val="002060"/>
                </a:solidFill>
              </a:rPr>
              <a:t>, up-</a:t>
            </a:r>
            <a:r>
              <a:rPr lang="cs-CZ" sz="2000" dirty="0" err="1">
                <a:solidFill>
                  <a:srgbClr val="002060"/>
                </a:solidFill>
              </a:rPr>
              <a:t>selling</a:t>
            </a:r>
            <a:r>
              <a:rPr lang="cs-CZ" sz="2000" dirty="0">
                <a:solidFill>
                  <a:srgbClr val="002060"/>
                </a:solidFill>
              </a:rPr>
              <a:t>/</a:t>
            </a:r>
            <a:r>
              <a:rPr lang="cs-CZ" sz="2000" dirty="0" err="1">
                <a:solidFill>
                  <a:srgbClr val="002060"/>
                </a:solidFill>
              </a:rPr>
              <a:t>cross-selling</a:t>
            </a:r>
            <a:r>
              <a:rPr lang="cs-CZ" sz="2000" dirty="0">
                <a:solidFill>
                  <a:srgbClr val="002060"/>
                </a:solidFill>
              </a:rPr>
              <a:t>).</a:t>
            </a:r>
          </a:p>
          <a:p>
            <a:r>
              <a:rPr lang="cs-CZ" sz="2000" dirty="0">
                <a:solidFill>
                  <a:srgbClr val="002060"/>
                </a:solidFill>
              </a:rPr>
              <a:t>Politika produktových skupin (B) - přidání, modifikace, zrušení produktů ve skupině.</a:t>
            </a:r>
          </a:p>
          <a:p>
            <a:r>
              <a:rPr lang="cs-CZ" sz="2000" dirty="0">
                <a:solidFill>
                  <a:srgbClr val="002060"/>
                </a:solidFill>
              </a:rPr>
              <a:t>Politika atributů produktu (C) - značka, obal, záruka a kvalita apod.</a:t>
            </a:r>
          </a:p>
        </p:txBody>
      </p:sp>
      <p:sp>
        <p:nvSpPr>
          <p:cNvPr id="6" name="Nadpis 5"/>
          <p:cNvSpPr>
            <a:spLocks noGrp="1"/>
          </p:cNvSpPr>
          <p:nvPr>
            <p:ph type="title"/>
          </p:nvPr>
        </p:nvSpPr>
        <p:spPr>
          <a:xfrm>
            <a:off x="107504" y="195486"/>
            <a:ext cx="8136904" cy="507703"/>
          </a:xfrm>
        </p:spPr>
        <p:txBody>
          <a:bodyPr/>
          <a:lstStyle/>
          <a:p>
            <a:r>
              <a:rPr lang="cs-CZ" dirty="0"/>
              <a:t>Produktové strategie (politiky)</a:t>
            </a:r>
          </a:p>
        </p:txBody>
      </p:sp>
    </p:spTree>
    <p:extLst>
      <p:ext uri="{BB962C8B-B14F-4D97-AF65-F5344CB8AC3E}">
        <p14:creationId xmlns:p14="http://schemas.microsoft.com/office/powerpoint/2010/main" val="411857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Produkt – definice, totální produkt, hodnota pro zákazníka.</a:t>
            </a:r>
          </a:p>
          <a:p>
            <a:pPr marL="0" indent="0">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Životní cyklus produktu.</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Strategie v oblasti produktu – portfolio, řady, specifické strategie, modré oceány, produktové ekosystémy, </a:t>
            </a:r>
            <a:r>
              <a:rPr lang="cs-CZ" altLang="cs-CZ" sz="2000" b="1" dirty="0" err="1">
                <a:solidFill>
                  <a:srgbClr val="002060"/>
                </a:solidFill>
                <a:latin typeface="Times New Roman" panose="02020603050405020304" pitchFamily="18" charset="0"/>
                <a:cs typeface="Times New Roman" panose="02020603050405020304" pitchFamily="18" charset="0"/>
              </a:rPr>
              <a:t>crowdsourcing</a:t>
            </a:r>
            <a:r>
              <a:rPr lang="cs-CZ" altLang="cs-CZ" sz="2000" b="1" dirty="0">
                <a:solidFill>
                  <a:srgbClr val="002060"/>
                </a:solidFill>
                <a:latin typeface="Times New Roman" panose="02020603050405020304" pitchFamily="18" charset="0"/>
                <a:cs typeface="Times New Roman" panose="02020603050405020304" pitchFamily="18" charset="0"/>
              </a:rPr>
              <a:t>.</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4 </a:t>
            </a:r>
            <a:r>
              <a:rPr lang="cs-CZ" altLang="cs-CZ" sz="2000" b="1" dirty="0" err="1">
                <a:solidFill>
                  <a:srgbClr val="002060"/>
                </a:solidFill>
                <a:latin typeface="Times New Roman" panose="02020603050405020304" pitchFamily="18" charset="0"/>
                <a:cs typeface="Times New Roman" panose="02020603050405020304" pitchFamily="18" charset="0"/>
              </a:rPr>
              <a:t>Ansoffova</a:t>
            </a:r>
            <a:r>
              <a:rPr lang="cs-CZ" altLang="cs-CZ" sz="2000" b="1" dirty="0">
                <a:solidFill>
                  <a:srgbClr val="002060"/>
                </a:solidFill>
                <a:latin typeface="Times New Roman" panose="02020603050405020304" pitchFamily="18" charset="0"/>
                <a:cs typeface="Times New Roman" panose="02020603050405020304" pitchFamily="18" charset="0"/>
              </a:rPr>
              <a:t> matice, inovace.</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25307"/>
            <a:ext cx="8280920" cy="3024336"/>
          </a:xfrm>
          <a:prstGeom prst="rect">
            <a:avLst/>
          </a:prstGeom>
        </p:spPr>
        <p:txBody>
          <a:bodyPr>
            <a:noAutofit/>
          </a:bodyPr>
          <a:lstStyle/>
          <a:p>
            <a:r>
              <a:rPr lang="cs-CZ" sz="2000" dirty="0">
                <a:solidFill>
                  <a:srgbClr val="002060"/>
                </a:solidFill>
              </a:rPr>
              <a:t>Musím znát klasifikaci produktů (spotřební/průmyslové, krátko/středně/dlouho-dobé, podle způsobu nakupování, příležitosti apod.)</a:t>
            </a:r>
          </a:p>
          <a:p>
            <a:r>
              <a:rPr lang="cs-CZ" sz="2000" dirty="0">
                <a:solidFill>
                  <a:srgbClr val="002060"/>
                </a:solidFill>
              </a:rPr>
              <a:t>Hodnotím existující sortiment, prognózuji, formuluji možné politiky, ukončuji nevhodné produkty.</a:t>
            </a:r>
          </a:p>
          <a:p>
            <a:pPr lvl="1"/>
            <a:r>
              <a:rPr lang="cs-CZ" sz="2000" dirty="0">
                <a:solidFill>
                  <a:srgbClr val="002060"/>
                </a:solidFill>
              </a:rPr>
              <a:t>Délka produktového mixu – celkový počet položek v produktovém mixu.</a:t>
            </a:r>
          </a:p>
          <a:p>
            <a:pPr lvl="1"/>
            <a:r>
              <a:rPr lang="cs-CZ" sz="2000" dirty="0">
                <a:solidFill>
                  <a:srgbClr val="002060"/>
                </a:solidFill>
              </a:rPr>
              <a:t>Šířka produktového mixu – počet produktových řad.</a:t>
            </a:r>
          </a:p>
          <a:p>
            <a:pPr lvl="1"/>
            <a:r>
              <a:rPr lang="cs-CZ" sz="2000" dirty="0">
                <a:solidFill>
                  <a:srgbClr val="002060"/>
                </a:solidFill>
              </a:rPr>
              <a:t>Hloubka produktového mixu – počet variant produktů v produktové řadě.</a:t>
            </a:r>
          </a:p>
          <a:p>
            <a:r>
              <a:rPr lang="cs-CZ" sz="2000" dirty="0">
                <a:solidFill>
                  <a:srgbClr val="002060"/>
                </a:solidFill>
              </a:rPr>
              <a:t>Roztažení produktové řady (</a:t>
            </a:r>
            <a:r>
              <a:rPr lang="cs-CZ" sz="2000" dirty="0" err="1">
                <a:solidFill>
                  <a:srgbClr val="002060"/>
                </a:solidFill>
              </a:rPr>
              <a:t>Product</a:t>
            </a:r>
            <a:r>
              <a:rPr lang="cs-CZ" sz="2000" dirty="0">
                <a:solidFill>
                  <a:srgbClr val="002060"/>
                </a:solidFill>
              </a:rPr>
              <a:t> Line </a:t>
            </a:r>
            <a:r>
              <a:rPr lang="cs-CZ" sz="2000" dirty="0" err="1">
                <a:solidFill>
                  <a:srgbClr val="002060"/>
                </a:solidFill>
              </a:rPr>
              <a:t>Stretching</a:t>
            </a:r>
            <a:r>
              <a:rPr lang="cs-CZ" sz="2000" dirty="0">
                <a:solidFill>
                  <a:srgbClr val="002060"/>
                </a:solidFill>
              </a:rPr>
              <a:t>) – dolů, nahoru, oběma směry. </a:t>
            </a:r>
          </a:p>
          <a:p>
            <a:r>
              <a:rPr lang="cs-CZ" sz="2000" dirty="0">
                <a:solidFill>
                  <a:srgbClr val="002060"/>
                </a:solidFill>
              </a:rPr>
              <a:t>Vyplnění produktové řady (</a:t>
            </a:r>
            <a:r>
              <a:rPr lang="cs-CZ" sz="2000" dirty="0" err="1">
                <a:solidFill>
                  <a:srgbClr val="002060"/>
                </a:solidFill>
              </a:rPr>
              <a:t>Product</a:t>
            </a:r>
            <a:r>
              <a:rPr lang="cs-CZ" sz="2000" dirty="0">
                <a:solidFill>
                  <a:srgbClr val="002060"/>
                </a:solidFill>
              </a:rPr>
              <a:t> Line </a:t>
            </a:r>
            <a:r>
              <a:rPr lang="cs-CZ" sz="2000" dirty="0" err="1">
                <a:solidFill>
                  <a:srgbClr val="002060"/>
                </a:solidFill>
              </a:rPr>
              <a:t>Filling</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A Politika sortimentu</a:t>
            </a:r>
          </a:p>
        </p:txBody>
      </p:sp>
    </p:spTree>
    <p:extLst>
      <p:ext uri="{BB962C8B-B14F-4D97-AF65-F5344CB8AC3E}">
        <p14:creationId xmlns:p14="http://schemas.microsoft.com/office/powerpoint/2010/main" val="59326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Vnitřní a vnější vyhodnocení existující skupiny produktů. "Vnitřní" znamená stanovení, do jaké míry každý typ produktu přispívá k obratu a zisku a jaký je očekávaný růst tohoto produktu. "Vnější" vyhodnocení znamená, že marketingový odborník musí umístit všechny své typy produktů vedle konkurenčních typů a potom analyzovat, jsou-li ve výrobkovém mixu nějaké "mezery".</a:t>
            </a:r>
          </a:p>
          <a:p>
            <a:r>
              <a:rPr lang="cs-CZ" sz="2000" dirty="0">
                <a:solidFill>
                  <a:srgbClr val="002060"/>
                </a:solidFill>
              </a:rPr>
              <a:t>Poté: rozšíření (up/</a:t>
            </a:r>
            <a:r>
              <a:rPr lang="cs-CZ" sz="2000" dirty="0" err="1">
                <a:solidFill>
                  <a:srgbClr val="002060"/>
                </a:solidFill>
              </a:rPr>
              <a:t>down</a:t>
            </a:r>
            <a:r>
              <a:rPr lang="cs-CZ" sz="2000" dirty="0">
                <a:solidFill>
                  <a:srgbClr val="002060"/>
                </a:solidFill>
              </a:rPr>
              <a:t>), inovace, modernizace, přecenění, re-</a:t>
            </a:r>
            <a:r>
              <a:rPr lang="cs-CZ" sz="2000" dirty="0" err="1">
                <a:solidFill>
                  <a:srgbClr val="002060"/>
                </a:solidFill>
              </a:rPr>
              <a:t>cycle</a:t>
            </a:r>
            <a:r>
              <a:rPr lang="cs-CZ" sz="2000" dirty="0">
                <a:solidFill>
                  <a:srgbClr val="002060"/>
                </a:solidFill>
              </a:rPr>
              <a:t>, apod.</a:t>
            </a:r>
          </a:p>
        </p:txBody>
      </p:sp>
      <p:sp>
        <p:nvSpPr>
          <p:cNvPr id="6" name="Nadpis 5"/>
          <p:cNvSpPr>
            <a:spLocks noGrp="1"/>
          </p:cNvSpPr>
          <p:nvPr>
            <p:ph type="title"/>
          </p:nvPr>
        </p:nvSpPr>
        <p:spPr>
          <a:xfrm>
            <a:off x="107504" y="195486"/>
            <a:ext cx="8136904" cy="507703"/>
          </a:xfrm>
        </p:spPr>
        <p:txBody>
          <a:bodyPr/>
          <a:lstStyle/>
          <a:p>
            <a:r>
              <a:rPr lang="cs-CZ" dirty="0"/>
              <a:t>B Politika produktových skupin</a:t>
            </a:r>
          </a:p>
        </p:txBody>
      </p:sp>
    </p:spTree>
    <p:extLst>
      <p:ext uri="{BB962C8B-B14F-4D97-AF65-F5344CB8AC3E}">
        <p14:creationId xmlns:p14="http://schemas.microsoft.com/office/powerpoint/2010/main" val="417752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Časté cíle: značka, kvalita, obal, služby a záruka, cena, </a:t>
            </a:r>
            <a:r>
              <a:rPr lang="cs-CZ" sz="2800" dirty="0">
                <a:solidFill>
                  <a:srgbClr val="002060"/>
                </a:solidFill>
              </a:rPr>
              <a:t>cena</a:t>
            </a:r>
            <a:r>
              <a:rPr lang="cs-CZ" sz="2000" dirty="0">
                <a:solidFill>
                  <a:srgbClr val="002060"/>
                </a:solidFill>
              </a:rPr>
              <a:t>, </a:t>
            </a:r>
            <a:r>
              <a:rPr lang="cs-CZ" sz="2400" dirty="0">
                <a:solidFill>
                  <a:srgbClr val="002060"/>
                </a:solidFill>
              </a:rPr>
              <a:t>CENA …</a:t>
            </a:r>
          </a:p>
          <a:p>
            <a:r>
              <a:rPr lang="cs-CZ" sz="2000" dirty="0">
                <a:solidFill>
                  <a:srgbClr val="002060"/>
                </a:solidFill>
              </a:rPr>
              <a:t>Značka – co přináší zákazníkovi.</a:t>
            </a:r>
          </a:p>
          <a:p>
            <a:r>
              <a:rPr lang="cs-CZ" sz="2000" dirty="0">
                <a:solidFill>
                  <a:srgbClr val="002060"/>
                </a:solidFill>
              </a:rPr>
              <a:t>Kvalita – objektivní a subjektivní.</a:t>
            </a:r>
          </a:p>
          <a:p>
            <a:r>
              <a:rPr lang="cs-CZ" sz="2000" dirty="0">
                <a:solidFill>
                  <a:srgbClr val="002060"/>
                </a:solidFill>
              </a:rPr>
              <a:t>Obal – </a:t>
            </a:r>
            <a:r>
              <a:rPr lang="cs-CZ" sz="2000" dirty="0" err="1">
                <a:solidFill>
                  <a:srgbClr val="002060"/>
                </a:solidFill>
              </a:rPr>
              <a:t>fce</a:t>
            </a:r>
            <a:r>
              <a:rPr lang="cs-CZ" sz="2000" dirty="0">
                <a:solidFill>
                  <a:srgbClr val="002060"/>
                </a:solidFill>
              </a:rPr>
              <a:t>. obalu: pozornost, rozpoznatelnost, informace, emoce, ochrana, ekologie, přidaná hodnota.</a:t>
            </a:r>
          </a:p>
          <a:p>
            <a:r>
              <a:rPr lang="cs-CZ" sz="2000" dirty="0">
                <a:solidFill>
                  <a:srgbClr val="002060"/>
                </a:solidFill>
              </a:rPr>
              <a:t>Služby a záruka – služby před koupí, během koupě, po koupi.</a:t>
            </a:r>
          </a:p>
        </p:txBody>
      </p:sp>
      <p:sp>
        <p:nvSpPr>
          <p:cNvPr id="6" name="Nadpis 5"/>
          <p:cNvSpPr>
            <a:spLocks noGrp="1"/>
          </p:cNvSpPr>
          <p:nvPr>
            <p:ph type="title"/>
          </p:nvPr>
        </p:nvSpPr>
        <p:spPr>
          <a:xfrm>
            <a:off x="107504" y="195486"/>
            <a:ext cx="8136904" cy="507703"/>
          </a:xfrm>
        </p:spPr>
        <p:txBody>
          <a:bodyPr/>
          <a:lstStyle/>
          <a:p>
            <a:r>
              <a:rPr lang="cs-CZ" dirty="0"/>
              <a:t>C Politika atributů produktu</a:t>
            </a:r>
          </a:p>
        </p:txBody>
      </p:sp>
    </p:spTree>
    <p:extLst>
      <p:ext uri="{BB962C8B-B14F-4D97-AF65-F5344CB8AC3E}">
        <p14:creationId xmlns:p14="http://schemas.microsoft.com/office/powerpoint/2010/main" val="403201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Strategie snižování nákladů produktu -  na základě nákladového </a:t>
            </a:r>
            <a:r>
              <a:rPr lang="cs-CZ" sz="2000" dirty="0" err="1">
                <a:solidFill>
                  <a:srgbClr val="002060"/>
                </a:solidFill>
              </a:rPr>
              <a:t>benchmarkingu</a:t>
            </a:r>
            <a:r>
              <a:rPr lang="cs-CZ" sz="2000" dirty="0">
                <a:solidFill>
                  <a:srgbClr val="002060"/>
                </a:solidFill>
              </a:rPr>
              <a:t> vyrábím levněji.</a:t>
            </a:r>
          </a:p>
          <a:p>
            <a:r>
              <a:rPr lang="cs-CZ" sz="2000" dirty="0">
                <a:solidFill>
                  <a:srgbClr val="002060"/>
                </a:solidFill>
              </a:rPr>
              <a:t>Strategie zvyšování obratu – P*Q – práce s P, aby Q rostlo.</a:t>
            </a:r>
          </a:p>
          <a:p>
            <a:r>
              <a:rPr lang="cs-CZ" sz="2000" dirty="0">
                <a:solidFill>
                  <a:srgbClr val="002060"/>
                </a:solidFill>
              </a:rPr>
              <a:t>Strategie zvyšování zisku z prodejů – práce s P, snižování nákladů.</a:t>
            </a:r>
          </a:p>
          <a:p>
            <a:r>
              <a:rPr lang="cs-CZ" sz="2000" dirty="0">
                <a:solidFill>
                  <a:srgbClr val="002060"/>
                </a:solidFill>
              </a:rPr>
              <a:t>Strategie zlepšování produktových řad – inovace, komplexní nabídka řady, modifikace, individualizovaná nabídka.</a:t>
            </a:r>
          </a:p>
          <a:p>
            <a:r>
              <a:rPr lang="cs-CZ" sz="2000" dirty="0">
                <a:solidFill>
                  <a:srgbClr val="002060"/>
                </a:solidFill>
              </a:rPr>
              <a:t>Klasické „</a:t>
            </a:r>
            <a:r>
              <a:rPr lang="cs-CZ" sz="2000" dirty="0" err="1">
                <a:solidFill>
                  <a:srgbClr val="002060"/>
                </a:solidFill>
              </a:rPr>
              <a:t>low</a:t>
            </a:r>
            <a:r>
              <a:rPr lang="cs-CZ" sz="2000" dirty="0">
                <a:solidFill>
                  <a:srgbClr val="002060"/>
                </a:solidFill>
              </a:rPr>
              <a:t>/</a:t>
            </a:r>
            <a:r>
              <a:rPr lang="cs-CZ" sz="2000" dirty="0" err="1">
                <a:solidFill>
                  <a:srgbClr val="002060"/>
                </a:solidFill>
              </a:rPr>
              <a:t>mid</a:t>
            </a:r>
            <a:r>
              <a:rPr lang="cs-CZ" sz="2000" dirty="0">
                <a:solidFill>
                  <a:srgbClr val="002060"/>
                </a:solidFill>
              </a:rPr>
              <a:t>/</a:t>
            </a:r>
            <a:r>
              <a:rPr lang="cs-CZ" sz="2000" dirty="0" err="1">
                <a:solidFill>
                  <a:srgbClr val="002060"/>
                </a:solidFill>
              </a:rPr>
              <a:t>high</a:t>
            </a:r>
            <a:r>
              <a:rPr lang="cs-CZ" sz="2000" dirty="0">
                <a:solidFill>
                  <a:srgbClr val="002060"/>
                </a:solidFill>
              </a:rPr>
              <a:t> budget/</a:t>
            </a:r>
            <a:r>
              <a:rPr lang="cs-CZ" sz="2000" dirty="0" err="1">
                <a:solidFill>
                  <a:srgbClr val="002060"/>
                </a:solidFill>
              </a:rPr>
              <a:t>cost</a:t>
            </a:r>
            <a:r>
              <a:rPr lang="cs-CZ" sz="2000" dirty="0">
                <a:solidFill>
                  <a:srgbClr val="002060"/>
                </a:solidFill>
              </a:rPr>
              <a:t>“ produktové strategie.</a:t>
            </a:r>
          </a:p>
          <a:p>
            <a:r>
              <a:rPr lang="cs-CZ" sz="2000" dirty="0">
                <a:solidFill>
                  <a:srgbClr val="002060"/>
                </a:solidFill>
              </a:rPr>
              <a:t>Strategie docilování stejných obratů/zisku – pro stabilní firmu nesledující expanzi.</a:t>
            </a:r>
          </a:p>
        </p:txBody>
      </p:sp>
      <p:sp>
        <p:nvSpPr>
          <p:cNvPr id="6" name="Nadpis 5"/>
          <p:cNvSpPr>
            <a:spLocks noGrp="1"/>
          </p:cNvSpPr>
          <p:nvPr>
            <p:ph type="title"/>
          </p:nvPr>
        </p:nvSpPr>
        <p:spPr>
          <a:xfrm>
            <a:off x="107504" y="195486"/>
            <a:ext cx="8136904" cy="507703"/>
          </a:xfrm>
        </p:spPr>
        <p:txBody>
          <a:bodyPr/>
          <a:lstStyle/>
          <a:p>
            <a:r>
              <a:rPr lang="cs-CZ" dirty="0"/>
              <a:t>Specifické produktové strategie</a:t>
            </a:r>
          </a:p>
        </p:txBody>
      </p:sp>
    </p:spTree>
    <p:extLst>
      <p:ext uri="{BB962C8B-B14F-4D97-AF65-F5344CB8AC3E}">
        <p14:creationId xmlns:p14="http://schemas.microsoft.com/office/powerpoint/2010/main" val="2013452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rPr>
              <a:t>Kniha W. </a:t>
            </a:r>
            <a:r>
              <a:rPr lang="cs-CZ" sz="2000" dirty="0" err="1">
                <a:solidFill>
                  <a:srgbClr val="002060"/>
                </a:solidFill>
              </a:rPr>
              <a:t>Chana</a:t>
            </a:r>
            <a:r>
              <a:rPr lang="cs-CZ" sz="2000" dirty="0">
                <a:solidFill>
                  <a:srgbClr val="002060"/>
                </a:solidFill>
              </a:rPr>
              <a:t> Kima a Renée </a:t>
            </a:r>
            <a:r>
              <a:rPr lang="cs-CZ" sz="2000" dirty="0" err="1">
                <a:solidFill>
                  <a:srgbClr val="002060"/>
                </a:solidFill>
              </a:rPr>
              <a:t>Mauborgneové</a:t>
            </a:r>
            <a:r>
              <a:rPr lang="cs-CZ" sz="2000" dirty="0">
                <a:solidFill>
                  <a:srgbClr val="002060"/>
                </a:solidFill>
              </a:rPr>
              <a:t> </a:t>
            </a:r>
            <a:r>
              <a:rPr lang="cs-CZ" sz="2000" dirty="0">
                <a:solidFill>
                  <a:srgbClr val="002060"/>
                </a:solidFill>
                <a:hlinkClick r:id="rId3"/>
              </a:rPr>
              <a:t>Strategie modrého oceánu</a:t>
            </a:r>
            <a:r>
              <a:rPr lang="cs-CZ" sz="2000" dirty="0">
                <a:solidFill>
                  <a:srgbClr val="002060"/>
                </a:solidFill>
              </a:rPr>
              <a:t>.</a:t>
            </a:r>
          </a:p>
          <a:p>
            <a:r>
              <a:rPr lang="cs-CZ" sz="2000" b="1" i="1" dirty="0">
                <a:solidFill>
                  <a:srgbClr val="002060"/>
                </a:solidFill>
              </a:rPr>
              <a:t>„Červené oceány</a:t>
            </a:r>
            <a:r>
              <a:rPr lang="cs-CZ" sz="2000" i="1" dirty="0">
                <a:solidFill>
                  <a:srgbClr val="002060"/>
                </a:solidFill>
              </a:rPr>
              <a:t> - to jsou všechna existující odvětví operující ve známém tržním prostoru. V červených oceánech jsou definovány a přijímány hranice odvětví a jsou známa pravidla konkurenční hry. S tím, jak je tržní prostor stále více přecpán konkurenty, vyhlídky na zisk a růst jsou stále omezenější. Tvrdá, nelítostná konkurence vede k tomu, že podniky krvácejí - proto pojem červený oceán.“</a:t>
            </a:r>
          </a:p>
          <a:p>
            <a:r>
              <a:rPr lang="cs-CZ" sz="2000" i="1" dirty="0">
                <a:solidFill>
                  <a:srgbClr val="002060"/>
                </a:solidFill>
              </a:rPr>
              <a:t>“</a:t>
            </a:r>
            <a:r>
              <a:rPr lang="cs-CZ" sz="2000" b="1" i="1" dirty="0">
                <a:solidFill>
                  <a:srgbClr val="002060"/>
                </a:solidFill>
              </a:rPr>
              <a:t>Modré oceány</a:t>
            </a:r>
            <a:r>
              <a:rPr lang="cs-CZ" sz="2000" i="1" dirty="0">
                <a:solidFill>
                  <a:srgbClr val="002060"/>
                </a:solidFill>
              </a:rPr>
              <a:t> - to jsou odvětví, která dosud neexistují, to je neznámý tržní prostor neposkvrněný konkurencí. V modrých oceánech se poptávka vytváří místo aby se vybojovávala. A je zde spousta příležitostí k růstu.“</a:t>
            </a:r>
          </a:p>
          <a:p>
            <a:r>
              <a:rPr lang="cs-CZ" sz="2000" i="1" dirty="0">
                <a:solidFill>
                  <a:srgbClr val="002060"/>
                </a:solidFill>
              </a:rPr>
              <a:t>„Strategie modrého oceánu (BOS - Blue-</a:t>
            </a:r>
            <a:r>
              <a:rPr lang="cs-CZ" sz="2000" i="1" dirty="0" err="1">
                <a:solidFill>
                  <a:srgbClr val="002060"/>
                </a:solidFill>
              </a:rPr>
              <a:t>Ocean</a:t>
            </a:r>
            <a:r>
              <a:rPr lang="cs-CZ" sz="2000" i="1" dirty="0">
                <a:solidFill>
                  <a:srgbClr val="002060"/>
                </a:solidFill>
              </a:rPr>
              <a:t> </a:t>
            </a:r>
            <a:r>
              <a:rPr lang="cs-CZ" sz="2000" i="1" dirty="0" err="1">
                <a:solidFill>
                  <a:srgbClr val="002060"/>
                </a:solidFill>
              </a:rPr>
              <a:t>Strategy</a:t>
            </a:r>
            <a:r>
              <a:rPr lang="cs-CZ" sz="2000" i="1" dirty="0">
                <a:solidFill>
                  <a:srgbClr val="002060"/>
                </a:solidFill>
              </a:rPr>
              <a:t>) charakterizuje jak strategickou logiku, která je za vytvářením nového tržního prostoru, tak praktický rámec pro systematické budování a využití "modrých oceánů".“</a:t>
            </a:r>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Modré oceány. A červené. </a:t>
            </a:r>
          </a:p>
        </p:txBody>
      </p:sp>
    </p:spTree>
    <p:extLst>
      <p:ext uri="{BB962C8B-B14F-4D97-AF65-F5344CB8AC3E}">
        <p14:creationId xmlns:p14="http://schemas.microsoft.com/office/powerpoint/2010/main" val="319410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Hlavní myšlenka – nesoupeřím s konkurencí, ale vytvářím si svůj nový tržní prostor – modrý oceán – mám náskok, jsem leader a určuji pravidla. </a:t>
            </a:r>
          </a:p>
          <a:p>
            <a:r>
              <a:rPr lang="cs-CZ" sz="2000" dirty="0">
                <a:solidFill>
                  <a:srgbClr val="002060"/>
                </a:solidFill>
              </a:rPr>
              <a:t>V červeném oceánu se pak stále perou mí staří žraloci – klasický boj o efektivitu (náklady/výnosy).</a:t>
            </a:r>
          </a:p>
          <a:p>
            <a:r>
              <a:rPr lang="cs-CZ" sz="2000" dirty="0">
                <a:solidFill>
                  <a:srgbClr val="002060"/>
                </a:solidFill>
              </a:rPr>
              <a:t>V čem je trik? – musím přinést „hodnotovou inovaci“ – skokový přírůstek hodnoty pro zákazníka. </a:t>
            </a:r>
          </a:p>
          <a:p>
            <a:r>
              <a:rPr lang="cs-CZ" sz="2000" dirty="0">
                <a:solidFill>
                  <a:srgbClr val="002060"/>
                </a:solidFill>
              </a:rPr>
              <a:t>Pomocí hodnotové křivky analyzuji hodnotu v celém odvětví – hledám možnosti k vyniknutí – eliminuji zbytečné funkce a přidávám nové. </a:t>
            </a:r>
            <a:r>
              <a:rPr lang="cs-CZ" sz="2000" dirty="0">
                <a:solidFill>
                  <a:srgbClr val="002060"/>
                </a:solidFill>
                <a:hlinkClick r:id="rId3"/>
              </a:rPr>
              <a:t>Více zde</a:t>
            </a:r>
            <a:r>
              <a:rPr lang="cs-CZ" sz="2000" dirty="0">
                <a:solidFill>
                  <a:srgbClr val="002060"/>
                </a:solidFill>
              </a:rPr>
              <a:t>.</a:t>
            </a:r>
          </a:p>
          <a:p>
            <a:endParaRPr lang="cs-CZ" sz="2000" dirty="0">
              <a:solidFill>
                <a:srgbClr val="002060"/>
              </a:solidFill>
            </a:endParaRPr>
          </a:p>
          <a:p>
            <a:r>
              <a:rPr lang="cs-CZ" sz="2000" dirty="0">
                <a:solidFill>
                  <a:srgbClr val="002060"/>
                </a:solidFill>
              </a:rPr>
              <a:t>Pěkné příklady </a:t>
            </a:r>
            <a:r>
              <a:rPr lang="cs-CZ" sz="2000" dirty="0">
                <a:solidFill>
                  <a:srgbClr val="002060"/>
                </a:solidFill>
                <a:hlinkClick r:id="rId4"/>
              </a:rPr>
              <a:t>zde</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Stále plaveme v oceánech</a:t>
            </a:r>
          </a:p>
        </p:txBody>
      </p:sp>
    </p:spTree>
    <p:extLst>
      <p:ext uri="{BB962C8B-B14F-4D97-AF65-F5344CB8AC3E}">
        <p14:creationId xmlns:p14="http://schemas.microsoft.com/office/powerpoint/2010/main" val="110485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1600" b="1" dirty="0">
                <a:solidFill>
                  <a:srgbClr val="002060"/>
                </a:solidFill>
              </a:rPr>
              <a:t>Vymezte stávající tržní oblast.</a:t>
            </a:r>
            <a:r>
              <a:rPr lang="cs-CZ" sz="1600" dirty="0">
                <a:solidFill>
                  <a:srgbClr val="002060"/>
                </a:solidFill>
              </a:rPr>
              <a:t> Jaké produkty nabízíte? V jakém tržním segmentu se pohybujete? Jaké jsou vaše klíčové kompetence?</a:t>
            </a:r>
          </a:p>
          <a:p>
            <a:r>
              <a:rPr lang="cs-CZ" sz="1600" b="1" dirty="0">
                <a:solidFill>
                  <a:srgbClr val="002060"/>
                </a:solidFill>
              </a:rPr>
              <a:t>Najděte klíčové faktory v rámci oblasti.</a:t>
            </a:r>
            <a:r>
              <a:rPr lang="cs-CZ" sz="1600" dirty="0">
                <a:solidFill>
                  <a:srgbClr val="002060"/>
                </a:solidFill>
              </a:rPr>
              <a:t> Podle čeho se zákazník rozhoduje při volbě produktu? Jaké vlastnosti od produktu očekává? Jaké potřeby chce prostřednictvím vašeho výrobku nebo služby uspokojit?</a:t>
            </a:r>
          </a:p>
          <a:p>
            <a:r>
              <a:rPr lang="cs-CZ" sz="1600" b="1" dirty="0">
                <a:solidFill>
                  <a:srgbClr val="002060"/>
                </a:solidFill>
              </a:rPr>
              <a:t>Sestavte hodnotovou křivku.</a:t>
            </a:r>
            <a:r>
              <a:rPr lang="cs-CZ" sz="1600" dirty="0">
                <a:solidFill>
                  <a:srgbClr val="002060"/>
                </a:solidFill>
              </a:rPr>
              <a:t> Jak dobře si stojí konkurenční produkty v různých faktorech? V jakých oblastech jsou konkurenční produkty slabé a silné? Jak velkou hodnotu faktory zákazníkovi přináší?</a:t>
            </a:r>
          </a:p>
          <a:p>
            <a:r>
              <a:rPr lang="cs-CZ" sz="1600" b="1" dirty="0">
                <a:solidFill>
                  <a:srgbClr val="002060"/>
                </a:solidFill>
              </a:rPr>
              <a:t>Vyberte faktory zvyšující hodnotu. </a:t>
            </a:r>
            <a:r>
              <a:rPr lang="cs-CZ" sz="1600" dirty="0">
                <a:solidFill>
                  <a:srgbClr val="002060"/>
                </a:solidFill>
              </a:rPr>
              <a:t>Které z faktorů slabých u konkurence lze zvýšit? Které z nich zvyšují hodnotu pro zákazníka?</a:t>
            </a:r>
          </a:p>
          <a:p>
            <a:r>
              <a:rPr lang="cs-CZ" sz="1600" b="1" dirty="0">
                <a:solidFill>
                  <a:srgbClr val="002060"/>
                </a:solidFill>
              </a:rPr>
              <a:t>Vyberte faktory snižující náklady. </a:t>
            </a:r>
            <a:r>
              <a:rPr lang="cs-CZ" sz="1600" dirty="0">
                <a:solidFill>
                  <a:srgbClr val="002060"/>
                </a:solidFill>
              </a:rPr>
              <a:t>Které z faktorů umožní výrazně snížit náklady? Jak hodnotné jsou pro zákazníka?</a:t>
            </a:r>
          </a:p>
          <a:p>
            <a:r>
              <a:rPr lang="cs-CZ" sz="1600" b="1" dirty="0">
                <a:solidFill>
                  <a:srgbClr val="002060"/>
                </a:solidFill>
              </a:rPr>
              <a:t>Přidejte nové faktory zvyšující hodnotu pro zákazníka. </a:t>
            </a:r>
            <a:r>
              <a:rPr lang="cs-CZ" sz="1600" dirty="0">
                <a:solidFill>
                  <a:srgbClr val="002060"/>
                </a:solidFill>
              </a:rPr>
              <a:t>Jaké jiné opomíjené faktory výrazně zvýší hodnotu pro zákazníka?</a:t>
            </a:r>
          </a:p>
          <a:p>
            <a:r>
              <a:rPr lang="cs-CZ" sz="1600" b="1" dirty="0">
                <a:solidFill>
                  <a:srgbClr val="002060"/>
                </a:solidFill>
              </a:rPr>
              <a:t>Definujte nový produkt. </a:t>
            </a:r>
            <a:r>
              <a:rPr lang="cs-CZ" sz="1600" dirty="0">
                <a:solidFill>
                  <a:srgbClr val="002060"/>
                </a:solidFill>
              </a:rPr>
              <a:t>Na základě omezení a pozvednutí stávajících faktorů a vytvoření nových popište nalezený produkt.</a:t>
            </a:r>
          </a:p>
        </p:txBody>
      </p:sp>
      <p:sp>
        <p:nvSpPr>
          <p:cNvPr id="6" name="Nadpis 5"/>
          <p:cNvSpPr>
            <a:spLocks noGrp="1"/>
          </p:cNvSpPr>
          <p:nvPr>
            <p:ph type="title"/>
          </p:nvPr>
        </p:nvSpPr>
        <p:spPr>
          <a:xfrm>
            <a:off x="107504" y="195486"/>
            <a:ext cx="8136904" cy="507703"/>
          </a:xfrm>
        </p:spPr>
        <p:txBody>
          <a:bodyPr/>
          <a:lstStyle/>
          <a:p>
            <a:r>
              <a:rPr lang="cs-CZ" dirty="0"/>
              <a:t>Postup BOS (</a:t>
            </a:r>
            <a:r>
              <a:rPr lang="cs-CZ" dirty="0">
                <a:hlinkClick r:id="rId3"/>
              </a:rPr>
              <a:t>Novák, marketingovénoviny.cz</a:t>
            </a:r>
            <a:r>
              <a:rPr lang="cs-CZ" dirty="0"/>
              <a:t>)</a:t>
            </a:r>
          </a:p>
        </p:txBody>
      </p:sp>
    </p:spTree>
    <p:extLst>
      <p:ext uri="{BB962C8B-B14F-4D97-AF65-F5344CB8AC3E}">
        <p14:creationId xmlns:p14="http://schemas.microsoft.com/office/powerpoint/2010/main" val="1011161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Firmy, které nabízejí zákazníkům ne pouze osamocené produkty, ale celé ekosystémy produktů, jsou mnohem úspěšnější. Samotné slovo „ekosystém“ má ve vztahu k produktu úžasnou náplň, je to nadstavba původních produktových řad, produktových rodin. Můžeme si to v praxi představit jako fyzický produkt, který zapadá do řady/rodiny produktů, které ale hlavně zapadají do velkého ekosystému návazných služeb, digitálního obsahu a podpory. To vše zapadá do filozofie značky a jejího </a:t>
            </a:r>
            <a:r>
              <a:rPr lang="cs-CZ" sz="2000" dirty="0" err="1">
                <a:solidFill>
                  <a:srgbClr val="002060"/>
                </a:solidFill>
              </a:rPr>
              <a:t>positioningu</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3"/>
              </a:rPr>
              <a:t>Typickým </a:t>
            </a:r>
            <a:r>
              <a:rPr lang="cs-CZ" altLang="cs-CZ" sz="2000" dirty="0">
                <a:solidFill>
                  <a:srgbClr val="002060"/>
                </a:solidFill>
                <a:latin typeface="Times New Roman" panose="02020603050405020304" pitchFamily="18" charset="0"/>
                <a:cs typeface="Times New Roman" panose="02020603050405020304" pitchFamily="18" charset="0"/>
              </a:rPr>
              <a:t>příkladem jsou produkty firmy Apple – mám iPhone, zapnu iTunes, koupím hudbu, knihu, film, pak chci další </a:t>
            </a:r>
            <a:r>
              <a:rPr lang="cs-CZ" altLang="cs-CZ" sz="2000" dirty="0" err="1">
                <a:solidFill>
                  <a:srgbClr val="002060"/>
                </a:solidFill>
                <a:latin typeface="Times New Roman" panose="02020603050405020304" pitchFamily="18" charset="0"/>
                <a:cs typeface="Times New Roman" panose="02020603050405020304" pitchFamily="18" charset="0"/>
              </a:rPr>
              <a:t>iVěci</a:t>
            </a:r>
            <a:r>
              <a:rPr lang="cs-CZ" altLang="cs-CZ" sz="2000" dirty="0">
                <a:solidFill>
                  <a:srgbClr val="002060"/>
                </a:solidFill>
                <a:latin typeface="Times New Roman" panose="02020603050405020304" pitchFamily="18" charset="0"/>
                <a:cs typeface="Times New Roman" panose="02020603050405020304" pitchFamily="18" charset="0"/>
              </a:rPr>
              <a:t> a už nemohu nikdy odejít ke konkurenci.</a:t>
            </a:r>
          </a:p>
        </p:txBody>
      </p:sp>
      <p:sp>
        <p:nvSpPr>
          <p:cNvPr id="6" name="Nadpis 5"/>
          <p:cNvSpPr>
            <a:spLocks noGrp="1"/>
          </p:cNvSpPr>
          <p:nvPr>
            <p:ph type="title"/>
          </p:nvPr>
        </p:nvSpPr>
        <p:spPr>
          <a:xfrm>
            <a:off x="179512" y="195486"/>
            <a:ext cx="3888432" cy="507703"/>
          </a:xfrm>
        </p:spPr>
        <p:txBody>
          <a:bodyPr/>
          <a:lstStyle/>
          <a:p>
            <a:r>
              <a:rPr lang="cs-CZ" dirty="0"/>
              <a:t>2 Produktové ekosystémy</a:t>
            </a:r>
          </a:p>
        </p:txBody>
      </p:sp>
    </p:spTree>
    <p:extLst>
      <p:ext uri="{BB962C8B-B14F-4D97-AF65-F5344CB8AC3E}">
        <p14:creationId xmlns:p14="http://schemas.microsoft.com/office/powerpoint/2010/main" val="217975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Nejen přidaná hodnota k produktu, proč si jej koupím </a:t>
            </a:r>
            <a:r>
              <a:rPr lang="cs-CZ" altLang="cs-CZ" sz="2000" dirty="0">
                <a:solidFill>
                  <a:srgbClr val="002060"/>
                </a:solidFill>
                <a:latin typeface="Times New Roman" panose="02020603050405020304" pitchFamily="18" charset="0"/>
                <a:cs typeface="Times New Roman" panose="02020603050405020304" pitchFamily="18" charset="0"/>
                <a:hlinkClick r:id="rId3"/>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 ale i tvorba loajality zákazníka.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Viditelné u vývoje bitvy Apple vs. Samsung. Zákazníci neslyší tolik na technické specifikace, ale chtějí dodatečné služby a jednoduchost použití.</a:t>
            </a:r>
          </a:p>
        </p:txBody>
      </p:sp>
      <p:sp>
        <p:nvSpPr>
          <p:cNvPr id="6" name="Nadpis 5"/>
          <p:cNvSpPr>
            <a:spLocks noGrp="1"/>
          </p:cNvSpPr>
          <p:nvPr>
            <p:ph type="title"/>
          </p:nvPr>
        </p:nvSpPr>
        <p:spPr>
          <a:xfrm>
            <a:off x="179512" y="195486"/>
            <a:ext cx="3888432" cy="507703"/>
          </a:xfrm>
        </p:spPr>
        <p:txBody>
          <a:bodyPr/>
          <a:lstStyle/>
          <a:p>
            <a:r>
              <a:rPr lang="cs-CZ" dirty="0"/>
              <a:t>Přínosy budování ekosystému</a:t>
            </a:r>
          </a:p>
        </p:txBody>
      </p:sp>
    </p:spTree>
    <p:extLst>
      <p:ext uri="{BB962C8B-B14F-4D97-AF65-F5344CB8AC3E}">
        <p14:creationId xmlns:p14="http://schemas.microsoft.com/office/powerpoint/2010/main" val="590087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 vývoje ekosystémů – SONOS 1</a:t>
            </a:r>
          </a:p>
        </p:txBody>
      </p:sp>
      <p:pic>
        <p:nvPicPr>
          <p:cNvPr id="1026" name="Picture 2" descr="https://media.licdn.com/mpr/mpr/shrinknp_800_800/AAEAAQAAAAAAAAavAAAAJDRiMjZkYmFlLWQ4NmEtNDlmZC05OGMyLTRjOTZlYmFjZTc5Zg.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25488" y="1148556"/>
            <a:ext cx="762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9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Produkt – </a:t>
            </a:r>
            <a:r>
              <a:rPr lang="cs-CZ" sz="2000" i="1" dirty="0">
                <a:solidFill>
                  <a:srgbClr val="002060"/>
                </a:solidFill>
              </a:rPr>
              <a:t>„cokoliv, co může být nabídnuto na trhu k upoutání pozornosti, ke koupi nebo spotřebě, co může uspokojit touhy, přání nebo potřeby; patří sem fyzické předměty, služby, osoby, místa, organizace a myšlenky“</a:t>
            </a:r>
            <a:r>
              <a:rPr lang="cs-CZ" sz="2000" dirty="0">
                <a:solidFill>
                  <a:srgbClr val="002060"/>
                </a:solidFill>
              </a:rPr>
              <a:t>. (</a:t>
            </a:r>
            <a:r>
              <a:rPr lang="cs-CZ" sz="2000" dirty="0" err="1">
                <a:solidFill>
                  <a:srgbClr val="002060"/>
                </a:solidFill>
              </a:rPr>
              <a:t>Kotler</a:t>
            </a:r>
            <a:r>
              <a:rPr lang="cs-CZ" sz="2000" dirty="0">
                <a:solidFill>
                  <a:srgbClr val="002060"/>
                </a:solidFill>
              </a:rPr>
              <a:t>, </a:t>
            </a:r>
            <a:r>
              <a:rPr lang="cs-CZ" sz="2000" dirty="0" err="1">
                <a:solidFill>
                  <a:srgbClr val="002060"/>
                </a:solidFill>
              </a:rPr>
              <a:t>Wong</a:t>
            </a:r>
            <a:r>
              <a:rPr lang="cs-CZ" sz="2000" dirty="0">
                <a:solidFill>
                  <a:srgbClr val="002060"/>
                </a:solidFill>
              </a:rPr>
              <a:t>, </a:t>
            </a:r>
            <a:r>
              <a:rPr lang="cs-CZ" sz="2000" dirty="0" err="1">
                <a:solidFill>
                  <a:srgbClr val="002060"/>
                </a:solidFill>
              </a:rPr>
              <a:t>Saunders</a:t>
            </a:r>
            <a:r>
              <a:rPr lang="cs-CZ" sz="2000" dirty="0">
                <a:solidFill>
                  <a:srgbClr val="002060"/>
                </a:solidFill>
              </a:rPr>
              <a:t> a Armstrong, 2007, s. 615)</a:t>
            </a:r>
          </a:p>
          <a:p>
            <a:r>
              <a:rPr lang="cs-CZ" sz="2000" dirty="0">
                <a:solidFill>
                  <a:srgbClr val="002060"/>
                </a:solidFill>
              </a:rPr>
              <a:t>Produkty dělíme na:</a:t>
            </a:r>
          </a:p>
          <a:p>
            <a:pPr lvl="1"/>
            <a:r>
              <a:rPr lang="cs-CZ" sz="1800" dirty="0">
                <a:solidFill>
                  <a:srgbClr val="002060"/>
                </a:solidFill>
              </a:rPr>
              <a:t>Výrobky – hmotné.</a:t>
            </a:r>
          </a:p>
          <a:p>
            <a:pPr lvl="1"/>
            <a:r>
              <a:rPr lang="cs-CZ" sz="1800" dirty="0">
                <a:solidFill>
                  <a:srgbClr val="002060"/>
                </a:solidFill>
              </a:rPr>
              <a:t>Služby – nehmotné.</a:t>
            </a:r>
          </a:p>
          <a:p>
            <a:r>
              <a:rPr lang="cs-CZ" sz="2000" dirty="0">
                <a:solidFill>
                  <a:srgbClr val="002060"/>
                </a:solidFill>
              </a:rPr>
              <a:t>Výrobně orientovaná firma – manifestace zdrojů a schopnosti je využít. Marketingově orientovaná firma – </a:t>
            </a:r>
            <a:r>
              <a:rPr lang="cs-CZ" sz="2000" b="1" dirty="0">
                <a:solidFill>
                  <a:srgbClr val="002060"/>
                </a:solidFill>
              </a:rPr>
              <a:t>hodnota pro zákazníka</a:t>
            </a:r>
            <a:r>
              <a:rPr lang="cs-CZ" sz="2000" dirty="0">
                <a:solidFill>
                  <a:srgbClr val="002060"/>
                </a:solidFill>
              </a:rPr>
              <a:t>, splnění jeho potřeby.</a:t>
            </a:r>
          </a:p>
        </p:txBody>
      </p:sp>
      <p:sp>
        <p:nvSpPr>
          <p:cNvPr id="6" name="Nadpis 5"/>
          <p:cNvSpPr>
            <a:spLocks noGrp="1"/>
          </p:cNvSpPr>
          <p:nvPr>
            <p:ph type="title"/>
          </p:nvPr>
        </p:nvSpPr>
        <p:spPr>
          <a:xfrm>
            <a:off x="107504" y="195486"/>
            <a:ext cx="8136904" cy="507703"/>
          </a:xfrm>
        </p:spPr>
        <p:txBody>
          <a:bodyPr/>
          <a:lstStyle/>
          <a:p>
            <a:r>
              <a:rPr lang="cs-CZ" dirty="0"/>
              <a:t>1 Produkt definice</a:t>
            </a:r>
          </a:p>
        </p:txBody>
      </p:sp>
    </p:spTree>
    <p:extLst>
      <p:ext uri="{BB962C8B-B14F-4D97-AF65-F5344CB8AC3E}">
        <p14:creationId xmlns:p14="http://schemas.microsoft.com/office/powerpoint/2010/main" val="94940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040560" cy="507703"/>
          </a:xfrm>
        </p:spPr>
        <p:txBody>
          <a:bodyPr/>
          <a:lstStyle/>
          <a:p>
            <a:r>
              <a:rPr lang="cs-CZ" dirty="0"/>
              <a:t>Příklad vývoje ekosystémů – SONOS 2</a:t>
            </a:r>
          </a:p>
        </p:txBody>
      </p:sp>
      <p:pic>
        <p:nvPicPr>
          <p:cNvPr id="2050" name="Picture 2" descr="https://media.licdn.com/mpr/mpr/shrinknp_800_800/AAEAAQAAAAAAAAUGAAAAJDY3OGRmOGZiLWY1ZmItNDJmOS1iYzY3LTk3YTA2YTA5YTQ4NQ.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11560" y="771550"/>
            <a:ext cx="6768752" cy="386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62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725957"/>
            <a:ext cx="5184575" cy="3888431"/>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Může soupeřit produkt s ekosystémem?</a:t>
            </a:r>
          </a:p>
        </p:txBody>
      </p:sp>
    </p:spTree>
    <p:extLst>
      <p:ext uri="{BB962C8B-B14F-4D97-AF65-F5344CB8AC3E}">
        <p14:creationId xmlns:p14="http://schemas.microsoft.com/office/powerpoint/2010/main" val="252862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Příklady ekosystémů</a:t>
            </a:r>
          </a:p>
        </p:txBody>
      </p:sp>
      <p:sp>
        <p:nvSpPr>
          <p:cNvPr id="3" name="TextovéPole 2">
            <a:extLst>
              <a:ext uri="{FF2B5EF4-FFF2-40B4-BE49-F238E27FC236}">
                <a16:creationId xmlns:a16="http://schemas.microsoft.com/office/drawing/2014/main" id="{6366547B-3C0C-4EA5-8F55-70FC9397C6BD}"/>
              </a:ext>
            </a:extLst>
          </p:cNvPr>
          <p:cNvSpPr txBox="1"/>
          <p:nvPr/>
        </p:nvSpPr>
        <p:spPr>
          <a:xfrm>
            <a:off x="755576" y="843558"/>
            <a:ext cx="7560840" cy="1200329"/>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2060"/>
                </a:solidFill>
                <a:hlinkClick r:id="rId3"/>
              </a:rPr>
              <a:t>Xiaomi</a:t>
            </a:r>
            <a:r>
              <a:rPr lang="cs-CZ" dirty="0">
                <a:solidFill>
                  <a:srgbClr val="002060"/>
                </a:solidFill>
              </a:rPr>
              <a:t> – chytrá domácnost, propojeno přes aplikace na mobilní zařízení.</a:t>
            </a: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r>
              <a:rPr lang="cs-CZ" dirty="0">
                <a:solidFill>
                  <a:srgbClr val="002060"/>
                </a:solidFill>
              </a:rPr>
              <a:t>IKEA – nábytek, ale i chytrá domácnost. </a:t>
            </a:r>
          </a:p>
        </p:txBody>
      </p:sp>
      <p:pic>
        <p:nvPicPr>
          <p:cNvPr id="5" name="Obrázek 4" descr="Obsah obrázku interiér, stůl, vsedě, místnost&#10;&#10;Popis byl vytvořen automaticky">
            <a:extLst>
              <a:ext uri="{FF2B5EF4-FFF2-40B4-BE49-F238E27FC236}">
                <a16:creationId xmlns:a16="http://schemas.microsoft.com/office/drawing/2014/main" id="{BEAE93EB-EB26-4A77-B903-729D77D6D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208" y="1347614"/>
            <a:ext cx="3048000" cy="1725168"/>
          </a:xfrm>
          <a:prstGeom prst="rect">
            <a:avLst/>
          </a:prstGeom>
        </p:spPr>
      </p:pic>
      <p:pic>
        <p:nvPicPr>
          <p:cNvPr id="8" name="Obrázek 7" descr="Obsah obrázku objekt, interiér, zrcadlo, místnost&#10;&#10;Popis byl vytvořen automaticky">
            <a:extLst>
              <a:ext uri="{FF2B5EF4-FFF2-40B4-BE49-F238E27FC236}">
                <a16:creationId xmlns:a16="http://schemas.microsoft.com/office/drawing/2014/main" id="{422B170E-C74D-49BE-AF43-C46B8ED92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88" y="2547943"/>
            <a:ext cx="4912016" cy="2128248"/>
          </a:xfrm>
          <a:prstGeom prst="rect">
            <a:avLst/>
          </a:prstGeom>
        </p:spPr>
      </p:pic>
    </p:spTree>
    <p:extLst>
      <p:ext uri="{BB962C8B-B14F-4D97-AF65-F5344CB8AC3E}">
        <p14:creationId xmlns:p14="http://schemas.microsoft.com/office/powerpoint/2010/main" val="4048038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Co kdybychom šli dál?</a:t>
            </a:r>
          </a:p>
        </p:txBody>
      </p:sp>
      <p:pic>
        <p:nvPicPr>
          <p:cNvPr id="3074" name="Picture 2" descr="4Image Credit: © 2012 Subprint (http://subprint.com/blog/it%27s-the-ecosystem,-stupid)&#10;Product/Service Ecosystems ≠ Busin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03648" y="771550"/>
            <a:ext cx="5544616" cy="39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49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608512" cy="507703"/>
          </a:xfrm>
        </p:spPr>
        <p:txBody>
          <a:bodyPr/>
          <a:lstStyle/>
          <a:p>
            <a:r>
              <a:rPr lang="cs-CZ" dirty="0"/>
              <a:t>Ekosystémy MS, Google, Apple</a:t>
            </a:r>
          </a:p>
        </p:txBody>
      </p:sp>
      <p:pic>
        <p:nvPicPr>
          <p:cNvPr id="4" name="Picture 3">
            <a:extLst>
              <a:ext uri="{FF2B5EF4-FFF2-40B4-BE49-F238E27FC236}">
                <a16:creationId xmlns:a16="http://schemas.microsoft.com/office/drawing/2014/main" id="{12285A00-B05B-49D6-AE5F-806123DB2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08407"/>
            <a:ext cx="6804248" cy="3827390"/>
          </a:xfrm>
          <a:prstGeom prst="rect">
            <a:avLst/>
          </a:prstGeom>
        </p:spPr>
      </p:pic>
    </p:spTree>
    <p:extLst>
      <p:ext uri="{BB962C8B-B14F-4D97-AF65-F5344CB8AC3E}">
        <p14:creationId xmlns:p14="http://schemas.microsoft.com/office/powerpoint/2010/main" val="224688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Má to jen samé výhody? Ne, jsou zde i nevýhody pro uživatele (</a:t>
            </a:r>
            <a:r>
              <a:rPr lang="cs-CZ" sz="2000" dirty="0">
                <a:solidFill>
                  <a:srgbClr val="002060"/>
                </a:solidFill>
                <a:latin typeface="Times New Roman" panose="02020603050405020304" pitchFamily="18" charset="0"/>
                <a:cs typeface="Times New Roman" panose="02020603050405020304" pitchFamily="18" charset="0"/>
                <a:hlinkClick r:id="rId3"/>
              </a:rPr>
              <a:t>Apple </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legacy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apps</a:t>
            </a:r>
            <a:r>
              <a:rPr lang="cs-CZ" sz="2000" dirty="0">
                <a:solidFill>
                  <a:srgbClr val="002060"/>
                </a:solidFill>
                <a:latin typeface="Times New Roman" panose="02020603050405020304" pitchFamily="18" charset="0"/>
                <a:cs typeface="Times New Roman" panose="02020603050405020304" pitchFamily="18" charset="0"/>
              </a:rPr>
              <a:t> nefungují, díky každoročním updatům po pár cyklech mé zařízení zpomalí a nefunguje vše jak má – jsem nucen udržovat vše </a:t>
            </a:r>
            <a:r>
              <a:rPr lang="cs-CZ" sz="2000" dirty="0" err="1">
                <a:solidFill>
                  <a:srgbClr val="002060"/>
                </a:solidFill>
                <a:latin typeface="Times New Roman" panose="02020603050405020304" pitchFamily="18" charset="0"/>
                <a:cs typeface="Times New Roman" panose="02020603050405020304" pitchFamily="18" charset="0"/>
              </a:rPr>
              <a:t>updated</a:t>
            </a:r>
            <a:r>
              <a:rPr lang="cs-CZ" sz="2000" dirty="0">
                <a:solidFill>
                  <a:srgbClr val="002060"/>
                </a:solidFill>
                <a:latin typeface="Times New Roman" panose="02020603050405020304" pitchFamily="18" charset="0"/>
                <a:cs typeface="Times New Roman" panose="02020603050405020304" pitchFamily="18" charset="0"/>
              </a:rPr>
              <a:t> u firmy s nejvyšší marží za značku).</a:t>
            </a:r>
          </a:p>
          <a:p>
            <a:r>
              <a:rPr lang="cs-CZ" sz="2000" dirty="0">
                <a:solidFill>
                  <a:srgbClr val="002060"/>
                </a:solidFill>
                <a:latin typeface="Times New Roman" panose="02020603050405020304" pitchFamily="18" charset="0"/>
                <a:cs typeface="Times New Roman" panose="02020603050405020304" pitchFamily="18" charset="0"/>
              </a:rPr>
              <a:t>Největší inovací </a:t>
            </a:r>
            <a:r>
              <a:rPr lang="cs-CZ" sz="2000" dirty="0" err="1">
                <a:solidFill>
                  <a:srgbClr val="002060"/>
                </a:solidFill>
                <a:latin typeface="Times New Roman" panose="02020603050405020304" pitchFamily="18" charset="0"/>
                <a:cs typeface="Times New Roman" panose="02020603050405020304" pitchFamily="18" charset="0"/>
              </a:rPr>
              <a:t>Applu</a:t>
            </a:r>
            <a:r>
              <a:rPr lang="cs-CZ" sz="2000" dirty="0">
                <a:solidFill>
                  <a:srgbClr val="002060"/>
                </a:solidFill>
                <a:latin typeface="Times New Roman" panose="02020603050405020304" pitchFamily="18" charset="0"/>
                <a:cs typeface="Times New Roman" panose="02020603050405020304" pitchFamily="18" charset="0"/>
              </a:rPr>
              <a:t> nejsou produkty, ale </a:t>
            </a:r>
            <a:r>
              <a:rPr lang="cs-CZ" sz="2000" dirty="0">
                <a:solidFill>
                  <a:srgbClr val="002060"/>
                </a:solidFill>
                <a:latin typeface="Times New Roman" panose="02020603050405020304" pitchFamily="18" charset="0"/>
                <a:cs typeface="Times New Roman" panose="02020603050405020304" pitchFamily="18" charset="0"/>
                <a:hlinkClick r:id="rId4"/>
              </a:rPr>
              <a:t>ekosystém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jak</a:t>
            </a:r>
            <a:r>
              <a:rPr lang="cs-CZ" sz="2000" dirty="0">
                <a:solidFill>
                  <a:srgbClr val="002060"/>
                </a:solidFill>
                <a:latin typeface="Times New Roman" panose="02020603050405020304" pitchFamily="18" charset="0"/>
                <a:cs typeface="Times New Roman" panose="02020603050405020304" pitchFamily="18" charset="0"/>
              </a:rPr>
              <a:t> mi balík služeb navíc pomáhá obhájit vysokou cenu)</a:t>
            </a:r>
          </a:p>
          <a:p>
            <a:r>
              <a:rPr lang="cs-CZ" altLang="cs-CZ" sz="2000" dirty="0">
                <a:solidFill>
                  <a:srgbClr val="002060"/>
                </a:solidFill>
                <a:latin typeface="Times New Roman" panose="02020603050405020304" pitchFamily="18" charset="0"/>
                <a:cs typeface="Times New Roman" panose="02020603050405020304" pitchFamily="18" charset="0"/>
              </a:rPr>
              <a:t>Je to celé k něčemu malým firmám? Ale samozřejmě! Pochopení fungování ekosystému mi pomáhá v něm žít! Některé benefity lze replikovat v malém. Bohužel ale jako dodavatel dostanu ránu, když se ekosystému </a:t>
            </a:r>
            <a:r>
              <a:rPr lang="cs-CZ" altLang="cs-CZ" sz="2000" dirty="0">
                <a:solidFill>
                  <a:srgbClr val="002060"/>
                </a:solidFill>
                <a:latin typeface="Times New Roman" panose="02020603050405020304" pitchFamily="18" charset="0"/>
                <a:cs typeface="Times New Roman" panose="02020603050405020304" pitchFamily="18" charset="0"/>
                <a:hlinkClick r:id="rId6"/>
              </a:rPr>
              <a:t>nedaří</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Kam míříme? Internet </a:t>
            </a:r>
            <a:r>
              <a:rPr lang="cs-CZ" altLang="cs-CZ" sz="2000" dirty="0" err="1">
                <a:solidFill>
                  <a:srgbClr val="002060"/>
                </a:solidFill>
                <a:latin typeface="Times New Roman" panose="02020603050405020304" pitchFamily="18" charset="0"/>
                <a:cs typeface="Times New Roman" panose="02020603050405020304" pitchFamily="18" charset="0"/>
              </a:rPr>
              <a:t>of</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Things</a:t>
            </a:r>
            <a:r>
              <a:rPr lang="cs-CZ" altLang="cs-CZ" sz="2000" dirty="0">
                <a:solidFill>
                  <a:srgbClr val="002060"/>
                </a:solidFill>
                <a:latin typeface="Times New Roman" panose="02020603050405020304" pitchFamily="18" charset="0"/>
                <a:cs typeface="Times New Roman" panose="02020603050405020304" pitchFamily="18" charset="0"/>
              </a:rPr>
              <a:t> – internet věcí. Chytrá domácnost. (elektronika, ale + všechny věci v domácnosti, automobil, dům, atd.)</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040560" cy="507703"/>
          </a:xfrm>
        </p:spPr>
        <p:txBody>
          <a:bodyPr/>
          <a:lstStyle/>
          <a:p>
            <a:r>
              <a:rPr lang="cs-CZ" dirty="0"/>
              <a:t>Závěr ekosystémů - zamyšlení</a:t>
            </a:r>
          </a:p>
        </p:txBody>
      </p:sp>
    </p:spTree>
    <p:extLst>
      <p:ext uri="{BB962C8B-B14F-4D97-AF65-F5344CB8AC3E}">
        <p14:creationId xmlns:p14="http://schemas.microsoft.com/office/powerpoint/2010/main" val="4228913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Dáme hlavy dohromady a něco vymyslíme </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wisdom</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of</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the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crowd</a:t>
            </a:r>
            <a:r>
              <a:rPr lang="cs-CZ" sz="2000" dirty="0">
                <a:solidFill>
                  <a:srgbClr val="002060"/>
                </a:solidFill>
                <a:sym typeface="Wingdings" panose="05000000000000000000" pitchFamily="2" charset="2"/>
              </a:rPr>
              <a:t>)</a:t>
            </a:r>
          </a:p>
          <a:p>
            <a:r>
              <a:rPr lang="cs-CZ" sz="2000" dirty="0">
                <a:solidFill>
                  <a:srgbClr val="002060"/>
                </a:solidFill>
                <a:sym typeface="Wingdings" panose="05000000000000000000" pitchFamily="2" charset="2"/>
              </a:rPr>
              <a:t>Využití předem nedefinované skupiny lidí pro tvorbu. </a:t>
            </a:r>
          </a:p>
          <a:p>
            <a:r>
              <a:rPr lang="cs-CZ" sz="2000" dirty="0">
                <a:solidFill>
                  <a:srgbClr val="002060"/>
                </a:solidFill>
                <a:sym typeface="Wingdings" panose="05000000000000000000" pitchFamily="2" charset="2"/>
              </a:rPr>
              <a:t>„</a:t>
            </a:r>
            <a:r>
              <a:rPr lang="cs-CZ" sz="2000" i="1" dirty="0">
                <a:solidFill>
                  <a:srgbClr val="002060"/>
                </a:solidFill>
                <a:sym typeface="Wingdings" panose="05000000000000000000" pitchFamily="2" charset="2"/>
              </a:rPr>
              <a:t>J</a:t>
            </a:r>
            <a:r>
              <a:rPr lang="cs-CZ" sz="2000" i="1" dirty="0">
                <a:solidFill>
                  <a:srgbClr val="002060"/>
                </a:solidFill>
              </a:rPr>
              <a:t>de zkrátka o společné úsilí, spojení sil i nápadů jednotlivců, které umožňuje dosáhnout kýženého cíle mnohem efektivněji. Říká se, že víc hlav víc ví, a crowdsourcing na tomto přesně stojí. I proto je často využíván ve vědeckých či technologických komunitách.“</a:t>
            </a:r>
          </a:p>
          <a:p>
            <a:r>
              <a:rPr lang="cs-CZ" sz="2000" dirty="0">
                <a:solidFill>
                  <a:srgbClr val="002060"/>
                </a:solidFill>
              </a:rPr>
              <a:t>Perfektní případová studie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Typickým příkladem je všem dobře známá </a:t>
            </a:r>
            <a:r>
              <a:rPr lang="cs-CZ" sz="2000" dirty="0" err="1">
                <a:solidFill>
                  <a:srgbClr val="002060"/>
                </a:solidFill>
              </a:rPr>
              <a:t>Wikipedia</a:t>
            </a:r>
            <a:r>
              <a:rPr lang="cs-CZ" sz="2000" dirty="0">
                <a:solidFill>
                  <a:srgbClr val="002060"/>
                </a:solidFill>
              </a:rPr>
              <a:t>, která místo aby vytvořila databázi sama, tak umožnila lidem vytvořit jednotlivé části. (nebo taky </a:t>
            </a:r>
            <a:r>
              <a:rPr lang="cs-CZ" sz="2000" dirty="0">
                <a:solidFill>
                  <a:srgbClr val="002060"/>
                </a:solidFill>
                <a:hlinkClick r:id="rId4"/>
              </a:rPr>
              <a:t>pirátská zátoka</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Crowdsourcing</a:t>
            </a:r>
            <a:endParaRPr lang="cs-CZ" dirty="0"/>
          </a:p>
        </p:txBody>
      </p:sp>
    </p:spTree>
    <p:extLst>
      <p:ext uri="{BB962C8B-B14F-4D97-AF65-F5344CB8AC3E}">
        <p14:creationId xmlns:p14="http://schemas.microsoft.com/office/powerpoint/2010/main" val="168402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Soustředí se na produkci automobilů a je založena na principu </a:t>
            </a:r>
            <a:r>
              <a:rPr lang="cs-CZ" sz="2000" dirty="0" err="1">
                <a:solidFill>
                  <a:srgbClr val="002060"/>
                </a:solidFill>
              </a:rPr>
              <a:t>Enterprise</a:t>
            </a:r>
            <a:r>
              <a:rPr lang="cs-CZ" sz="2000" dirty="0">
                <a:solidFill>
                  <a:srgbClr val="002060"/>
                </a:solidFill>
              </a:rPr>
              <a:t> co-</a:t>
            </a:r>
            <a:r>
              <a:rPr lang="cs-CZ" sz="2000" dirty="0" err="1">
                <a:solidFill>
                  <a:srgbClr val="002060"/>
                </a:solidFill>
              </a:rPr>
              <a:t>creation</a:t>
            </a:r>
            <a:r>
              <a:rPr lang="cs-CZ" sz="2000" dirty="0">
                <a:solidFill>
                  <a:srgbClr val="002060"/>
                </a:solidFill>
              </a:rPr>
              <a:t>, což bychom mohli přeložit jako spolupodílení se na firmě. Firma podporuje online komunity návrhářů a techniků, kterým zadává různé úkoly. Obvyklým postupem je vypsání soutěže o nejlepší návrh nějaké součásti automobilu. Motivací je buď samotná účast a prestiž z výhry, pocit hrdosti, že můj návrh funguje v reálném autě, nebo může být i hmotná motivace. Jednotlivé návrhy jsou poté vyhodnoceny a je sestaven celý automobil, který vyrábí za zakázku maloobjemové továrny. Tento systém fungování přináší firmě kromě zřejmých nižších nákladů i obrovskou flexibilitu, svým zákazníkům dokáží navrhnout modely na míru, které budou navíc unikátní. Zákazník se může spolupodílet na vzniku automobilu.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Příklad </a:t>
            </a:r>
            <a:r>
              <a:rPr lang="cs-CZ" dirty="0" err="1"/>
              <a:t>Crowdsourcingu</a:t>
            </a:r>
            <a:r>
              <a:rPr lang="cs-CZ" dirty="0"/>
              <a:t> – </a:t>
            </a:r>
            <a:r>
              <a:rPr lang="cs-CZ" dirty="0" err="1"/>
              <a:t>Local</a:t>
            </a:r>
            <a:r>
              <a:rPr lang="cs-CZ" dirty="0"/>
              <a:t> Motors</a:t>
            </a:r>
          </a:p>
        </p:txBody>
      </p:sp>
    </p:spTree>
    <p:extLst>
      <p:ext uri="{BB962C8B-B14F-4D97-AF65-F5344CB8AC3E}">
        <p14:creationId xmlns:p14="http://schemas.microsoft.com/office/powerpoint/2010/main" val="3550594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dirty="0">
                <a:solidFill>
                  <a:srgbClr val="002060"/>
                </a:solidFill>
              </a:rPr>
              <a:t>Crowdsourcing se dá využít pro mnoho různých činností. (</a:t>
            </a:r>
            <a:r>
              <a:rPr lang="cs-CZ" sz="2000" dirty="0">
                <a:solidFill>
                  <a:srgbClr val="002060"/>
                </a:solidFill>
                <a:hlinkClick r:id="rId3"/>
              </a:rPr>
              <a:t>pár příkladů</a:t>
            </a:r>
            <a:r>
              <a:rPr lang="cs-CZ" sz="2000" dirty="0">
                <a:solidFill>
                  <a:srgbClr val="002060"/>
                </a:solidFill>
              </a:rPr>
              <a:t>)</a:t>
            </a:r>
          </a:p>
          <a:p>
            <a:r>
              <a:rPr lang="cs-CZ" sz="2000" dirty="0">
                <a:solidFill>
                  <a:srgbClr val="002060"/>
                </a:solidFill>
              </a:rPr>
              <a:t>Můžeme například stimulovat naši komunitu k návrhu nového produktu.</a:t>
            </a:r>
          </a:p>
          <a:p>
            <a:r>
              <a:rPr lang="cs-CZ" sz="2000" dirty="0" err="1">
                <a:solidFill>
                  <a:srgbClr val="002060"/>
                </a:solidFill>
              </a:rPr>
              <a:t>Brainstormovat</a:t>
            </a:r>
            <a:r>
              <a:rPr lang="cs-CZ" sz="2000" dirty="0">
                <a:solidFill>
                  <a:srgbClr val="002060"/>
                </a:solidFill>
              </a:rPr>
              <a:t> s nimi o ceně.</a:t>
            </a:r>
          </a:p>
          <a:p>
            <a:r>
              <a:rPr lang="cs-CZ" sz="2000" dirty="0">
                <a:solidFill>
                  <a:srgbClr val="002060"/>
                </a:solidFill>
              </a:rPr>
              <a:t>Nechat je navrhnout nové distribuční kanály.</a:t>
            </a:r>
          </a:p>
          <a:p>
            <a:r>
              <a:rPr lang="cs-CZ" sz="2000" dirty="0">
                <a:solidFill>
                  <a:srgbClr val="002060"/>
                </a:solidFill>
              </a:rPr>
              <a:t>Nebo třeba podílet se na návrhu naší komunikační kampaně. </a:t>
            </a:r>
          </a:p>
          <a:p>
            <a:r>
              <a:rPr lang="cs-CZ" sz="2000" dirty="0">
                <a:solidFill>
                  <a:srgbClr val="002060"/>
                </a:solidFill>
              </a:rPr>
              <a:t>(jsme omezeni jen vlastní fantazií, je to výhodné na sledování trendů)</a:t>
            </a:r>
          </a:p>
          <a:p>
            <a:r>
              <a:rPr lang="cs-CZ" sz="2000" dirty="0">
                <a:solidFill>
                  <a:srgbClr val="002060"/>
                </a:solidFill>
              </a:rPr>
              <a:t>Můžeme je ale také požádat o peníze, v tu chvíli hovoříme o tzv. </a:t>
            </a:r>
            <a:r>
              <a:rPr lang="cs-CZ" sz="2000" dirty="0" err="1">
                <a:solidFill>
                  <a:srgbClr val="002060"/>
                </a:solidFill>
              </a:rPr>
              <a:t>crowdfundingu</a:t>
            </a:r>
            <a:r>
              <a:rPr lang="cs-CZ" sz="2000" dirty="0">
                <a:solidFill>
                  <a:srgbClr val="002060"/>
                </a:solidFill>
              </a:rPr>
              <a:t>. </a:t>
            </a:r>
          </a:p>
          <a:p>
            <a:r>
              <a:rPr lang="cs-CZ" sz="2000" dirty="0">
                <a:solidFill>
                  <a:srgbClr val="002060"/>
                </a:solidFill>
                <a:hlinkClick r:id="rId4"/>
              </a:rPr>
              <a:t>Crowdsourcing jako brigáda</a:t>
            </a:r>
            <a:r>
              <a:rPr lang="cs-CZ" sz="2000" dirty="0">
                <a:solidFill>
                  <a:srgbClr val="002060"/>
                </a:solidFill>
              </a:rPr>
              <a:t>? </a:t>
            </a:r>
            <a:r>
              <a:rPr lang="cs-CZ" sz="2000" dirty="0">
                <a:solidFill>
                  <a:srgbClr val="002060"/>
                </a:solidFill>
                <a:hlinkClick r:id="rId5"/>
              </a:rPr>
              <a:t>Komerční crowdsourcing</a:t>
            </a:r>
            <a:r>
              <a:rPr lang="cs-CZ" sz="2000" dirty="0">
                <a:solidFill>
                  <a:srgbClr val="002060"/>
                </a:solidFill>
              </a:rPr>
              <a:t>?</a:t>
            </a:r>
          </a:p>
          <a:p>
            <a:r>
              <a:rPr lang="cs-CZ" sz="2000" dirty="0">
                <a:solidFill>
                  <a:srgbClr val="002060"/>
                </a:solidFill>
              </a:rPr>
              <a:t>(máme-li hodně </a:t>
            </a:r>
            <a:r>
              <a:rPr lang="cs-CZ" sz="2000" dirty="0" err="1">
                <a:solidFill>
                  <a:srgbClr val="002060"/>
                </a:solidFill>
              </a:rPr>
              <a:t>IoT</a:t>
            </a:r>
            <a:r>
              <a:rPr lang="cs-CZ" sz="2000" dirty="0">
                <a:solidFill>
                  <a:srgbClr val="002060"/>
                </a:solidFill>
              </a:rPr>
              <a:t> zařízení, data jsou produkována neustále …, sdílená ekonomika – </a:t>
            </a:r>
            <a:r>
              <a:rPr lang="cs-CZ" sz="2000" dirty="0" err="1">
                <a:solidFill>
                  <a:srgbClr val="002060"/>
                </a:solidFill>
              </a:rPr>
              <a:t>AirBnB</a:t>
            </a:r>
            <a:r>
              <a:rPr lang="cs-CZ" sz="2000" dirty="0">
                <a:solidFill>
                  <a:srgbClr val="002060"/>
                </a:solidFill>
              </a:rPr>
              <a:t>, Uber)</a:t>
            </a:r>
          </a:p>
          <a:p>
            <a:r>
              <a:rPr lang="cs-CZ" sz="2000" dirty="0">
                <a:solidFill>
                  <a:srgbClr val="FF0000"/>
                </a:solidFill>
              </a:rPr>
              <a:t>Kde si myslíte, že se crowdsourcing využívá hodně v ČR?</a:t>
            </a:r>
          </a:p>
        </p:txBody>
      </p:sp>
      <p:sp>
        <p:nvSpPr>
          <p:cNvPr id="6" name="Nadpis 5"/>
          <p:cNvSpPr>
            <a:spLocks noGrp="1"/>
          </p:cNvSpPr>
          <p:nvPr>
            <p:ph type="title"/>
          </p:nvPr>
        </p:nvSpPr>
        <p:spPr>
          <a:xfrm>
            <a:off x="179512" y="195486"/>
            <a:ext cx="3888432" cy="507703"/>
          </a:xfrm>
        </p:spPr>
        <p:txBody>
          <a:bodyPr/>
          <a:lstStyle/>
          <a:p>
            <a:r>
              <a:rPr lang="cs-CZ" dirty="0"/>
              <a:t>Výhody </a:t>
            </a:r>
            <a:r>
              <a:rPr lang="cs-CZ" dirty="0" err="1"/>
              <a:t>crowdsourcingu</a:t>
            </a:r>
            <a:endParaRPr lang="cs-CZ" dirty="0"/>
          </a:p>
        </p:txBody>
      </p:sp>
    </p:spTree>
    <p:extLst>
      <p:ext uri="{BB962C8B-B14F-4D97-AF65-F5344CB8AC3E}">
        <p14:creationId xmlns:p14="http://schemas.microsoft.com/office/powerpoint/2010/main" val="3769898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03189"/>
            <a:ext cx="8316416"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crowdsourcingu</a:t>
            </a:r>
            <a:r>
              <a:rPr lang="cs-CZ" sz="2000" dirty="0">
                <a:solidFill>
                  <a:srgbClr val="002060"/>
                </a:solidFill>
              </a:rPr>
              <a:t> je důležité si uvědomit, že práce na komunitě se nám mnohokrát vrátí právě v tom, jaké zdroje jsme z ní schopni dostat zpět.</a:t>
            </a:r>
          </a:p>
          <a:p>
            <a:r>
              <a:rPr lang="cs-CZ" sz="2000" dirty="0">
                <a:solidFill>
                  <a:srgbClr val="002060"/>
                </a:solidFill>
              </a:rPr>
              <a:t>Ideálně bychom chtěli budovat komunitu z lidí, kteří mají nápady jak řešit problémy, kterým čelíme. Vybudovat si ale takovou komunitu profesionálů je spíše nereálné, pokud cíleně nelovíme na k tomu určených webech, diskuzních fórech apod. </a:t>
            </a:r>
          </a:p>
          <a:p>
            <a:r>
              <a:rPr lang="cs-CZ" sz="2000" dirty="0">
                <a:solidFill>
                  <a:srgbClr val="002060"/>
                </a:solidFill>
              </a:rPr>
              <a:t>Budeme tedy zřejmě budovat komunitu našich fanoušků, kteří se spontánně tvoří např. na našich sociálních sítích. Z takového davu ale musíme nejdříve vytvořit komunitu, tedy volně řečeno skupinu lidí se stejným zájmem. K tomu nám může posloužit komunitní manažer, který bude aktivně jednat pro vybudování sounáležitosti se značkou (v praxi to znamená sdílet posty, fotky, videa, dělat akce, aby se z davu lidí stali naši kamarádi, kteří budou ochotní „utratit“ svůj volný čas, aby nám pomohli).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Komunita – co to je?</a:t>
            </a:r>
          </a:p>
        </p:txBody>
      </p:sp>
    </p:spTree>
    <p:extLst>
      <p:ext uri="{BB962C8B-B14F-4D97-AF65-F5344CB8AC3E}">
        <p14:creationId xmlns:p14="http://schemas.microsoft.com/office/powerpoint/2010/main" val="2659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Totální produkt v marketingu</a:t>
            </a:r>
          </a:p>
        </p:txBody>
      </p:sp>
      <p:grpSp>
        <p:nvGrpSpPr>
          <p:cNvPr id="4" name="Group 30"/>
          <p:cNvGrpSpPr>
            <a:grpSpLocks noGrp="1"/>
          </p:cNvGrpSpPr>
          <p:nvPr/>
        </p:nvGrpSpPr>
        <p:grpSpPr bwMode="auto">
          <a:xfrm>
            <a:off x="291446" y="843558"/>
            <a:ext cx="7880954" cy="3888431"/>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923"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Package</a:t>
                </a:r>
                <a:endParaRPr lang="cs-CZ" altLang="cs-CZ" sz="1600">
                  <a:latin typeface="Arial" panose="020B0604020202020204" pitchFamily="34" charset="0"/>
                </a:endParaRPr>
              </a:p>
            </p:txBody>
          </p:sp>
          <p:sp>
            <p:nvSpPr>
              <p:cNvPr id="15" name="Text Box 14"/>
              <p:cNvSpPr txBox="1">
                <a:spLocks noChangeArrowheads="1"/>
              </p:cNvSpPr>
              <p:nvPr/>
            </p:nvSpPr>
            <p:spPr bwMode="auto">
              <a:xfrm>
                <a:off x="6383" y="6707"/>
                <a:ext cx="8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Styling</a:t>
                </a:r>
                <a:endParaRPr lang="cs-CZ" altLang="cs-CZ" sz="1600">
                  <a:latin typeface="Arial" panose="020B0604020202020204" pitchFamily="34" charset="0"/>
                </a:endParaRPr>
              </a:p>
            </p:txBody>
          </p:sp>
          <p:sp>
            <p:nvSpPr>
              <p:cNvPr id="16" name="Text Box 15"/>
              <p:cNvSpPr txBox="1">
                <a:spLocks noChangeArrowheads="1"/>
              </p:cNvSpPr>
              <p:nvPr/>
            </p:nvSpPr>
            <p:spPr bwMode="auto">
              <a:xfrm>
                <a:off x="4444" y="5880"/>
                <a:ext cx="73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Brand name </a:t>
                </a:r>
                <a:endParaRPr lang="cs-CZ" altLang="cs-CZ" sz="160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739"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Spare</a:t>
                </a:r>
              </a:p>
              <a:p>
                <a:pPr algn="ctr" eaLnBrk="1" hangingPunct="1"/>
                <a:r>
                  <a:rPr lang="cs-CZ" altLang="cs-CZ" sz="1600" b="1">
                    <a:latin typeface="Arial" panose="020B0604020202020204" pitchFamily="34" charset="0"/>
                  </a:rPr>
                  <a:t>parts</a:t>
                </a:r>
                <a:endParaRPr lang="cs-CZ" altLang="cs-CZ" sz="1600">
                  <a:latin typeface="Arial" panose="020B0604020202020204" pitchFamily="34" charset="0"/>
                </a:endParaRPr>
              </a:p>
            </p:txBody>
          </p:sp>
          <p:sp>
            <p:nvSpPr>
              <p:cNvPr id="19" name="Text Box 18"/>
              <p:cNvSpPr txBox="1">
                <a:spLocks noChangeArrowheads="1"/>
              </p:cNvSpPr>
              <p:nvPr/>
            </p:nvSpPr>
            <p:spPr bwMode="auto">
              <a:xfrm>
                <a:off x="5552" y="7535"/>
                <a:ext cx="129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Instructions</a:t>
                </a:r>
                <a:endParaRPr lang="cs-CZ" altLang="cs-CZ" sz="160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0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Deliveries</a:t>
                </a:r>
                <a:endParaRPr lang="cs-CZ" altLang="cs-CZ" sz="1600">
                  <a:latin typeface="Arial" panose="020B0604020202020204" pitchFamily="34" charset="0"/>
                </a:endParaRPr>
              </a:p>
            </p:txBody>
          </p:sp>
          <p:sp>
            <p:nvSpPr>
              <p:cNvPr id="22" name="Text Box 21"/>
              <p:cNvSpPr txBox="1">
                <a:spLocks noChangeArrowheads="1"/>
              </p:cNvSpPr>
              <p:nvPr/>
            </p:nvSpPr>
            <p:spPr bwMode="auto">
              <a:xfrm>
                <a:off x="8044" y="5972"/>
                <a:ext cx="1292"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Repair and maintenance </a:t>
                </a:r>
                <a:endParaRPr lang="cs-CZ" altLang="cs-CZ" sz="160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1187956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4 </a:t>
            </a:r>
            <a:r>
              <a:rPr lang="cs-CZ" dirty="0" err="1"/>
              <a:t>Ansoffova</a:t>
            </a:r>
            <a:r>
              <a:rPr lang="cs-CZ" dirty="0"/>
              <a:t> matice růstu obratu</a:t>
            </a:r>
          </a:p>
        </p:txBody>
      </p:sp>
      <p:graphicFrame>
        <p:nvGraphicFramePr>
          <p:cNvPr id="4" name="Zástupný symbol pro obsah 3"/>
          <p:cNvGraphicFramePr>
            <a:graphicFrameLocks/>
          </p:cNvGraphicFramePr>
          <p:nvPr>
            <p:extLst>
              <p:ext uri="{D42A27DB-BD31-4B8C-83A1-F6EECF244321}">
                <p14:modId xmlns:p14="http://schemas.microsoft.com/office/powerpoint/2010/main" val="1271782443"/>
              </p:ext>
            </p:extLst>
          </p:nvPr>
        </p:nvGraphicFramePr>
        <p:xfrm>
          <a:off x="251520" y="987574"/>
          <a:ext cx="8186196" cy="3663771"/>
        </p:xfrm>
        <a:graphic>
          <a:graphicData uri="http://schemas.openxmlformats.org/drawingml/2006/table">
            <a:tbl>
              <a:tblPr firstRow="1" bandRow="1">
                <a:effectLst>
                  <a:innerShdw blurRad="63500" dist="50800" dir="13500000">
                    <a:prstClr val="black">
                      <a:alpha val="50000"/>
                    </a:prstClr>
                  </a:innerShdw>
                </a:effectLst>
                <a:tableStyleId>{5940675A-B579-460E-94D1-54222C63F5DA}</a:tableStyleId>
              </a:tblPr>
              <a:tblGrid>
                <a:gridCol w="2728732">
                  <a:extLst>
                    <a:ext uri="{9D8B030D-6E8A-4147-A177-3AD203B41FA5}">
                      <a16:colId xmlns:a16="http://schemas.microsoft.com/office/drawing/2014/main" val="20000"/>
                    </a:ext>
                  </a:extLst>
                </a:gridCol>
                <a:gridCol w="2728732">
                  <a:extLst>
                    <a:ext uri="{9D8B030D-6E8A-4147-A177-3AD203B41FA5}">
                      <a16:colId xmlns:a16="http://schemas.microsoft.com/office/drawing/2014/main" val="20001"/>
                    </a:ext>
                  </a:extLst>
                </a:gridCol>
                <a:gridCol w="2728732">
                  <a:extLst>
                    <a:ext uri="{9D8B030D-6E8A-4147-A177-3AD203B41FA5}">
                      <a16:colId xmlns:a16="http://schemas.microsoft.com/office/drawing/2014/main" val="20002"/>
                    </a:ext>
                  </a:extLst>
                </a:gridCol>
              </a:tblGrid>
              <a:tr h="1158586">
                <a:tc>
                  <a:txBody>
                    <a:bodyPr/>
                    <a:lstStyle/>
                    <a:p>
                      <a:pPr algn="ctr"/>
                      <a:r>
                        <a:rPr lang="cs-CZ" sz="2400" dirty="0"/>
                        <a:t>Trh/Produkt</a:t>
                      </a:r>
                    </a:p>
                  </a:txBody>
                  <a:tcPr marT="45715" marB="45715"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t>Stávající</a:t>
                      </a:r>
                      <a:r>
                        <a:rPr lang="cs-CZ" sz="2400" baseline="0" dirty="0"/>
                        <a:t> produkt</a:t>
                      </a:r>
                      <a:endParaRPr lang="cs-CZ" sz="2400" dirty="0"/>
                    </a:p>
                  </a:txBody>
                  <a:tcPr marT="45715" marB="45715" anchor="ctr">
                    <a:solidFill>
                      <a:schemeClr val="bg1">
                        <a:lumMod val="85000"/>
                      </a:schemeClr>
                    </a:solidFill>
                  </a:tcPr>
                </a:tc>
                <a:tc>
                  <a:txBody>
                    <a:bodyPr/>
                    <a:lstStyle/>
                    <a:p>
                      <a:pPr algn="ctr"/>
                      <a:r>
                        <a:rPr lang="cs-CZ" sz="2400" dirty="0"/>
                        <a:t>Nový produkt</a:t>
                      </a:r>
                    </a:p>
                  </a:txBody>
                  <a:tcPr marT="45715" marB="45715" anchor="ctr">
                    <a:solidFill>
                      <a:schemeClr val="bg1">
                        <a:lumMod val="85000"/>
                      </a:schemeClr>
                    </a:solidFill>
                  </a:tcPr>
                </a:tc>
                <a:extLst>
                  <a:ext uri="{0D108BD9-81ED-4DB2-BD59-A6C34878D82A}">
                    <a16:rowId xmlns:a16="http://schemas.microsoft.com/office/drawing/2014/main" val="10000"/>
                  </a:ext>
                </a:extLst>
              </a:tr>
              <a:tr h="1346599">
                <a:tc>
                  <a:txBody>
                    <a:bodyPr/>
                    <a:lstStyle/>
                    <a:p>
                      <a:pPr algn="ctr"/>
                      <a:r>
                        <a:rPr lang="cs-CZ" sz="2400" dirty="0"/>
                        <a:t>Stávající</a:t>
                      </a:r>
                      <a:r>
                        <a:rPr lang="cs-CZ" sz="2400" baseline="0" dirty="0"/>
                        <a:t> trh</a:t>
                      </a:r>
                      <a:endParaRPr lang="cs-CZ" sz="2400" dirty="0"/>
                    </a:p>
                  </a:txBody>
                  <a:tcPr marT="45715" marB="45715" anchor="ctr">
                    <a:solidFill>
                      <a:schemeClr val="bg1">
                        <a:lumMod val="85000"/>
                      </a:schemeClr>
                    </a:solidFill>
                  </a:tcPr>
                </a:tc>
                <a:tc>
                  <a:txBody>
                    <a:bodyPr/>
                    <a:lstStyle/>
                    <a:p>
                      <a:pPr algn="ctr"/>
                      <a:r>
                        <a:rPr lang="cs-CZ" sz="2800" dirty="0"/>
                        <a:t>Penetrace trhu</a:t>
                      </a:r>
                    </a:p>
                    <a:p>
                      <a:pPr algn="ctr"/>
                      <a:r>
                        <a:rPr lang="cs-CZ" sz="1400" dirty="0"/>
                        <a:t>Zvyšování kvality</a:t>
                      </a:r>
                    </a:p>
                  </a:txBody>
                  <a:tcPr marT="45715" marB="45715" anchor="ctr">
                    <a:solidFill>
                      <a:schemeClr val="accent1">
                        <a:lumMod val="40000"/>
                        <a:lumOff val="60000"/>
                      </a:schemeClr>
                    </a:solidFill>
                  </a:tcPr>
                </a:tc>
                <a:tc>
                  <a:txBody>
                    <a:bodyPr/>
                    <a:lstStyle/>
                    <a:p>
                      <a:pPr algn="ctr"/>
                      <a:r>
                        <a:rPr lang="cs-CZ" sz="2800" dirty="0"/>
                        <a:t>Rozvoj produktu</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dirty="0"/>
                        <a:t>Technické  riziko</a:t>
                      </a:r>
                    </a:p>
                    <a:p>
                      <a:pPr algn="ctr"/>
                      <a:endParaRPr lang="cs-CZ" sz="2800" dirty="0"/>
                    </a:p>
                  </a:txBody>
                  <a:tcPr marT="45715" marB="45715" anchor="ctr">
                    <a:solidFill>
                      <a:schemeClr val="accent1">
                        <a:lumMod val="40000"/>
                        <a:lumOff val="60000"/>
                      </a:schemeClr>
                    </a:solidFill>
                  </a:tcPr>
                </a:tc>
                <a:extLst>
                  <a:ext uri="{0D108BD9-81ED-4DB2-BD59-A6C34878D82A}">
                    <a16:rowId xmlns:a16="http://schemas.microsoft.com/office/drawing/2014/main" val="10001"/>
                  </a:ext>
                </a:extLst>
              </a:tr>
              <a:tr h="1158586">
                <a:tc>
                  <a:txBody>
                    <a:bodyPr/>
                    <a:lstStyle/>
                    <a:p>
                      <a:pPr algn="ctr"/>
                      <a:r>
                        <a:rPr lang="cs-CZ" sz="2400" dirty="0"/>
                        <a:t>Nový trh</a:t>
                      </a:r>
                    </a:p>
                  </a:txBody>
                  <a:tcPr marT="45715" marB="45715" anchor="ctr">
                    <a:solidFill>
                      <a:schemeClr val="bg1">
                        <a:lumMod val="85000"/>
                      </a:schemeClr>
                    </a:solidFill>
                  </a:tcPr>
                </a:tc>
                <a:tc>
                  <a:txBody>
                    <a:bodyPr/>
                    <a:lstStyle/>
                    <a:p>
                      <a:pPr algn="ctr"/>
                      <a:r>
                        <a:rPr lang="cs-CZ" sz="2800" dirty="0"/>
                        <a:t>Rozvoj trhu</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dirty="0"/>
                        <a:t>Obchodní riziko</a:t>
                      </a:r>
                    </a:p>
                    <a:p>
                      <a:pPr algn="ctr"/>
                      <a:endParaRPr lang="cs-CZ" sz="2800" dirty="0"/>
                    </a:p>
                  </a:txBody>
                  <a:tcPr marT="45715" marB="45715" anchor="ctr">
                    <a:solidFill>
                      <a:schemeClr val="accent1">
                        <a:lumMod val="40000"/>
                        <a:lumOff val="60000"/>
                      </a:schemeClr>
                    </a:solidFill>
                  </a:tcPr>
                </a:tc>
                <a:tc>
                  <a:txBody>
                    <a:bodyPr/>
                    <a:lstStyle/>
                    <a:p>
                      <a:pPr algn="ctr"/>
                      <a:r>
                        <a:rPr lang="cs-CZ" sz="2800" dirty="0"/>
                        <a:t>Diverzifikace</a:t>
                      </a:r>
                    </a:p>
                    <a:p>
                      <a:pPr algn="ctr"/>
                      <a:r>
                        <a:rPr lang="cs-CZ" sz="1400" dirty="0"/>
                        <a:t>Technické i obchodní riziko</a:t>
                      </a:r>
                    </a:p>
                  </a:txBody>
                  <a:tcPr marT="45715" marB="45715"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196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Penetrační cena a jiné metody podpory prodeje.</a:t>
            </a:r>
          </a:p>
          <a:p>
            <a:r>
              <a:rPr lang="cs-CZ" sz="2000" dirty="0">
                <a:solidFill>
                  <a:srgbClr val="002060"/>
                </a:solidFill>
              </a:rPr>
              <a:t>Strategie průniku stávajícího trhu je typická pro fázi saturace v cyklu tržní životnosti produktu.</a:t>
            </a:r>
          </a:p>
          <a:p>
            <a:r>
              <a:rPr lang="cs-CZ" sz="2000" dirty="0">
                <a:solidFill>
                  <a:srgbClr val="002060"/>
                </a:solidFill>
              </a:rPr>
              <a:t>Prosazuje se na trzích, které </a:t>
            </a:r>
            <a:r>
              <a:rPr lang="cs-CZ" sz="2000" b="1" dirty="0">
                <a:solidFill>
                  <a:srgbClr val="002060"/>
                </a:solidFill>
              </a:rPr>
              <a:t>expandují</a:t>
            </a:r>
            <a:r>
              <a:rPr lang="cs-CZ" sz="2000" dirty="0">
                <a:solidFill>
                  <a:srgbClr val="002060"/>
                </a:solidFill>
              </a:rPr>
              <a:t>. Na stagnujících trzích nebo na trzích s klesající velikostí je strategie penetrace málo účinná</a:t>
            </a:r>
          </a:p>
        </p:txBody>
      </p:sp>
      <p:sp>
        <p:nvSpPr>
          <p:cNvPr id="6" name="Nadpis 5"/>
          <p:cNvSpPr>
            <a:spLocks noGrp="1"/>
          </p:cNvSpPr>
          <p:nvPr>
            <p:ph type="title"/>
          </p:nvPr>
        </p:nvSpPr>
        <p:spPr>
          <a:xfrm>
            <a:off x="107504" y="195486"/>
            <a:ext cx="8136904" cy="507703"/>
          </a:xfrm>
        </p:spPr>
        <p:txBody>
          <a:bodyPr/>
          <a:lstStyle/>
          <a:p>
            <a:r>
              <a:rPr lang="cs-CZ" dirty="0"/>
              <a:t>A Penetrace trhu</a:t>
            </a:r>
          </a:p>
        </p:txBody>
      </p:sp>
    </p:spTree>
    <p:extLst>
      <p:ext uri="{BB962C8B-B14F-4D97-AF65-F5344CB8AC3E}">
        <p14:creationId xmlns:p14="http://schemas.microsoft.com/office/powerpoint/2010/main" val="14748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Dvě varianty:</a:t>
            </a:r>
          </a:p>
          <a:p>
            <a:pPr lvl="1"/>
            <a:r>
              <a:rPr lang="cs-CZ" sz="2000" dirty="0">
                <a:solidFill>
                  <a:srgbClr val="002060"/>
                </a:solidFill>
              </a:rPr>
              <a:t>Inovace ve smyslu opravdové tržní novinky.</a:t>
            </a:r>
          </a:p>
          <a:p>
            <a:pPr lvl="1"/>
            <a:r>
              <a:rPr lang="cs-CZ" sz="2000" dirty="0">
                <a:solidFill>
                  <a:srgbClr val="002060"/>
                </a:solidFill>
              </a:rPr>
              <a:t>Vývoj dalších verzí výrobku.</a:t>
            </a:r>
          </a:p>
          <a:p>
            <a:r>
              <a:rPr lang="cs-CZ" sz="2000" dirty="0">
                <a:solidFill>
                  <a:srgbClr val="002060"/>
                </a:solidFill>
              </a:rPr>
              <a:t>Zpravidla jde o nový produkt, který je vůči současnému produktu substitutem.</a:t>
            </a:r>
          </a:p>
          <a:p>
            <a:r>
              <a:rPr lang="cs-CZ" sz="2000" dirty="0">
                <a:solidFill>
                  <a:srgbClr val="002060"/>
                </a:solidFill>
              </a:rPr>
              <a:t>Tato strategie je účinná, de facto nezbytná, pokud se stávající produkt nalézá ve fázi saturace (zralosti).</a:t>
            </a:r>
          </a:p>
          <a:p>
            <a:r>
              <a:rPr lang="cs-CZ" sz="2000" dirty="0">
                <a:solidFill>
                  <a:srgbClr val="002060"/>
                </a:solidFill>
              </a:rPr>
              <a:t>Rozhodující pro úspěch nového produktu na stávajícím trhu je proto </a:t>
            </a:r>
            <a:r>
              <a:rPr lang="cs-CZ" sz="2000" b="1" dirty="0">
                <a:solidFill>
                  <a:srgbClr val="002060"/>
                </a:solidFill>
              </a:rPr>
              <a:t>komunikační mix</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B Rozvoj produktu</a:t>
            </a:r>
          </a:p>
        </p:txBody>
      </p:sp>
    </p:spTree>
    <p:extLst>
      <p:ext uri="{BB962C8B-B14F-4D97-AF65-F5344CB8AC3E}">
        <p14:creationId xmlns:p14="http://schemas.microsoft.com/office/powerpoint/2010/main" val="4135094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defRPr/>
            </a:pPr>
            <a:r>
              <a:rPr lang="cs-CZ" sz="2000" dirty="0">
                <a:solidFill>
                  <a:srgbClr val="002060"/>
                </a:solidFill>
              </a:rPr>
              <a:t>Nalezení jednoho nebo více nových trhů pro nynější výrobky:</a:t>
            </a:r>
          </a:p>
          <a:p>
            <a:pPr lvl="1">
              <a:defRPr/>
            </a:pPr>
            <a:r>
              <a:rPr lang="cs-CZ" sz="2000" dirty="0">
                <a:solidFill>
                  <a:srgbClr val="002060"/>
                </a:solidFill>
              </a:rPr>
              <a:t>Získání dalších odbytových trhů pomocí regionálního, národního nebo mezinárodního rozšíření.</a:t>
            </a:r>
          </a:p>
          <a:p>
            <a:pPr lvl="1">
              <a:defRPr/>
            </a:pPr>
            <a:r>
              <a:rPr lang="cs-CZ" sz="2000" dirty="0">
                <a:solidFill>
                  <a:srgbClr val="002060"/>
                </a:solidFill>
              </a:rPr>
              <a:t>Získání nových tržních segmentů:</a:t>
            </a:r>
          </a:p>
          <a:p>
            <a:pPr lvl="2">
              <a:defRPr/>
            </a:pPr>
            <a:r>
              <a:rPr lang="cs-CZ" sz="2000" dirty="0">
                <a:solidFill>
                  <a:srgbClr val="002060"/>
                </a:solidFill>
              </a:rPr>
              <a:t>speciálních verzí výrobku, určených pro konkrétních cílové skupiny,</a:t>
            </a:r>
          </a:p>
          <a:p>
            <a:pPr lvl="2">
              <a:defRPr/>
            </a:pPr>
            <a:r>
              <a:rPr lang="cs-CZ" sz="2000" dirty="0">
                <a:solidFill>
                  <a:srgbClr val="002060"/>
                </a:solidFill>
              </a:rPr>
              <a:t>psychologická diferenciace výrobku pomocí reklamy.</a:t>
            </a:r>
          </a:p>
          <a:p>
            <a:pPr>
              <a:defRPr/>
            </a:pPr>
            <a:r>
              <a:rPr lang="cs-CZ" sz="2000" dirty="0">
                <a:solidFill>
                  <a:srgbClr val="002060"/>
                </a:solidFill>
              </a:rPr>
              <a:t>Vlastně jde o výklenkovou strategii – obsazení tržní mezery na stejném dílčím trhu (trhu téhož produktu).</a:t>
            </a:r>
          </a:p>
        </p:txBody>
      </p:sp>
      <p:sp>
        <p:nvSpPr>
          <p:cNvPr id="6" name="Nadpis 5"/>
          <p:cNvSpPr>
            <a:spLocks noGrp="1"/>
          </p:cNvSpPr>
          <p:nvPr>
            <p:ph type="title"/>
          </p:nvPr>
        </p:nvSpPr>
        <p:spPr>
          <a:xfrm>
            <a:off x="107504" y="195486"/>
            <a:ext cx="8136904" cy="507703"/>
          </a:xfrm>
        </p:spPr>
        <p:txBody>
          <a:bodyPr/>
          <a:lstStyle/>
          <a:p>
            <a:r>
              <a:rPr lang="cs-CZ" dirty="0"/>
              <a:t>C Rozvoj trhu</a:t>
            </a:r>
          </a:p>
        </p:txBody>
      </p:sp>
    </p:spTree>
    <p:extLst>
      <p:ext uri="{BB962C8B-B14F-4D97-AF65-F5344CB8AC3E}">
        <p14:creationId xmlns:p14="http://schemas.microsoft.com/office/powerpoint/2010/main" val="1670989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defRPr/>
            </a:pPr>
            <a:r>
              <a:rPr lang="cs-CZ" sz="2000" dirty="0">
                <a:solidFill>
                  <a:srgbClr val="002060"/>
                </a:solidFill>
              </a:rPr>
              <a:t>Technologické i obchodní riziko</a:t>
            </a:r>
          </a:p>
          <a:p>
            <a:pPr>
              <a:defRPr/>
            </a:pPr>
            <a:r>
              <a:rPr lang="cs-CZ" sz="2000" b="1" dirty="0">
                <a:solidFill>
                  <a:srgbClr val="002060"/>
                </a:solidFill>
              </a:rPr>
              <a:t>Horizontální diverzifikace</a:t>
            </a:r>
            <a:r>
              <a:rPr lang="cs-CZ" sz="2000" dirty="0">
                <a:solidFill>
                  <a:srgbClr val="002060"/>
                </a:solidFill>
              </a:rPr>
              <a:t> </a:t>
            </a:r>
          </a:p>
          <a:p>
            <a:pPr lvl="1">
              <a:defRPr/>
            </a:pPr>
            <a:r>
              <a:rPr lang="cs-CZ" sz="2000" dirty="0">
                <a:solidFill>
                  <a:srgbClr val="002060"/>
                </a:solidFill>
              </a:rPr>
              <a:t>znamená rozšíření stávajícího výrobního programu o výrobky, které s ním věcně související.</a:t>
            </a:r>
          </a:p>
          <a:p>
            <a:pPr>
              <a:defRPr/>
            </a:pPr>
            <a:r>
              <a:rPr lang="cs-CZ" sz="2000" b="1" dirty="0">
                <a:solidFill>
                  <a:srgbClr val="002060"/>
                </a:solidFill>
              </a:rPr>
              <a:t>Vertikální diverzifikace </a:t>
            </a:r>
          </a:p>
          <a:p>
            <a:pPr lvl="1">
              <a:defRPr/>
            </a:pPr>
            <a:r>
              <a:rPr lang="cs-CZ" sz="2000" dirty="0">
                <a:solidFill>
                  <a:srgbClr val="002060"/>
                </a:solidFill>
              </a:rPr>
              <a:t>představuje prohloubení programu jak ve směru odbytu dosavadních výrobků, tak směrem k surovinám a výrobním prostředkům.</a:t>
            </a:r>
          </a:p>
          <a:p>
            <a:pPr>
              <a:defRPr/>
            </a:pPr>
            <a:r>
              <a:rPr lang="cs-CZ" sz="2000" b="1" dirty="0">
                <a:solidFill>
                  <a:srgbClr val="002060"/>
                </a:solidFill>
              </a:rPr>
              <a:t>Laterální diverzifikace </a:t>
            </a:r>
          </a:p>
          <a:p>
            <a:pPr lvl="1">
              <a:defRPr/>
            </a:pPr>
            <a:r>
              <a:rPr lang="cs-CZ" sz="2000" dirty="0">
                <a:solidFill>
                  <a:srgbClr val="002060"/>
                </a:solidFill>
              </a:rPr>
              <a:t>znamená</a:t>
            </a:r>
            <a:r>
              <a:rPr lang="cs-CZ" sz="2000" b="1" i="1" dirty="0">
                <a:solidFill>
                  <a:srgbClr val="002060"/>
                </a:solidFill>
              </a:rPr>
              <a:t> </a:t>
            </a:r>
            <a:r>
              <a:rPr lang="cs-CZ" sz="2000" dirty="0">
                <a:solidFill>
                  <a:srgbClr val="002060"/>
                </a:solidFill>
              </a:rPr>
              <a:t>útok na zcela nové oblasti výrobků a trhů, přičemž podnik uniká z rámce svého businessu do vzdálených oblastí aktivit.</a:t>
            </a:r>
          </a:p>
        </p:txBody>
      </p:sp>
      <p:sp>
        <p:nvSpPr>
          <p:cNvPr id="6" name="Nadpis 5"/>
          <p:cNvSpPr>
            <a:spLocks noGrp="1"/>
          </p:cNvSpPr>
          <p:nvPr>
            <p:ph type="title"/>
          </p:nvPr>
        </p:nvSpPr>
        <p:spPr>
          <a:xfrm>
            <a:off x="107504" y="195486"/>
            <a:ext cx="8136904" cy="507703"/>
          </a:xfrm>
        </p:spPr>
        <p:txBody>
          <a:bodyPr/>
          <a:lstStyle/>
          <a:p>
            <a:r>
              <a:rPr lang="cs-CZ" dirty="0"/>
              <a:t>D Diverzifikace</a:t>
            </a:r>
          </a:p>
        </p:txBody>
      </p:sp>
    </p:spTree>
    <p:extLst>
      <p:ext uri="{BB962C8B-B14F-4D97-AF65-F5344CB8AC3E}">
        <p14:creationId xmlns:p14="http://schemas.microsoft.com/office/powerpoint/2010/main" val="463221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7499"/>
            <a:ext cx="8280920" cy="3024336"/>
          </a:xfrm>
          <a:prstGeom prst="rect">
            <a:avLst/>
          </a:prstGeom>
        </p:spPr>
        <p:txBody>
          <a:bodyPr>
            <a:noAutofit/>
          </a:bodyPr>
          <a:lstStyle/>
          <a:p>
            <a:r>
              <a:rPr lang="cs-CZ" sz="1600" b="1" dirty="0">
                <a:solidFill>
                  <a:srgbClr val="002060"/>
                </a:solidFill>
              </a:rPr>
              <a:t>Jde o zavedení zboží nebo služeb nových nebo významně zlepšených s ohledem na jejich charakteristiky nebo zamýšlené užití. </a:t>
            </a:r>
            <a:r>
              <a:rPr lang="cs-CZ" sz="1600" dirty="0">
                <a:solidFill>
                  <a:srgbClr val="002060"/>
                </a:solidFill>
              </a:rPr>
              <a:t>To zahrnuje významná zlepšení v technických specifikacích, komponentech a materiálech, software, uživatelské vstřícnosti nebo jiných funkčních charakteristikách.</a:t>
            </a:r>
          </a:p>
          <a:p>
            <a:r>
              <a:rPr lang="cs-CZ" sz="1600" b="1" dirty="0">
                <a:solidFill>
                  <a:srgbClr val="002060"/>
                </a:solidFill>
              </a:rPr>
              <a:t>Inovace produktů mohou využívat nových znalostí nebo technologií, anebo mohou být postaveny na nových užitích nebo kombinacích existujících znalostí či technologií.</a:t>
            </a:r>
            <a:r>
              <a:rPr lang="cs-CZ" sz="1600" dirty="0">
                <a:solidFill>
                  <a:srgbClr val="002060"/>
                </a:solidFill>
              </a:rPr>
              <a:t> Inovace produktů zahrnují jak zavedení nového zboží a služeb tak i významná zlepšení ve funkčních či uživatelských charakteristikách stávajícího zboží a služeb.</a:t>
            </a:r>
          </a:p>
          <a:p>
            <a:r>
              <a:rPr lang="cs-CZ" sz="1600" dirty="0">
                <a:solidFill>
                  <a:srgbClr val="002060"/>
                </a:solidFill>
              </a:rPr>
              <a:t>Nové produkty představují zboží a služby, které se od produktů dříve produkovaných daným podnikem významně liší svými charakteristikami nebo zamýšleným užitím.</a:t>
            </a:r>
          </a:p>
          <a:p>
            <a:r>
              <a:rPr lang="cs-CZ" sz="1600" dirty="0">
                <a:solidFill>
                  <a:srgbClr val="002060"/>
                </a:solidFill>
              </a:rPr>
              <a:t>Významná zlepšení stávajících produktů se mohou objevit prostřednictvím změn v materiálech, komponentech a jiných charakteristikách zlepšujících výkonnost.</a:t>
            </a:r>
          </a:p>
          <a:p>
            <a:r>
              <a:rPr lang="cs-CZ" sz="1600" dirty="0">
                <a:solidFill>
                  <a:srgbClr val="002060"/>
                </a:solidFill>
              </a:rPr>
              <a:t>Inovace produktů ve službách mohou zahrnovat významná zlepšení v tom, jak jsou poskytovány (například pokud jde o efektivnost nebo rychlost), přidání nových funkcí nebo charakteristik ke stávajícím službám, nebo zavedení zcela nových služeb.</a:t>
            </a:r>
          </a:p>
        </p:txBody>
      </p:sp>
      <p:sp>
        <p:nvSpPr>
          <p:cNvPr id="6" name="Nadpis 5"/>
          <p:cNvSpPr>
            <a:spLocks noGrp="1"/>
          </p:cNvSpPr>
          <p:nvPr>
            <p:ph type="title"/>
          </p:nvPr>
        </p:nvSpPr>
        <p:spPr>
          <a:xfrm>
            <a:off x="107504" y="195486"/>
            <a:ext cx="8136904" cy="507703"/>
          </a:xfrm>
        </p:spPr>
        <p:txBody>
          <a:bodyPr/>
          <a:lstStyle/>
          <a:p>
            <a:r>
              <a:rPr lang="cs-CZ" dirty="0"/>
              <a:t>Produktové inovace (</a:t>
            </a:r>
            <a:r>
              <a:rPr lang="cs-CZ" dirty="0">
                <a:hlinkClick r:id="rId3"/>
              </a:rPr>
              <a:t>czechinno.cz</a:t>
            </a:r>
            <a:r>
              <a:rPr lang="cs-CZ" dirty="0"/>
              <a:t>)</a:t>
            </a:r>
          </a:p>
        </p:txBody>
      </p:sp>
    </p:spTree>
    <p:extLst>
      <p:ext uri="{BB962C8B-B14F-4D97-AF65-F5344CB8AC3E}">
        <p14:creationId xmlns:p14="http://schemas.microsoft.com/office/powerpoint/2010/main" val="125949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NPD (New </a:t>
            </a:r>
            <a:r>
              <a:rPr lang="cs-CZ" sz="2000" dirty="0" err="1">
                <a:solidFill>
                  <a:srgbClr val="002060"/>
                </a:solidFill>
              </a:rPr>
              <a:t>Product</a:t>
            </a:r>
            <a:r>
              <a:rPr lang="cs-CZ" sz="2000" dirty="0">
                <a:solidFill>
                  <a:srgbClr val="002060"/>
                </a:solidFill>
              </a:rPr>
              <a:t> </a:t>
            </a:r>
            <a:r>
              <a:rPr lang="cs-CZ" sz="2000" dirty="0" err="1">
                <a:solidFill>
                  <a:srgbClr val="002060"/>
                </a:solidFill>
              </a:rPr>
              <a:t>Development</a:t>
            </a:r>
            <a:r>
              <a:rPr lang="cs-CZ" sz="2000" dirty="0">
                <a:solidFill>
                  <a:srgbClr val="002060"/>
                </a:solidFill>
              </a:rPr>
              <a:t>) je celkový proces strategie, organizace, vytváření koncepce, vyhodnocování koncepce a marketingového plánu, a komercionalizace nového produktu. NPD má kroky:</a:t>
            </a:r>
          </a:p>
          <a:p>
            <a:pPr lvl="1"/>
            <a:r>
              <a:rPr lang="cs-CZ" sz="1600" b="1" dirty="0">
                <a:solidFill>
                  <a:srgbClr val="002060"/>
                </a:solidFill>
              </a:rPr>
              <a:t>Generování nápadů</a:t>
            </a:r>
            <a:r>
              <a:rPr lang="cs-CZ" sz="1600" dirty="0">
                <a:solidFill>
                  <a:srgbClr val="002060"/>
                </a:solidFill>
              </a:rPr>
              <a:t> – na začátku musíme být schopni vytvořit nový nápad, jak by měl produkt vypadat. </a:t>
            </a:r>
          </a:p>
          <a:p>
            <a:pPr lvl="1"/>
            <a:r>
              <a:rPr lang="cs-CZ" sz="1600" b="1" dirty="0">
                <a:solidFill>
                  <a:srgbClr val="002060"/>
                </a:solidFill>
              </a:rPr>
              <a:t>Hodnocení nápadu</a:t>
            </a:r>
            <a:r>
              <a:rPr lang="cs-CZ" sz="1600" dirty="0">
                <a:solidFill>
                  <a:srgbClr val="002060"/>
                </a:solidFill>
              </a:rPr>
              <a:t> – nápad musíme řádně zhodnotit (</a:t>
            </a:r>
            <a:r>
              <a:rPr lang="cs-CZ" sz="1600" dirty="0" err="1">
                <a:solidFill>
                  <a:srgbClr val="002060"/>
                </a:solidFill>
              </a:rPr>
              <a:t>feasibility</a:t>
            </a:r>
            <a:r>
              <a:rPr lang="cs-CZ" sz="1600" dirty="0">
                <a:solidFill>
                  <a:srgbClr val="002060"/>
                </a:solidFill>
              </a:rPr>
              <a:t>). Zajímá náš vše od souladu s naší strategií, cíli a plány, přes životaschopnost v současných podmínkách trhu, až po analýzu funkcionality proti řešením konkurence. </a:t>
            </a:r>
          </a:p>
          <a:p>
            <a:pPr lvl="1"/>
            <a:r>
              <a:rPr lang="cs-CZ" sz="1600" b="1" dirty="0">
                <a:solidFill>
                  <a:srgbClr val="002060"/>
                </a:solidFill>
              </a:rPr>
              <a:t>Vývoj konceptu</a:t>
            </a:r>
            <a:r>
              <a:rPr lang="cs-CZ" sz="1600" dirty="0">
                <a:solidFill>
                  <a:srgbClr val="002060"/>
                </a:solidFill>
              </a:rPr>
              <a:t> – cílem je vytvořit plně funkční prototyp, který můžeme testovat jak v laboratorních podmínkách, tak také se spotřebiteli.</a:t>
            </a:r>
          </a:p>
          <a:p>
            <a:pPr lvl="1"/>
            <a:r>
              <a:rPr lang="cs-CZ" sz="1600" b="1" dirty="0">
                <a:solidFill>
                  <a:srgbClr val="002060"/>
                </a:solidFill>
              </a:rPr>
              <a:t>Vývoj finálního produktu</a:t>
            </a:r>
            <a:r>
              <a:rPr lang="cs-CZ" sz="1600" dirty="0">
                <a:solidFill>
                  <a:srgbClr val="002060"/>
                </a:solidFill>
              </a:rPr>
              <a:t> – po zpětné vazbě z testování děláme finální úpravy produktu. V této fázi již myslíme i na produkci produktu (proto někdy zjistíme, že je třeba změnit materiály a s tím i povrch apod.), distribuci (úprava rozměrů kvůli balení) atd.</a:t>
            </a:r>
          </a:p>
          <a:p>
            <a:pPr lvl="1"/>
            <a:r>
              <a:rPr lang="cs-CZ" sz="1600" b="1" dirty="0">
                <a:solidFill>
                  <a:srgbClr val="002060"/>
                </a:solidFill>
              </a:rPr>
              <a:t>Uvedení produktu na trh (</a:t>
            </a:r>
            <a:r>
              <a:rPr lang="cs-CZ" sz="1600" b="1" dirty="0" err="1">
                <a:solidFill>
                  <a:srgbClr val="002060"/>
                </a:solidFill>
              </a:rPr>
              <a:t>launch</a:t>
            </a:r>
            <a:r>
              <a:rPr lang="cs-CZ" sz="1600" b="1" dirty="0">
                <a:solidFill>
                  <a:srgbClr val="002060"/>
                </a:solidFill>
              </a:rPr>
              <a:t>)</a:t>
            </a:r>
            <a:r>
              <a:rPr lang="cs-CZ" sz="1600" dirty="0">
                <a:solidFill>
                  <a:srgbClr val="002060"/>
                </a:solidFill>
              </a:rPr>
              <a:t> – navrhneme plán uvedení na trh a produkt začínáme prodávat, musíme tedy připravit distribuci, cenu a komunikaci.</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NPD</a:t>
            </a:r>
          </a:p>
        </p:txBody>
      </p:sp>
    </p:spTree>
    <p:extLst>
      <p:ext uri="{BB962C8B-B14F-4D97-AF65-F5344CB8AC3E}">
        <p14:creationId xmlns:p14="http://schemas.microsoft.com/office/powerpoint/2010/main" val="252412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Modré oceány pro e-</a:t>
            </a:r>
            <a:r>
              <a:rPr lang="cs-CZ" sz="2000" dirty="0" err="1">
                <a:solidFill>
                  <a:srgbClr val="002060"/>
                </a:solidFill>
              </a:rPr>
              <a:t>shop</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rPr>
              <a:t>Totální produkt v marketingu – vyberte si produkt, rozdělte jej na jednotlivé prvky, přiřaďte hodnotu, náklady.</a:t>
            </a:r>
          </a:p>
          <a:p>
            <a:r>
              <a:rPr lang="cs-CZ" altLang="cs-CZ" sz="2000" dirty="0">
                <a:solidFill>
                  <a:srgbClr val="002060"/>
                </a:solidFill>
                <a:latin typeface="Times New Roman" panose="02020603050405020304" pitchFamily="18" charset="0"/>
                <a:cs typeface="Times New Roman" panose="02020603050405020304" pitchFamily="18" charset="0"/>
              </a:rPr>
              <a:t>Jaký je životní cyklus pro různé produkty (potraviny, boty, technika, auta atd.)? (Google)</a:t>
            </a:r>
          </a:p>
          <a:p>
            <a:r>
              <a:rPr lang="cs-CZ" altLang="cs-CZ" sz="2000" dirty="0">
                <a:solidFill>
                  <a:srgbClr val="002060"/>
                </a:solidFill>
                <a:latin typeface="Times New Roman" panose="02020603050405020304" pitchFamily="18" charset="0"/>
                <a:cs typeface="Times New Roman" panose="02020603050405020304" pitchFamily="18" charset="0"/>
              </a:rPr>
              <a:t>Analyzujte portfolio vybrané velké firmy (Samsung/</a:t>
            </a:r>
            <a:r>
              <a:rPr lang="cs-CZ" altLang="cs-CZ" sz="2000" dirty="0" err="1">
                <a:solidFill>
                  <a:srgbClr val="002060"/>
                </a:solidFill>
                <a:latin typeface="Times New Roman" panose="02020603050405020304" pitchFamily="18" charset="0"/>
                <a:cs typeface="Times New Roman" panose="02020603050405020304" pitchFamily="18" charset="0"/>
              </a:rPr>
              <a:t>Nike</a:t>
            </a:r>
            <a:r>
              <a:rPr lang="cs-CZ" altLang="cs-CZ" sz="2000" dirty="0">
                <a:solidFill>
                  <a:srgbClr val="002060"/>
                </a:solidFill>
                <a:latin typeface="Times New Roman" panose="02020603050405020304" pitchFamily="18" charset="0"/>
                <a:cs typeface="Times New Roman" panose="02020603050405020304" pitchFamily="18" charset="0"/>
              </a:rPr>
              <a:t>/</a:t>
            </a:r>
            <a:r>
              <a:rPr lang="cs-CZ" altLang="cs-CZ" sz="2000" dirty="0" err="1">
                <a:solidFill>
                  <a:srgbClr val="002060"/>
                </a:solidFill>
                <a:latin typeface="Times New Roman" panose="02020603050405020304" pitchFamily="18" charset="0"/>
                <a:cs typeface="Times New Roman" panose="02020603050405020304" pitchFamily="18" charset="0"/>
              </a:rPr>
              <a:t>McDonalds</a:t>
            </a:r>
            <a:r>
              <a:rPr lang="cs-CZ" altLang="cs-CZ" sz="2000" dirty="0">
                <a:solidFill>
                  <a:srgbClr val="002060"/>
                </a:solidFill>
                <a:latin typeface="Times New Roman" panose="02020603050405020304" pitchFamily="18" charset="0"/>
                <a:cs typeface="Times New Roman" panose="02020603050405020304" pitchFamily="18" charset="0"/>
              </a:rPr>
              <a:t>/apod.) – jak celé portfolio funguje dohromady, jaké mají řady a jejich úlohy, jednotlivé produkty?</a:t>
            </a:r>
          </a:p>
          <a:p>
            <a:r>
              <a:rPr lang="cs-CZ" altLang="cs-CZ" sz="2000" dirty="0">
                <a:solidFill>
                  <a:srgbClr val="002060"/>
                </a:solidFill>
                <a:latin typeface="Times New Roman" panose="02020603050405020304" pitchFamily="18" charset="0"/>
                <a:cs typeface="Times New Roman" panose="02020603050405020304" pitchFamily="18" charset="0"/>
              </a:rPr>
              <a:t>Produktové ekosystémy – které používáte, proč, jak tam vzniká hodnota?</a:t>
            </a:r>
          </a:p>
          <a:p>
            <a:r>
              <a:rPr lang="cs-CZ" altLang="cs-CZ" sz="2000" dirty="0" err="1">
                <a:solidFill>
                  <a:srgbClr val="002060"/>
                </a:solidFill>
                <a:latin typeface="Times New Roman" panose="02020603050405020304" pitchFamily="18" charset="0"/>
                <a:cs typeface="Times New Roman" panose="02020603050405020304" pitchFamily="18" charset="0"/>
              </a:rPr>
              <a:t>Crowdfunding</a:t>
            </a:r>
            <a:r>
              <a:rPr lang="cs-CZ" altLang="cs-CZ" sz="2000" dirty="0">
                <a:solidFill>
                  <a:srgbClr val="002060"/>
                </a:solidFill>
                <a:latin typeface="Times New Roman" panose="02020603050405020304" pitchFamily="18" charset="0"/>
                <a:cs typeface="Times New Roman" panose="02020603050405020304" pitchFamily="18" charset="0"/>
              </a:rPr>
              <a:t> – analyzujte projekty na </a:t>
            </a:r>
            <a:r>
              <a:rPr lang="cs-CZ" altLang="cs-CZ" sz="2000" dirty="0" err="1">
                <a:solidFill>
                  <a:srgbClr val="002060"/>
                </a:solidFill>
                <a:latin typeface="Times New Roman" panose="02020603050405020304" pitchFamily="18" charset="0"/>
                <a:cs typeface="Times New Roman" panose="02020603050405020304" pitchFamily="18" charset="0"/>
              </a:rPr>
              <a:t>crowdfundingových</a:t>
            </a:r>
            <a:r>
              <a:rPr lang="cs-CZ" altLang="cs-CZ" sz="2000" dirty="0">
                <a:solidFill>
                  <a:srgbClr val="002060"/>
                </a:solidFill>
                <a:latin typeface="Times New Roman" panose="02020603050405020304" pitchFamily="18" charset="0"/>
                <a:cs typeface="Times New Roman" panose="02020603050405020304" pitchFamily="18" charset="0"/>
              </a:rPr>
              <a:t> portálech – proč jsou ne/úspěšné? </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Úkoly </a:t>
            </a:r>
            <a:r>
              <a:rPr lang="cs-CZ"/>
              <a:t>na seminář</a:t>
            </a:r>
            <a:endParaRPr lang="cs-CZ" dirty="0"/>
          </a:p>
        </p:txBody>
      </p:sp>
    </p:spTree>
    <p:extLst>
      <p:ext uri="{BB962C8B-B14F-4D97-AF65-F5344CB8AC3E}">
        <p14:creationId xmlns:p14="http://schemas.microsoft.com/office/powerpoint/2010/main" val="172937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Spotřebitelé si často myslí, že produkt je prostě fyzický předmět, který kupují.</a:t>
            </a:r>
          </a:p>
          <a:p>
            <a:endParaRPr lang="cs-CZ" sz="2000" dirty="0">
              <a:solidFill>
                <a:srgbClr val="002060"/>
              </a:solidFill>
            </a:endParaRPr>
          </a:p>
          <a:p>
            <a:pPr lvl="0"/>
            <a:r>
              <a:rPr lang="cs-CZ" sz="2000" b="1" dirty="0">
                <a:solidFill>
                  <a:srgbClr val="002060"/>
                </a:solidFill>
              </a:rPr>
              <a:t>Jádro</a:t>
            </a:r>
            <a:r>
              <a:rPr lang="cs-CZ" sz="2000" dirty="0">
                <a:solidFill>
                  <a:srgbClr val="002060"/>
                </a:solidFill>
              </a:rPr>
              <a:t> není jen hmatatelný fyzický produkt, ale je to výhoda produktu, hlavní benefit, kvůli kterému si spotřebitel tento produkt kupuje. </a:t>
            </a:r>
          </a:p>
          <a:p>
            <a:pPr lvl="0"/>
            <a:r>
              <a:rPr lang="cs-CZ" sz="2000" b="1" dirty="0">
                <a:solidFill>
                  <a:srgbClr val="002060"/>
                </a:solidFill>
              </a:rPr>
              <a:t>Skutečný produkt</a:t>
            </a:r>
            <a:r>
              <a:rPr lang="cs-CZ" sz="2000" dirty="0">
                <a:solidFill>
                  <a:srgbClr val="002060"/>
                </a:solidFill>
              </a:rPr>
              <a:t> je hmotný, fyzický produkt. Zahrneme zde design produktu, jeho balení, kvalitu, znaky, značku, styl apod. </a:t>
            </a:r>
          </a:p>
          <a:p>
            <a:pPr lvl="0"/>
            <a:r>
              <a:rPr lang="cs-CZ" sz="2000" b="1" dirty="0">
                <a:solidFill>
                  <a:srgbClr val="002060"/>
                </a:solidFill>
              </a:rPr>
              <a:t>Rozšířený produkt </a:t>
            </a:r>
            <a:r>
              <a:rPr lang="cs-CZ" sz="2000" dirty="0">
                <a:solidFill>
                  <a:srgbClr val="002060"/>
                </a:solidFill>
              </a:rPr>
              <a:t>je nefyzická součást výrobku. Obvykle představuje přidanou hodnotou, za kterou platíme zvýšenou cenu.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Totální produkt v marketingu - vysvětlení</a:t>
            </a:r>
          </a:p>
        </p:txBody>
      </p:sp>
    </p:spTree>
    <p:extLst>
      <p:ext uri="{BB962C8B-B14F-4D97-AF65-F5344CB8AC3E}">
        <p14:creationId xmlns:p14="http://schemas.microsoft.com/office/powerpoint/2010/main" val="75940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1800" dirty="0">
                <a:solidFill>
                  <a:srgbClr val="002060"/>
                </a:solidFill>
              </a:rPr>
              <a:t>1. základní výhoda (</a:t>
            </a:r>
            <a:r>
              <a:rPr lang="cs-CZ" sz="1800" dirty="0" err="1">
                <a:solidFill>
                  <a:srgbClr val="002060"/>
                </a:solidFill>
              </a:rPr>
              <a:t>core</a:t>
            </a:r>
            <a:r>
              <a:rPr lang="cs-CZ" sz="1800" dirty="0">
                <a:solidFill>
                  <a:srgbClr val="002060"/>
                </a:solidFill>
              </a:rPr>
              <a:t> benefit): služba nebo prospěch, kterou si zákazník opravdu pořizuje. </a:t>
            </a:r>
            <a:r>
              <a:rPr lang="cs-CZ" sz="1800" i="1" dirty="0">
                <a:solidFill>
                  <a:srgbClr val="002060"/>
                </a:solidFill>
              </a:rPr>
              <a:t>Hotelový host si kupuje odpočinek a spánek.</a:t>
            </a:r>
          </a:p>
          <a:p>
            <a:r>
              <a:rPr lang="cs-CZ" sz="1800" dirty="0">
                <a:solidFill>
                  <a:srgbClr val="002060"/>
                </a:solidFill>
              </a:rPr>
              <a:t>2. přetvořit základní výhodu do </a:t>
            </a:r>
            <a:r>
              <a:rPr lang="cs-CZ" sz="1800" b="1" dirty="0">
                <a:solidFill>
                  <a:srgbClr val="002060"/>
                </a:solidFill>
              </a:rPr>
              <a:t>základního produktu</a:t>
            </a:r>
            <a:r>
              <a:rPr lang="cs-CZ" sz="1800" dirty="0">
                <a:solidFill>
                  <a:srgbClr val="002060"/>
                </a:solidFill>
              </a:rPr>
              <a:t>. </a:t>
            </a:r>
            <a:r>
              <a:rPr lang="cs-CZ" sz="1800" i="1" dirty="0">
                <a:solidFill>
                  <a:srgbClr val="002060"/>
                </a:solidFill>
              </a:rPr>
              <a:t>Hotelový pokoj je vybaven postelí, koupelnou, ručníky, stolem, komodou a skříní</a:t>
            </a:r>
            <a:r>
              <a:rPr lang="cs-CZ" sz="1800" dirty="0">
                <a:solidFill>
                  <a:srgbClr val="002060"/>
                </a:solidFill>
              </a:rPr>
              <a:t>.</a:t>
            </a:r>
          </a:p>
          <a:p>
            <a:r>
              <a:rPr lang="cs-CZ" sz="1800" dirty="0">
                <a:solidFill>
                  <a:srgbClr val="002060"/>
                </a:solidFill>
              </a:rPr>
              <a:t>3. </a:t>
            </a:r>
            <a:r>
              <a:rPr lang="cs-CZ" sz="1800" b="1" dirty="0">
                <a:solidFill>
                  <a:srgbClr val="002060"/>
                </a:solidFill>
              </a:rPr>
              <a:t>očekávaný produkt</a:t>
            </a:r>
            <a:r>
              <a:rPr lang="cs-CZ" sz="1800" dirty="0">
                <a:solidFill>
                  <a:srgbClr val="002060"/>
                </a:solidFill>
              </a:rPr>
              <a:t>, sada atributů a podmínky, které kupující běžně očekávají při nákupu tohoto typu produktu. </a:t>
            </a:r>
            <a:r>
              <a:rPr lang="cs-CZ" sz="1800" i="1" dirty="0">
                <a:solidFill>
                  <a:srgbClr val="002060"/>
                </a:solidFill>
              </a:rPr>
              <a:t>Hoteloví hosté minimálně očekávají cistou postel, čisté ručníky, pracovní lampy, </a:t>
            </a:r>
            <a:r>
              <a:rPr lang="pt-BR" sz="1800" i="1" dirty="0">
                <a:solidFill>
                  <a:srgbClr val="002060"/>
                </a:solidFill>
              </a:rPr>
              <a:t>a relativní míru klidu a pohodlí</a:t>
            </a:r>
            <a:r>
              <a:rPr lang="pt-BR" sz="1800" dirty="0">
                <a:solidFill>
                  <a:srgbClr val="002060"/>
                </a:solidFill>
              </a:rPr>
              <a:t>.</a:t>
            </a:r>
          </a:p>
          <a:p>
            <a:r>
              <a:rPr lang="cs-CZ" sz="1800" dirty="0">
                <a:solidFill>
                  <a:srgbClr val="002060"/>
                </a:solidFill>
              </a:rPr>
              <a:t>4. </a:t>
            </a:r>
            <a:r>
              <a:rPr lang="cs-CZ" sz="1800" b="1" dirty="0">
                <a:solidFill>
                  <a:srgbClr val="002060"/>
                </a:solidFill>
              </a:rPr>
              <a:t>rozšířený produkt</a:t>
            </a:r>
            <a:r>
              <a:rPr lang="cs-CZ" sz="1800" dirty="0">
                <a:solidFill>
                  <a:srgbClr val="002060"/>
                </a:solidFill>
              </a:rPr>
              <a:t>, který překračuje očekávání zákazníků. Ve vyspělých zemích probíhá na této úrovni </a:t>
            </a:r>
            <a:r>
              <a:rPr lang="cs-CZ" sz="1800" dirty="0" err="1">
                <a:solidFill>
                  <a:srgbClr val="002060"/>
                </a:solidFill>
              </a:rPr>
              <a:t>brand</a:t>
            </a:r>
            <a:r>
              <a:rPr lang="cs-CZ" sz="1800" dirty="0">
                <a:solidFill>
                  <a:srgbClr val="002060"/>
                </a:solidFill>
              </a:rPr>
              <a:t> positioning a souboj s konkurenty. V rozvojových a rozvíjejících se trzích, jako je Indie a Brazílie, probíhá souboj většinou na očekávané úrovni produktu.</a:t>
            </a:r>
          </a:p>
          <a:p>
            <a:r>
              <a:rPr lang="cs-CZ" sz="1800" dirty="0">
                <a:solidFill>
                  <a:srgbClr val="002060"/>
                </a:solidFill>
              </a:rPr>
              <a:t>5. </a:t>
            </a:r>
            <a:r>
              <a:rPr lang="cs-CZ" sz="1800" b="1" dirty="0">
                <a:solidFill>
                  <a:srgbClr val="002060"/>
                </a:solidFill>
              </a:rPr>
              <a:t>potenciální produkt</a:t>
            </a:r>
            <a:r>
              <a:rPr lang="cs-CZ" sz="1800" dirty="0">
                <a:solidFill>
                  <a:srgbClr val="002060"/>
                </a:solidFill>
              </a:rPr>
              <a:t>, který zahrnuje všechna možná vylepšení a transformace produktu nebo nabídky, které může podstoupit v budoucnu. Zde mají firmy prostor hledat nové způsoby, jak uspokojit zákazníky a odlišit svou nabídku.</a:t>
            </a:r>
          </a:p>
        </p:txBody>
      </p:sp>
      <p:sp>
        <p:nvSpPr>
          <p:cNvPr id="6" name="Nadpis 5"/>
          <p:cNvSpPr>
            <a:spLocks noGrp="1"/>
          </p:cNvSpPr>
          <p:nvPr>
            <p:ph type="title"/>
          </p:nvPr>
        </p:nvSpPr>
        <p:spPr>
          <a:xfrm>
            <a:off x="107504" y="195486"/>
            <a:ext cx="8136904" cy="507703"/>
          </a:xfrm>
        </p:spPr>
        <p:txBody>
          <a:bodyPr/>
          <a:lstStyle/>
          <a:p>
            <a:r>
              <a:rPr lang="cs-CZ" dirty="0"/>
              <a:t>Od výhody k hodnotě pro zákazníka u služeb</a:t>
            </a:r>
          </a:p>
        </p:txBody>
      </p:sp>
    </p:spTree>
    <p:extLst>
      <p:ext uri="{BB962C8B-B14F-4D97-AF65-F5344CB8AC3E}">
        <p14:creationId xmlns:p14="http://schemas.microsoft.com/office/powerpoint/2010/main" val="28569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Zákazník: hodnota je dobrá cena? Technologická vyspělost? Emocionální záležitost? </a:t>
            </a:r>
          </a:p>
          <a:p>
            <a:r>
              <a:rPr lang="cs-CZ" sz="2000" dirty="0">
                <a:solidFill>
                  <a:srgbClr val="002060"/>
                </a:solidFill>
                <a:latin typeface="Times New Roman" panose="02020603050405020304" pitchFamily="18" charset="0"/>
                <a:cs typeface="Times New Roman" panose="02020603050405020304" pitchFamily="18" charset="0"/>
              </a:rPr>
              <a:t>Vždy určuje hodnotu zákazník, ne firma. Firma se snaží, aby byla pro zákazníka co nejvyšší.</a:t>
            </a:r>
          </a:p>
          <a:p>
            <a:r>
              <a:rPr lang="cs-CZ" sz="2000" dirty="0">
                <a:solidFill>
                  <a:srgbClr val="002060"/>
                </a:solidFill>
                <a:latin typeface="Times New Roman" panose="02020603050405020304" pitchFamily="18" charset="0"/>
                <a:cs typeface="Times New Roman" panose="02020603050405020304" pitchFamily="18" charset="0"/>
              </a:rPr>
              <a:t>Hodnota = očekávané benefity – vnímaná oběť.</a:t>
            </a:r>
          </a:p>
          <a:p>
            <a:r>
              <a:rPr lang="cs-CZ" sz="2000" dirty="0">
                <a:solidFill>
                  <a:srgbClr val="002060"/>
                </a:solidFill>
                <a:latin typeface="Times New Roman" panose="02020603050405020304" pitchFamily="18" charset="0"/>
                <a:cs typeface="Times New Roman" panose="02020603050405020304" pitchFamily="18" charset="0"/>
              </a:rPr>
              <a:t>Očekávaný benefit ale není jen materiálno, může to být společenský statut, loajalita ke značce, sounáležitost se skupinou apod.</a:t>
            </a:r>
          </a:p>
          <a:p>
            <a:r>
              <a:rPr lang="cs-CZ" sz="2000" dirty="0">
                <a:solidFill>
                  <a:srgbClr val="002060"/>
                </a:solidFill>
                <a:latin typeface="Times New Roman" panose="02020603050405020304" pitchFamily="18" charset="0"/>
                <a:cs typeface="Times New Roman" panose="02020603050405020304" pitchFamily="18" charset="0"/>
              </a:rPr>
              <a:t>Oběť není jen cena, ale i čas, námaha apod.</a:t>
            </a:r>
          </a:p>
        </p:txBody>
      </p:sp>
      <p:sp>
        <p:nvSpPr>
          <p:cNvPr id="6" name="Nadpis 5"/>
          <p:cNvSpPr>
            <a:spLocks noGrp="1"/>
          </p:cNvSpPr>
          <p:nvPr>
            <p:ph type="title"/>
          </p:nvPr>
        </p:nvSpPr>
        <p:spPr>
          <a:xfrm>
            <a:off x="179512" y="195486"/>
            <a:ext cx="5976664" cy="507703"/>
          </a:xfrm>
        </p:spPr>
        <p:txBody>
          <a:bodyPr/>
          <a:lstStyle/>
          <a:p>
            <a:r>
              <a:rPr lang="cs-CZ" dirty="0"/>
              <a:t>Hodnota </a:t>
            </a:r>
            <a:r>
              <a:rPr lang="cs-CZ"/>
              <a:t>pro zákazníka</a:t>
            </a:r>
            <a:endParaRPr lang="cs-CZ" dirty="0"/>
          </a:p>
        </p:txBody>
      </p:sp>
    </p:spTree>
    <p:extLst>
      <p:ext uri="{BB962C8B-B14F-4D97-AF65-F5344CB8AC3E}">
        <p14:creationId xmlns:p14="http://schemas.microsoft.com/office/powerpoint/2010/main" val="14066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Hodnotu produktu vždy určuje zákazník!</a:t>
            </a:r>
          </a:p>
          <a:p>
            <a:r>
              <a:rPr lang="cs-CZ" sz="2000" dirty="0">
                <a:solidFill>
                  <a:srgbClr val="002060"/>
                </a:solidFill>
              </a:rPr>
              <a:t>Každý segment může hodnotu vnímat jinak (kolo).</a:t>
            </a:r>
          </a:p>
          <a:p>
            <a:r>
              <a:rPr lang="cs-CZ" sz="2000" dirty="0" err="1">
                <a:solidFill>
                  <a:srgbClr val="002060"/>
                </a:solidFill>
                <a:hlinkClick r:id="rId3"/>
              </a:rPr>
              <a:t>iPad</a:t>
            </a:r>
            <a:r>
              <a:rPr lang="cs-CZ" sz="2000" dirty="0">
                <a:solidFill>
                  <a:srgbClr val="002060"/>
                </a:solidFill>
                <a:hlinkClick r:id="rId3"/>
              </a:rPr>
              <a:t> Pro</a:t>
            </a:r>
            <a:r>
              <a:rPr lang="cs-CZ" sz="2000" dirty="0">
                <a:solidFill>
                  <a:srgbClr val="002060"/>
                </a:solidFill>
              </a:rPr>
              <a:t>. </a:t>
            </a:r>
          </a:p>
          <a:p>
            <a:r>
              <a:rPr lang="cs-CZ" sz="2000" dirty="0">
                <a:solidFill>
                  <a:srgbClr val="002060"/>
                </a:solidFill>
              </a:rPr>
              <a:t>Zeptejme se zákazníků? „Ford – chtějí rychlejší koně“. Sony – roční cyklus, než to vyrobí. Apple – vymysleli jsme telefon! </a:t>
            </a:r>
          </a:p>
          <a:p>
            <a:r>
              <a:rPr lang="cs-CZ" sz="2000" dirty="0">
                <a:solidFill>
                  <a:srgbClr val="002060"/>
                </a:solidFill>
              </a:rPr>
              <a:t>Jakubíková – mapa vnímané hodnoty = vnímané výhody vs. vnímané náklady (2013, s. 199).</a:t>
            </a:r>
          </a:p>
          <a:p>
            <a:r>
              <a:rPr lang="cs-CZ" sz="2000" dirty="0">
                <a:solidFill>
                  <a:srgbClr val="002060"/>
                </a:solidFill>
              </a:rPr>
              <a:t>Jiný pohled - poměr cena vs. kvalita. </a:t>
            </a:r>
          </a:p>
          <a:p>
            <a:r>
              <a:rPr lang="cs-CZ" sz="2000" dirty="0">
                <a:solidFill>
                  <a:srgbClr val="002060"/>
                </a:solidFill>
                <a:hlinkClick r:id="rId4"/>
              </a:rPr>
              <a:t>Hodnotová křivka</a:t>
            </a:r>
            <a:r>
              <a:rPr lang="cs-CZ" sz="2000" dirty="0">
                <a:solidFill>
                  <a:srgbClr val="002060"/>
                </a:solidFill>
              </a:rPr>
              <a:t> – modré oceány.</a:t>
            </a:r>
          </a:p>
          <a:p>
            <a:r>
              <a:rPr lang="cs-CZ" sz="2000" dirty="0">
                <a:solidFill>
                  <a:srgbClr val="002060"/>
                </a:solidFill>
              </a:rPr>
              <a:t>Můj pohled – produkt má funkční a emoční hodnotu. Každý segment vyžaduje jiný „mix“, proto používám jiný marketingový mix. </a:t>
            </a:r>
          </a:p>
        </p:txBody>
      </p:sp>
      <p:sp>
        <p:nvSpPr>
          <p:cNvPr id="6" name="Nadpis 5"/>
          <p:cNvSpPr>
            <a:spLocks noGrp="1"/>
          </p:cNvSpPr>
          <p:nvPr>
            <p:ph type="title"/>
          </p:nvPr>
        </p:nvSpPr>
        <p:spPr>
          <a:xfrm>
            <a:off x="179512" y="195486"/>
            <a:ext cx="3888432" cy="507703"/>
          </a:xfrm>
        </p:spPr>
        <p:txBody>
          <a:bodyPr/>
          <a:lstStyle/>
          <a:p>
            <a:r>
              <a:rPr lang="cs-CZ" dirty="0"/>
              <a:t>Hodnota pro zákazníka</a:t>
            </a:r>
          </a:p>
        </p:txBody>
      </p:sp>
    </p:spTree>
    <p:extLst>
      <p:ext uri="{BB962C8B-B14F-4D97-AF65-F5344CB8AC3E}">
        <p14:creationId xmlns:p14="http://schemas.microsoft.com/office/powerpoint/2010/main" val="195434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2 Životní cyklus produktu</a:t>
            </a:r>
          </a:p>
        </p:txBody>
      </p:sp>
      <p:pic>
        <p:nvPicPr>
          <p:cNvPr id="4" name="Picture 5" descr="C:\Users\Libor\Desktop\embeded_management_mania_zivotni_cyklus_vyrobku.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7087923" cy="340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71796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TotalTime>
  <Words>4037</Words>
  <Application>Microsoft Office PowerPoint</Application>
  <PresentationFormat>Předvádění na obrazovce (16:9)</PresentationFormat>
  <Paragraphs>360</Paragraphs>
  <Slides>48</Slides>
  <Notes>45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48</vt:i4>
      </vt:variant>
    </vt:vector>
  </HeadingPairs>
  <TitlesOfParts>
    <vt:vector size="54" baseType="lpstr">
      <vt:lpstr>Arial</vt:lpstr>
      <vt:lpstr>Arial Unicode MS</vt:lpstr>
      <vt:lpstr>Calibri</vt:lpstr>
      <vt:lpstr>Times New Roman</vt:lpstr>
      <vt:lpstr>Wingdings</vt:lpstr>
      <vt:lpstr>SLU</vt:lpstr>
      <vt:lpstr>Produkt</vt:lpstr>
      <vt:lpstr>Obsah přednášky</vt:lpstr>
      <vt:lpstr>1 Produkt definice</vt:lpstr>
      <vt:lpstr>Totální produkt v marketingu</vt:lpstr>
      <vt:lpstr>Totální produkt v marketingu - vysvětlení</vt:lpstr>
      <vt:lpstr>Od výhody k hodnotě pro zákazníka u služeb</vt:lpstr>
      <vt:lpstr>Hodnota pro zákazníka</vt:lpstr>
      <vt:lpstr>Hodnota pro zákazníka</vt:lpstr>
      <vt:lpstr>2 Životní cyklus produktu</vt:lpstr>
      <vt:lpstr>A Fáze vývoje produktu (product development)</vt:lpstr>
      <vt:lpstr>B Fáze uvedení na trh (market introduction)</vt:lpstr>
      <vt:lpstr>C Fáze růstu (growth stage)</vt:lpstr>
      <vt:lpstr>D Fáze zralosti (maturity stage)</vt:lpstr>
      <vt:lpstr>E Fáze úpadku (decline stage)</vt:lpstr>
      <vt:lpstr>Speciální formy životního cyklu</vt:lpstr>
      <vt:lpstr>Portfolio a životní cyklus</vt:lpstr>
      <vt:lpstr>3 Marketingové strategie v oblasti produktu</vt:lpstr>
      <vt:lpstr>Long tail</vt:lpstr>
      <vt:lpstr>Produktové strategie (politiky)</vt:lpstr>
      <vt:lpstr>A Politika sortimentu</vt:lpstr>
      <vt:lpstr>B Politika produktových skupin</vt:lpstr>
      <vt:lpstr>C Politika atributů produktu</vt:lpstr>
      <vt:lpstr>Specifické produktové strategie</vt:lpstr>
      <vt:lpstr>Modré oceány. A červené. </vt:lpstr>
      <vt:lpstr>Stále plaveme v oceánech</vt:lpstr>
      <vt:lpstr>Postup BOS (Novák, marketingovénoviny.cz)</vt:lpstr>
      <vt:lpstr>2 Produktové ekosystémy</vt:lpstr>
      <vt:lpstr>Přínosy budování ekosystému</vt:lpstr>
      <vt:lpstr>Příklad vývoje ekosystémů – SONOS 1</vt:lpstr>
      <vt:lpstr>Příklad vývoje ekosystémů – SONOS 2</vt:lpstr>
      <vt:lpstr>Může soupeřit produkt s ekosystémem?</vt:lpstr>
      <vt:lpstr>Příklady ekosystémů</vt:lpstr>
      <vt:lpstr>Co kdybychom šli dál?</vt:lpstr>
      <vt:lpstr>Ekosystémy MS, Google, Apple</vt:lpstr>
      <vt:lpstr>Závěr ekosystémů - zamyšlení</vt:lpstr>
      <vt:lpstr>Crowdsourcing</vt:lpstr>
      <vt:lpstr>Příklad Crowdsourcingu – Local Motors</vt:lpstr>
      <vt:lpstr>Výhody crowdsourcingu</vt:lpstr>
      <vt:lpstr>Komunita – co to je?</vt:lpstr>
      <vt:lpstr>4 Ansoffova matice růstu obratu</vt:lpstr>
      <vt:lpstr>A Penetrace trhu</vt:lpstr>
      <vt:lpstr>B Rozvoj produktu</vt:lpstr>
      <vt:lpstr>C Rozvoj trhu</vt:lpstr>
      <vt:lpstr>D Diverzifikace</vt:lpstr>
      <vt:lpstr>Produktové inovace (czechinno.cz)</vt:lpstr>
      <vt:lpstr>NPD</vt:lpstr>
      <vt:lpstr>Konec prezentace</vt:lpstr>
      <vt:lpstr>Úkoly na seminář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148</cp:revision>
  <dcterms:created xsi:type="dcterms:W3CDTF">2016-07-06T15:42:34Z</dcterms:created>
  <dcterms:modified xsi:type="dcterms:W3CDTF">2023-11-30T07:30:36Z</dcterms:modified>
</cp:coreProperties>
</file>