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518" r:id="rId3"/>
    <p:sldId id="521" r:id="rId4"/>
    <p:sldId id="522"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5" r:id="rId18"/>
    <p:sldId id="536" r:id="rId19"/>
    <p:sldId id="537" r:id="rId20"/>
    <p:sldId id="540" r:id="rId21"/>
    <p:sldId id="541" r:id="rId22"/>
    <p:sldId id="539" r:id="rId23"/>
    <p:sldId id="546" r:id="rId24"/>
    <p:sldId id="545" r:id="rId25"/>
    <p:sldId id="544" r:id="rId26"/>
    <p:sldId id="548" r:id="rId27"/>
    <p:sldId id="547" r:id="rId28"/>
    <p:sldId id="549" r:id="rId29"/>
    <p:sldId id="542" r:id="rId30"/>
    <p:sldId id="538" r:id="rId31"/>
    <p:sldId id="543" r:id="rId32"/>
    <p:sldId id="293"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0" d="100"/>
          <a:sy n="70" d="100"/>
        </p:scale>
        <p:origin x="11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669503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989603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8556083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426892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984934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948940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041972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0207651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6624957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23134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611937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357045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248625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854862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05545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357144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829019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8298523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899817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17103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1857417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7449878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731672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47121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447048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272615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0721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217380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40168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10. </a:t>
            </a:r>
            <a:r>
              <a:rPr lang="en-US" sz="3100" b="1" dirty="0">
                <a:solidFill>
                  <a:schemeClr val="bg1"/>
                </a:solidFill>
                <a:latin typeface="Times New Roman" panose="02020603050405020304" pitchFamily="18" charset="0"/>
                <a:cs typeface="Times New Roman" panose="02020603050405020304" pitchFamily="18" charset="0"/>
              </a:rPr>
              <a:t>Tourist attractions in the Asia</a:t>
            </a:r>
            <a:r>
              <a:rPr lang="pl-PL" sz="3100" b="1" dirty="0">
                <a:solidFill>
                  <a:schemeClr val="bg1"/>
                </a:solidFill>
                <a:latin typeface="Times New Roman" panose="02020603050405020304" pitchFamily="18" charset="0"/>
                <a:cs typeface="Times New Roman" panose="02020603050405020304" pitchFamily="18" charset="0"/>
              </a:rPr>
              <a:t> </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131590"/>
            <a:ext cx="4285859" cy="2778503"/>
          </a:xfrm>
          <a:prstGeom prst="rect">
            <a:avLst/>
          </a:prstGeom>
        </p:spPr>
      </p:pic>
      <p:pic>
        <p:nvPicPr>
          <p:cNvPr id="5" name="Obrázek 4">
            <a:extLst>
              <a:ext uri="{FF2B5EF4-FFF2-40B4-BE49-F238E27FC236}">
                <a16:creationId xmlns:a16="http://schemas.microsoft.com/office/drawing/2014/main" id="{887669AA-BEC5-43E4-8102-83857EE75AB5}"/>
              </a:ext>
            </a:extLst>
          </p:cNvPr>
          <p:cNvPicPr>
            <a:picLocks noChangeAspect="1"/>
          </p:cNvPicPr>
          <p:nvPr/>
        </p:nvPicPr>
        <p:blipFill>
          <a:blip r:embed="rId5"/>
          <a:stretch>
            <a:fillRect/>
          </a:stretch>
        </p:blipFill>
        <p:spPr>
          <a:xfrm>
            <a:off x="6228184" y="4155926"/>
            <a:ext cx="2749534" cy="493819"/>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Israel</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The country of</a:t>
            </a:r>
            <a:r>
              <a:rPr lang="en-US" sz="2200" b="1" dirty="0"/>
              <a:t> Israel </a:t>
            </a:r>
            <a:r>
              <a:rPr lang="en-US" sz="2200" dirty="0"/>
              <a:t>has four distinct geographical areas:</a:t>
            </a:r>
          </a:p>
          <a:p>
            <a:pPr marL="285750" indent="-285750" algn="just">
              <a:buFont typeface="Wingdings" panose="05000000000000000000" pitchFamily="2" charset="2"/>
              <a:buChar char="q"/>
            </a:pPr>
            <a:r>
              <a:rPr lang="en-US" sz="2200" dirty="0"/>
              <a:t>A fertile (and mostly flat) coastal plain fronts the Mediterranean Sea coastline; rolling hills dissect the country, including the central Samarian hills and the mountains and hills of Galilee in the north; the Great Rift Valley runs south to the </a:t>
            </a:r>
            <a:r>
              <a:rPr lang="en-US" sz="2200" b="1" dirty="0"/>
              <a:t>Gulf of Aqaba </a:t>
            </a:r>
            <a:r>
              <a:rPr lang="en-US" sz="2200" dirty="0"/>
              <a:t>along its southern border with Jordan, and the </a:t>
            </a:r>
            <a:r>
              <a:rPr lang="en-US" sz="2200" b="1" dirty="0"/>
              <a:t>Negev Desert </a:t>
            </a:r>
            <a:r>
              <a:rPr lang="en-US" sz="2200" dirty="0"/>
              <a:t>(part of the Sinai Desert) dominates the southern landscape.</a:t>
            </a:r>
          </a:p>
          <a:p>
            <a:pPr marL="285750" indent="-285750" algn="just">
              <a:buFont typeface="Wingdings" panose="05000000000000000000" pitchFamily="2" charset="2"/>
              <a:buChar char="q"/>
            </a:pPr>
            <a:r>
              <a:rPr lang="en-US" sz="2200" b="1" dirty="0"/>
              <a:t>The Dead Sea </a:t>
            </a:r>
            <a:r>
              <a:rPr lang="en-US" sz="2200" dirty="0"/>
              <a:t>is the lowest point (below sea level) on earth. </a:t>
            </a:r>
            <a:r>
              <a:rPr lang="en-US" sz="2200" b="1" dirty="0"/>
              <a:t>The River Jordan </a:t>
            </a:r>
            <a:r>
              <a:rPr lang="en-US" sz="2200" dirty="0"/>
              <a:t>is the most significant river, forming the natural border between Israel and Jordan.</a:t>
            </a:r>
          </a:p>
          <a:p>
            <a:pPr marL="285750" indent="-285750" algn="just">
              <a:buFont typeface="Wingdings" panose="05000000000000000000" pitchFamily="2" charset="2"/>
              <a:buChar char="q"/>
            </a:pPr>
            <a:r>
              <a:rPr lang="en-US" sz="2200" dirty="0"/>
              <a:t>Israel's highest point is </a:t>
            </a:r>
            <a:r>
              <a:rPr lang="en-US" sz="2200" b="1" dirty="0"/>
              <a:t>Mt. </a:t>
            </a:r>
            <a:r>
              <a:rPr lang="en-US" sz="2200" b="1" dirty="0" err="1"/>
              <a:t>Meron</a:t>
            </a:r>
            <a:r>
              <a:rPr lang="en-US" sz="2200" b="1" dirty="0"/>
              <a:t>, </a:t>
            </a:r>
            <a:r>
              <a:rPr lang="en-US" sz="2200" dirty="0"/>
              <a:t>which peaks at (1,208m). </a:t>
            </a:r>
          </a:p>
        </p:txBody>
      </p:sp>
    </p:spTree>
    <p:extLst>
      <p:ext uri="{BB962C8B-B14F-4D97-AF65-F5344CB8AC3E}">
        <p14:creationId xmlns:p14="http://schemas.microsoft.com/office/powerpoint/2010/main" val="1289862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Israel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Aching with the weight of history, </a:t>
            </a:r>
            <a:r>
              <a:rPr lang="en-US" b="1" dirty="0"/>
              <a:t>Jerusalem</a:t>
            </a:r>
            <a:r>
              <a:rPr lang="en-US" dirty="0"/>
              <a:t> has one of the world's most recognizable skylines, with the golden helmet of the Dome of the Rock glinting above the caramel-colored stone of the old city. This ancient city holds deep religious significance for all those of the monotheistic faiths, and the labyrinthine alleyways in the </a:t>
            </a:r>
            <a:r>
              <a:rPr lang="en-US" b="1" dirty="0"/>
              <a:t>old district</a:t>
            </a:r>
            <a:r>
              <a:rPr lang="en-US" dirty="0"/>
              <a:t> are packed with religious sites and mind-boggling history. </a:t>
            </a:r>
            <a:endParaRPr lang="cs-CZ" dirty="0"/>
          </a:p>
          <a:p>
            <a:pPr marL="285750" indent="-285750" algn="just">
              <a:buFont typeface="Wingdings" panose="05000000000000000000" pitchFamily="2" charset="2"/>
              <a:buChar char="q"/>
            </a:pPr>
            <a:r>
              <a:rPr lang="en-US" dirty="0"/>
              <a:t>Jerusalem is all history. Tel Aviv is about modern dining and café culture. And </a:t>
            </a:r>
            <a:r>
              <a:rPr lang="en-US" b="1" dirty="0"/>
              <a:t>Haifa</a:t>
            </a:r>
            <a:r>
              <a:rPr lang="en-US" dirty="0"/>
              <a:t> just does its own thing. This lovely northern city's main highlight is the </a:t>
            </a:r>
            <a:r>
              <a:rPr lang="en-US" b="1" dirty="0"/>
              <a:t>Baha'i Gardens,</a:t>
            </a:r>
            <a:r>
              <a:rPr lang="en-US" dirty="0"/>
              <a:t> which tumble down the hillside towards the sea in a series of immaculate green terraces.</a:t>
            </a:r>
            <a:endParaRPr lang="cs-CZ" dirty="0"/>
          </a:p>
          <a:p>
            <a:pPr marL="285750" indent="-285750" algn="just">
              <a:buFont typeface="Wingdings" panose="05000000000000000000" pitchFamily="2" charset="2"/>
              <a:buChar char="q"/>
            </a:pPr>
            <a:r>
              <a:rPr lang="en-US" dirty="0"/>
              <a:t>Forever linked to the story of Jesus in the Bible, </a:t>
            </a:r>
            <a:r>
              <a:rPr lang="en-US" b="1" dirty="0"/>
              <a:t>Nazareth</a:t>
            </a:r>
            <a:r>
              <a:rPr lang="en-US" dirty="0"/>
              <a:t> is one of the main pilgrimage destinations in the country</a:t>
            </a:r>
            <a:r>
              <a:rPr lang="cs-CZ" dirty="0"/>
              <a:t>. </a:t>
            </a:r>
            <a:r>
              <a:rPr lang="en-US" dirty="0"/>
              <a:t>Don't miss the </a:t>
            </a:r>
            <a:r>
              <a:rPr lang="en-US" b="1" dirty="0"/>
              <a:t>Basilica of the Annunciation</a:t>
            </a:r>
            <a:r>
              <a:rPr lang="en-US" dirty="0"/>
              <a:t> and exploring the vibrant </a:t>
            </a:r>
            <a:r>
              <a:rPr lang="en-US" b="1" dirty="0"/>
              <a:t>bazaar</a:t>
            </a:r>
            <a:r>
              <a:rPr lang="en-US" dirty="0"/>
              <a:t> area, which adds some modern bustle to the twisty, old city lanes.</a:t>
            </a:r>
            <a:endParaRPr lang="cs-CZ" dirty="0"/>
          </a:p>
          <a:p>
            <a:pPr marL="285750" indent="-285750" algn="just">
              <a:buFont typeface="Wingdings" panose="05000000000000000000" pitchFamily="2" charset="2"/>
              <a:buChar char="q"/>
            </a:pPr>
            <a:r>
              <a:rPr lang="en-US" b="1" dirty="0"/>
              <a:t>Jaffa</a:t>
            </a:r>
            <a:r>
              <a:rPr lang="en-US" dirty="0"/>
              <a:t> is a chilled-out little harbor town with an illustrious past as a major port. Made for aimless wandering and home to an excellent </a:t>
            </a:r>
            <a:r>
              <a:rPr lang="en-US" b="1" dirty="0"/>
              <a:t>flea market, </a:t>
            </a:r>
            <a:r>
              <a:rPr lang="en-US" dirty="0"/>
              <a:t>Jaffa provides an old-world style respite from the modern thrum of Tel Aviv next door.</a:t>
            </a:r>
          </a:p>
        </p:txBody>
      </p:sp>
    </p:spTree>
    <p:extLst>
      <p:ext uri="{BB962C8B-B14F-4D97-AF65-F5344CB8AC3E}">
        <p14:creationId xmlns:p14="http://schemas.microsoft.com/office/powerpoint/2010/main" val="2055637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Israel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The lowest point on earth and one of the world's most wacky natural wonders, the </a:t>
            </a:r>
            <a:r>
              <a:rPr lang="en-US" b="1" dirty="0"/>
              <a:t>Dead Sea </a:t>
            </a:r>
            <a:r>
              <a:rPr lang="en-US" dirty="0"/>
              <a:t>is the mineral-rich and overly salty sea where no one can sink. Locked in by the cliffs of the </a:t>
            </a:r>
            <a:r>
              <a:rPr lang="en-US" b="1" dirty="0"/>
              <a:t>Great Rift Valley</a:t>
            </a:r>
            <a:r>
              <a:rPr lang="en-US" dirty="0"/>
              <a:t>, this bizarre body of water (where natural buoyancy occurs due to the rate of evaporation causing the high salt content) has been wowing travelers for centuries.</a:t>
            </a:r>
            <a:endParaRPr lang="cs-CZ" dirty="0"/>
          </a:p>
          <a:p>
            <a:pPr marL="285750" indent="-285750" algn="just">
              <a:buFont typeface="Wingdings" panose="05000000000000000000" pitchFamily="2" charset="2"/>
              <a:buChar char="q"/>
            </a:pPr>
            <a:r>
              <a:rPr lang="en-US" dirty="0"/>
              <a:t>A major Christian pilgrimage center, Bethlehem is home to the </a:t>
            </a:r>
            <a:r>
              <a:rPr lang="en-US" b="1" dirty="0"/>
              <a:t>Church of the Nativity</a:t>
            </a:r>
            <a:r>
              <a:rPr lang="en-US" dirty="0"/>
              <a:t>, built over the site where Jesus Christ is said to have been born. The stately church complex with its far-reaching historical significance, and the busy market vibe of the </a:t>
            </a:r>
            <a:r>
              <a:rPr lang="en-US" b="1" dirty="0"/>
              <a:t>bazaar</a:t>
            </a:r>
            <a:r>
              <a:rPr lang="en-US" dirty="0"/>
              <a:t> make this the number one highlight of the </a:t>
            </a:r>
            <a:r>
              <a:rPr lang="en-US" b="1" dirty="0"/>
              <a:t>West Bank</a:t>
            </a:r>
            <a:r>
              <a:rPr lang="cs-CZ" b="1" dirty="0"/>
              <a:t>.</a:t>
            </a:r>
          </a:p>
          <a:p>
            <a:pPr marL="285750" indent="-285750" algn="just">
              <a:buFont typeface="Wingdings" panose="05000000000000000000" pitchFamily="2" charset="2"/>
              <a:buChar char="q"/>
            </a:pPr>
            <a:r>
              <a:rPr lang="en-US" dirty="0"/>
              <a:t>Raw and rugged desert scenery at its best, </a:t>
            </a:r>
            <a:r>
              <a:rPr lang="en-US" b="1" dirty="0" err="1"/>
              <a:t>Timna</a:t>
            </a:r>
            <a:r>
              <a:rPr lang="en-US" b="1" dirty="0"/>
              <a:t> Park</a:t>
            </a:r>
            <a:r>
              <a:rPr lang="en-US" dirty="0"/>
              <a:t>, near the Red Sea resort of </a:t>
            </a:r>
            <a:r>
              <a:rPr lang="en-US" dirty="0" err="1"/>
              <a:t>Eilat</a:t>
            </a:r>
            <a:r>
              <a:rPr lang="en-US" dirty="0"/>
              <a:t>, is one of the most beautiful corners of the Negev</a:t>
            </a:r>
            <a:r>
              <a:rPr lang="cs-CZ" dirty="0"/>
              <a:t>.</a:t>
            </a:r>
          </a:p>
          <a:p>
            <a:pPr marL="285750" indent="-285750" algn="just">
              <a:buFont typeface="Wingdings" panose="05000000000000000000" pitchFamily="2" charset="2"/>
              <a:buChar char="q"/>
            </a:pPr>
            <a:r>
              <a:rPr lang="en-US" dirty="0"/>
              <a:t>Packed full of attractions, the shoreline that wraps around the Sea of Galilee offers gorgeous countryside and bags of history. Whether you're here to visit the churches of </a:t>
            </a:r>
            <a:r>
              <a:rPr lang="en-US" b="1" dirty="0" err="1"/>
              <a:t>Tabgha</a:t>
            </a:r>
            <a:r>
              <a:rPr lang="en-US" b="1" dirty="0"/>
              <a:t>, </a:t>
            </a:r>
            <a:r>
              <a:rPr lang="en-US" dirty="0"/>
              <a:t>where Jesus delivered the Sermon on the Mount and carried out much of his preaching, or you just want to soak in the hot pools near </a:t>
            </a:r>
            <a:r>
              <a:rPr lang="en-US" b="1" dirty="0" err="1"/>
              <a:t>Tiberias</a:t>
            </a:r>
            <a:r>
              <a:rPr lang="cs-CZ" b="1" dirty="0"/>
              <a:t>.</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067680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UAE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00767"/>
          </a:xfrm>
          <a:prstGeom prst="rect">
            <a:avLst/>
          </a:prstGeom>
        </p:spPr>
        <p:txBody>
          <a:bodyPr wrap="square">
            <a:spAutoFit/>
          </a:bodyPr>
          <a:lstStyle/>
          <a:p>
            <a:pPr marL="285750" indent="-285750" algn="just">
              <a:buFont typeface="Wingdings" panose="05000000000000000000" pitchFamily="2" charset="2"/>
              <a:buChar char="q"/>
            </a:pPr>
            <a:r>
              <a:rPr lang="en-US" sz="2200" dirty="0"/>
              <a:t>Most of the </a:t>
            </a:r>
            <a:r>
              <a:rPr lang="en-US" sz="2200" b="1" dirty="0"/>
              <a:t>United Arab Emirates </a:t>
            </a:r>
            <a:r>
              <a:rPr lang="en-US" sz="2200" dirty="0"/>
              <a:t>is a desert wasteland, with large, rolling sand dunes, as the outer reaches of the </a:t>
            </a:r>
            <a:r>
              <a:rPr lang="en-US" sz="2200" b="1" dirty="0"/>
              <a:t>Rub' Al Khali Desert </a:t>
            </a:r>
            <a:r>
              <a:rPr lang="en-US" sz="2200" dirty="0"/>
              <a:t>stretch into the country.</a:t>
            </a:r>
          </a:p>
          <a:p>
            <a:pPr marL="285750" indent="-285750" algn="just">
              <a:buFont typeface="Wingdings" panose="05000000000000000000" pitchFamily="2" charset="2"/>
              <a:buChar char="q"/>
            </a:pPr>
            <a:r>
              <a:rPr lang="en-US" sz="2200" dirty="0"/>
              <a:t>The coastal areas fronting the Persian Gulf are flat, while the </a:t>
            </a:r>
            <a:r>
              <a:rPr lang="en-US" sz="2200" b="1" dirty="0" err="1"/>
              <a:t>Hajar</a:t>
            </a:r>
            <a:r>
              <a:rPr lang="en-US" sz="2200" b="1" dirty="0"/>
              <a:t> Mountains </a:t>
            </a:r>
            <a:r>
              <a:rPr lang="en-US" sz="2200" dirty="0"/>
              <a:t>dominate the landscape in the northeast. </a:t>
            </a:r>
            <a:r>
              <a:rPr lang="en-US" sz="2200" b="1" dirty="0" err="1"/>
              <a:t>Jabal</a:t>
            </a:r>
            <a:r>
              <a:rPr lang="en-US" sz="2200" b="1" dirty="0"/>
              <a:t> </a:t>
            </a:r>
            <a:r>
              <a:rPr lang="en-US" sz="2200" b="1" dirty="0" err="1"/>
              <a:t>Yibir</a:t>
            </a:r>
            <a:r>
              <a:rPr lang="en-US" sz="2200" dirty="0"/>
              <a:t>, the country's highest point, is located there, which rises to (1,727 m).</a:t>
            </a:r>
          </a:p>
          <a:p>
            <a:pPr marL="285750" indent="-285750" algn="just">
              <a:buFont typeface="Wingdings" panose="05000000000000000000" pitchFamily="2" charset="2"/>
              <a:buChar char="q"/>
            </a:pPr>
            <a:r>
              <a:rPr lang="en-US" sz="2200" dirty="0"/>
              <a:t>The United Arab Emirates has no significant rivers or lakes of note.</a:t>
            </a:r>
          </a:p>
          <a:p>
            <a:pPr marL="285750" indent="-285750" algn="just">
              <a:buFont typeface="Wingdings" panose="05000000000000000000" pitchFamily="2" charset="2"/>
              <a:buChar char="q"/>
            </a:pPr>
            <a:r>
              <a:rPr lang="en-US" sz="2200" dirty="0"/>
              <a:t>Numerous small island and inlets are situated offshore in the </a:t>
            </a:r>
            <a:r>
              <a:rPr lang="en-US" sz="2200" b="1" dirty="0"/>
              <a:t>Persian Gulf. </a:t>
            </a:r>
          </a:p>
        </p:txBody>
      </p:sp>
    </p:spTree>
    <p:extLst>
      <p:ext uri="{BB962C8B-B14F-4D97-AF65-F5344CB8AC3E}">
        <p14:creationId xmlns:p14="http://schemas.microsoft.com/office/powerpoint/2010/main" val="1025743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UAE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Burj</a:t>
            </a:r>
            <a:r>
              <a:rPr lang="en-US" b="1" dirty="0"/>
              <a:t> </a:t>
            </a:r>
            <a:r>
              <a:rPr lang="en-US" b="1" dirty="0" err="1"/>
              <a:t>Khalifa</a:t>
            </a:r>
            <a:r>
              <a:rPr lang="en-US" b="1" dirty="0"/>
              <a:t> </a:t>
            </a:r>
            <a:r>
              <a:rPr lang="en-US" dirty="0"/>
              <a:t>is one of the United Arab Emirates most famous buildings and the soaring sky-high landmark of Dubai. Not only is it the world's tallest building, it also lays claim to the titles of tallest freestanding structure in the world, highest observation deck in the world, and elevator with the longest travel distance in the world. A trip up to the </a:t>
            </a:r>
            <a:r>
              <a:rPr lang="en-US" b="1" dirty="0"/>
              <a:t>observation deck,</a:t>
            </a:r>
            <a:r>
              <a:rPr lang="en-US" dirty="0"/>
              <a:t> with its panoramic views across Dubai</a:t>
            </a:r>
            <a:r>
              <a:rPr lang="cs-CZ" dirty="0"/>
              <a:t>.</a:t>
            </a:r>
          </a:p>
          <a:p>
            <a:pPr marL="285750" indent="-285750" algn="just">
              <a:buFont typeface="Wingdings" panose="05000000000000000000" pitchFamily="2" charset="2"/>
              <a:buChar char="q"/>
            </a:pPr>
            <a:r>
              <a:rPr lang="cs-CZ" b="1" dirty="0" err="1"/>
              <a:t>Dubai</a:t>
            </a:r>
            <a:r>
              <a:rPr lang="cs-CZ" b="1" dirty="0"/>
              <a:t> </a:t>
            </a:r>
            <a:r>
              <a:rPr lang="cs-CZ" b="1" dirty="0" err="1"/>
              <a:t>Fountain</a:t>
            </a:r>
            <a:r>
              <a:rPr lang="cs-CZ" b="1" dirty="0"/>
              <a:t> Display, Shopping </a:t>
            </a:r>
            <a:r>
              <a:rPr lang="cs-CZ" b="1" dirty="0" err="1"/>
              <a:t>at</a:t>
            </a:r>
            <a:r>
              <a:rPr lang="cs-CZ" b="1" dirty="0"/>
              <a:t> </a:t>
            </a:r>
            <a:r>
              <a:rPr lang="cs-CZ" b="1" dirty="0" err="1"/>
              <a:t>Dubai</a:t>
            </a:r>
            <a:r>
              <a:rPr lang="cs-CZ" b="1" dirty="0"/>
              <a:t> </a:t>
            </a:r>
            <a:r>
              <a:rPr lang="cs-CZ" b="1" dirty="0" err="1"/>
              <a:t>Mall</a:t>
            </a:r>
            <a:r>
              <a:rPr lang="cs-CZ" b="1" dirty="0"/>
              <a:t>, </a:t>
            </a:r>
            <a:r>
              <a:rPr lang="en-US" b="1" dirty="0"/>
              <a:t>Underwater World at Dubai Aquarium</a:t>
            </a:r>
            <a:r>
              <a:rPr lang="cs-CZ" b="1" dirty="0"/>
              <a:t>, Atlantis </a:t>
            </a:r>
            <a:r>
              <a:rPr lang="cs-CZ" b="1" dirty="0" err="1"/>
              <a:t>Aquaventure</a:t>
            </a:r>
            <a:r>
              <a:rPr lang="cs-CZ" b="1" dirty="0"/>
              <a:t> </a:t>
            </a:r>
            <a:r>
              <a:rPr lang="cs-CZ" b="1" dirty="0" err="1"/>
              <a:t>Waterpark</a:t>
            </a:r>
            <a:r>
              <a:rPr lang="cs-CZ" b="1" dirty="0"/>
              <a:t>, </a:t>
            </a:r>
            <a:r>
              <a:rPr lang="cs-CZ" b="1" dirty="0" err="1"/>
              <a:t>Burj</a:t>
            </a:r>
            <a:r>
              <a:rPr lang="cs-CZ" b="1" dirty="0"/>
              <a:t> al-Arab, </a:t>
            </a:r>
            <a:r>
              <a:rPr lang="en-US" b="1" dirty="0"/>
              <a:t>Mall of the Emirates' Ski Dubai</a:t>
            </a:r>
            <a:r>
              <a:rPr lang="cs-CZ" b="1" dirty="0"/>
              <a:t>, </a:t>
            </a:r>
            <a:r>
              <a:rPr lang="cs-CZ" b="1" dirty="0" err="1"/>
              <a:t>Dubai</a:t>
            </a:r>
            <a:r>
              <a:rPr lang="cs-CZ" b="1" dirty="0"/>
              <a:t> Creek, </a:t>
            </a:r>
            <a:r>
              <a:rPr lang="cs-CZ" b="1" dirty="0" err="1"/>
              <a:t>Dubai</a:t>
            </a:r>
            <a:r>
              <a:rPr lang="cs-CZ" b="1" dirty="0"/>
              <a:t> </a:t>
            </a:r>
            <a:r>
              <a:rPr lang="cs-CZ" b="1" dirty="0" err="1"/>
              <a:t>Miracle</a:t>
            </a:r>
            <a:r>
              <a:rPr lang="cs-CZ" b="1" dirty="0"/>
              <a:t> Garden,</a:t>
            </a:r>
            <a:r>
              <a:rPr lang="en-US" b="1" dirty="0"/>
              <a:t> Madinat Jumeirah on an </a:t>
            </a:r>
            <a:r>
              <a:rPr lang="en-US" b="1" dirty="0" err="1"/>
              <a:t>Abra</a:t>
            </a:r>
            <a:r>
              <a:rPr lang="cs-CZ" b="1" dirty="0"/>
              <a:t>, </a:t>
            </a:r>
            <a:r>
              <a:rPr lang="cs-CZ" b="1" dirty="0" err="1"/>
              <a:t>Jumeirah</a:t>
            </a:r>
            <a:r>
              <a:rPr lang="cs-CZ" b="1" dirty="0"/>
              <a:t> </a:t>
            </a:r>
            <a:r>
              <a:rPr lang="cs-CZ" b="1" dirty="0" err="1"/>
              <a:t>Beach</a:t>
            </a:r>
            <a:r>
              <a:rPr lang="cs-CZ" b="1" dirty="0"/>
              <a:t>, </a:t>
            </a:r>
            <a:r>
              <a:rPr lang="cs-CZ" b="1" dirty="0" err="1"/>
              <a:t>Dubai</a:t>
            </a:r>
            <a:r>
              <a:rPr lang="cs-CZ" b="1" dirty="0"/>
              <a:t> </a:t>
            </a:r>
            <a:r>
              <a:rPr lang="cs-CZ" b="1" dirty="0" err="1"/>
              <a:t>Frame</a:t>
            </a:r>
            <a:r>
              <a:rPr lang="cs-CZ" b="1" dirty="0"/>
              <a:t>, </a:t>
            </a:r>
            <a:r>
              <a:rPr lang="cs-CZ" b="1" dirty="0" err="1"/>
              <a:t>Souks</a:t>
            </a:r>
            <a:r>
              <a:rPr lang="cs-CZ" b="1" dirty="0"/>
              <a:t> </a:t>
            </a:r>
            <a:r>
              <a:rPr lang="cs-CZ" b="1" dirty="0" err="1"/>
              <a:t>of</a:t>
            </a:r>
            <a:r>
              <a:rPr lang="cs-CZ" b="1" dirty="0"/>
              <a:t> </a:t>
            </a:r>
            <a:r>
              <a:rPr lang="cs-CZ" b="1" dirty="0" err="1"/>
              <a:t>Deira</a:t>
            </a:r>
            <a:r>
              <a:rPr lang="cs-CZ" b="1" dirty="0"/>
              <a:t>, </a:t>
            </a:r>
            <a:r>
              <a:rPr lang="en-US" b="1" dirty="0"/>
              <a:t>The View at The Palm</a:t>
            </a:r>
            <a:r>
              <a:rPr lang="cs-CZ" b="1" dirty="0"/>
              <a:t>.</a:t>
            </a:r>
          </a:p>
          <a:p>
            <a:pPr marL="285750" indent="-285750" algn="just">
              <a:buFont typeface="Wingdings" panose="05000000000000000000" pitchFamily="2" charset="2"/>
              <a:buChar char="q"/>
            </a:pPr>
            <a:r>
              <a:rPr lang="en-US" b="1" dirty="0"/>
              <a:t>The Sheikh Zayed Grand Mosque</a:t>
            </a:r>
            <a:r>
              <a:rPr lang="cs-CZ" b="1" dirty="0"/>
              <a:t> in </a:t>
            </a:r>
            <a:r>
              <a:rPr lang="cs-CZ" b="1" dirty="0" err="1"/>
              <a:t>Abhu</a:t>
            </a:r>
            <a:r>
              <a:rPr lang="cs-CZ" b="1" dirty="0"/>
              <a:t> </a:t>
            </a:r>
            <a:r>
              <a:rPr lang="cs-CZ" b="1" dirty="0" err="1"/>
              <a:t>Dhabi</a:t>
            </a:r>
            <a:r>
              <a:rPr lang="en-US" b="1" dirty="0"/>
              <a:t> </a:t>
            </a:r>
            <a:r>
              <a:rPr lang="en-US" dirty="0"/>
              <a:t>is a mammoth modern mosque of incredible beauty. </a:t>
            </a:r>
            <a:endParaRPr lang="cs-CZ" dirty="0"/>
          </a:p>
          <a:p>
            <a:pPr marL="285750" indent="-285750" algn="just">
              <a:buFont typeface="Wingdings" panose="05000000000000000000" pitchFamily="2" charset="2"/>
              <a:buChar char="q"/>
            </a:pPr>
            <a:r>
              <a:rPr lang="en-US" dirty="0"/>
              <a:t>A must-do for anyone who wants to snap a great vista, the summit of </a:t>
            </a:r>
            <a:r>
              <a:rPr lang="en-US" b="1" dirty="0"/>
              <a:t>Jebel </a:t>
            </a:r>
            <a:r>
              <a:rPr lang="en-US" b="1" dirty="0" err="1"/>
              <a:t>Hafeet</a:t>
            </a:r>
            <a:r>
              <a:rPr lang="en-US" b="1" dirty="0"/>
              <a:t> </a:t>
            </a:r>
            <a:r>
              <a:rPr lang="en-US" dirty="0"/>
              <a:t>is a favorite day trip from Abu Dhabi and Al Ain.</a:t>
            </a:r>
            <a:endParaRPr lang="cs-CZ" dirty="0"/>
          </a:p>
          <a:p>
            <a:pPr marL="285750" indent="-285750" algn="just">
              <a:buFont typeface="Wingdings" panose="05000000000000000000" pitchFamily="2" charset="2"/>
              <a:buChar char="q"/>
            </a:pPr>
            <a:r>
              <a:rPr lang="en-US" b="1" dirty="0"/>
              <a:t>The </a:t>
            </a:r>
            <a:r>
              <a:rPr lang="en-US" b="1" dirty="0" err="1"/>
              <a:t>Bastakia</a:t>
            </a:r>
            <a:r>
              <a:rPr lang="en-US" b="1" dirty="0"/>
              <a:t> </a:t>
            </a:r>
            <a:r>
              <a:rPr lang="en-US" dirty="0"/>
              <a:t>quarter of Dubai is the last remaining fragment of Old Dubai and shouldn't be missed. </a:t>
            </a:r>
          </a:p>
        </p:txBody>
      </p:sp>
    </p:spTree>
    <p:extLst>
      <p:ext uri="{BB962C8B-B14F-4D97-AF65-F5344CB8AC3E}">
        <p14:creationId xmlns:p14="http://schemas.microsoft.com/office/powerpoint/2010/main" val="164865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UAE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139321"/>
          </a:xfrm>
          <a:prstGeom prst="rect">
            <a:avLst/>
          </a:prstGeom>
        </p:spPr>
        <p:txBody>
          <a:bodyPr wrap="square">
            <a:spAutoFit/>
          </a:bodyPr>
          <a:lstStyle/>
          <a:p>
            <a:pPr marL="285750" indent="-285750" algn="just">
              <a:buFont typeface="Wingdings" panose="05000000000000000000" pitchFamily="2" charset="2"/>
              <a:buChar char="q"/>
            </a:pPr>
            <a:r>
              <a:rPr lang="en-US" dirty="0"/>
              <a:t>For those with an adventurous streak, make a beeline for the empty stretch of desert hugging the coastline outside the cities. You'll find plenty of things to do here, from four-wheel-drive trips and dune-buggy journeys, to sand boarding, hiking, and camel treks. Most people plan a </a:t>
            </a:r>
            <a:r>
              <a:rPr lang="en-US" b="1" dirty="0"/>
              <a:t>desert</a:t>
            </a:r>
            <a:r>
              <a:rPr lang="en-US" dirty="0"/>
              <a:t> trip from Dubai, but Abu Dhabi and Fujairah are also excellent bases for desert sightseeing.</a:t>
            </a:r>
            <a:endParaRPr lang="cs-CZ" dirty="0"/>
          </a:p>
          <a:p>
            <a:pPr marL="285750" indent="-285750" algn="just">
              <a:buFont typeface="Wingdings" panose="05000000000000000000" pitchFamily="2" charset="2"/>
              <a:buChar char="q"/>
            </a:pPr>
            <a:r>
              <a:rPr lang="en-US" dirty="0"/>
              <a:t>There's a beach for everyone in the United Arab Emirates. From the city beaches along the coast of </a:t>
            </a:r>
            <a:r>
              <a:rPr lang="en-US" b="1" dirty="0"/>
              <a:t>Dubai</a:t>
            </a:r>
            <a:r>
              <a:rPr lang="en-US" dirty="0"/>
              <a:t>, with their high-rise background, and </a:t>
            </a:r>
            <a:r>
              <a:rPr lang="en-US" b="1" dirty="0"/>
              <a:t>Abu Dhabi's</a:t>
            </a:r>
            <a:r>
              <a:rPr lang="en-US" dirty="0"/>
              <a:t> golden sand beaches along its island-littered coastline, to the luxury sweeps of sand around</a:t>
            </a:r>
            <a:r>
              <a:rPr lang="en-US" b="1" dirty="0"/>
              <a:t> Ajman</a:t>
            </a:r>
            <a:r>
              <a:rPr lang="en-US" dirty="0"/>
              <a:t> and the wilder beaches of the Emirate of Fujairah, you have plenty of choice. </a:t>
            </a:r>
            <a:endParaRPr lang="cs-CZ" dirty="0"/>
          </a:p>
          <a:p>
            <a:pPr marL="285750" indent="-285750" algn="just">
              <a:buFont typeface="Wingdings" panose="05000000000000000000" pitchFamily="2" charset="2"/>
              <a:buChar char="q"/>
            </a:pPr>
            <a:r>
              <a:rPr lang="en-US" dirty="0"/>
              <a:t>One of the best museums in the country to focus on the full breadth of Islamic history and culture - not just local history - </a:t>
            </a:r>
            <a:r>
              <a:rPr lang="en-US" b="1" dirty="0"/>
              <a:t>the Sharjah Museum of Islamic Civilization</a:t>
            </a:r>
            <a:r>
              <a:rPr lang="cs-CZ" b="1" dirty="0"/>
              <a:t>.</a:t>
            </a:r>
            <a:endParaRPr lang="en-US" b="1" dirty="0"/>
          </a:p>
        </p:txBody>
      </p:sp>
    </p:spTree>
    <p:extLst>
      <p:ext uri="{BB962C8B-B14F-4D97-AF65-F5344CB8AC3E}">
        <p14:creationId xmlns:p14="http://schemas.microsoft.com/office/powerpoint/2010/main" val="3017541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China</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 the vast western reaches of </a:t>
            </a:r>
            <a:r>
              <a:rPr lang="en-US" b="1" dirty="0"/>
              <a:t>China - mountains</a:t>
            </a:r>
            <a:r>
              <a:rPr lang="en-US" dirty="0"/>
              <a:t>, high plateaus and deserts dominate the landscape, while in the central and east areas, the land slopes into broad plains and deltas. </a:t>
            </a:r>
            <a:endParaRPr lang="cs-CZ" dirty="0"/>
          </a:p>
          <a:p>
            <a:pPr marL="285750" indent="-285750" algn="just">
              <a:buFont typeface="Wingdings" panose="05000000000000000000" pitchFamily="2" charset="2"/>
              <a:buChar char="q"/>
            </a:pPr>
            <a:r>
              <a:rPr lang="en-US" dirty="0"/>
              <a:t>The Himalayas, the world's most elevated mountain range, form its southwestern borders with India, Nepal and Bhutan, and contain the highest peaks in the world.</a:t>
            </a:r>
          </a:p>
          <a:p>
            <a:pPr marL="285750" indent="-285750" algn="just">
              <a:buFont typeface="Wingdings" panose="05000000000000000000" pitchFamily="2" charset="2"/>
              <a:buChar char="q"/>
            </a:pPr>
            <a:r>
              <a:rPr lang="en-US" dirty="0"/>
              <a:t>Located within </a:t>
            </a:r>
            <a:r>
              <a:rPr lang="en-US" b="1" dirty="0"/>
              <a:t>the Himalayas is China's </a:t>
            </a:r>
            <a:r>
              <a:rPr lang="en-US" dirty="0"/>
              <a:t>highest point, the famed </a:t>
            </a:r>
            <a:r>
              <a:rPr lang="en-US" b="1" dirty="0"/>
              <a:t>Mt. Everest</a:t>
            </a:r>
            <a:r>
              <a:rPr lang="en-US" dirty="0"/>
              <a:t>, which is also the tallest mountain in the world, and whose summit reaches (8.850 m).</a:t>
            </a:r>
            <a:endParaRPr lang="cs-CZ" dirty="0"/>
          </a:p>
          <a:p>
            <a:pPr marL="285750" indent="-285750" algn="just">
              <a:buFont typeface="Wingdings" panose="05000000000000000000" pitchFamily="2" charset="2"/>
              <a:buChar char="q"/>
            </a:pPr>
            <a:r>
              <a:rPr lang="en-US" dirty="0"/>
              <a:t>Numerous rivers arise in the Himalayas, including the Indus and Brahmaputra rivers.</a:t>
            </a:r>
          </a:p>
          <a:p>
            <a:pPr marL="285750" indent="-285750" algn="just">
              <a:buFont typeface="Wingdings" panose="05000000000000000000" pitchFamily="2" charset="2"/>
              <a:buChar char="q"/>
            </a:pPr>
            <a:r>
              <a:rPr lang="en-US" dirty="0"/>
              <a:t>In the far northeast, high mountains ring China's border with the Russian Federation.</a:t>
            </a:r>
            <a:endParaRPr lang="cs-CZ" dirty="0"/>
          </a:p>
          <a:p>
            <a:pPr marL="285750" indent="-285750" algn="just">
              <a:buFont typeface="Wingdings" panose="05000000000000000000" pitchFamily="2" charset="2"/>
              <a:buChar char="q"/>
            </a:pPr>
            <a:r>
              <a:rPr lang="en-US" b="1" dirty="0"/>
              <a:t>The Gobi Desert </a:t>
            </a:r>
            <a:r>
              <a:rPr lang="en-US" dirty="0"/>
              <a:t>runs west to east along the border with Mongolia. Here the topography varies from sand desert, into the low mountain foothills and plateaus that stretch into Mongolia. </a:t>
            </a:r>
            <a:endParaRPr lang="cs-CZ" dirty="0"/>
          </a:p>
          <a:p>
            <a:pPr marL="285750" indent="-285750" algn="just">
              <a:buFont typeface="Wingdings" panose="05000000000000000000" pitchFamily="2" charset="2"/>
              <a:buChar char="q"/>
            </a:pPr>
            <a:r>
              <a:rPr lang="en-US" dirty="0"/>
              <a:t>From the higher elevations in the west literally thousands of rivers drain the country; the most significant include the </a:t>
            </a:r>
            <a:r>
              <a:rPr lang="en-US" b="1" dirty="0"/>
              <a:t>Yangtze</a:t>
            </a:r>
            <a:r>
              <a:rPr lang="en-US" dirty="0"/>
              <a:t> (third longest river on the planet), and the </a:t>
            </a:r>
            <a:r>
              <a:rPr lang="en-US" b="1" dirty="0"/>
              <a:t>Heilong (Amur), Mekong, Pearl and Yellow. </a:t>
            </a:r>
          </a:p>
        </p:txBody>
      </p:sp>
    </p:spTree>
    <p:extLst>
      <p:ext uri="{BB962C8B-B14F-4D97-AF65-F5344CB8AC3E}">
        <p14:creationId xmlns:p14="http://schemas.microsoft.com/office/powerpoint/2010/main" val="4046435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China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Nobody can be a true hero unless he has been on the </a:t>
            </a:r>
            <a:r>
              <a:rPr lang="en-US" b="1" dirty="0"/>
              <a:t>Great Wall" </a:t>
            </a:r>
            <a:r>
              <a:rPr lang="en-US" dirty="0"/>
              <a:t>goes the popular saying, one that clearly demonstrates the importance that the Chinese place upon this unique ancient monument. The magnificent Great Wall of China - known in Chinese as </a:t>
            </a:r>
            <a:r>
              <a:rPr lang="en-US" dirty="0" err="1"/>
              <a:t>Changcheng</a:t>
            </a:r>
            <a:r>
              <a:rPr lang="en-US" dirty="0"/>
              <a:t>, or the Long Wall - stretches more than 6,000 kilometers from the fortresses of </a:t>
            </a:r>
            <a:r>
              <a:rPr lang="en-US" dirty="0" err="1"/>
              <a:t>Shanhaiguan</a:t>
            </a:r>
            <a:r>
              <a:rPr lang="en-US" dirty="0"/>
              <a:t> in the east to </a:t>
            </a:r>
            <a:r>
              <a:rPr lang="en-US" dirty="0" err="1"/>
              <a:t>Jiayuguan</a:t>
            </a:r>
            <a:r>
              <a:rPr lang="en-US" dirty="0"/>
              <a:t> in the west, passing through Hebei, Tientsin, Beijing - where the best preserved section of the wall can be visited - Inner Mongolia, Ningxia, and Gansu along the way.</a:t>
            </a:r>
            <a:endParaRPr lang="cs-CZ" dirty="0"/>
          </a:p>
          <a:p>
            <a:pPr marL="285750" indent="-285750" algn="just">
              <a:buFont typeface="Wingdings" panose="05000000000000000000" pitchFamily="2" charset="2"/>
              <a:buChar char="q"/>
            </a:pPr>
            <a:r>
              <a:rPr lang="en-US" dirty="0"/>
              <a:t>China's largest and most important building, </a:t>
            </a:r>
            <a:r>
              <a:rPr lang="en-US" b="1" dirty="0"/>
              <a:t>the Forbidden City </a:t>
            </a:r>
            <a:r>
              <a:rPr lang="en-US" dirty="0"/>
              <a:t>- also known as the Imperial Palace - is in the heart of Beijing and is a must-see when visiting the country. </a:t>
            </a:r>
            <a:endParaRPr lang="cs-CZ" dirty="0"/>
          </a:p>
          <a:p>
            <a:pPr marL="285750" indent="-285750" algn="just">
              <a:buFont typeface="Wingdings" panose="05000000000000000000" pitchFamily="2" charset="2"/>
              <a:buChar char="q"/>
            </a:pPr>
            <a:r>
              <a:rPr lang="en-US" dirty="0"/>
              <a:t>It was while digging wells on the outskirts of Xi'an in the 1970s that farmers stumbled across what was undoubtedly China's most important archeological find: the </a:t>
            </a:r>
            <a:r>
              <a:rPr lang="en-US" b="1" dirty="0"/>
              <a:t>Terracotta Army</a:t>
            </a:r>
            <a:r>
              <a:rPr lang="cs-CZ" b="1" dirty="0"/>
              <a:t>.</a:t>
            </a:r>
            <a:r>
              <a:rPr lang="en-US" dirty="0"/>
              <a:t> The site - part of the </a:t>
            </a:r>
            <a:r>
              <a:rPr lang="en-US" b="1" dirty="0"/>
              <a:t>Emperor Qin Shi Huang's Mausoleum Site Park</a:t>
            </a:r>
            <a:r>
              <a:rPr lang="en-US" dirty="0"/>
              <a:t> - is one of China's most important tourist destinations and offers the unforgettable experience of standing in front of this assembly of soldiers and horses as if inspecting a centuries-old parade.</a:t>
            </a:r>
            <a:endParaRPr lang="en-US" b="1" dirty="0"/>
          </a:p>
        </p:txBody>
      </p:sp>
    </p:spTree>
    <p:extLst>
      <p:ext uri="{BB962C8B-B14F-4D97-AF65-F5344CB8AC3E}">
        <p14:creationId xmlns:p14="http://schemas.microsoft.com/office/powerpoint/2010/main" val="2590782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China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An easy 15-kilometer commute from Beijing, the sumptuous </a:t>
            </a:r>
            <a:r>
              <a:rPr lang="en-US" b="1" dirty="0"/>
              <a:t>Imperial Summer Palace </a:t>
            </a:r>
            <a:r>
              <a:rPr lang="en-US" dirty="0"/>
              <a:t>(</a:t>
            </a:r>
            <a:r>
              <a:rPr lang="en-US" dirty="0" err="1"/>
              <a:t>Yíhé</a:t>
            </a:r>
            <a:r>
              <a:rPr lang="en-US" dirty="0"/>
              <a:t> </a:t>
            </a:r>
            <a:r>
              <a:rPr lang="en-US" dirty="0" err="1"/>
              <a:t>Yuán</a:t>
            </a:r>
            <a:r>
              <a:rPr lang="en-US" dirty="0"/>
              <a:t>) is set amid more than 700 acres of beautiful parkland and is one of China's most visited attractions. While the palace itself was built in 1153, its large lake was added in the 14th century to enhance the</a:t>
            </a:r>
            <a:r>
              <a:rPr lang="en-US" b="1" dirty="0"/>
              <a:t> Imperial Gardens</a:t>
            </a:r>
            <a:r>
              <a:rPr lang="en-US" dirty="0"/>
              <a:t>. </a:t>
            </a:r>
            <a:endParaRPr lang="cs-CZ" dirty="0"/>
          </a:p>
          <a:p>
            <a:pPr marL="285750" indent="-285750" algn="just">
              <a:buFont typeface="Wingdings" panose="05000000000000000000" pitchFamily="2" charset="2"/>
              <a:buChar char="q"/>
            </a:pPr>
            <a:r>
              <a:rPr lang="cs-CZ" b="1" dirty="0" err="1"/>
              <a:t>Cruising</a:t>
            </a:r>
            <a:r>
              <a:rPr lang="cs-CZ" b="1" dirty="0"/>
              <a:t> </a:t>
            </a:r>
            <a:r>
              <a:rPr lang="cs-CZ" b="1" dirty="0" err="1"/>
              <a:t>the</a:t>
            </a:r>
            <a:r>
              <a:rPr lang="cs-CZ" b="1" dirty="0"/>
              <a:t> </a:t>
            </a:r>
            <a:r>
              <a:rPr lang="cs-CZ" b="1" dirty="0" err="1"/>
              <a:t>Li</a:t>
            </a:r>
            <a:r>
              <a:rPr lang="cs-CZ" b="1" dirty="0"/>
              <a:t> River </a:t>
            </a:r>
            <a:r>
              <a:rPr lang="cs-CZ" dirty="0"/>
              <a:t>- </a:t>
            </a:r>
            <a:r>
              <a:rPr lang="en-US" dirty="0"/>
              <a:t>The town of Guilin, in the northeast corner of Guangxi, boasts some of China's most beautiful countryside and is famous for the crystal-clear rivers that meander through the town and its ring of mountains.</a:t>
            </a:r>
            <a:endParaRPr lang="cs-CZ" dirty="0"/>
          </a:p>
          <a:p>
            <a:pPr marL="285750" indent="-285750" algn="just">
              <a:buFont typeface="Wingdings" panose="05000000000000000000" pitchFamily="2" charset="2"/>
              <a:buChar char="q"/>
            </a:pPr>
            <a:r>
              <a:rPr lang="en-US" dirty="0"/>
              <a:t>No visit to China would be complete without at least one panda experience. While the country's top zoos boast many fine specimens of these fascinating creatures, the best place to see them in a close approximation to their natural habitat is at the excellent Research Base of </a:t>
            </a:r>
            <a:r>
              <a:rPr lang="en-US" b="1" dirty="0"/>
              <a:t>Giant Panda Breeding in Chengdu, </a:t>
            </a:r>
            <a:r>
              <a:rPr lang="en-US" dirty="0"/>
              <a:t>located in the province of Sichuan.</a:t>
            </a:r>
            <a:endParaRPr lang="cs-CZ" dirty="0"/>
          </a:p>
          <a:p>
            <a:pPr marL="285750" indent="-285750" algn="just">
              <a:buFont typeface="Wingdings" panose="05000000000000000000" pitchFamily="2" charset="2"/>
              <a:buChar char="q"/>
            </a:pPr>
            <a:r>
              <a:rPr lang="en-US" dirty="0"/>
              <a:t>Considered one of the world's most important historic gardens - hence their designation as a UNESCO World Heritage Site - </a:t>
            </a:r>
            <a:r>
              <a:rPr lang="en-US" b="1" dirty="0"/>
              <a:t>the Classical Gardens of Suzhou </a:t>
            </a:r>
            <a:r>
              <a:rPr lang="en-US" dirty="0"/>
              <a:t>should rank highly on your China itinerary.</a:t>
            </a:r>
            <a:endParaRPr lang="cs-CZ"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2058554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Japan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016484"/>
          </a:xfrm>
          <a:prstGeom prst="rect">
            <a:avLst/>
          </a:prstGeom>
        </p:spPr>
        <p:txBody>
          <a:bodyPr wrap="square">
            <a:spAutoFit/>
          </a:bodyPr>
          <a:lstStyle/>
          <a:p>
            <a:pPr marL="285750" indent="-285750" algn="just">
              <a:buFont typeface="Wingdings" panose="05000000000000000000" pitchFamily="2" charset="2"/>
              <a:buChar char="q"/>
            </a:pPr>
            <a:r>
              <a:rPr lang="en-US" sz="1700" b="1" dirty="0"/>
              <a:t>The archipelago of Japan </a:t>
            </a:r>
            <a:r>
              <a:rPr lang="en-US" sz="1700" dirty="0"/>
              <a:t>contains over 4,000 islands stretching along the Pacific coast of East Asia, with four major islands (sometimes referred to as the "Home Islands"): Hokkaido, Honshu, Kyushu and Shikoku.</a:t>
            </a:r>
          </a:p>
          <a:p>
            <a:pPr marL="285750" indent="-285750" algn="just">
              <a:buFont typeface="Wingdings" panose="05000000000000000000" pitchFamily="2" charset="2"/>
              <a:buChar char="q"/>
            </a:pPr>
            <a:r>
              <a:rPr lang="en-US" sz="1700" b="1" dirty="0"/>
              <a:t>Honshu</a:t>
            </a:r>
            <a:r>
              <a:rPr lang="en-US" sz="1700" dirty="0"/>
              <a:t> is the main island of Japan, and largest at (1,300 km) in length.</a:t>
            </a:r>
            <a:endParaRPr lang="cs-CZ" sz="1700" dirty="0"/>
          </a:p>
          <a:p>
            <a:pPr marL="285750" indent="-285750" algn="just">
              <a:buFont typeface="Wingdings" panose="05000000000000000000" pitchFamily="2" charset="2"/>
              <a:buChar char="q"/>
            </a:pPr>
            <a:r>
              <a:rPr lang="en-US" sz="1700" dirty="0"/>
              <a:t> The second largest, </a:t>
            </a:r>
            <a:r>
              <a:rPr lang="en-US" sz="1700" b="1" dirty="0"/>
              <a:t>Hokkaido</a:t>
            </a:r>
            <a:r>
              <a:rPr lang="en-US" sz="1700" dirty="0"/>
              <a:t>, is also the northernmost of Japan's islands; while on the other end, </a:t>
            </a:r>
            <a:r>
              <a:rPr lang="en-US" sz="1700" b="1" dirty="0"/>
              <a:t>Kyushu </a:t>
            </a:r>
            <a:r>
              <a:rPr lang="en-US" sz="1700" dirty="0"/>
              <a:t>is the most southwesterly. </a:t>
            </a:r>
            <a:r>
              <a:rPr lang="en-US" sz="1700" b="1" dirty="0"/>
              <a:t>Shikoku</a:t>
            </a:r>
            <a:r>
              <a:rPr lang="en-US" sz="1700" dirty="0"/>
              <a:t> is the smallest and least populous of the four main islands.</a:t>
            </a:r>
          </a:p>
          <a:p>
            <a:pPr marL="285750" indent="-285750" algn="just">
              <a:buFont typeface="Wingdings" panose="05000000000000000000" pitchFamily="2" charset="2"/>
              <a:buChar char="q"/>
            </a:pPr>
            <a:r>
              <a:rPr lang="en-US" sz="1700" dirty="0"/>
              <a:t>A long ridge of rugged mountains runs through the heart of Japan, punctuated by steep tree-lined slopes, and deep valleys on the Pacific Ocean side, and lower hills and mountains along the Sea of Japan side. </a:t>
            </a:r>
            <a:endParaRPr lang="cs-CZ" sz="1700" dirty="0"/>
          </a:p>
          <a:p>
            <a:pPr marL="285750" indent="-285750" algn="just">
              <a:buFont typeface="Wingdings" panose="05000000000000000000" pitchFamily="2" charset="2"/>
              <a:buChar char="q"/>
            </a:pPr>
            <a:r>
              <a:rPr lang="en-US" sz="1700" dirty="0"/>
              <a:t> The main interior mountain ranges include the </a:t>
            </a:r>
            <a:r>
              <a:rPr lang="en-US" sz="1700" b="1" dirty="0"/>
              <a:t>Akaishi, </a:t>
            </a:r>
            <a:r>
              <a:rPr lang="en-US" sz="1700" b="1" dirty="0" err="1"/>
              <a:t>Hido</a:t>
            </a:r>
            <a:r>
              <a:rPr lang="en-US" sz="1700" b="1" dirty="0"/>
              <a:t> and Kiso</a:t>
            </a:r>
            <a:r>
              <a:rPr lang="en-US" sz="1700" dirty="0"/>
              <a:t>, where elevations typically exceed (3,000 m). The country's highest point, </a:t>
            </a:r>
            <a:r>
              <a:rPr lang="en-US" sz="1700" b="1" dirty="0"/>
              <a:t>Mt. Fuji, </a:t>
            </a:r>
            <a:r>
              <a:rPr lang="en-US" sz="1700" dirty="0"/>
              <a:t>southwest of Tokyo, is a dormant volcano that rises (3,776 m).</a:t>
            </a:r>
          </a:p>
          <a:p>
            <a:pPr marL="285750" indent="-285750" algn="just">
              <a:buFont typeface="Wingdings" panose="05000000000000000000" pitchFamily="2" charset="2"/>
              <a:buChar char="q"/>
            </a:pPr>
            <a:r>
              <a:rPr lang="en-US" sz="1700" dirty="0"/>
              <a:t>The islands of Japan are located on the Ring of Fire, and as a result suffer from frequent, violent earthquakes and some serious volcanic activity.</a:t>
            </a:r>
          </a:p>
        </p:txBody>
      </p:sp>
    </p:spTree>
    <p:extLst>
      <p:ext uri="{BB962C8B-B14F-4D97-AF65-F5344CB8AC3E}">
        <p14:creationId xmlns:p14="http://schemas.microsoft.com/office/powerpoint/2010/main" val="1856180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Cyprus</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b="1" dirty="0" err="1"/>
              <a:t>Cyprus</a:t>
            </a:r>
            <a:r>
              <a:rPr lang="cs-CZ" dirty="0"/>
              <a:t> </a:t>
            </a:r>
            <a:r>
              <a:rPr lang="en-US" dirty="0"/>
              <a:t>is an island country in the Eastern Mediterranean and the third largest and third most populous island in the Mediterranean. Cyprus is located south of Turkey, west of Syria and Lebanon, northwest of Israel, north of Egypt, and southeast of Greece.</a:t>
            </a:r>
            <a:endParaRPr lang="cs-CZ" dirty="0"/>
          </a:p>
          <a:p>
            <a:pPr marL="285750" indent="-285750" algn="just">
              <a:buFont typeface="Wingdings" panose="05000000000000000000" pitchFamily="2" charset="2"/>
              <a:buChar char="q"/>
            </a:pPr>
            <a:r>
              <a:rPr lang="en-US" dirty="0"/>
              <a:t>A very narrow band of mountains </a:t>
            </a:r>
            <a:r>
              <a:rPr lang="en-US" b="1" dirty="0"/>
              <a:t>(the </a:t>
            </a:r>
            <a:r>
              <a:rPr lang="en-US" b="1" dirty="0" err="1"/>
              <a:t>Kyrenia</a:t>
            </a:r>
            <a:r>
              <a:rPr lang="en-US" b="1" dirty="0"/>
              <a:t>) </a:t>
            </a:r>
            <a:r>
              <a:rPr lang="en-US" dirty="0"/>
              <a:t>slices across the northern edge of Cyprus. That low range of mountains reaches a maximum of 1,024 m in elevation.</a:t>
            </a:r>
          </a:p>
          <a:p>
            <a:pPr marL="285750" indent="-285750" algn="just">
              <a:buFont typeface="Wingdings" panose="05000000000000000000" pitchFamily="2" charset="2"/>
              <a:buChar char="q"/>
            </a:pPr>
            <a:r>
              <a:rPr lang="en-US" dirty="0"/>
              <a:t>In the south and western portions of the island the Troodos Mountains dominate. The highest point on Cyprus, located in the center of the Troodos range, is Mount Olympus at 1,952 m</a:t>
            </a:r>
            <a:r>
              <a:rPr lang="cs-CZ" dirty="0"/>
              <a:t>.</a:t>
            </a:r>
          </a:p>
          <a:p>
            <a:pPr marL="285750" indent="-285750" algn="just">
              <a:buFont typeface="Wingdings" panose="05000000000000000000" pitchFamily="2" charset="2"/>
              <a:buChar char="q"/>
            </a:pPr>
            <a:r>
              <a:rPr lang="en-US" dirty="0"/>
              <a:t> Rivers are seasonal and only flow after heavy rain, and under those conditions the </a:t>
            </a:r>
            <a:r>
              <a:rPr lang="en-US" dirty="0" err="1"/>
              <a:t>Pedieos</a:t>
            </a:r>
            <a:r>
              <a:rPr lang="en-US" dirty="0"/>
              <a:t> is the longest river in Cyprus. It rises in the Troodos Mountains, flowing northeast through the </a:t>
            </a:r>
            <a:r>
              <a:rPr lang="en-US" b="1" dirty="0"/>
              <a:t>capital city of Nicosia</a:t>
            </a:r>
            <a:r>
              <a:rPr lang="en-US" dirty="0"/>
              <a:t>. It then steers east, meeting the sea at Famagusta Bay. The river has a total length of approximately 100 km.</a:t>
            </a:r>
          </a:p>
          <a:p>
            <a:pPr marL="285750" indent="-285750" algn="just">
              <a:buFont typeface="Wingdings" panose="05000000000000000000" pitchFamily="2" charset="2"/>
              <a:buChar char="q"/>
            </a:pPr>
            <a:r>
              <a:rPr lang="en-US" dirty="0"/>
              <a:t>Cyprus has over 100 dams and reservoirs, and all are the island's principal source of water for both agricultural and domestic use. </a:t>
            </a:r>
          </a:p>
        </p:txBody>
      </p:sp>
    </p:spTree>
    <p:extLst>
      <p:ext uri="{BB962C8B-B14F-4D97-AF65-F5344CB8AC3E}">
        <p14:creationId xmlns:p14="http://schemas.microsoft.com/office/powerpoint/2010/main" val="3409455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Japan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4247317"/>
          </a:xfrm>
          <a:prstGeom prst="rect">
            <a:avLst/>
          </a:prstGeom>
        </p:spPr>
        <p:txBody>
          <a:bodyPr wrap="square">
            <a:spAutoFit/>
          </a:bodyPr>
          <a:lstStyle/>
          <a:p>
            <a:pPr marL="285750" indent="-285750" algn="just">
              <a:buFont typeface="Wingdings" panose="05000000000000000000" pitchFamily="2" charset="2"/>
              <a:buChar char="q"/>
            </a:pPr>
            <a:r>
              <a:rPr lang="en-US" dirty="0"/>
              <a:t>Without a doubt Japan's most recognizable landmark, majestic </a:t>
            </a:r>
            <a:r>
              <a:rPr lang="en-US" b="1" dirty="0"/>
              <a:t>Mount Fuji </a:t>
            </a:r>
            <a:r>
              <a:rPr lang="en-US" dirty="0"/>
              <a:t>(Fuji-san) is also the country's highest mountain peak, towering 3,776 meters over an otherwise largely flat landscape to the south and east, tall enough to be seen from Tokyo more than 100 kilometers away. Mount Fuji has for centuries been celebrated in art and literature, and is now considered so important an icon that UNESCO recognized its world cultural significance in 2013. </a:t>
            </a:r>
            <a:endParaRPr lang="cs-CZ" dirty="0"/>
          </a:p>
          <a:p>
            <a:pPr marL="285750" indent="-285750" algn="just">
              <a:buFont typeface="Wingdings" panose="05000000000000000000" pitchFamily="2" charset="2"/>
              <a:buChar char="q"/>
            </a:pPr>
            <a:r>
              <a:rPr lang="en-US" dirty="0"/>
              <a:t>Tokyo's most famous landmark, the </a:t>
            </a:r>
            <a:r>
              <a:rPr lang="en-US" b="1" dirty="0"/>
              <a:t>Imperial Palace,</a:t>
            </a:r>
            <a:r>
              <a:rPr lang="en-US" dirty="0"/>
              <a:t> with its beautiful 17th-century parks surrounded by walls and moats, is a must-see when visiting the nation's capital. </a:t>
            </a:r>
            <a:endParaRPr lang="cs-CZ" dirty="0"/>
          </a:p>
          <a:p>
            <a:pPr marL="285750" indent="-285750" algn="just">
              <a:buFont typeface="Wingdings" panose="05000000000000000000" pitchFamily="2" charset="2"/>
              <a:buChar char="q"/>
            </a:pPr>
            <a:r>
              <a:rPr lang="en-US" b="1" dirty="0"/>
              <a:t>Hiroshima Peace Memorial Park </a:t>
            </a:r>
            <a:r>
              <a:rPr lang="en-US" dirty="0"/>
              <a:t>(Hiroshima Heiwa </a:t>
            </a:r>
            <a:r>
              <a:rPr lang="en-US" dirty="0" err="1"/>
              <a:t>Kinen</a:t>
            </a:r>
            <a:r>
              <a:rPr lang="en-US" dirty="0"/>
              <a:t> </a:t>
            </a:r>
            <a:r>
              <a:rPr lang="en-US" dirty="0" err="1"/>
              <a:t>Kōen</a:t>
            </a:r>
            <a:r>
              <a:rPr lang="en-US" dirty="0"/>
              <a:t>) lies at the epicenter of the atomic blast in what was once a bustling part of the city and includes a number of important monuments, memorials, and museums relating to the events of that fateful day.</a:t>
            </a:r>
            <a:endParaRPr lang="cs-CZ" dirty="0"/>
          </a:p>
          <a:p>
            <a:pPr marL="285750" indent="-285750" algn="just">
              <a:buFont typeface="Wingdings" panose="05000000000000000000" pitchFamily="2" charset="2"/>
              <a:buChar char="q"/>
            </a:pPr>
            <a:r>
              <a:rPr lang="en-US" dirty="0"/>
              <a:t>One of Japan's most visited cities, lovely </a:t>
            </a:r>
            <a:r>
              <a:rPr lang="en-US" b="1" dirty="0"/>
              <a:t>Kyoto </a:t>
            </a:r>
            <a:r>
              <a:rPr lang="en-US" dirty="0"/>
              <a:t>- one of the few cities in the country to be spared the devastation of WWII - attracts more than 10 million visitors annually to explore its fine old streets and architecture, much of it unchanged since the Imperial family took up residence here more than 1,000 years ago</a:t>
            </a:r>
            <a:r>
              <a:rPr lang="cs-CZ" dirty="0"/>
              <a:t>.</a:t>
            </a:r>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79142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Japan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Just a short ferry ride from mainland Hiroshima is the island of </a:t>
            </a:r>
            <a:r>
              <a:rPr lang="en-US" sz="1600" b="1" dirty="0" err="1"/>
              <a:t>Miyajima</a:t>
            </a:r>
            <a:r>
              <a:rPr lang="en-US" sz="1600" dirty="0"/>
              <a:t>, famous the world over as Japan's Shrine Island. Covering an area of 30 square kilometers in Hiroshima Bay, </a:t>
            </a:r>
            <a:r>
              <a:rPr lang="en-US" sz="1600" dirty="0" err="1"/>
              <a:t>Miyajima</a:t>
            </a:r>
            <a:r>
              <a:rPr lang="en-US" sz="1600" dirty="0"/>
              <a:t> is best known as the home of the </a:t>
            </a:r>
            <a:r>
              <a:rPr lang="en-US" sz="1600" b="1" dirty="0"/>
              <a:t>Itsukushima Shrine, </a:t>
            </a:r>
            <a:r>
              <a:rPr lang="en-US" sz="1600" dirty="0"/>
              <a:t>a Shinto temple dedicated to the Princess daughters of the wind god Susanoo.</a:t>
            </a:r>
            <a:endParaRPr lang="cs-CZ" sz="1600" dirty="0"/>
          </a:p>
          <a:p>
            <a:pPr marL="285750" indent="-285750" algn="just">
              <a:buFont typeface="Wingdings" panose="05000000000000000000" pitchFamily="2" charset="2"/>
              <a:buChar char="q"/>
            </a:pPr>
            <a:r>
              <a:rPr lang="en-US" sz="1600" dirty="0"/>
              <a:t>For centuries the hub of Japanese culture, the lovely unspoiled </a:t>
            </a:r>
            <a:r>
              <a:rPr lang="en-US" sz="1600" b="1" dirty="0"/>
              <a:t>city of Nara </a:t>
            </a:r>
            <a:r>
              <a:rPr lang="en-US" sz="1600" dirty="0"/>
              <a:t>is home to a large number of historic buildings, along with important national treasures and works of art. In addition to its many historic streets, the city boasts numerous important old temples, including the magnificent seventh-century </a:t>
            </a:r>
            <a:r>
              <a:rPr lang="en-US" sz="1600" b="1" dirty="0" err="1"/>
              <a:t>Kofuku-ji</a:t>
            </a:r>
            <a:r>
              <a:rPr lang="en-US" sz="1600" b="1" dirty="0"/>
              <a:t> Temple,</a:t>
            </a:r>
            <a:r>
              <a:rPr lang="en-US" sz="1600" dirty="0"/>
              <a:t> and perhaps the best known of the Seven Great Temples of Nara, the splendid eighth-century </a:t>
            </a:r>
            <a:r>
              <a:rPr lang="en-US" sz="1600" b="1" dirty="0" err="1"/>
              <a:t>Todai-ji</a:t>
            </a:r>
            <a:r>
              <a:rPr lang="en-US" sz="1600" dirty="0"/>
              <a:t> (Great East Temple), famous for its huge bronze statue of the Great Buddha</a:t>
            </a:r>
            <a:r>
              <a:rPr lang="cs-CZ" sz="1600" dirty="0"/>
              <a:t>.</a:t>
            </a:r>
          </a:p>
          <a:p>
            <a:pPr marL="285750" indent="-285750" algn="just">
              <a:buFont typeface="Wingdings" panose="05000000000000000000" pitchFamily="2" charset="2"/>
              <a:buChar char="q"/>
            </a:pPr>
            <a:r>
              <a:rPr lang="en-US" sz="1600" dirty="0"/>
              <a:t>Built in 1586 by famous Japanese warrior and politician </a:t>
            </a:r>
            <a:r>
              <a:rPr lang="en-US" sz="1600" b="1" dirty="0" err="1"/>
              <a:t>Toyotomi</a:t>
            </a:r>
            <a:r>
              <a:rPr lang="en-US" sz="1600" b="1" dirty="0"/>
              <a:t> </a:t>
            </a:r>
            <a:r>
              <a:rPr lang="en-US" sz="1600" b="1" dirty="0" err="1"/>
              <a:t>Hideyoshi</a:t>
            </a:r>
            <a:r>
              <a:rPr lang="en-US" sz="1600" dirty="0"/>
              <a:t>, </a:t>
            </a:r>
            <a:r>
              <a:rPr lang="en-US" sz="1600" b="1" dirty="0"/>
              <a:t>Osaka Castle </a:t>
            </a:r>
            <a:r>
              <a:rPr lang="en-US" sz="1600" dirty="0"/>
              <a:t>(Ōsaka-</a:t>
            </a:r>
            <a:r>
              <a:rPr lang="en-US" sz="1600" dirty="0" err="1"/>
              <a:t>jō</a:t>
            </a:r>
            <a:r>
              <a:rPr lang="en-US" sz="1600" dirty="0"/>
              <a:t>) was at the time the largest and most important fortress in the country. </a:t>
            </a:r>
            <a:endParaRPr lang="cs-CZ" sz="1600" dirty="0"/>
          </a:p>
          <a:p>
            <a:pPr marL="285750" indent="-285750" algn="just">
              <a:buFont typeface="Wingdings" panose="05000000000000000000" pitchFamily="2" charset="2"/>
              <a:buChar char="q"/>
            </a:pPr>
            <a:r>
              <a:rPr lang="en-US" sz="1600" dirty="0"/>
              <a:t>One of the country's most spectacular parks is </a:t>
            </a:r>
            <a:r>
              <a:rPr lang="en-US" sz="1600" dirty="0" err="1"/>
              <a:t>Chūbu-Sangaku</a:t>
            </a:r>
            <a:r>
              <a:rPr lang="en-US" sz="1600" dirty="0"/>
              <a:t> National Park in the center of Honshu, incorporating in its northern and central regions the group of mountains collectively referred to as the </a:t>
            </a:r>
            <a:r>
              <a:rPr lang="en-US" sz="1600" b="1" dirty="0" err="1"/>
              <a:t>Hida</a:t>
            </a:r>
            <a:r>
              <a:rPr lang="en-US" sz="1600" b="1" dirty="0"/>
              <a:t> Mountains</a:t>
            </a:r>
            <a:r>
              <a:rPr lang="en-US" sz="1600" dirty="0"/>
              <a:t>, or </a:t>
            </a:r>
            <a:r>
              <a:rPr lang="en-US" sz="1600" b="1" dirty="0"/>
              <a:t>Japanese Alps. </a:t>
            </a:r>
          </a:p>
        </p:txBody>
      </p:sp>
    </p:spTree>
    <p:extLst>
      <p:ext uri="{BB962C8B-B14F-4D97-AF65-F5344CB8AC3E}">
        <p14:creationId xmlns:p14="http://schemas.microsoft.com/office/powerpoint/2010/main" val="3136342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India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200" b="1" dirty="0"/>
              <a:t>The Himalayas </a:t>
            </a:r>
            <a:r>
              <a:rPr lang="en-US" sz="2200" dirty="0"/>
              <a:t>form the highest mountain range in the world, and slope southward into a large fertile plain that covers much of </a:t>
            </a:r>
            <a:r>
              <a:rPr lang="en-US" sz="2200" b="1" dirty="0"/>
              <a:t>India.</a:t>
            </a:r>
          </a:p>
          <a:p>
            <a:pPr marL="285750" indent="-285750" algn="just">
              <a:buFont typeface="Wingdings" panose="05000000000000000000" pitchFamily="2" charset="2"/>
              <a:buChar char="q"/>
            </a:pPr>
            <a:r>
              <a:rPr lang="en-US" sz="2200" dirty="0"/>
              <a:t>Three mountain ranges extend from the Indus River in the northwest, to the Brahmaputra River in the east, including the </a:t>
            </a:r>
            <a:r>
              <a:rPr lang="en-US" sz="2200" b="1" dirty="0" err="1"/>
              <a:t>Himadri</a:t>
            </a:r>
            <a:r>
              <a:rPr lang="en-US" sz="2200" b="1" dirty="0"/>
              <a:t>, Himachal and </a:t>
            </a:r>
            <a:r>
              <a:rPr lang="en-US" sz="2200" b="1" dirty="0" err="1"/>
              <a:t>Shivaliks</a:t>
            </a:r>
            <a:r>
              <a:rPr lang="en-US" sz="2200" dirty="0"/>
              <a:t> - all with deep canyons gorged by the fast-flowing water.</a:t>
            </a:r>
          </a:p>
          <a:p>
            <a:pPr marL="285750" indent="-285750" algn="just">
              <a:buFont typeface="Wingdings" panose="05000000000000000000" pitchFamily="2" charset="2"/>
              <a:buChar char="q"/>
            </a:pPr>
            <a:r>
              <a:rPr lang="en-US" sz="2200" dirty="0"/>
              <a:t>India's highest point is </a:t>
            </a:r>
            <a:r>
              <a:rPr lang="en-US" sz="2200" b="1" dirty="0"/>
              <a:t>Kanchenjunga</a:t>
            </a:r>
            <a:r>
              <a:rPr lang="en-US" sz="2200" dirty="0"/>
              <a:t> which rises (8,598 m).</a:t>
            </a:r>
            <a:endParaRPr lang="cs-CZ" sz="2200" dirty="0"/>
          </a:p>
          <a:p>
            <a:pPr marL="285750" indent="-285750" algn="just">
              <a:buFont typeface="Wingdings" panose="05000000000000000000" pitchFamily="2" charset="2"/>
              <a:buChar char="q"/>
            </a:pPr>
            <a:r>
              <a:rPr lang="en-US" sz="2200" dirty="0"/>
              <a:t> The land rises slightly into two plateaus, bordered in the central and south by lower mountains (Ghats), that gently slope into narrow coastal plains.</a:t>
            </a:r>
          </a:p>
          <a:p>
            <a:pPr marL="285750" indent="-285750" algn="just">
              <a:buFont typeface="Wingdings" panose="05000000000000000000" pitchFamily="2" charset="2"/>
              <a:buChar char="q"/>
            </a:pPr>
            <a:r>
              <a:rPr lang="en-US" sz="2200" dirty="0"/>
              <a:t>Numerous rivers drain the land, and without question, the Ganges is the heartbeat of India and one of the most significant rivers on the planet. </a:t>
            </a:r>
          </a:p>
        </p:txBody>
      </p:sp>
    </p:spTree>
    <p:extLst>
      <p:ext uri="{BB962C8B-B14F-4D97-AF65-F5344CB8AC3E}">
        <p14:creationId xmlns:p14="http://schemas.microsoft.com/office/powerpoint/2010/main" val="143491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India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45920" y="915566"/>
            <a:ext cx="9189920"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Perhaps India's most recognizable building, </a:t>
            </a:r>
            <a:r>
              <a:rPr lang="en-US" sz="1600" b="1" dirty="0"/>
              <a:t>the Taj Mahal </a:t>
            </a:r>
            <a:r>
              <a:rPr lang="en-US" sz="1600" dirty="0"/>
              <a:t>is also the world's most famous testimony to the power of love. Named after </a:t>
            </a:r>
            <a:r>
              <a:rPr lang="en-US" sz="1600" dirty="0" err="1"/>
              <a:t>Mumtaz</a:t>
            </a:r>
            <a:r>
              <a:rPr lang="en-US" sz="1600" dirty="0"/>
              <a:t> Mahal, the favorite wife of Emperor Shah Jahan, this most beautiful of mausoleums was begun upon her death in 1631 and took 20,000 workmen 22 years to complete.</a:t>
            </a:r>
            <a:endParaRPr lang="cs-CZ" sz="1600" dirty="0"/>
          </a:p>
          <a:p>
            <a:pPr marL="285750" indent="-285750" algn="just">
              <a:buFont typeface="Wingdings" panose="05000000000000000000" pitchFamily="2" charset="2"/>
              <a:buChar char="q"/>
            </a:pPr>
            <a:r>
              <a:rPr lang="en-US" sz="1600" dirty="0"/>
              <a:t>A major pilgrimage center for Hindus, the </a:t>
            </a:r>
            <a:r>
              <a:rPr lang="en-US" sz="1600" b="1" dirty="0"/>
              <a:t>holy city of Varanasi </a:t>
            </a:r>
            <a:r>
              <a:rPr lang="en-US" sz="1600" dirty="0"/>
              <a:t>has long been associated with the mighty Ganges River, one of the faith's most important religious symbols. Dating back to the 8th century BC, Varanasi is one of the oldest still inhabited cities in the world. It offers many reasons to visit, not least of them the chance to explore the </a:t>
            </a:r>
            <a:r>
              <a:rPr lang="en-US" sz="1600" b="1" dirty="0"/>
              <a:t>Old Quarter</a:t>
            </a:r>
            <a:r>
              <a:rPr lang="en-US" sz="1600" dirty="0"/>
              <a:t> adjacent to the Ganges where you'll find the </a:t>
            </a:r>
            <a:r>
              <a:rPr lang="en-US" sz="1600" b="1" dirty="0"/>
              <a:t>Kashi </a:t>
            </a:r>
            <a:r>
              <a:rPr lang="en-US" sz="1600" b="1" dirty="0" err="1"/>
              <a:t>Vishwanath</a:t>
            </a:r>
            <a:r>
              <a:rPr lang="en-US" sz="1600" b="1" dirty="0"/>
              <a:t> Temple</a:t>
            </a:r>
            <a:r>
              <a:rPr lang="en-US" sz="1600" dirty="0"/>
              <a:t>, built in 1780</a:t>
            </a:r>
            <a:r>
              <a:rPr lang="cs-CZ" sz="1600" dirty="0"/>
              <a:t>.</a:t>
            </a:r>
          </a:p>
          <a:p>
            <a:pPr marL="285750" indent="-285750" algn="just">
              <a:buFont typeface="Wingdings" panose="05000000000000000000" pitchFamily="2" charset="2"/>
              <a:buChar char="q"/>
            </a:pPr>
            <a:r>
              <a:rPr lang="en-US" sz="1600" dirty="0"/>
              <a:t>Founded in 1577 by Ram Das, Amritsar is an important hub of Sikh history and culture. The main attraction here is </a:t>
            </a:r>
            <a:r>
              <a:rPr lang="en-US" sz="1600" b="1" dirty="0" err="1"/>
              <a:t>Harmandir</a:t>
            </a:r>
            <a:r>
              <a:rPr lang="en-US" sz="1600" b="1" dirty="0"/>
              <a:t> Sahib, </a:t>
            </a:r>
            <a:r>
              <a:rPr lang="en-US" sz="1600" dirty="0"/>
              <a:t>opened in 1604 and still often referred to as the Golden Temple for its beautiful gold decoration. </a:t>
            </a:r>
            <a:endParaRPr lang="cs-CZ" sz="1600" dirty="0"/>
          </a:p>
          <a:p>
            <a:pPr marL="285750" indent="-285750" algn="just">
              <a:buFont typeface="Wingdings" panose="05000000000000000000" pitchFamily="2" charset="2"/>
              <a:buChar char="q"/>
            </a:pPr>
            <a:r>
              <a:rPr lang="cs-CZ" sz="1600" b="1" dirty="0"/>
              <a:t>T</a:t>
            </a:r>
            <a:r>
              <a:rPr lang="en-US" sz="1600" b="1" dirty="0"/>
              <a:t>he Golden City of Jaisalmer </a:t>
            </a:r>
            <a:r>
              <a:rPr lang="en-US" sz="1600" dirty="0"/>
              <a:t>is an oasis of splendid old architecture that rises from the sand dunes of the </a:t>
            </a:r>
            <a:r>
              <a:rPr lang="en-US" sz="1600" b="1" dirty="0"/>
              <a:t>Thar Desert</a:t>
            </a:r>
            <a:r>
              <a:rPr lang="en-US" sz="1600" dirty="0"/>
              <a:t>. </a:t>
            </a:r>
            <a:endParaRPr lang="cs-CZ" sz="1600" dirty="0"/>
          </a:p>
          <a:p>
            <a:pPr marL="285750" indent="-285750" algn="just">
              <a:buFont typeface="Wingdings" panose="05000000000000000000" pitchFamily="2" charset="2"/>
              <a:buChar char="q"/>
            </a:pPr>
            <a:r>
              <a:rPr lang="en-US" sz="1600" b="1" dirty="0"/>
              <a:t>Red Fort in New Delhi</a:t>
            </a:r>
            <a:r>
              <a:rPr lang="en-US" sz="1600" dirty="0"/>
              <a:t>, named after the stunning red sandstone used in its construction</a:t>
            </a:r>
            <a:r>
              <a:rPr lang="cs-CZ" sz="1600" dirty="0"/>
              <a:t>.</a:t>
            </a:r>
            <a:endParaRPr lang="en-US" sz="1600" dirty="0"/>
          </a:p>
        </p:txBody>
      </p:sp>
    </p:spTree>
    <p:extLst>
      <p:ext uri="{BB962C8B-B14F-4D97-AF65-F5344CB8AC3E}">
        <p14:creationId xmlns:p14="http://schemas.microsoft.com/office/powerpoint/2010/main" val="1840438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Maldives</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739211"/>
          </a:xfrm>
          <a:prstGeom prst="rect">
            <a:avLst/>
          </a:prstGeom>
        </p:spPr>
        <p:txBody>
          <a:bodyPr wrap="square">
            <a:spAutoFit/>
          </a:bodyPr>
          <a:lstStyle/>
          <a:p>
            <a:pPr marL="285750" indent="-285750" algn="just">
              <a:buFont typeface="Wingdings" panose="05000000000000000000" pitchFamily="2" charset="2"/>
              <a:buChar char="q"/>
            </a:pPr>
            <a:r>
              <a:rPr lang="en-US" sz="2200" dirty="0"/>
              <a:t>Spread over (90,000 </a:t>
            </a:r>
            <a:r>
              <a:rPr lang="en-US" sz="2200" dirty="0" err="1"/>
              <a:t>sq</a:t>
            </a:r>
            <a:r>
              <a:rPr lang="en-US" sz="2200" dirty="0"/>
              <a:t> km), the </a:t>
            </a:r>
            <a:r>
              <a:rPr lang="en-US" sz="2200" b="1" dirty="0"/>
              <a:t>Maldives</a:t>
            </a:r>
            <a:r>
              <a:rPr lang="en-US" sz="2200" dirty="0"/>
              <a:t> is a flat series (or chain) of coral atolls, consisting of coral reefs and sand bars. There are no rivers and no lakes.</a:t>
            </a:r>
          </a:p>
          <a:p>
            <a:pPr marL="285750" indent="-285750" algn="just">
              <a:buFont typeface="Wingdings" panose="05000000000000000000" pitchFamily="2" charset="2"/>
              <a:buChar char="q"/>
            </a:pPr>
            <a:r>
              <a:rPr lang="en-US" sz="2200" dirty="0"/>
              <a:t>Approximately 1,200 islands make up the </a:t>
            </a:r>
            <a:r>
              <a:rPr lang="en-US" sz="2200" b="1" dirty="0"/>
              <a:t>Maldives</a:t>
            </a:r>
            <a:r>
              <a:rPr lang="en-US" sz="2200" dirty="0"/>
              <a:t>, and the topography of each varies from mostly sand to marshy wetlands.</a:t>
            </a:r>
          </a:p>
          <a:p>
            <a:pPr marL="285750" indent="-285750" algn="just">
              <a:buFont typeface="Wingdings" panose="05000000000000000000" pitchFamily="2" charset="2"/>
              <a:buChar char="q"/>
            </a:pPr>
            <a:r>
              <a:rPr lang="en-US" sz="2200" dirty="0"/>
              <a:t>Its highest point, an unnamed point on </a:t>
            </a:r>
            <a:r>
              <a:rPr lang="en-US" sz="2200" b="1" dirty="0" err="1"/>
              <a:t>Wilingili</a:t>
            </a:r>
            <a:r>
              <a:rPr lang="en-US" sz="2200" b="1" dirty="0"/>
              <a:t> Island, </a:t>
            </a:r>
            <a:r>
              <a:rPr lang="en-US" sz="2200" dirty="0"/>
              <a:t>is only. (2.4 m); while its lowest is the Indian Ocean (0 m). </a:t>
            </a:r>
            <a:endParaRPr lang="cs-CZ" sz="2200"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414654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Maldives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Since the highlights of the Maldives are its great waters and marine life, </a:t>
            </a:r>
            <a:r>
              <a:rPr lang="en-US" b="1" dirty="0"/>
              <a:t>the </a:t>
            </a:r>
            <a:r>
              <a:rPr lang="en-US" b="1" dirty="0" err="1"/>
              <a:t>Bluetribe</a:t>
            </a:r>
            <a:r>
              <a:rPr lang="en-US" b="1" dirty="0"/>
              <a:t> </a:t>
            </a:r>
            <a:r>
              <a:rPr lang="en-US" b="1" dirty="0" err="1"/>
              <a:t>Moofushi</a:t>
            </a:r>
            <a:r>
              <a:rPr lang="en-US" b="1" dirty="0"/>
              <a:t> </a:t>
            </a:r>
            <a:r>
              <a:rPr lang="en-US" dirty="0"/>
              <a:t>diving center offers the best experience in terms of water sports activities such as windsurfing, diving, snorkeling, kayaking, riding on catamarans/pedal boats, and many more activities. </a:t>
            </a:r>
            <a:endParaRPr lang="cs-CZ" dirty="0"/>
          </a:p>
          <a:p>
            <a:pPr marL="285750" indent="-285750" algn="just">
              <a:buFont typeface="Wingdings" panose="05000000000000000000" pitchFamily="2" charset="2"/>
              <a:buChar char="q"/>
            </a:pPr>
            <a:r>
              <a:rPr lang="en-US" dirty="0"/>
              <a:t>Second best is the </a:t>
            </a:r>
            <a:r>
              <a:rPr lang="en-US" b="1" dirty="0"/>
              <a:t>Sun Island Resort and Spa</a:t>
            </a:r>
            <a:r>
              <a:rPr lang="en-US" dirty="0"/>
              <a:t> located on South Ari Atoll. Its exotic tropical flowers, beautiful greenery, and the stunning lagoons would capture your heart.</a:t>
            </a:r>
            <a:endParaRPr lang="cs-CZ" dirty="0"/>
          </a:p>
          <a:p>
            <a:pPr marL="285750" indent="-285750" algn="just">
              <a:buFont typeface="Wingdings" panose="05000000000000000000" pitchFamily="2" charset="2"/>
              <a:buChar char="q"/>
            </a:pPr>
            <a:r>
              <a:rPr lang="en-US" dirty="0"/>
              <a:t>At the third spot is </a:t>
            </a:r>
            <a:r>
              <a:rPr lang="en-US" b="1" dirty="0" err="1"/>
              <a:t>Alimatha</a:t>
            </a:r>
            <a:r>
              <a:rPr lang="en-US" b="1" dirty="0"/>
              <a:t> Island </a:t>
            </a:r>
            <a:r>
              <a:rPr lang="en-US" dirty="0"/>
              <a:t>located at the </a:t>
            </a:r>
            <a:r>
              <a:rPr lang="en-US" dirty="0" err="1"/>
              <a:t>Vaavu</a:t>
            </a:r>
            <a:r>
              <a:rPr lang="en-US" dirty="0"/>
              <a:t> Atoll on the eastern side of the Maldives. It is a complete Maldivian destination for tourists, as it offers world-class diving, aquarium-like snorkeling as well as a central beach complete with great facilities.</a:t>
            </a:r>
            <a:endParaRPr lang="cs-CZ" dirty="0"/>
          </a:p>
          <a:p>
            <a:pPr marL="285750" indent="-285750" algn="just">
              <a:buFont typeface="Wingdings" panose="05000000000000000000" pitchFamily="2" charset="2"/>
              <a:buChar char="q"/>
            </a:pPr>
            <a:r>
              <a:rPr lang="en-US" b="1" dirty="0"/>
              <a:t>Manta Point </a:t>
            </a:r>
            <a:r>
              <a:rPr lang="en-US" dirty="0"/>
              <a:t>is a diving area where you can enjoy seeing large numbers of manta rays being fed and cleaned by wrasses. Manta rays circle several large coral rocks, and wait their turn to be cleaned. </a:t>
            </a:r>
            <a:endParaRPr lang="cs-CZ" dirty="0"/>
          </a:p>
          <a:p>
            <a:pPr marL="285750" indent="-285750" algn="just">
              <a:buFont typeface="Wingdings" panose="05000000000000000000" pitchFamily="2" charset="2"/>
              <a:buChar char="q"/>
            </a:pPr>
            <a:r>
              <a:rPr lang="en-US" b="1" dirty="0"/>
              <a:t>Banana Reef</a:t>
            </a:r>
            <a:r>
              <a:rPr lang="en-US" dirty="0"/>
              <a:t>, which is the most sought out diving site in the Maldives. It is called Banana Reef because it has the shape of a banana that extends 300 meters from north to south</a:t>
            </a:r>
            <a:r>
              <a:rPr lang="cs-CZ" dirty="0"/>
              <a:t>.</a:t>
            </a:r>
            <a:endParaRPr lang="en-US" dirty="0"/>
          </a:p>
        </p:txBody>
      </p:sp>
    </p:spTree>
    <p:extLst>
      <p:ext uri="{BB962C8B-B14F-4D97-AF65-F5344CB8AC3E}">
        <p14:creationId xmlns:p14="http://schemas.microsoft.com/office/powerpoint/2010/main" val="2409944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Indonesia</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Strategically positioned between the Pacific and Indian oceans, Indonesia is an archipelagic nation containing over 18,000 islands. Of those, the larger islands of </a:t>
            </a:r>
            <a:r>
              <a:rPr lang="en-US" b="1" dirty="0"/>
              <a:t>Sumatra, Java, Kalimantan </a:t>
            </a:r>
            <a:r>
              <a:rPr lang="en-US" dirty="0"/>
              <a:t>(which comprises two-thirds of the island of Borneo), Sulawesi, and Irian Jaya are quite mountainous</a:t>
            </a:r>
            <a:r>
              <a:rPr lang="cs-CZ" dirty="0"/>
              <a:t>.</a:t>
            </a:r>
          </a:p>
          <a:p>
            <a:pPr marL="285750" indent="-285750" algn="just">
              <a:buFont typeface="Wingdings" panose="05000000000000000000" pitchFamily="2" charset="2"/>
              <a:buChar char="q"/>
            </a:pPr>
            <a:r>
              <a:rPr lang="en-US" dirty="0"/>
              <a:t>The highest </a:t>
            </a:r>
            <a:r>
              <a:rPr lang="en-US" dirty="0" err="1"/>
              <a:t>elevationsare</a:t>
            </a:r>
            <a:r>
              <a:rPr lang="en-US" dirty="0"/>
              <a:t> found on Irian Jaya in the east, with the highest point </a:t>
            </a:r>
            <a:r>
              <a:rPr lang="en-US" b="1" dirty="0"/>
              <a:t>being </a:t>
            </a:r>
            <a:r>
              <a:rPr lang="en-US" b="1" dirty="0" err="1"/>
              <a:t>Puncak</a:t>
            </a:r>
            <a:r>
              <a:rPr lang="en-US" b="1" dirty="0"/>
              <a:t> Jaya at. </a:t>
            </a:r>
            <a:r>
              <a:rPr lang="en-US" dirty="0"/>
              <a:t>(5,030 m).</a:t>
            </a:r>
          </a:p>
          <a:p>
            <a:pPr marL="285750" indent="-285750" algn="just">
              <a:buFont typeface="Wingdings" panose="05000000000000000000" pitchFamily="2" charset="2"/>
              <a:buChar char="q"/>
            </a:pPr>
            <a:r>
              <a:rPr lang="en-US" dirty="0"/>
              <a:t>Indonesia's former tallest peak, </a:t>
            </a:r>
            <a:r>
              <a:rPr lang="en-US" b="1" dirty="0"/>
              <a:t>Mount </a:t>
            </a:r>
            <a:r>
              <a:rPr lang="en-US" b="1" dirty="0" err="1"/>
              <a:t>Tambora</a:t>
            </a:r>
            <a:r>
              <a:rPr lang="en-US" b="1" dirty="0"/>
              <a:t> </a:t>
            </a:r>
            <a:r>
              <a:rPr lang="en-US" dirty="0"/>
              <a:t>(2,722 m), is an active stratovolcano</a:t>
            </a:r>
            <a:r>
              <a:rPr lang="cs-CZ" dirty="0"/>
              <a:t>.</a:t>
            </a:r>
          </a:p>
          <a:p>
            <a:pPr marL="285750" indent="-285750" algn="just">
              <a:buFont typeface="Wingdings" panose="05000000000000000000" pitchFamily="2" charset="2"/>
              <a:buChar char="q"/>
            </a:pPr>
            <a:r>
              <a:rPr lang="en-US" dirty="0"/>
              <a:t>Located along the Ring of Fire, Indonesia has about 400 volcanoes within its borders, with at least 90 still active in some way. </a:t>
            </a:r>
            <a:endParaRPr lang="cs-CZ" dirty="0"/>
          </a:p>
          <a:p>
            <a:pPr marL="285750" indent="-285750" algn="just">
              <a:buFont typeface="Wingdings" panose="05000000000000000000" pitchFamily="2" charset="2"/>
              <a:buChar char="q"/>
            </a:pPr>
            <a:r>
              <a:rPr lang="cs-CZ" dirty="0"/>
              <a:t>I</a:t>
            </a:r>
            <a:r>
              <a:rPr lang="en-US" dirty="0"/>
              <a:t>n addition to the mountainous landscape, much of the islands are covered in thick tropical rainforests that give way to coastal plains.</a:t>
            </a:r>
          </a:p>
          <a:p>
            <a:pPr marL="285750" indent="-285750" algn="just">
              <a:buFont typeface="Wingdings" panose="05000000000000000000" pitchFamily="2" charset="2"/>
              <a:buChar char="q"/>
            </a:pPr>
            <a:r>
              <a:rPr lang="en-US" dirty="0"/>
              <a:t>Significant rivers of Indonesia include the </a:t>
            </a:r>
            <a:r>
              <a:rPr lang="en-US" b="1" dirty="0"/>
              <a:t>Barito, Digul, Hari, Kampar, Kapuas, </a:t>
            </a:r>
            <a:r>
              <a:rPr lang="en-US" b="1" dirty="0" err="1"/>
              <a:t>Kayan</a:t>
            </a:r>
            <a:r>
              <a:rPr lang="en-US" b="1" dirty="0"/>
              <a:t> and </a:t>
            </a:r>
            <a:r>
              <a:rPr lang="en-US" b="1" dirty="0" err="1"/>
              <a:t>Musi</a:t>
            </a:r>
            <a:r>
              <a:rPr lang="en-US" dirty="0"/>
              <a:t>; as well, there are also scattered inland lakes which are relatively small in size. </a:t>
            </a:r>
          </a:p>
        </p:txBody>
      </p:sp>
    </p:spTree>
    <p:extLst>
      <p:ext uri="{BB962C8B-B14F-4D97-AF65-F5344CB8AC3E}">
        <p14:creationId xmlns:p14="http://schemas.microsoft.com/office/powerpoint/2010/main" val="2907320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Indonesia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For many people, </a:t>
            </a:r>
            <a:r>
              <a:rPr lang="en-US" b="1" dirty="0"/>
              <a:t>Bali </a:t>
            </a:r>
            <a:r>
              <a:rPr lang="en-US" dirty="0"/>
              <a:t>is </a:t>
            </a:r>
            <a:r>
              <a:rPr lang="en-US" b="1" dirty="0"/>
              <a:t>beaches</a:t>
            </a:r>
            <a:r>
              <a:rPr lang="en-US" dirty="0"/>
              <a:t>. Arguably Indonesia's most popular vacation spot, Bali has a number of cultural landmarks and traditions that make a visit here worthwhile. But anyone who travels to Bali is going to have warm sand and blue water on their mind, and the island doesn't disappoint. </a:t>
            </a:r>
            <a:r>
              <a:rPr lang="en-US" dirty="0" err="1"/>
              <a:t>Kuta</a:t>
            </a:r>
            <a:r>
              <a:rPr lang="en-US" dirty="0"/>
              <a:t> is the best known beach, and is great for those who like to combine sun, surfing, and socializing.</a:t>
            </a:r>
            <a:endParaRPr lang="cs-CZ" dirty="0"/>
          </a:p>
          <a:p>
            <a:pPr marL="285750" indent="-285750" algn="just">
              <a:buFont typeface="Wingdings" panose="05000000000000000000" pitchFamily="2" charset="2"/>
              <a:buChar char="q"/>
            </a:pPr>
            <a:r>
              <a:rPr lang="en-US" dirty="0"/>
              <a:t>This ancient temple is one of the most famous and culturally significant landmarks in Indonesia. </a:t>
            </a:r>
            <a:r>
              <a:rPr lang="en-US" b="1" dirty="0"/>
              <a:t>Borobudur</a:t>
            </a:r>
            <a:r>
              <a:rPr lang="en-US" dirty="0"/>
              <a:t> was built in the 8th century and constructed in the shape of a traditional Buddhist mandala. It is a UNESCO World Heritage site, and is considered one of the greatest Buddhist sites in the world</a:t>
            </a:r>
            <a:r>
              <a:rPr lang="cs-CZ" dirty="0"/>
              <a:t>.</a:t>
            </a:r>
          </a:p>
          <a:p>
            <a:pPr marL="285750" indent="-285750" algn="just">
              <a:buFont typeface="Wingdings" panose="05000000000000000000" pitchFamily="2" charset="2"/>
              <a:buChar char="q"/>
            </a:pPr>
            <a:r>
              <a:rPr lang="en-US" dirty="0"/>
              <a:t>No trip to Indonesia would be complete without seeing some orangutans, and Borneo is a great place to visit these beautiful and endangered creatures. Though orangutans still live in the wild, several sanctuaries rescue and protect orangutans as land development infringes on their natural habitat. </a:t>
            </a:r>
            <a:r>
              <a:rPr lang="en-US" b="1" dirty="0" err="1"/>
              <a:t>Tanjung</a:t>
            </a:r>
            <a:r>
              <a:rPr lang="en-US" b="1" dirty="0"/>
              <a:t> </a:t>
            </a:r>
            <a:r>
              <a:rPr lang="en-US" b="1" dirty="0" err="1"/>
              <a:t>Puting</a:t>
            </a:r>
            <a:r>
              <a:rPr lang="en-US" b="1" dirty="0"/>
              <a:t> National Park</a:t>
            </a:r>
            <a:r>
              <a:rPr lang="en-US" dirty="0"/>
              <a:t> in Kalimantan, Borneo, is home to the largest orangutan population in the world, as well as other primates, birds, and reptiles. </a:t>
            </a:r>
          </a:p>
        </p:txBody>
      </p:sp>
    </p:spTree>
    <p:extLst>
      <p:ext uri="{BB962C8B-B14F-4D97-AF65-F5344CB8AC3E}">
        <p14:creationId xmlns:p14="http://schemas.microsoft.com/office/powerpoint/2010/main" val="2945570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Indonesia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b="1" dirty="0"/>
              <a:t>The </a:t>
            </a:r>
            <a:r>
              <a:rPr lang="en-US" b="1" dirty="0" err="1"/>
              <a:t>Gili</a:t>
            </a:r>
            <a:r>
              <a:rPr lang="en-US" b="1" dirty="0"/>
              <a:t> Islands </a:t>
            </a:r>
            <a:r>
              <a:rPr lang="en-US" dirty="0"/>
              <a:t>are a major draw in Lombok, which has risen in popularity among backpackers and tourists in recent years.</a:t>
            </a:r>
            <a:endParaRPr lang="cs-CZ" dirty="0"/>
          </a:p>
          <a:p>
            <a:pPr marL="285750" indent="-285750" algn="just">
              <a:buFont typeface="Wingdings" panose="05000000000000000000" pitchFamily="2" charset="2"/>
              <a:buChar char="q"/>
            </a:pPr>
            <a:r>
              <a:rPr lang="en-US" dirty="0"/>
              <a:t>The </a:t>
            </a:r>
            <a:r>
              <a:rPr lang="en-US" dirty="0" err="1"/>
              <a:t>komodos</a:t>
            </a:r>
            <a:r>
              <a:rPr lang="en-US" dirty="0"/>
              <a:t> of Indonesia are no mythical creatures, however they are fierce and deadly animals. </a:t>
            </a:r>
            <a:r>
              <a:rPr lang="en-US" b="1" dirty="0"/>
              <a:t>Komodo National Park, </a:t>
            </a:r>
            <a:r>
              <a:rPr lang="en-US" dirty="0"/>
              <a:t>a UNESCO World Heritage site, encompasses five main islands and a number of smaller ones, as well as the surrounding marine areas. </a:t>
            </a:r>
            <a:endParaRPr lang="cs-CZ" dirty="0"/>
          </a:p>
          <a:p>
            <a:pPr marL="285750" indent="-285750" algn="just">
              <a:buFont typeface="Wingdings" panose="05000000000000000000" pitchFamily="2" charset="2"/>
              <a:buChar char="q"/>
            </a:pPr>
            <a:r>
              <a:rPr lang="en-US" b="1" dirty="0" err="1"/>
              <a:t>Ubud</a:t>
            </a:r>
            <a:r>
              <a:rPr lang="en-US" dirty="0"/>
              <a:t> is the cultural heart of Bali, and it's here you'll find the Sacred Monkey Forest, a serene space where you can feel the ancient majesty of the island. </a:t>
            </a:r>
            <a:endParaRPr lang="cs-CZ" dirty="0"/>
          </a:p>
          <a:p>
            <a:pPr marL="285750" indent="-285750" algn="just">
              <a:buFont typeface="Wingdings" panose="05000000000000000000" pitchFamily="2" charset="2"/>
              <a:buChar char="q"/>
            </a:pPr>
            <a:r>
              <a:rPr lang="en-US" dirty="0"/>
              <a:t>Indonesia sits on the </a:t>
            </a:r>
            <a:r>
              <a:rPr lang="en-US" b="1" dirty="0"/>
              <a:t>Ring of Fire, </a:t>
            </a:r>
            <a:r>
              <a:rPr lang="en-US" dirty="0"/>
              <a:t>an area with some of the most active volcanoes in the world. Many of the country's volcanoes, such as Mount </a:t>
            </a:r>
            <a:r>
              <a:rPr lang="en-US" dirty="0" err="1"/>
              <a:t>Merapi</a:t>
            </a:r>
            <a:r>
              <a:rPr lang="en-US" dirty="0"/>
              <a:t>, are famous for their violent eruptions and their stunning, but dangerous beauty.</a:t>
            </a:r>
            <a:endParaRPr lang="cs-CZ" dirty="0"/>
          </a:p>
          <a:p>
            <a:pPr marL="285750" indent="-285750" algn="just">
              <a:buFont typeface="Wingdings" panose="05000000000000000000" pitchFamily="2" charset="2"/>
              <a:buChar char="q"/>
            </a:pPr>
            <a:r>
              <a:rPr lang="en-US" dirty="0"/>
              <a:t>A visit to </a:t>
            </a:r>
            <a:r>
              <a:rPr lang="en-US" b="1" dirty="0" err="1"/>
              <a:t>Tana</a:t>
            </a:r>
            <a:r>
              <a:rPr lang="en-US" b="1" dirty="0"/>
              <a:t> </a:t>
            </a:r>
            <a:r>
              <a:rPr lang="en-US" b="1" dirty="0" err="1"/>
              <a:t>Toraja</a:t>
            </a:r>
            <a:r>
              <a:rPr lang="en-US" b="1" dirty="0"/>
              <a:t> </a:t>
            </a:r>
            <a:r>
              <a:rPr lang="en-US" dirty="0"/>
              <a:t>in South Sulawesi Province will not only feel like you've stepped far back in time, but also offers a look at the richness and diversity of Indonesia's long-standing cultures</a:t>
            </a:r>
            <a:r>
              <a:rPr lang="cs-CZ" dirty="0"/>
              <a:t>.</a:t>
            </a:r>
            <a:endParaRPr lang="en-US" dirty="0"/>
          </a:p>
        </p:txBody>
      </p:sp>
    </p:spTree>
    <p:extLst>
      <p:ext uri="{BB962C8B-B14F-4D97-AF65-F5344CB8AC3E}">
        <p14:creationId xmlns:p14="http://schemas.microsoft.com/office/powerpoint/2010/main" val="431722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Thailand</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b="1" dirty="0"/>
              <a:t>Thailand's terrain</a:t>
            </a:r>
            <a:r>
              <a:rPr lang="en-US" dirty="0"/>
              <a:t> includes relatively high mountains in the north that extend southward (in a narrow strip) along its Burma border to the northern edges of Malaysia.</a:t>
            </a:r>
          </a:p>
          <a:p>
            <a:pPr marL="285750" indent="-285750" algn="just">
              <a:buFont typeface="Wingdings" panose="05000000000000000000" pitchFamily="2" charset="2"/>
              <a:buChar char="q"/>
            </a:pPr>
            <a:r>
              <a:rPr lang="en-US" dirty="0"/>
              <a:t>The highest point of the country is </a:t>
            </a:r>
            <a:r>
              <a:rPr lang="en-US" dirty="0" err="1"/>
              <a:t>Doi</a:t>
            </a:r>
            <a:r>
              <a:rPr lang="en-US" dirty="0"/>
              <a:t> </a:t>
            </a:r>
            <a:r>
              <a:rPr lang="en-US" dirty="0" err="1"/>
              <a:t>Inthanon</a:t>
            </a:r>
            <a:r>
              <a:rPr lang="en-US" dirty="0"/>
              <a:t> whose summit peaks at (2,576 m); the lowest point is the Gulf of Thailand (0 m).</a:t>
            </a:r>
          </a:p>
          <a:p>
            <a:pPr marL="285750" indent="-285750" algn="just">
              <a:buFont typeface="Wingdings" panose="05000000000000000000" pitchFamily="2" charset="2"/>
              <a:buChar char="q"/>
            </a:pPr>
            <a:r>
              <a:rPr lang="en-US" dirty="0"/>
              <a:t>Thailand's fertile central plain is dominated by the </a:t>
            </a:r>
            <a:r>
              <a:rPr lang="en-US" b="1" dirty="0"/>
              <a:t>Chao Phraya River</a:t>
            </a:r>
            <a:r>
              <a:rPr lang="en-US" dirty="0"/>
              <a:t>, which flows for (372 km), and is home to some of the most historically significant and densely populated settlements of Thailand; the river and its tributaries drain into a delta south of Bangkok. </a:t>
            </a:r>
            <a:endParaRPr lang="cs-CZ" dirty="0"/>
          </a:p>
          <a:p>
            <a:pPr marL="285750" indent="-285750" algn="just">
              <a:buFont typeface="Wingdings" panose="05000000000000000000" pitchFamily="2" charset="2"/>
              <a:buChar char="q"/>
            </a:pPr>
            <a:r>
              <a:rPr lang="en-US" dirty="0"/>
              <a:t> </a:t>
            </a:r>
            <a:r>
              <a:rPr lang="en-US" b="1" dirty="0"/>
              <a:t>The </a:t>
            </a:r>
            <a:r>
              <a:rPr lang="en-US" b="1" dirty="0" err="1"/>
              <a:t>Khorat</a:t>
            </a:r>
            <a:r>
              <a:rPr lang="en-US" b="1" dirty="0"/>
              <a:t> Plateau, </a:t>
            </a:r>
            <a:r>
              <a:rPr lang="en-US" dirty="0"/>
              <a:t>a region of rolling low hills and small, shallow lakes, drains into the Mekong River system on its border with Laos.</a:t>
            </a:r>
          </a:p>
          <a:p>
            <a:pPr marL="285750" indent="-285750" algn="just">
              <a:buFont typeface="Wingdings" panose="05000000000000000000" pitchFamily="2" charset="2"/>
              <a:buChar char="q"/>
            </a:pPr>
            <a:r>
              <a:rPr lang="en-US" dirty="0"/>
              <a:t>Along its southern peninsula (Isthmus of </a:t>
            </a:r>
            <a:r>
              <a:rPr lang="en-US" dirty="0" err="1"/>
              <a:t>Kra</a:t>
            </a:r>
            <a:r>
              <a:rPr lang="en-US" dirty="0"/>
              <a:t>) the land fades into mangrove swamps. Numerous islands are found off the coastline, with Phuket being the most famous. </a:t>
            </a:r>
          </a:p>
        </p:txBody>
      </p:sp>
    </p:spTree>
    <p:extLst>
      <p:ext uri="{BB962C8B-B14F-4D97-AF65-F5344CB8AC3E}">
        <p14:creationId xmlns:p14="http://schemas.microsoft.com/office/powerpoint/2010/main" val="2801329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Cyprus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There's no shortage of ancient sites in Cyprus but </a:t>
            </a:r>
            <a:r>
              <a:rPr lang="en-US" dirty="0" err="1"/>
              <a:t>Kourion</a:t>
            </a:r>
            <a:r>
              <a:rPr lang="en-US" dirty="0"/>
              <a:t> is the pick of the bunch. Romantically situated across a coastal cliff with tumbling views of the countryside and Mediterranean below, it's a magical place. The entire site is vast, but the most famous section is the </a:t>
            </a:r>
            <a:r>
              <a:rPr lang="en-US" b="1" dirty="0"/>
              <a:t>theater</a:t>
            </a:r>
            <a:r>
              <a:rPr lang="en-US" dirty="0"/>
              <a:t> and the </a:t>
            </a:r>
            <a:r>
              <a:rPr lang="en-US" b="1" dirty="0"/>
              <a:t>House of </a:t>
            </a:r>
            <a:r>
              <a:rPr lang="en-US" b="1" dirty="0" err="1"/>
              <a:t>Eustolios</a:t>
            </a:r>
            <a:r>
              <a:rPr lang="en-US" b="1" dirty="0"/>
              <a:t>,</a:t>
            </a:r>
            <a:r>
              <a:rPr lang="en-US" dirty="0"/>
              <a:t> which holds a clutch of fine, well-preserved mosaics. For those with more time up their sleeves, the large </a:t>
            </a:r>
            <a:r>
              <a:rPr lang="en-US" b="1" dirty="0"/>
              <a:t>Byzantine basilica</a:t>
            </a:r>
            <a:r>
              <a:rPr lang="en-US" dirty="0"/>
              <a:t> area is wonderfully picturesque with its tumbled columns and scraps of mosaic floor.</a:t>
            </a:r>
            <a:endParaRPr lang="cs-CZ" dirty="0"/>
          </a:p>
          <a:p>
            <a:pPr marL="285750" indent="-285750" algn="just">
              <a:buFont typeface="Wingdings" panose="05000000000000000000" pitchFamily="2" charset="2"/>
              <a:buChar char="q"/>
            </a:pPr>
            <a:r>
              <a:rPr lang="en-US" dirty="0"/>
              <a:t>One of the Mediterranean's most beautiful </a:t>
            </a:r>
            <a:r>
              <a:rPr lang="en-US" b="1" dirty="0"/>
              <a:t>castle</a:t>
            </a:r>
            <a:r>
              <a:rPr lang="en-US" dirty="0"/>
              <a:t> ruins, </a:t>
            </a:r>
            <a:r>
              <a:rPr lang="en-US" b="1" dirty="0"/>
              <a:t>St. </a:t>
            </a:r>
            <a:r>
              <a:rPr lang="en-US" b="1" dirty="0" err="1"/>
              <a:t>Hilarion's</a:t>
            </a:r>
            <a:r>
              <a:rPr lang="en-US" b="1" dirty="0"/>
              <a:t> </a:t>
            </a:r>
            <a:r>
              <a:rPr lang="en-US" dirty="0"/>
              <a:t>is an old Crusader bastion and the home of plenty of local legends and myths - the most famous being that a fairy queen, who spent her time charming local shepherds, built the castle here.</a:t>
            </a:r>
            <a:endParaRPr lang="cs-CZ" dirty="0"/>
          </a:p>
          <a:p>
            <a:pPr marL="285750" indent="-285750" algn="just">
              <a:buFont typeface="Wingdings" panose="05000000000000000000" pitchFamily="2" charset="2"/>
              <a:buChar char="q"/>
            </a:pPr>
            <a:r>
              <a:rPr lang="cs-CZ" dirty="0"/>
              <a:t>E</a:t>
            </a:r>
            <a:r>
              <a:rPr lang="en-US" dirty="0" err="1"/>
              <a:t>asygoing</a:t>
            </a:r>
            <a:r>
              <a:rPr lang="en-US" dirty="0"/>
              <a:t> </a:t>
            </a:r>
            <a:r>
              <a:rPr lang="en-US" dirty="0" err="1"/>
              <a:t>Larnaca</a:t>
            </a:r>
            <a:r>
              <a:rPr lang="en-US" dirty="0"/>
              <a:t>, on the island's southeast side, may be a seaside resort, but it's kept its local soul. All the facilities for sun- and sand-based fun can be found, but the old crumbling Turkish Quarter (called </a:t>
            </a:r>
            <a:r>
              <a:rPr lang="en-US" dirty="0" err="1"/>
              <a:t>Skala</a:t>
            </a:r>
            <a:r>
              <a:rPr lang="en-US" dirty="0"/>
              <a:t>) and ornate </a:t>
            </a:r>
            <a:r>
              <a:rPr lang="en-US" b="1" dirty="0" err="1"/>
              <a:t>Agios</a:t>
            </a:r>
            <a:r>
              <a:rPr lang="en-US" b="1" dirty="0"/>
              <a:t> </a:t>
            </a:r>
            <a:r>
              <a:rPr lang="en-US" b="1" dirty="0" err="1"/>
              <a:t>Lazaros</a:t>
            </a:r>
            <a:r>
              <a:rPr lang="en-US" dirty="0"/>
              <a:t> (Church of St. Lazarus) give the town an interesting historical edge</a:t>
            </a:r>
            <a:r>
              <a:rPr lang="cs-CZ" dirty="0"/>
              <a:t>.</a:t>
            </a:r>
            <a:endParaRPr lang="en-US" dirty="0"/>
          </a:p>
        </p:txBody>
      </p:sp>
    </p:spTree>
    <p:extLst>
      <p:ext uri="{BB962C8B-B14F-4D97-AF65-F5344CB8AC3E}">
        <p14:creationId xmlns:p14="http://schemas.microsoft.com/office/powerpoint/2010/main" val="8798125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Thailand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Krabi</a:t>
            </a:r>
            <a:r>
              <a:rPr lang="en-US" b="1" dirty="0"/>
              <a:t> </a:t>
            </a:r>
            <a:r>
              <a:rPr lang="en-US" dirty="0"/>
              <a:t>province is home to some of Thailand's most famous beach destinations, and </a:t>
            </a:r>
            <a:r>
              <a:rPr lang="en-US" dirty="0" err="1"/>
              <a:t>Railay</a:t>
            </a:r>
            <a:r>
              <a:rPr lang="en-US" dirty="0"/>
              <a:t> is the cream of the crop. Widely considered one of the best beaches in the country, </a:t>
            </a:r>
            <a:r>
              <a:rPr lang="en-US" dirty="0" err="1"/>
              <a:t>Railay</a:t>
            </a:r>
            <a:r>
              <a:rPr lang="en-US" dirty="0"/>
              <a:t> delivers on promises of white sand beaches, clear blue water, and a feeling that you've found a slice of paradise. You have to take a boat to reach the island getaway, with services available from </a:t>
            </a:r>
            <a:r>
              <a:rPr lang="en-US" dirty="0" err="1"/>
              <a:t>Krabi</a:t>
            </a:r>
            <a:r>
              <a:rPr lang="en-US" dirty="0"/>
              <a:t> town and </a:t>
            </a:r>
            <a:r>
              <a:rPr lang="en-US" dirty="0" err="1"/>
              <a:t>Ao</a:t>
            </a:r>
            <a:r>
              <a:rPr lang="en-US" dirty="0"/>
              <a:t> </a:t>
            </a:r>
            <a:r>
              <a:rPr lang="en-US" dirty="0" err="1"/>
              <a:t>Nang.The</a:t>
            </a:r>
            <a:r>
              <a:rPr lang="en-US" dirty="0"/>
              <a:t> beaches are the main reason to visit </a:t>
            </a:r>
            <a:r>
              <a:rPr lang="en-US" b="1" dirty="0" err="1"/>
              <a:t>Railay</a:t>
            </a:r>
            <a:r>
              <a:rPr lang="en-US" b="1" dirty="0"/>
              <a:t>, </a:t>
            </a:r>
            <a:r>
              <a:rPr lang="en-US" dirty="0"/>
              <a:t>but it's also a rock-climbing hotspot. </a:t>
            </a:r>
            <a:endParaRPr lang="cs-CZ" dirty="0"/>
          </a:p>
          <a:p>
            <a:pPr marL="285750" indent="-285750" algn="just">
              <a:buFont typeface="Wingdings" panose="05000000000000000000" pitchFamily="2" charset="2"/>
              <a:buChar char="q"/>
            </a:pPr>
            <a:r>
              <a:rPr lang="en-US" b="1" dirty="0"/>
              <a:t>The Phi </a:t>
            </a:r>
            <a:r>
              <a:rPr lang="en-US" b="1" dirty="0" err="1"/>
              <a:t>Phi</a:t>
            </a:r>
            <a:r>
              <a:rPr lang="en-US" b="1" dirty="0"/>
              <a:t> Islands</a:t>
            </a:r>
            <a:r>
              <a:rPr lang="en-US" dirty="0"/>
              <a:t>, also in </a:t>
            </a:r>
            <a:r>
              <a:rPr lang="en-US" dirty="0" err="1"/>
              <a:t>Krabi</a:t>
            </a:r>
            <a:r>
              <a:rPr lang="en-US" dirty="0"/>
              <a:t>, are one of Thailand's most popular resort areas for a reason. Only Phi </a:t>
            </a:r>
            <a:r>
              <a:rPr lang="en-US" dirty="0" err="1"/>
              <a:t>Phi</a:t>
            </a:r>
            <a:r>
              <a:rPr lang="en-US" dirty="0"/>
              <a:t> Don is inhabited, with day trips available to the surrounding islands. One of the fun spots on </a:t>
            </a:r>
            <a:r>
              <a:rPr lang="en-US" dirty="0" err="1"/>
              <a:t>Koh</a:t>
            </a:r>
            <a:r>
              <a:rPr lang="en-US" dirty="0"/>
              <a:t> Phi </a:t>
            </a:r>
            <a:r>
              <a:rPr lang="en-US" dirty="0" err="1"/>
              <a:t>Phi</a:t>
            </a:r>
            <a:r>
              <a:rPr lang="en-US" dirty="0"/>
              <a:t> is </a:t>
            </a:r>
            <a:r>
              <a:rPr lang="en-US" b="1" dirty="0"/>
              <a:t>Monkey Beach</a:t>
            </a:r>
            <a:r>
              <a:rPr lang="en-US" dirty="0"/>
              <a:t>, where you'll come face-to-face, literally, with the namesake creatures</a:t>
            </a:r>
            <a:r>
              <a:rPr lang="cs-CZ" dirty="0"/>
              <a:t>.</a:t>
            </a:r>
          </a:p>
          <a:p>
            <a:pPr marL="285750" indent="-285750" algn="just">
              <a:buFont typeface="Wingdings" panose="05000000000000000000" pitchFamily="2" charset="2"/>
              <a:buChar char="q"/>
            </a:pPr>
            <a:r>
              <a:rPr lang="en-US" dirty="0"/>
              <a:t>Even if your plans for Thailand mainly involve frolicking on a beach, cozying up to elephants, and eating as much </a:t>
            </a:r>
            <a:r>
              <a:rPr lang="en-US" dirty="0" err="1"/>
              <a:t>Massaman</a:t>
            </a:r>
            <a:r>
              <a:rPr lang="en-US" dirty="0"/>
              <a:t> curry and tom </a:t>
            </a:r>
            <a:r>
              <a:rPr lang="en-US" dirty="0" err="1"/>
              <a:t>ka</a:t>
            </a:r>
            <a:r>
              <a:rPr lang="en-US" dirty="0"/>
              <a:t> </a:t>
            </a:r>
            <a:r>
              <a:rPr lang="en-US" dirty="0" err="1"/>
              <a:t>gai</a:t>
            </a:r>
            <a:r>
              <a:rPr lang="en-US" dirty="0"/>
              <a:t> as humanly possible, you'll probably spend at least a day or two in Bangkok. There's plenty to see and do in the capital, but it's perhaps best to start with the </a:t>
            </a:r>
            <a:r>
              <a:rPr lang="en-US" b="1" dirty="0"/>
              <a:t>Grand Palace. </a:t>
            </a:r>
          </a:p>
        </p:txBody>
      </p:sp>
    </p:spTree>
    <p:extLst>
      <p:ext uri="{BB962C8B-B14F-4D97-AF65-F5344CB8AC3E}">
        <p14:creationId xmlns:p14="http://schemas.microsoft.com/office/powerpoint/2010/main" val="2649928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Thailand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970318"/>
          </a:xfrm>
          <a:prstGeom prst="rect">
            <a:avLst/>
          </a:prstGeom>
        </p:spPr>
        <p:txBody>
          <a:bodyPr wrap="square">
            <a:spAutoFit/>
          </a:bodyPr>
          <a:lstStyle/>
          <a:p>
            <a:pPr marL="285750" indent="-285750" algn="just">
              <a:buFont typeface="Wingdings" panose="05000000000000000000" pitchFamily="2" charset="2"/>
              <a:buChar char="q"/>
            </a:pPr>
            <a:r>
              <a:rPr lang="en-US" dirty="0"/>
              <a:t>Every Thailand visitor looks forward to cheap and delicious food, and it can be found in abundance at </a:t>
            </a:r>
            <a:r>
              <a:rPr lang="en-US" b="1" dirty="0"/>
              <a:t>Chiang Mai's Sunday Night Walking Street</a:t>
            </a:r>
            <a:r>
              <a:rPr lang="en-US" dirty="0"/>
              <a:t>. Vendors sell all kinds of treats: pad Thai, chicken satay, samosas, crab cakes, fried bananas, sweet </a:t>
            </a:r>
            <a:r>
              <a:rPr lang="en-US" dirty="0" err="1"/>
              <a:t>rotees</a:t>
            </a:r>
            <a:r>
              <a:rPr lang="en-US" dirty="0"/>
              <a:t>, and fresh fruit shakes</a:t>
            </a:r>
            <a:r>
              <a:rPr lang="cs-CZ" dirty="0"/>
              <a:t>.</a:t>
            </a:r>
          </a:p>
          <a:p>
            <a:pPr marL="285750" indent="-285750" algn="just">
              <a:buFont typeface="Wingdings" panose="05000000000000000000" pitchFamily="2" charset="2"/>
              <a:buChar char="q"/>
            </a:pPr>
            <a:r>
              <a:rPr lang="en-US" dirty="0"/>
              <a:t>Thailand's reputation as a country of beautiful landscapes and friendly people is thanks largely to the world-renowned southern beaches. Most people don't realize that the vast north is also home to breathtaking landscapes, though these are of a different nature entirely. </a:t>
            </a:r>
            <a:r>
              <a:rPr lang="en-US" b="1" dirty="0" err="1"/>
              <a:t>Pai</a:t>
            </a:r>
            <a:r>
              <a:rPr lang="en-US" b="1" dirty="0"/>
              <a:t>, </a:t>
            </a:r>
            <a:r>
              <a:rPr lang="en-US" dirty="0"/>
              <a:t>in Mae Hong Son province, is a perfect place from which to enjoy the country's natural beauty as well as the famed Thai hospitality and cooking. </a:t>
            </a:r>
            <a:endParaRPr lang="cs-CZ" dirty="0"/>
          </a:p>
          <a:p>
            <a:pPr marL="285750" indent="-285750" algn="just">
              <a:buFont typeface="Wingdings" panose="05000000000000000000" pitchFamily="2" charset="2"/>
              <a:buChar char="q"/>
            </a:pPr>
            <a:r>
              <a:rPr lang="en-US" dirty="0"/>
              <a:t>Elephants are revered in Thailand, and statues and paintings of them can be seen everywhere you go</a:t>
            </a:r>
            <a:r>
              <a:rPr lang="cs-CZ" dirty="0"/>
              <a:t> but </a:t>
            </a:r>
            <a:r>
              <a:rPr lang="en-US" dirty="0"/>
              <a:t>more exciting is the chance to see them in their natural environment, and </a:t>
            </a:r>
            <a:r>
              <a:rPr lang="en-US" b="1" dirty="0" err="1"/>
              <a:t>Khao</a:t>
            </a:r>
            <a:r>
              <a:rPr lang="en-US" b="1" dirty="0"/>
              <a:t> </a:t>
            </a:r>
            <a:r>
              <a:rPr lang="en-US" b="1" dirty="0" err="1"/>
              <a:t>Yai</a:t>
            </a:r>
            <a:r>
              <a:rPr lang="en-US" b="1" dirty="0"/>
              <a:t> National Park</a:t>
            </a:r>
            <a:r>
              <a:rPr lang="en-US" dirty="0"/>
              <a:t> provides a great opportunity to do just that. </a:t>
            </a:r>
            <a:endParaRPr lang="cs-CZ" dirty="0"/>
          </a:p>
          <a:p>
            <a:pPr marL="285750" indent="-285750" algn="just">
              <a:buFont typeface="Wingdings" panose="05000000000000000000" pitchFamily="2" charset="2"/>
              <a:buChar char="q"/>
            </a:pPr>
            <a:r>
              <a:rPr lang="en-US" b="1" dirty="0" err="1"/>
              <a:t>Sukhothai's</a:t>
            </a:r>
            <a:r>
              <a:rPr lang="en-US" b="1" dirty="0"/>
              <a:t> Old City </a:t>
            </a:r>
            <a:r>
              <a:rPr lang="en-US" dirty="0"/>
              <a:t>is a UNESCO World Heritage site, and much has been invested to restore and preserve one of Thailand's most significant historical sites</a:t>
            </a:r>
            <a:endParaRPr lang="en-US" b="1" dirty="0"/>
          </a:p>
        </p:txBody>
      </p:sp>
    </p:spTree>
    <p:extLst>
      <p:ext uri="{BB962C8B-B14F-4D97-AF65-F5344CB8AC3E}">
        <p14:creationId xmlns:p14="http://schemas.microsoft.com/office/powerpoint/2010/main" val="2045526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Cyprus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31873"/>
          </a:xfrm>
          <a:prstGeom prst="rect">
            <a:avLst/>
          </a:prstGeom>
        </p:spPr>
        <p:txBody>
          <a:bodyPr wrap="square">
            <a:spAutoFit/>
          </a:bodyPr>
          <a:lstStyle/>
          <a:p>
            <a:pPr marL="285750" indent="-285750" algn="just">
              <a:buFont typeface="Wingdings" panose="05000000000000000000" pitchFamily="2" charset="2"/>
              <a:buChar char="q"/>
            </a:pPr>
            <a:r>
              <a:rPr lang="en-US" sz="1600" dirty="0"/>
              <a:t>The most beautiful region in Cyprus is the lonely and rugged </a:t>
            </a:r>
            <a:r>
              <a:rPr lang="en-US" sz="1600" b="1" dirty="0" err="1"/>
              <a:t>Karpas</a:t>
            </a:r>
            <a:r>
              <a:rPr lang="en-US" sz="1600" b="1" dirty="0"/>
              <a:t> Peninsula, </a:t>
            </a:r>
            <a:r>
              <a:rPr lang="en-US" sz="1600" dirty="0"/>
              <a:t>which stretches out in a long finger of golden beaches backed by rugged hills in the northeast of the island (in North Cyprus). It's Cyprus' least trodden area with sublime hiking, quaint villages, and hidden historical sites in abundance. This is the place you need to head if you want to experience the undiscovered and undeveloped island life of old. Venture out for the day in a car (the area has virtually no public transport) and visit the mosaics of </a:t>
            </a:r>
            <a:r>
              <a:rPr lang="en-US" sz="1600" b="1" dirty="0" err="1"/>
              <a:t>Agia</a:t>
            </a:r>
            <a:r>
              <a:rPr lang="en-US" sz="1600" b="1" dirty="0"/>
              <a:t> </a:t>
            </a:r>
            <a:r>
              <a:rPr lang="en-US" sz="1600" b="1" dirty="0" err="1"/>
              <a:t>Triada</a:t>
            </a:r>
            <a:r>
              <a:rPr lang="en-US" sz="1600" dirty="0"/>
              <a:t> at </a:t>
            </a:r>
            <a:r>
              <a:rPr lang="en-US" sz="1600" dirty="0" err="1"/>
              <a:t>Sipahi</a:t>
            </a:r>
            <a:r>
              <a:rPr lang="en-US" sz="1600" dirty="0"/>
              <a:t> village before heading further northeast to remote </a:t>
            </a:r>
            <a:r>
              <a:rPr lang="en-US" sz="1600" dirty="0" err="1"/>
              <a:t>Dipkarpaz</a:t>
            </a:r>
            <a:r>
              <a:rPr lang="en-US" sz="1600" dirty="0"/>
              <a:t> village and the small ruin of </a:t>
            </a:r>
            <a:r>
              <a:rPr lang="en-US" sz="1600" b="1" dirty="0" err="1"/>
              <a:t>Agios</a:t>
            </a:r>
            <a:r>
              <a:rPr lang="en-US" sz="1600" b="1" dirty="0"/>
              <a:t> </a:t>
            </a:r>
            <a:r>
              <a:rPr lang="en-US" sz="1600" b="1" dirty="0" err="1"/>
              <a:t>Filon</a:t>
            </a:r>
            <a:r>
              <a:rPr lang="en-US" sz="1600" dirty="0"/>
              <a:t> church.</a:t>
            </a:r>
            <a:endParaRPr lang="cs-CZ" sz="1600" dirty="0"/>
          </a:p>
          <a:p>
            <a:pPr marL="285750" indent="-285750" algn="just">
              <a:buFont typeface="Wingdings" panose="05000000000000000000" pitchFamily="2" charset="2"/>
              <a:buChar char="q"/>
            </a:pPr>
            <a:r>
              <a:rPr lang="en-US" sz="1600" dirty="0"/>
              <a:t>This huge archaeological site is home to a wealth of marble ruins and ranks up there with Ancient </a:t>
            </a:r>
            <a:r>
              <a:rPr lang="en-US" sz="1600" dirty="0" err="1"/>
              <a:t>Kourion</a:t>
            </a:r>
            <a:r>
              <a:rPr lang="en-US" sz="1600" dirty="0"/>
              <a:t> as the top historical site on the island. Wandering along the dirt tracks of Salamis between sets of ruins from a muddle of different time periods is a lesson in the vast history of Cyprus. Grand Hellenistic statuary - missing their heads, which were lopped off by over-zealous Christians - sit amid the ruins of the </a:t>
            </a:r>
            <a:r>
              <a:rPr lang="en-US" sz="1600" b="1" dirty="0"/>
              <a:t>Gymnasium</a:t>
            </a:r>
            <a:r>
              <a:rPr lang="en-US" sz="1600" dirty="0"/>
              <a:t>.</a:t>
            </a:r>
            <a:endParaRPr lang="cs-CZ" sz="1600" dirty="0"/>
          </a:p>
          <a:p>
            <a:pPr marL="285750" indent="-285750" algn="just">
              <a:buFont typeface="Wingdings" panose="05000000000000000000" pitchFamily="2" charset="2"/>
              <a:buChar char="q"/>
            </a:pPr>
            <a:r>
              <a:rPr lang="en-US" sz="1600" dirty="0"/>
              <a:t>A vacation favorite, </a:t>
            </a:r>
            <a:r>
              <a:rPr lang="en-US" sz="1600" b="1" dirty="0" err="1"/>
              <a:t>Paphos</a:t>
            </a:r>
            <a:r>
              <a:rPr lang="en-US" sz="1600" b="1" dirty="0"/>
              <a:t> </a:t>
            </a:r>
            <a:r>
              <a:rPr lang="en-US" sz="1600" dirty="0"/>
              <a:t>for most people, is all about sun, sand, and sea. Alongside its beachy vibes, though, this seaside resort is home to a swag of important historical tourist attractions </a:t>
            </a:r>
            <a:r>
              <a:rPr lang="cs-CZ" sz="1600" dirty="0"/>
              <a:t>- </a:t>
            </a:r>
            <a:r>
              <a:rPr lang="en-US" sz="1600" b="1" dirty="0"/>
              <a:t>Ruins of </a:t>
            </a:r>
            <a:r>
              <a:rPr lang="en-US" sz="1600" b="1" dirty="0" err="1"/>
              <a:t>Paphos</a:t>
            </a:r>
            <a:r>
              <a:rPr lang="en-US" sz="1600" b="1" dirty="0"/>
              <a:t> Archaeological Site</a:t>
            </a:r>
            <a:r>
              <a:rPr lang="cs-CZ" sz="1600" b="1" dirty="0"/>
              <a:t>, </a:t>
            </a:r>
            <a:r>
              <a:rPr lang="cs-CZ" sz="1600" b="1" dirty="0" err="1"/>
              <a:t>Tombs</a:t>
            </a:r>
            <a:r>
              <a:rPr lang="cs-CZ" sz="1600" b="1" dirty="0"/>
              <a:t> </a:t>
            </a:r>
            <a:r>
              <a:rPr lang="cs-CZ" sz="1600" b="1" dirty="0" err="1"/>
              <a:t>of</a:t>
            </a:r>
            <a:r>
              <a:rPr lang="cs-CZ" sz="1600" b="1" dirty="0"/>
              <a:t> </a:t>
            </a:r>
            <a:r>
              <a:rPr lang="cs-CZ" sz="1600" b="1" dirty="0" err="1"/>
              <a:t>the</a:t>
            </a:r>
            <a:r>
              <a:rPr lang="cs-CZ" sz="1600" b="1" dirty="0"/>
              <a:t> </a:t>
            </a:r>
            <a:r>
              <a:rPr lang="cs-CZ" sz="1600" b="1" dirty="0" err="1"/>
              <a:t>Kings</a:t>
            </a:r>
            <a:r>
              <a:rPr lang="cs-CZ" sz="1600" b="1" dirty="0"/>
              <a:t>, </a:t>
            </a:r>
            <a:r>
              <a:rPr lang="cs-CZ" sz="1600" b="1" dirty="0" err="1"/>
              <a:t>Paphos</a:t>
            </a:r>
            <a:r>
              <a:rPr lang="cs-CZ" sz="1600" b="1" dirty="0"/>
              <a:t> </a:t>
            </a:r>
            <a:r>
              <a:rPr lang="cs-CZ" sz="1600" b="1" dirty="0" err="1"/>
              <a:t>Coastal</a:t>
            </a:r>
            <a:r>
              <a:rPr lang="cs-CZ" sz="1600" b="1" dirty="0"/>
              <a:t> </a:t>
            </a:r>
            <a:r>
              <a:rPr lang="cs-CZ" sz="1600" b="1" dirty="0" err="1"/>
              <a:t>Boardwalk</a:t>
            </a:r>
            <a:r>
              <a:rPr lang="cs-CZ" sz="1600" b="1" dirty="0"/>
              <a:t>, </a:t>
            </a:r>
            <a:r>
              <a:rPr lang="cs-CZ" sz="1600" b="1" dirty="0" err="1"/>
              <a:t>Paphos</a:t>
            </a:r>
            <a:r>
              <a:rPr lang="cs-CZ" sz="1600" b="1" dirty="0"/>
              <a:t> </a:t>
            </a:r>
            <a:r>
              <a:rPr lang="cs-CZ" sz="1600" b="1" dirty="0" err="1"/>
              <a:t>Fort</a:t>
            </a:r>
            <a:r>
              <a:rPr lang="cs-CZ" sz="1600" b="1" dirty="0"/>
              <a:t>, </a:t>
            </a:r>
            <a:r>
              <a:rPr lang="cs-CZ" sz="1600" b="1" dirty="0" err="1"/>
              <a:t>Paphos</a:t>
            </a:r>
            <a:r>
              <a:rPr lang="cs-CZ" sz="1600" b="1" dirty="0"/>
              <a:t>' </a:t>
            </a:r>
            <a:r>
              <a:rPr lang="cs-CZ" sz="1600" b="1" dirty="0" err="1"/>
              <a:t>Beaches</a:t>
            </a:r>
            <a:r>
              <a:rPr lang="cs-CZ" sz="1600" b="1" dirty="0"/>
              <a:t>.</a:t>
            </a:r>
            <a:endParaRPr lang="en-US" sz="1600" b="1" dirty="0"/>
          </a:p>
        </p:txBody>
      </p:sp>
    </p:spTree>
    <p:extLst>
      <p:ext uri="{BB962C8B-B14F-4D97-AF65-F5344CB8AC3E}">
        <p14:creationId xmlns:p14="http://schemas.microsoft.com/office/powerpoint/2010/main" val="3460392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Cyprus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If </a:t>
            </a:r>
            <a:r>
              <a:rPr lang="en-US" sz="1600" b="1" dirty="0"/>
              <a:t>castles</a:t>
            </a:r>
            <a:r>
              <a:rPr lang="en-US" sz="1600" dirty="0"/>
              <a:t> had cuteness competitions, </a:t>
            </a:r>
            <a:r>
              <a:rPr lang="en-US" sz="1600" b="1" dirty="0" err="1"/>
              <a:t>Kolossi</a:t>
            </a:r>
            <a:r>
              <a:rPr lang="en-US" sz="1600" b="1" dirty="0"/>
              <a:t> </a:t>
            </a:r>
            <a:r>
              <a:rPr lang="en-US" sz="1600" dirty="0"/>
              <a:t>would surely come up trumps. This tiny but perfectly formed castle just outside of Limassol is an old Crusader stronghold and a reminder of Cyprus' importance for the Europeans during the Holy Land Crusades. </a:t>
            </a:r>
            <a:endParaRPr lang="cs-CZ" sz="1600" dirty="0"/>
          </a:p>
          <a:p>
            <a:pPr marL="285750" indent="-285750" algn="just">
              <a:buFont typeface="Wingdings" panose="05000000000000000000" pitchFamily="2" charset="2"/>
              <a:buChar char="q"/>
            </a:pPr>
            <a:r>
              <a:rPr lang="en-US" sz="1600" b="1" dirty="0"/>
              <a:t>Cape Greco </a:t>
            </a:r>
            <a:r>
              <a:rPr lang="en-US" sz="1600" dirty="0"/>
              <a:t>is an impossibly pretty coastal national park with a variety of walking trails that start just east of the resort of </a:t>
            </a:r>
            <a:r>
              <a:rPr lang="en-US" sz="1600" dirty="0" err="1"/>
              <a:t>Agia</a:t>
            </a:r>
            <a:r>
              <a:rPr lang="en-US" sz="1600" dirty="0"/>
              <a:t> Napa.</a:t>
            </a:r>
            <a:endParaRPr lang="cs-CZ" sz="1600" dirty="0"/>
          </a:p>
          <a:p>
            <a:pPr marL="285750" indent="-285750" algn="just">
              <a:buFont typeface="Wingdings" panose="05000000000000000000" pitchFamily="2" charset="2"/>
              <a:buChar char="q"/>
            </a:pPr>
            <a:r>
              <a:rPr lang="en-US" sz="1600" dirty="0"/>
              <a:t>The </a:t>
            </a:r>
            <a:r>
              <a:rPr lang="en-US" sz="1600" b="1" dirty="0"/>
              <a:t>Troodos Massif</a:t>
            </a:r>
            <a:r>
              <a:rPr lang="en-US" sz="1600" dirty="0"/>
              <a:t> (Troodos Mountains), in the hill region of the southwest, are packed full of pretty villages full of stone-cut traditional houses and cobblestone alleys. They're also home to some of Cyprus' most amazing churches and monasteries that hold vibrant frescoes and wall paintings that date from the medieval era. The Troodos churches are so important historically that nine of them have been given UNESCO</a:t>
            </a:r>
            <a:r>
              <a:rPr lang="cs-CZ" sz="1600" dirty="0"/>
              <a:t>.</a:t>
            </a:r>
          </a:p>
          <a:p>
            <a:pPr marL="285750" indent="-285750" algn="just">
              <a:buFont typeface="Wingdings" panose="05000000000000000000" pitchFamily="2" charset="2"/>
              <a:buChar char="q"/>
            </a:pPr>
            <a:r>
              <a:rPr lang="en-US" sz="1600" dirty="0"/>
              <a:t>A swath of white sand loveliness that rolls onto the turquoise sea in </a:t>
            </a:r>
            <a:r>
              <a:rPr lang="en-US" sz="1600" b="1" dirty="0" err="1"/>
              <a:t>Agia</a:t>
            </a:r>
            <a:r>
              <a:rPr lang="en-US" sz="1600" b="1" dirty="0"/>
              <a:t> Napa</a:t>
            </a:r>
            <a:r>
              <a:rPr lang="en-US" sz="1600" dirty="0"/>
              <a:t>, </a:t>
            </a:r>
            <a:r>
              <a:rPr lang="en-US" sz="1600" dirty="0" err="1"/>
              <a:t>Nissi</a:t>
            </a:r>
            <a:r>
              <a:rPr lang="en-US" sz="1600" dirty="0"/>
              <a:t> Beach is Cyprus' most famous strip of sand.</a:t>
            </a:r>
            <a:endParaRPr lang="cs-CZ" sz="1600" dirty="0"/>
          </a:p>
          <a:p>
            <a:pPr marL="285750" indent="-285750" algn="just">
              <a:buFont typeface="Wingdings" panose="05000000000000000000" pitchFamily="2" charset="2"/>
              <a:buChar char="q"/>
            </a:pPr>
            <a:r>
              <a:rPr lang="en-US" sz="1600" dirty="0" err="1"/>
              <a:t>Kyrenia</a:t>
            </a:r>
            <a:r>
              <a:rPr lang="en-US" sz="1600" dirty="0"/>
              <a:t> (</a:t>
            </a:r>
            <a:r>
              <a:rPr lang="en-US" sz="1600" dirty="0" err="1"/>
              <a:t>Girne</a:t>
            </a:r>
            <a:r>
              <a:rPr lang="en-US" sz="1600" dirty="0"/>
              <a:t>) is North Cyprus' prettiest town having clung to the old Ottoman character of its </a:t>
            </a:r>
            <a:r>
              <a:rPr lang="en-US" sz="1600" dirty="0" err="1"/>
              <a:t>harborside</a:t>
            </a:r>
            <a:r>
              <a:rPr lang="en-US" sz="1600" dirty="0"/>
              <a:t> old district. </a:t>
            </a:r>
            <a:r>
              <a:rPr lang="en-US" sz="1600" b="1" dirty="0" err="1"/>
              <a:t>Kyrenia</a:t>
            </a:r>
            <a:r>
              <a:rPr lang="en-US" sz="1600" b="1" dirty="0"/>
              <a:t> Castle</a:t>
            </a:r>
            <a:r>
              <a:rPr lang="en-US" sz="1600" dirty="0"/>
              <a:t> overlooks the quaint harbor on the eastern side, and climbing up onto the castle's ramparts rewards you with fantastic views across the town.</a:t>
            </a:r>
          </a:p>
        </p:txBody>
      </p:sp>
    </p:spTree>
    <p:extLst>
      <p:ext uri="{BB962C8B-B14F-4D97-AF65-F5344CB8AC3E}">
        <p14:creationId xmlns:p14="http://schemas.microsoft.com/office/powerpoint/2010/main" val="904088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Turkey</a:t>
            </a:r>
            <a:r>
              <a:rPr lang="cs-CZ" dirty="0"/>
              <a:t>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The European side of </a:t>
            </a:r>
            <a:r>
              <a:rPr lang="en-US" sz="2200" b="1" dirty="0"/>
              <a:t>Turkey </a:t>
            </a:r>
            <a:r>
              <a:rPr lang="en-US" sz="2200" dirty="0"/>
              <a:t>is mostly a series of rolling hills, while across the Bosporus Strait into central Turkey, the land rises into an elevated central plateau (Anatolian), surrounded by (and mixed with) high, rugged mountains, including the Taurus, </a:t>
            </a:r>
            <a:r>
              <a:rPr lang="en-US" sz="2200" dirty="0" err="1"/>
              <a:t>Koroglu</a:t>
            </a:r>
            <a:r>
              <a:rPr lang="en-US" sz="2200" dirty="0"/>
              <a:t> and Pontic ranges.</a:t>
            </a:r>
          </a:p>
          <a:p>
            <a:pPr marL="285750" indent="-285750" algn="just">
              <a:buFont typeface="Wingdings" panose="05000000000000000000" pitchFamily="2" charset="2"/>
              <a:buChar char="q"/>
            </a:pPr>
            <a:r>
              <a:rPr lang="en-US" sz="2200" dirty="0"/>
              <a:t>Many peaks in Turkey exceed 10,000 feet, and the tallest, most rugged ones, are found in the </a:t>
            </a:r>
            <a:r>
              <a:rPr lang="en-US" sz="2200" b="1" dirty="0"/>
              <a:t>Eastern Taurus Mountains. </a:t>
            </a:r>
            <a:endParaRPr lang="cs-CZ" sz="2200" b="1" dirty="0"/>
          </a:p>
          <a:p>
            <a:pPr marL="285750" indent="-285750" algn="just">
              <a:buFont typeface="Wingdings" panose="05000000000000000000" pitchFamily="2" charset="2"/>
              <a:buChar char="q"/>
            </a:pPr>
            <a:r>
              <a:rPr lang="en-US" sz="2200" dirty="0"/>
              <a:t> Turkey's highest point is </a:t>
            </a:r>
            <a:r>
              <a:rPr lang="en-US" sz="2200" b="1" dirty="0"/>
              <a:t>Mt. Ararat </a:t>
            </a:r>
            <a:r>
              <a:rPr lang="en-US" sz="2200" dirty="0"/>
              <a:t>which peaks at (5,166m),</a:t>
            </a:r>
          </a:p>
          <a:p>
            <a:pPr marL="285750" indent="-285750" algn="just">
              <a:buFont typeface="Wingdings" panose="05000000000000000000" pitchFamily="2" charset="2"/>
              <a:buChar char="q"/>
            </a:pPr>
            <a:r>
              <a:rPr lang="en-US" sz="2200" dirty="0"/>
              <a:t>Along the Black Sea and Mediterranean coastlines the land is lower and quite fertile. </a:t>
            </a:r>
            <a:r>
              <a:rPr lang="en-US" sz="2200" b="1" dirty="0"/>
              <a:t>The </a:t>
            </a:r>
            <a:r>
              <a:rPr lang="en-US" sz="2200" b="1" dirty="0" err="1"/>
              <a:t>Tigras</a:t>
            </a:r>
            <a:r>
              <a:rPr lang="en-US" sz="2200" b="1" dirty="0"/>
              <a:t>, </a:t>
            </a:r>
            <a:r>
              <a:rPr lang="en-US" sz="2200" b="1" dirty="0" err="1"/>
              <a:t>Kizilirmak</a:t>
            </a:r>
            <a:r>
              <a:rPr lang="en-US" sz="2200" b="1" dirty="0"/>
              <a:t>, </a:t>
            </a:r>
            <a:r>
              <a:rPr lang="en-US" sz="2200" b="1" dirty="0" err="1"/>
              <a:t>Sakarya</a:t>
            </a:r>
            <a:r>
              <a:rPr lang="en-US" sz="2200" b="1" dirty="0"/>
              <a:t> and Euphrates </a:t>
            </a:r>
            <a:r>
              <a:rPr lang="en-US" sz="2200" dirty="0"/>
              <a:t>are the most significant rivers, and </a:t>
            </a:r>
            <a:r>
              <a:rPr lang="en-US" sz="2200" b="1" dirty="0"/>
              <a:t>Lake Van </a:t>
            </a:r>
            <a:r>
              <a:rPr lang="en-US" sz="2200" dirty="0"/>
              <a:t>is the largest lake. </a:t>
            </a:r>
          </a:p>
        </p:txBody>
      </p:sp>
    </p:spTree>
    <p:extLst>
      <p:ext uri="{BB962C8B-B14F-4D97-AF65-F5344CB8AC3E}">
        <p14:creationId xmlns:p14="http://schemas.microsoft.com/office/powerpoint/2010/main" val="346361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Turkey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785652"/>
          </a:xfrm>
          <a:prstGeom prst="rect">
            <a:avLst/>
          </a:prstGeom>
        </p:spPr>
        <p:txBody>
          <a:bodyPr wrap="square">
            <a:spAutoFit/>
          </a:bodyPr>
          <a:lstStyle/>
          <a:p>
            <a:pPr marL="285750" indent="-285750" algn="just">
              <a:buFont typeface="Wingdings" panose="05000000000000000000" pitchFamily="2" charset="2"/>
              <a:buChar char="q"/>
            </a:pPr>
            <a:r>
              <a:rPr lang="en-US" sz="1600" dirty="0"/>
              <a:t>Renowned as one of the most beautiful buildings in the world, the spellbinding Byzantine glory of the </a:t>
            </a:r>
            <a:r>
              <a:rPr lang="en-US" sz="1600" b="1" dirty="0" err="1"/>
              <a:t>Aya</a:t>
            </a:r>
            <a:r>
              <a:rPr lang="en-US" sz="1600" b="1" dirty="0"/>
              <a:t> </a:t>
            </a:r>
            <a:r>
              <a:rPr lang="en-US" sz="1600" b="1" dirty="0" err="1"/>
              <a:t>Sofya</a:t>
            </a:r>
            <a:r>
              <a:rPr lang="en-US" sz="1600" b="1" dirty="0"/>
              <a:t> Museum </a:t>
            </a:r>
            <a:r>
              <a:rPr lang="en-US" sz="1600" dirty="0"/>
              <a:t>(</a:t>
            </a:r>
            <a:r>
              <a:rPr lang="en-US" sz="1600" dirty="0" err="1"/>
              <a:t>Hagia</a:t>
            </a:r>
            <a:r>
              <a:rPr lang="en-US" sz="1600" dirty="0"/>
              <a:t> Sophia) is not only one of the top things to do in Istanbul, but also in Turkey</a:t>
            </a:r>
            <a:r>
              <a:rPr lang="cs-CZ" sz="1600" dirty="0"/>
              <a:t>.</a:t>
            </a:r>
          </a:p>
          <a:p>
            <a:pPr marL="285750" indent="-285750" algn="just">
              <a:buFont typeface="Wingdings" panose="05000000000000000000" pitchFamily="2" charset="2"/>
              <a:buChar char="q"/>
            </a:pPr>
            <a:r>
              <a:rPr lang="en-US" sz="1600" dirty="0"/>
              <a:t>Not to be missed, the mighty </a:t>
            </a:r>
            <a:r>
              <a:rPr lang="en-US" sz="1600" b="1" dirty="0"/>
              <a:t>ruin of Ephesus </a:t>
            </a:r>
            <a:r>
              <a:rPr lang="en-US" sz="1600" dirty="0"/>
              <a:t>is a city of colossal monuments and marble-columned roads. One of the most complete, still-standing Roman cities in the Mediterranean region, this is the place to experience what life must have been like during the golden age of the Roman Empire.</a:t>
            </a:r>
            <a:endParaRPr lang="cs-CZ" sz="1600" dirty="0"/>
          </a:p>
          <a:p>
            <a:pPr marL="285750" indent="-285750" algn="just">
              <a:buFont typeface="Wingdings" panose="05000000000000000000" pitchFamily="2" charset="2"/>
              <a:buChar char="q"/>
            </a:pPr>
            <a:r>
              <a:rPr lang="en-US" sz="1600" dirty="0"/>
              <a:t>The surreal swooping rock valleys of </a:t>
            </a:r>
            <a:r>
              <a:rPr lang="en-US" sz="1600" b="1" dirty="0"/>
              <a:t>Cappadocia </a:t>
            </a:r>
            <a:r>
              <a:rPr lang="en-US" sz="1600" dirty="0"/>
              <a:t>are every photographer's dream. Cliff ridges and hill crests are home to rippling panoramas of wave-like rock or wacky-shaped pinnacles that have been formed by millennia of wind and water action. </a:t>
            </a:r>
            <a:endParaRPr lang="cs-CZ" sz="1600" dirty="0"/>
          </a:p>
          <a:p>
            <a:pPr marL="285750" indent="-285750" algn="just">
              <a:buFont typeface="Wingdings" panose="05000000000000000000" pitchFamily="2" charset="2"/>
              <a:buChar char="q"/>
            </a:pPr>
            <a:r>
              <a:rPr lang="en-US" sz="1600" dirty="0"/>
              <a:t>Sumptuous beyond belief, the </a:t>
            </a:r>
            <a:r>
              <a:rPr lang="en-US" sz="1600" b="1" dirty="0" err="1"/>
              <a:t>Topkapı</a:t>
            </a:r>
            <a:r>
              <a:rPr lang="en-US" sz="1600" b="1" dirty="0"/>
              <a:t> Palace </a:t>
            </a:r>
            <a:r>
              <a:rPr lang="en-US" sz="1600" dirty="0"/>
              <a:t>takes you into the fantastical, opulent world of the sultans. It was from here that the sultans of the Ottoman Era carved out an empire that would extend up into Europe and down through the Middle East and into Africa</a:t>
            </a:r>
            <a:r>
              <a:rPr lang="cs-CZ" sz="1600" dirty="0"/>
              <a:t>.</a:t>
            </a:r>
          </a:p>
          <a:p>
            <a:pPr marL="285750" indent="-285750" algn="just">
              <a:buFont typeface="Wingdings" panose="05000000000000000000" pitchFamily="2" charset="2"/>
              <a:buChar char="q"/>
            </a:pPr>
            <a:r>
              <a:rPr lang="en-US" sz="1600" dirty="0"/>
              <a:t>One of Turkey's most famous natural wonders, the pure white travertine terraces of </a:t>
            </a:r>
            <a:r>
              <a:rPr lang="en-US" sz="1600" b="1" dirty="0" err="1"/>
              <a:t>Pamukkale</a:t>
            </a:r>
            <a:r>
              <a:rPr lang="en-US" sz="1600" dirty="0"/>
              <a:t> ("Cotton Castle" in English) cascade down the slope looking like an out-of-place snowfield amid the green landscape. Although the travertines are themselves a highlight of a Turkey trip, the vast and rambling ruins of Roman </a:t>
            </a:r>
            <a:r>
              <a:rPr lang="en-US" sz="1600" b="1" dirty="0"/>
              <a:t>Hierapolis</a:t>
            </a:r>
            <a:r>
              <a:rPr lang="en-US" sz="1600" dirty="0"/>
              <a:t>, an ancient spa town, lie on the top of this calcite hill</a:t>
            </a:r>
            <a:r>
              <a:rPr lang="cs-CZ" sz="1600" dirty="0"/>
              <a:t>.</a:t>
            </a:r>
            <a:endParaRPr lang="en-US" sz="1600" dirty="0"/>
          </a:p>
        </p:txBody>
      </p:sp>
    </p:spTree>
    <p:extLst>
      <p:ext uri="{BB962C8B-B14F-4D97-AF65-F5344CB8AC3E}">
        <p14:creationId xmlns:p14="http://schemas.microsoft.com/office/powerpoint/2010/main" val="393527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Turkey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3693319"/>
          </a:xfrm>
          <a:prstGeom prst="rect">
            <a:avLst/>
          </a:prstGeom>
        </p:spPr>
        <p:txBody>
          <a:bodyPr wrap="square">
            <a:spAutoFit/>
          </a:bodyPr>
          <a:lstStyle/>
          <a:p>
            <a:pPr marL="285750" indent="-285750" algn="just">
              <a:buFont typeface="Wingdings" panose="05000000000000000000" pitchFamily="2" charset="2"/>
              <a:buChar char="q"/>
            </a:pPr>
            <a:r>
              <a:rPr lang="en-US" dirty="0"/>
              <a:t>With its stunning, lonely setting, built into a cliff face, </a:t>
            </a:r>
            <a:r>
              <a:rPr lang="en-US" b="1" dirty="0" err="1"/>
              <a:t>Sumela</a:t>
            </a:r>
            <a:r>
              <a:rPr lang="en-US" b="1" dirty="0"/>
              <a:t> Monastery </a:t>
            </a:r>
            <a:r>
              <a:rPr lang="en-US" dirty="0"/>
              <a:t>(Monastery of the Virgin Mary) is the star attraction for visitors along the Black Sea Coast. Wandering around this abandoned religious complex, with its church interiors crammed with dazzling and vibrant frescoes, is a must for anyone who makes the long journey to Turkey's northeast region.</a:t>
            </a:r>
            <a:endParaRPr lang="cs-CZ" dirty="0"/>
          </a:p>
          <a:p>
            <a:pPr marL="285750" indent="-285750" algn="just">
              <a:buFont typeface="Wingdings" panose="05000000000000000000" pitchFamily="2" charset="2"/>
              <a:buChar char="q"/>
            </a:pPr>
            <a:r>
              <a:rPr lang="en-US" dirty="0"/>
              <a:t>The top sightseeing drawcard for Eastern Turkey, </a:t>
            </a:r>
            <a:r>
              <a:rPr lang="en-US" b="1" dirty="0"/>
              <a:t>Mount </a:t>
            </a:r>
            <a:r>
              <a:rPr lang="en-US" b="1" dirty="0" err="1"/>
              <a:t>Nemrut's</a:t>
            </a:r>
            <a:r>
              <a:rPr lang="en-US" b="1" dirty="0"/>
              <a:t> </a:t>
            </a:r>
            <a:r>
              <a:rPr lang="en-US" dirty="0"/>
              <a:t>summit funerary mound is scattered with the broken remnants of once mammoth statues, which guarded it.</a:t>
            </a:r>
            <a:endParaRPr lang="cs-CZ" dirty="0"/>
          </a:p>
          <a:p>
            <a:pPr marL="285750" indent="-285750" algn="just">
              <a:buFont typeface="Wingdings" panose="05000000000000000000" pitchFamily="2" charset="2"/>
              <a:buChar char="q"/>
            </a:pPr>
            <a:r>
              <a:rPr lang="en-US" dirty="0"/>
              <a:t>The derelict buildings of the powerful Silk Road city of </a:t>
            </a:r>
            <a:r>
              <a:rPr lang="en-US" b="1" dirty="0"/>
              <a:t>Ani </a:t>
            </a:r>
            <a:r>
              <a:rPr lang="en-US" dirty="0"/>
              <a:t>sit abandoned on the plains close to Turkey's modern border with Armenia. Once the Armenian capital, Ani's golden age came to an end in the 14th century after Mongol raids, earthquake destruction, and trade route tussling all played their part in the city's decline. </a:t>
            </a:r>
            <a:endParaRPr lang="cs-CZ" dirty="0"/>
          </a:p>
          <a:p>
            <a:pPr marL="285750" indent="-285750" algn="just">
              <a:buFont typeface="Wingdings" panose="05000000000000000000" pitchFamily="2" charset="2"/>
              <a:buChar char="q"/>
            </a:pPr>
            <a:r>
              <a:rPr lang="cs-CZ" dirty="0"/>
              <a:t>J</a:t>
            </a:r>
            <a:r>
              <a:rPr lang="en-US" dirty="0" err="1"/>
              <a:t>ust</a:t>
            </a:r>
            <a:r>
              <a:rPr lang="en-US" dirty="0"/>
              <a:t> south of Antalya, the jaw-dropping mammoth bulk of the Roman </a:t>
            </a:r>
            <a:r>
              <a:rPr lang="en-US" b="1" dirty="0"/>
              <a:t>Theater of </a:t>
            </a:r>
            <a:r>
              <a:rPr lang="en-US" b="1" dirty="0" err="1"/>
              <a:t>Aspendos</a:t>
            </a:r>
            <a:r>
              <a:rPr lang="en-US" b="1" dirty="0"/>
              <a:t> </a:t>
            </a:r>
            <a:r>
              <a:rPr lang="en-US" dirty="0"/>
              <a:t>celebrates the pomp and ceremony of Marcus Aurelius' rule.</a:t>
            </a:r>
          </a:p>
        </p:txBody>
      </p:sp>
    </p:spTree>
    <p:extLst>
      <p:ext uri="{BB962C8B-B14F-4D97-AF65-F5344CB8AC3E}">
        <p14:creationId xmlns:p14="http://schemas.microsoft.com/office/powerpoint/2010/main" val="287009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Turkey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113208" cy="2862322"/>
          </a:xfrm>
          <a:prstGeom prst="rect">
            <a:avLst/>
          </a:prstGeom>
        </p:spPr>
        <p:txBody>
          <a:bodyPr wrap="square">
            <a:spAutoFit/>
          </a:bodyPr>
          <a:lstStyle/>
          <a:p>
            <a:pPr marL="285750" indent="-285750" algn="just">
              <a:buFont typeface="Wingdings" panose="05000000000000000000" pitchFamily="2" charset="2"/>
              <a:buChar char="q"/>
            </a:pPr>
            <a:r>
              <a:rPr lang="en-US" b="1" dirty="0"/>
              <a:t>Turkey's Mediterranean </a:t>
            </a:r>
            <a:r>
              <a:rPr lang="en-US" dirty="0"/>
              <a:t>coastline has ruins galore and bags of things to do, but for many people, it's all about soaking up the sun while enjoying the gorgeous coastal views. Cruising on a yacht is the number one activity for visitors to </a:t>
            </a:r>
            <a:r>
              <a:rPr lang="en-US" dirty="0" err="1"/>
              <a:t>Bodrum</a:t>
            </a:r>
            <a:r>
              <a:rPr lang="en-US" dirty="0"/>
              <a:t> and </a:t>
            </a:r>
            <a:r>
              <a:rPr lang="en-US" dirty="0" err="1"/>
              <a:t>Fethiye</a:t>
            </a:r>
            <a:r>
              <a:rPr lang="en-US" dirty="0"/>
              <a:t> for good reason.</a:t>
            </a:r>
            <a:endParaRPr lang="cs-CZ" dirty="0"/>
          </a:p>
          <a:p>
            <a:pPr marL="285750" indent="-285750" algn="just">
              <a:buFont typeface="Wingdings" panose="05000000000000000000" pitchFamily="2" charset="2"/>
              <a:buChar char="q"/>
            </a:pPr>
            <a:r>
              <a:rPr lang="en-US" dirty="0"/>
              <a:t>Turkey has an abundance of Greco-Roman ruins, but none can be so romantically placed as ancient </a:t>
            </a:r>
            <a:r>
              <a:rPr lang="en-US" b="1" dirty="0"/>
              <a:t>Pergamum</a:t>
            </a:r>
            <a:r>
              <a:rPr lang="en-US" dirty="0"/>
              <a:t> in modern-day Bergama.</a:t>
            </a:r>
            <a:endParaRPr lang="cs-CZ" dirty="0"/>
          </a:p>
          <a:p>
            <a:pPr marL="285750" indent="-285750" algn="just">
              <a:buFont typeface="Wingdings" panose="05000000000000000000" pitchFamily="2" charset="2"/>
              <a:buChar char="q"/>
            </a:pPr>
            <a:r>
              <a:rPr lang="en-US" dirty="0"/>
              <a:t>Impossibly turquoise-blue water. Check. Lush green forest tumbling down a cliff to a white sand beach. Check. The sheltered inlet of </a:t>
            </a:r>
            <a:r>
              <a:rPr lang="en-US" b="1" dirty="0" err="1"/>
              <a:t>Ölüdeniz</a:t>
            </a:r>
            <a:r>
              <a:rPr lang="en-US" dirty="0"/>
              <a:t>, just a short journey from </a:t>
            </a:r>
            <a:r>
              <a:rPr lang="en-US" dirty="0" err="1"/>
              <a:t>Fethiye</a:t>
            </a:r>
            <a:r>
              <a:rPr lang="en-US" dirty="0"/>
              <a:t>, is Turkey's most famous beach, and with scenery that might as well have fallen off a perfect postcard, it's easy to see why its popularity hasn't waned.</a:t>
            </a: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97373812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3958</TotalTime>
  <Words>5959</Words>
  <Application>Microsoft Office PowerPoint</Application>
  <PresentationFormat>Předvádění na obrazovce (16:9)</PresentationFormat>
  <Paragraphs>196</Paragraphs>
  <Slides>32</Slides>
  <Notes>32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Times New Roman</vt:lpstr>
      <vt:lpstr>Wingdings</vt:lpstr>
      <vt:lpstr>SLU</vt:lpstr>
      <vt:lpstr>10. Tourist attractions in the Asia      </vt:lpstr>
      <vt:lpstr>Geography of  Cyprus  </vt:lpstr>
      <vt:lpstr>The main tourist attractions in Cyprus </vt:lpstr>
      <vt:lpstr>The main tourist attractions in Cyprus </vt:lpstr>
      <vt:lpstr>The main tourist attractions in Cyprus </vt:lpstr>
      <vt:lpstr>Geography of  Turkey  </vt:lpstr>
      <vt:lpstr>The main tourist attractions in Turkey </vt:lpstr>
      <vt:lpstr>The main tourist attractions in Turkey </vt:lpstr>
      <vt:lpstr>The main tourist attractions in Turkey </vt:lpstr>
      <vt:lpstr>Geography of  Israel  </vt:lpstr>
      <vt:lpstr>The main tourist attractions in Israel </vt:lpstr>
      <vt:lpstr>The main tourist attractions in Israel </vt:lpstr>
      <vt:lpstr>Geography of  UAE  </vt:lpstr>
      <vt:lpstr>The main tourist attractions in UAE </vt:lpstr>
      <vt:lpstr>The main tourist attractions in UAE </vt:lpstr>
      <vt:lpstr>Geography of  China  </vt:lpstr>
      <vt:lpstr>The main tourist attractions in China </vt:lpstr>
      <vt:lpstr>The main tourist attractions in China </vt:lpstr>
      <vt:lpstr>Geography of Japan  </vt:lpstr>
      <vt:lpstr>The main tourist attractions in Japan </vt:lpstr>
      <vt:lpstr>The main tourist attractions in Japan </vt:lpstr>
      <vt:lpstr>Geography of  India  </vt:lpstr>
      <vt:lpstr>The main tourist attractions in India </vt:lpstr>
      <vt:lpstr>Geography of  Maldives  </vt:lpstr>
      <vt:lpstr>The main tourist attractions in Maldives </vt:lpstr>
      <vt:lpstr>Geography of  Indonesia  </vt:lpstr>
      <vt:lpstr>The main tourist attractions in Indonesia </vt:lpstr>
      <vt:lpstr>The main tourist attractions in Indonesia </vt:lpstr>
      <vt:lpstr>Geography of  Thailand  </vt:lpstr>
      <vt:lpstr>The main tourist attractions in Thailand </vt:lpstr>
      <vt:lpstr>The main tourist attractions in Thailand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227</cp:revision>
  <dcterms:created xsi:type="dcterms:W3CDTF">2016-07-06T15:42:34Z</dcterms:created>
  <dcterms:modified xsi:type="dcterms:W3CDTF">2023-04-12T10:22:53Z</dcterms:modified>
</cp:coreProperties>
</file>