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61" r:id="rId5"/>
    <p:sldId id="263" r:id="rId6"/>
    <p:sldId id="264" r:id="rId7"/>
    <p:sldId id="260" r:id="rId8"/>
    <p:sldId id="258" r:id="rId9"/>
    <p:sldId id="262" r:id="rId10"/>
    <p:sldId id="259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78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6375" y="1261998"/>
            <a:ext cx="8915399" cy="2262781"/>
          </a:xfrm>
        </p:spPr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4183693"/>
            <a:ext cx="8915399" cy="1719969"/>
          </a:xfrm>
        </p:spPr>
        <p:txBody>
          <a:bodyPr>
            <a:normAutofit/>
          </a:bodyPr>
          <a:lstStyle/>
          <a:p>
            <a:r>
              <a:rPr lang="cs-CZ" sz="4400" dirty="0"/>
              <a:t>Part 1</a:t>
            </a:r>
          </a:p>
          <a:p>
            <a:r>
              <a:rPr lang="cs-CZ" sz="2000" dirty="0" err="1"/>
              <a:t>Krystyna</a:t>
            </a:r>
            <a:r>
              <a:rPr lang="cs-CZ" sz="2000" dirty="0"/>
              <a:t> Heinz</a:t>
            </a:r>
          </a:p>
          <a:p>
            <a:r>
              <a:rPr lang="cs-CZ" sz="2000" dirty="0" err="1"/>
              <a:t>Dept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Tourism</a:t>
            </a:r>
            <a:r>
              <a:rPr lang="cs-CZ" sz="2000" dirty="0"/>
              <a:t> and </a:t>
            </a:r>
            <a:r>
              <a:rPr lang="cs-CZ" sz="2000" dirty="0" err="1"/>
              <a:t>Leisure</a:t>
            </a:r>
            <a:r>
              <a:rPr lang="cs-CZ" sz="2000" dirty="0"/>
              <a:t> </a:t>
            </a:r>
            <a:r>
              <a:rPr lang="cs-CZ" sz="2000" dirty="0" err="1"/>
              <a:t>Activities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4245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in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cultures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400" b="1" i="1" dirty="0"/>
              <a:t>Japan, </a:t>
            </a:r>
            <a:r>
              <a:rPr lang="cs-CZ" sz="2400" b="1" i="1" dirty="0" err="1"/>
              <a:t>Turkey</a:t>
            </a:r>
            <a:r>
              <a:rPr lang="cs-CZ" sz="2400" b="1" i="1" dirty="0"/>
              <a:t>, </a:t>
            </a:r>
            <a:r>
              <a:rPr lang="cs-CZ" sz="2400" b="1" i="1" dirty="0" err="1"/>
              <a:t>Britain</a:t>
            </a:r>
            <a:r>
              <a:rPr lang="cs-CZ" sz="2400" b="1" i="1" dirty="0"/>
              <a:t>, Czech Republic, France</a:t>
            </a:r>
          </a:p>
          <a:p>
            <a:pPr>
              <a:lnSpc>
                <a:spcPct val="90000"/>
              </a:lnSpc>
              <a:defRPr/>
            </a:pPr>
            <a:endParaRPr lang="cs-CZ" sz="2400" b="1" dirty="0"/>
          </a:p>
          <a:p>
            <a:pPr>
              <a:lnSpc>
                <a:spcPct val="90000"/>
              </a:lnSpc>
              <a:defRPr/>
            </a:pPr>
            <a:r>
              <a:rPr lang="en-GB" sz="2400" dirty="0"/>
              <a:t>Individualism, tolerance, traditionalism 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/>
              <a:t>Loyalty, </a:t>
            </a:r>
            <a:r>
              <a:rPr lang="cs-CZ" sz="2400" dirty="0" err="1"/>
              <a:t>politeness</a:t>
            </a:r>
            <a:r>
              <a:rPr lang="en-GB" sz="2400" dirty="0"/>
              <a:t>, </a:t>
            </a:r>
            <a:r>
              <a:rPr lang="en-GB" sz="2400" dirty="0" err="1"/>
              <a:t>seniorit</a:t>
            </a:r>
            <a:r>
              <a:rPr lang="cs-CZ" sz="2400" dirty="0"/>
              <a:t>y</a:t>
            </a:r>
            <a:endParaRPr lang="en-GB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 err="1"/>
              <a:t>Family</a:t>
            </a:r>
            <a:r>
              <a:rPr lang="en-GB" sz="2400" dirty="0"/>
              <a:t>, </a:t>
            </a:r>
            <a:r>
              <a:rPr lang="en-GB" sz="2400" dirty="0" err="1"/>
              <a:t>individualis</a:t>
            </a:r>
            <a:r>
              <a:rPr lang="cs-CZ" sz="2400" dirty="0"/>
              <a:t>m</a:t>
            </a:r>
            <a:r>
              <a:rPr lang="en-GB" sz="2400" dirty="0"/>
              <a:t>, </a:t>
            </a:r>
            <a:r>
              <a:rPr lang="cs-CZ" sz="2400" dirty="0"/>
              <a:t>food</a:t>
            </a:r>
            <a:endParaRPr lang="en-GB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 err="1"/>
              <a:t>Family</a:t>
            </a:r>
            <a:r>
              <a:rPr lang="en-GB" sz="2400" dirty="0"/>
              <a:t>, </a:t>
            </a:r>
            <a:r>
              <a:rPr lang="cs-CZ" sz="2400" dirty="0"/>
              <a:t>religion</a:t>
            </a:r>
            <a:r>
              <a:rPr lang="en-GB" sz="2400" dirty="0"/>
              <a:t>, </a:t>
            </a:r>
            <a:r>
              <a:rPr lang="cs-CZ" sz="2400" dirty="0"/>
              <a:t>status</a:t>
            </a:r>
            <a:endParaRPr lang="en-GB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 err="1"/>
              <a:t>Family</a:t>
            </a:r>
            <a:r>
              <a:rPr lang="cs-CZ" sz="2400" dirty="0"/>
              <a:t>, </a:t>
            </a:r>
            <a:r>
              <a:rPr lang="cs-CZ" sz="2400" dirty="0" err="1"/>
              <a:t>job</a:t>
            </a:r>
            <a:r>
              <a:rPr lang="cs-CZ" sz="2400" dirty="0"/>
              <a:t> and </a:t>
            </a:r>
            <a:r>
              <a:rPr lang="cs-CZ" sz="2400" dirty="0" err="1"/>
              <a:t>money</a:t>
            </a:r>
            <a:r>
              <a:rPr lang="cs-CZ" sz="2400" dirty="0"/>
              <a:t>, </a:t>
            </a:r>
            <a:r>
              <a:rPr lang="cs-CZ" sz="2400" dirty="0" err="1"/>
              <a:t>friends</a:t>
            </a:r>
            <a:endParaRPr lang="en-GB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78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cs-CZ" dirty="0"/>
              <a:t>0__________________________________100</a:t>
            </a:r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Family</a:t>
            </a:r>
            <a:r>
              <a:rPr lang="cs-CZ" dirty="0"/>
              <a:t>  						98</a:t>
            </a:r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Work</a:t>
            </a:r>
            <a:r>
              <a:rPr lang="cs-CZ" dirty="0"/>
              <a:t>					       93</a:t>
            </a:r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Friends</a:t>
            </a:r>
            <a:r>
              <a:rPr lang="cs-CZ" dirty="0"/>
              <a:t>					86</a:t>
            </a:r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Leisure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			   78</a:t>
            </a:r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Politics</a:t>
            </a:r>
            <a:r>
              <a:rPr lang="cs-CZ" dirty="0"/>
              <a:t>		31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Religion    19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250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cultures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>
                <a:solidFill>
                  <a:schemeClr val="tx2"/>
                </a:solidFill>
              </a:rPr>
              <a:t>Study </a:t>
            </a:r>
            <a:r>
              <a:rPr lang="cs-CZ" sz="2800" dirty="0" err="1">
                <a:solidFill>
                  <a:schemeClr val="tx2"/>
                </a:solidFill>
              </a:rPr>
              <a:t>of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cultures</a:t>
            </a:r>
            <a:r>
              <a:rPr lang="cs-CZ" sz="2800" dirty="0">
                <a:solidFill>
                  <a:schemeClr val="tx2"/>
                </a:solidFill>
              </a:rPr>
              <a:t> – </a:t>
            </a:r>
            <a:r>
              <a:rPr lang="cs-CZ" sz="2800" dirty="0" err="1">
                <a:solidFill>
                  <a:schemeClr val="tx2"/>
                </a:solidFill>
              </a:rPr>
              <a:t>G.Hofstede</a:t>
            </a:r>
            <a:r>
              <a:rPr lang="cs-CZ" sz="2800" dirty="0">
                <a:solidFill>
                  <a:schemeClr val="tx2"/>
                </a:solidFill>
              </a:rPr>
              <a:t> and </a:t>
            </a:r>
            <a:r>
              <a:rPr lang="cs-CZ" sz="2800" dirty="0" err="1">
                <a:solidFill>
                  <a:schemeClr val="tx2"/>
                </a:solidFill>
              </a:rPr>
              <a:t>E.T.Hall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dirty="0" err="1">
                <a:solidFill>
                  <a:schemeClr val="tx2"/>
                </a:solidFill>
              </a:rPr>
              <a:t>Questionnaire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research</a:t>
            </a:r>
            <a:r>
              <a:rPr lang="cs-CZ" sz="2800" dirty="0">
                <a:solidFill>
                  <a:schemeClr val="tx2"/>
                </a:solidFill>
              </a:rPr>
              <a:t> in 40 </a:t>
            </a:r>
            <a:r>
              <a:rPr lang="cs-CZ" sz="2800" dirty="0" err="1">
                <a:solidFill>
                  <a:schemeClr val="tx2"/>
                </a:solidFill>
              </a:rPr>
              <a:t>countries</a:t>
            </a:r>
            <a:r>
              <a:rPr lang="cs-CZ" sz="2800" dirty="0">
                <a:solidFill>
                  <a:schemeClr val="tx2"/>
                </a:solidFill>
              </a:rPr>
              <a:t> in </a:t>
            </a:r>
            <a:r>
              <a:rPr lang="cs-CZ" sz="2800" dirty="0" err="1">
                <a:solidFill>
                  <a:schemeClr val="tx2"/>
                </a:solidFill>
              </a:rPr>
              <a:t>multicultural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corporations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tx2"/>
                </a:solidFill>
              </a:rPr>
              <a:t>More </a:t>
            </a:r>
            <a:r>
              <a:rPr lang="cs-CZ" sz="2800" dirty="0" err="1">
                <a:solidFill>
                  <a:schemeClr val="tx2"/>
                </a:solidFill>
              </a:rPr>
              <a:t>than</a:t>
            </a:r>
            <a:r>
              <a:rPr lang="cs-CZ" sz="2800" dirty="0">
                <a:solidFill>
                  <a:schemeClr val="tx2"/>
                </a:solidFill>
              </a:rPr>
              <a:t> 128,000 </a:t>
            </a:r>
            <a:r>
              <a:rPr lang="cs-CZ" sz="2800" dirty="0" err="1">
                <a:solidFill>
                  <a:schemeClr val="tx2"/>
                </a:solidFill>
              </a:rPr>
              <a:t>questionnaires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dirty="0" err="1">
                <a:solidFill>
                  <a:schemeClr val="tx2"/>
                </a:solidFill>
              </a:rPr>
              <a:t>Results</a:t>
            </a:r>
            <a:r>
              <a:rPr lang="cs-CZ" sz="2800" dirty="0">
                <a:solidFill>
                  <a:schemeClr val="tx2"/>
                </a:solidFill>
              </a:rPr>
              <a:t> – </a:t>
            </a:r>
            <a:r>
              <a:rPr lang="cs-CZ" sz="2800" dirty="0" err="1">
                <a:solidFill>
                  <a:schemeClr val="tx2"/>
                </a:solidFill>
              </a:rPr>
              <a:t>culture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dimensions</a:t>
            </a:r>
            <a:endParaRPr lang="cs-CZ" sz="28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638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dimensions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sz="2800" dirty="0" err="1">
                <a:solidFill>
                  <a:schemeClr val="tx2"/>
                </a:solidFill>
              </a:rPr>
              <a:t>Individualism</a:t>
            </a:r>
            <a:r>
              <a:rPr lang="cs-CZ" sz="2800" dirty="0">
                <a:solidFill>
                  <a:schemeClr val="tx2"/>
                </a:solidFill>
              </a:rPr>
              <a:t> x </a:t>
            </a:r>
            <a:r>
              <a:rPr lang="cs-CZ" sz="2800" dirty="0" err="1">
                <a:solidFill>
                  <a:schemeClr val="tx2"/>
                </a:solidFill>
              </a:rPr>
              <a:t>collectivism</a:t>
            </a:r>
            <a:endParaRPr lang="cs-CZ" sz="2800" dirty="0">
              <a:solidFill>
                <a:schemeClr val="tx2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sz="2800" dirty="0" err="1">
                <a:solidFill>
                  <a:schemeClr val="tx2"/>
                </a:solidFill>
              </a:rPr>
              <a:t>Monochrony</a:t>
            </a:r>
            <a:r>
              <a:rPr lang="cs-CZ" sz="2800" dirty="0">
                <a:solidFill>
                  <a:schemeClr val="tx2"/>
                </a:solidFill>
              </a:rPr>
              <a:t> x </a:t>
            </a:r>
            <a:r>
              <a:rPr lang="cs-CZ" sz="2800" dirty="0" err="1">
                <a:solidFill>
                  <a:schemeClr val="tx2"/>
                </a:solidFill>
              </a:rPr>
              <a:t>polychrony</a:t>
            </a:r>
            <a:endParaRPr lang="cs-CZ" sz="2800" dirty="0">
              <a:solidFill>
                <a:schemeClr val="tx2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sz="2800" dirty="0" err="1">
                <a:solidFill>
                  <a:schemeClr val="tx2"/>
                </a:solidFill>
              </a:rPr>
              <a:t>Masculinity</a:t>
            </a:r>
            <a:r>
              <a:rPr lang="cs-CZ" sz="2800" dirty="0">
                <a:solidFill>
                  <a:schemeClr val="tx2"/>
                </a:solidFill>
              </a:rPr>
              <a:t> x </a:t>
            </a:r>
            <a:r>
              <a:rPr lang="cs-CZ" sz="2800" dirty="0" err="1">
                <a:solidFill>
                  <a:schemeClr val="tx2"/>
                </a:solidFill>
              </a:rPr>
              <a:t>femininity</a:t>
            </a:r>
            <a:endParaRPr lang="cs-CZ" sz="2800" dirty="0">
              <a:solidFill>
                <a:schemeClr val="tx2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sz="2800" dirty="0" err="1">
                <a:solidFill>
                  <a:schemeClr val="tx2"/>
                </a:solidFill>
              </a:rPr>
              <a:t>High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power</a:t>
            </a:r>
            <a:r>
              <a:rPr lang="cs-CZ" sz="2800" dirty="0">
                <a:solidFill>
                  <a:schemeClr val="tx2"/>
                </a:solidFill>
              </a:rPr>
              <a:t> distance x </a:t>
            </a:r>
            <a:r>
              <a:rPr lang="cs-CZ" sz="2800" dirty="0" err="1">
                <a:solidFill>
                  <a:schemeClr val="tx2"/>
                </a:solidFill>
              </a:rPr>
              <a:t>low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power</a:t>
            </a:r>
            <a:r>
              <a:rPr lang="cs-CZ" sz="2800" dirty="0">
                <a:solidFill>
                  <a:schemeClr val="tx2"/>
                </a:solidFill>
              </a:rPr>
              <a:t> 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061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Individualism</a:t>
            </a:r>
            <a:r>
              <a:rPr lang="cs-CZ" dirty="0">
                <a:solidFill>
                  <a:schemeClr val="tx1"/>
                </a:solidFill>
              </a:rPr>
              <a:t> x </a:t>
            </a:r>
            <a:r>
              <a:rPr lang="cs-CZ" dirty="0" err="1">
                <a:solidFill>
                  <a:schemeClr val="tx1"/>
                </a:solidFill>
              </a:rPr>
              <a:t>collectivism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err="1">
                <a:solidFill>
                  <a:schemeClr val="tx2"/>
                </a:solidFill>
              </a:rPr>
              <a:t>orientation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toward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work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dirty="0">
                <a:solidFill>
                  <a:schemeClr val="tx2"/>
                </a:solidFill>
              </a:rPr>
              <a:t>Ind. </a:t>
            </a:r>
            <a:r>
              <a:rPr lang="cs-CZ" sz="2800" dirty="0" err="1">
                <a:solidFill>
                  <a:schemeClr val="tx2"/>
                </a:solidFill>
              </a:rPr>
              <a:t>cultures</a:t>
            </a:r>
            <a:r>
              <a:rPr lang="cs-CZ" sz="2800" dirty="0">
                <a:solidFill>
                  <a:schemeClr val="tx2"/>
                </a:solidFill>
              </a:rPr>
              <a:t> – </a:t>
            </a:r>
            <a:r>
              <a:rPr lang="cs-CZ" sz="2800" dirty="0" err="1">
                <a:solidFill>
                  <a:schemeClr val="tx2"/>
                </a:solidFill>
              </a:rPr>
              <a:t>task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oriented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self-motivated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individual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reward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sz="2800" dirty="0" err="1">
                <a:solidFill>
                  <a:schemeClr val="tx2"/>
                </a:solidFill>
              </a:rPr>
              <a:t>Coll</a:t>
            </a:r>
            <a:r>
              <a:rPr lang="cs-CZ" sz="2800" dirty="0">
                <a:solidFill>
                  <a:schemeClr val="tx2"/>
                </a:solidFill>
              </a:rPr>
              <a:t>. </a:t>
            </a:r>
            <a:r>
              <a:rPr lang="cs-CZ" sz="2800" dirty="0" err="1">
                <a:solidFill>
                  <a:schemeClr val="tx2"/>
                </a:solidFill>
              </a:rPr>
              <a:t>cultures</a:t>
            </a:r>
            <a:r>
              <a:rPr lang="cs-CZ" sz="2800" dirty="0">
                <a:solidFill>
                  <a:schemeClr val="tx2"/>
                </a:solidFill>
              </a:rPr>
              <a:t> – </a:t>
            </a:r>
            <a:r>
              <a:rPr lang="cs-CZ" sz="2800" dirty="0" err="1">
                <a:solidFill>
                  <a:schemeClr val="tx2"/>
                </a:solidFill>
              </a:rPr>
              <a:t>interest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of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the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group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reward</a:t>
            </a:r>
            <a:r>
              <a:rPr lang="cs-CZ" sz="2800" dirty="0">
                <a:solidFill>
                  <a:schemeClr val="tx2"/>
                </a:solidFill>
              </a:rPr>
              <a:t> and </a:t>
            </a:r>
            <a:r>
              <a:rPr lang="cs-CZ" sz="2800" dirty="0" err="1">
                <a:solidFill>
                  <a:schemeClr val="tx2"/>
                </a:solidFill>
              </a:rPr>
              <a:t>appraisal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for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the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group</a:t>
            </a:r>
            <a:endParaRPr lang="cs-CZ" sz="28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191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Monochrony</a:t>
            </a:r>
            <a:r>
              <a:rPr lang="cs-CZ" dirty="0">
                <a:solidFill>
                  <a:schemeClr val="tx1"/>
                </a:solidFill>
              </a:rPr>
              <a:t> x </a:t>
            </a:r>
            <a:r>
              <a:rPr lang="cs-CZ" dirty="0" err="1">
                <a:solidFill>
                  <a:schemeClr val="tx1"/>
                </a:solidFill>
              </a:rPr>
              <a:t>polychrony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800" dirty="0" err="1">
                <a:solidFill>
                  <a:schemeClr val="tx2"/>
                </a:solidFill>
              </a:rPr>
              <a:t>Attitude</a:t>
            </a:r>
            <a:r>
              <a:rPr lang="cs-CZ" sz="2800" dirty="0">
                <a:solidFill>
                  <a:schemeClr val="tx2"/>
                </a:solidFill>
              </a:rPr>
              <a:t> to </a:t>
            </a:r>
            <a:r>
              <a:rPr lang="cs-CZ" sz="2800" dirty="0" err="1">
                <a:solidFill>
                  <a:schemeClr val="tx2"/>
                </a:solidFill>
              </a:rPr>
              <a:t>time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err="1">
                <a:solidFill>
                  <a:schemeClr val="tx2"/>
                </a:solidFill>
              </a:rPr>
              <a:t>Monochronic</a:t>
            </a:r>
            <a:r>
              <a:rPr lang="cs-CZ" sz="2800" dirty="0">
                <a:solidFill>
                  <a:schemeClr val="tx2"/>
                </a:solidFill>
              </a:rPr>
              <a:t> c. – </a:t>
            </a:r>
            <a:r>
              <a:rPr lang="cs-CZ" sz="2800" dirty="0" err="1">
                <a:solidFill>
                  <a:schemeClr val="tx2"/>
                </a:solidFill>
              </a:rPr>
              <a:t>time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is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important</a:t>
            </a:r>
            <a:r>
              <a:rPr lang="cs-CZ" sz="2800" dirty="0">
                <a:solidFill>
                  <a:schemeClr val="tx2"/>
                </a:solidFill>
              </a:rPr>
              <a:t> and </a:t>
            </a:r>
            <a:r>
              <a:rPr lang="cs-CZ" sz="2800" dirty="0" err="1">
                <a:solidFill>
                  <a:schemeClr val="tx2"/>
                </a:solidFill>
              </a:rPr>
              <a:t>linear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events</a:t>
            </a:r>
            <a:r>
              <a:rPr lang="cs-CZ" sz="2800" dirty="0">
                <a:solidFill>
                  <a:schemeClr val="tx2"/>
                </a:solidFill>
              </a:rPr>
              <a:t> are </a:t>
            </a:r>
            <a:r>
              <a:rPr lang="cs-CZ" sz="2800" dirty="0" err="1">
                <a:solidFill>
                  <a:schemeClr val="tx2"/>
                </a:solidFill>
              </a:rPr>
              <a:t>scheduled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deadlines</a:t>
            </a:r>
            <a:r>
              <a:rPr lang="cs-CZ" sz="2800" dirty="0">
                <a:solidFill>
                  <a:schemeClr val="tx2"/>
                </a:solidFill>
              </a:rPr>
              <a:t> are </a:t>
            </a:r>
            <a:r>
              <a:rPr lang="cs-CZ" sz="2800" dirty="0" err="1">
                <a:solidFill>
                  <a:schemeClr val="tx2"/>
                </a:solidFill>
              </a:rPr>
              <a:t>kept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err="1">
                <a:solidFill>
                  <a:schemeClr val="tx2"/>
                </a:solidFill>
              </a:rPr>
              <a:t>Polychronic</a:t>
            </a:r>
            <a:r>
              <a:rPr lang="cs-CZ" sz="2800" dirty="0">
                <a:solidFill>
                  <a:schemeClr val="tx2"/>
                </a:solidFill>
              </a:rPr>
              <a:t> c. – many </a:t>
            </a:r>
            <a:r>
              <a:rPr lang="cs-CZ" sz="2800" dirty="0" err="1">
                <a:solidFill>
                  <a:schemeClr val="tx2"/>
                </a:solidFill>
              </a:rPr>
              <a:t>things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at</a:t>
            </a:r>
            <a:r>
              <a:rPr lang="cs-CZ" sz="2800" dirty="0">
                <a:solidFill>
                  <a:schemeClr val="tx2"/>
                </a:solidFill>
              </a:rPr>
              <a:t> a </a:t>
            </a:r>
            <a:r>
              <a:rPr lang="cs-CZ" sz="2800" dirty="0" err="1">
                <a:solidFill>
                  <a:schemeClr val="tx2"/>
                </a:solidFill>
              </a:rPr>
              <a:t>time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delays</a:t>
            </a:r>
            <a:r>
              <a:rPr lang="cs-CZ" sz="2800" dirty="0">
                <a:solidFill>
                  <a:schemeClr val="tx2"/>
                </a:solidFill>
              </a:rPr>
              <a:t> are </a:t>
            </a:r>
            <a:r>
              <a:rPr lang="cs-CZ" sz="2800" dirty="0" err="1">
                <a:solidFill>
                  <a:schemeClr val="tx2"/>
                </a:solidFill>
              </a:rPr>
              <a:t>tolerated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deadlines</a:t>
            </a:r>
            <a:r>
              <a:rPr lang="cs-CZ" sz="2800" dirty="0">
                <a:solidFill>
                  <a:schemeClr val="tx2"/>
                </a:solidFill>
              </a:rPr>
              <a:t> are </a:t>
            </a:r>
            <a:r>
              <a:rPr lang="cs-CZ" sz="2800" dirty="0" err="1">
                <a:solidFill>
                  <a:schemeClr val="tx2"/>
                </a:solidFill>
              </a:rPr>
              <a:t>postponed</a:t>
            </a:r>
            <a:endParaRPr lang="cs-CZ" sz="28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57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Masculinity</a:t>
            </a:r>
            <a:r>
              <a:rPr lang="cs-CZ" dirty="0">
                <a:solidFill>
                  <a:schemeClr val="tx1"/>
                </a:solidFill>
              </a:rPr>
              <a:t> x </a:t>
            </a:r>
            <a:r>
              <a:rPr lang="cs-CZ" dirty="0" err="1">
                <a:solidFill>
                  <a:schemeClr val="tx1"/>
                </a:solidFill>
              </a:rPr>
              <a:t>femininity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chemeClr val="tx2"/>
                </a:solidFill>
              </a:rPr>
              <a:t>Gender </a:t>
            </a:r>
            <a:r>
              <a:rPr lang="cs-CZ" sz="2800" dirty="0" err="1">
                <a:solidFill>
                  <a:schemeClr val="tx2"/>
                </a:solidFill>
              </a:rPr>
              <a:t>roles</a:t>
            </a:r>
            <a:r>
              <a:rPr lang="cs-CZ" sz="2800" dirty="0">
                <a:solidFill>
                  <a:schemeClr val="tx2"/>
                </a:solidFill>
              </a:rPr>
              <a:t> in </a:t>
            </a:r>
            <a:r>
              <a:rPr lang="cs-CZ" sz="2800" dirty="0" err="1">
                <a:solidFill>
                  <a:schemeClr val="tx2"/>
                </a:solidFill>
              </a:rPr>
              <a:t>culture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chemeClr val="tx2"/>
                </a:solidFill>
              </a:rPr>
              <a:t>C. </a:t>
            </a:r>
            <a:r>
              <a:rPr lang="cs-CZ" sz="2800" dirty="0" err="1">
                <a:solidFill>
                  <a:schemeClr val="tx2"/>
                </a:solidFill>
              </a:rPr>
              <a:t>high</a:t>
            </a:r>
            <a:r>
              <a:rPr lang="cs-CZ" sz="2800" dirty="0">
                <a:solidFill>
                  <a:schemeClr val="tx2"/>
                </a:solidFill>
              </a:rPr>
              <a:t> in </a:t>
            </a:r>
            <a:r>
              <a:rPr lang="cs-CZ" sz="2800" dirty="0" err="1">
                <a:solidFill>
                  <a:schemeClr val="tx2"/>
                </a:solidFill>
              </a:rPr>
              <a:t>masc</a:t>
            </a:r>
            <a:r>
              <a:rPr lang="cs-CZ" sz="2800" dirty="0">
                <a:solidFill>
                  <a:schemeClr val="tx2"/>
                </a:solidFill>
              </a:rPr>
              <a:t>. v. – </a:t>
            </a:r>
            <a:r>
              <a:rPr lang="cs-CZ" sz="2800" dirty="0" err="1">
                <a:solidFill>
                  <a:schemeClr val="tx2"/>
                </a:solidFill>
              </a:rPr>
              <a:t>roles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of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men</a:t>
            </a:r>
            <a:r>
              <a:rPr lang="cs-CZ" sz="2800" dirty="0">
                <a:solidFill>
                  <a:schemeClr val="tx2"/>
                </a:solidFill>
              </a:rPr>
              <a:t> and </a:t>
            </a:r>
            <a:r>
              <a:rPr lang="cs-CZ" sz="2800" dirty="0" err="1">
                <a:solidFill>
                  <a:schemeClr val="tx2"/>
                </a:solidFill>
              </a:rPr>
              <a:t>women</a:t>
            </a:r>
            <a:r>
              <a:rPr lang="cs-CZ" sz="2800" dirty="0">
                <a:solidFill>
                  <a:schemeClr val="tx2"/>
                </a:solidFill>
              </a:rPr>
              <a:t> in society are </a:t>
            </a:r>
            <a:r>
              <a:rPr lang="cs-CZ" sz="2800" dirty="0" err="1">
                <a:solidFill>
                  <a:schemeClr val="tx2"/>
                </a:solidFill>
              </a:rPr>
              <a:t>defined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men</a:t>
            </a:r>
            <a:r>
              <a:rPr lang="cs-CZ" sz="2800" dirty="0">
                <a:solidFill>
                  <a:schemeClr val="tx2"/>
                </a:solidFill>
              </a:rPr>
              <a:t> and </a:t>
            </a:r>
            <a:r>
              <a:rPr lang="cs-CZ" sz="2800" dirty="0" err="1">
                <a:solidFill>
                  <a:schemeClr val="tx2"/>
                </a:solidFill>
              </a:rPr>
              <a:t>women</a:t>
            </a:r>
            <a:r>
              <a:rPr lang="cs-CZ" sz="2800" dirty="0">
                <a:solidFill>
                  <a:schemeClr val="tx2"/>
                </a:solidFill>
              </a:rPr>
              <a:t> are not </a:t>
            </a:r>
            <a:r>
              <a:rPr lang="cs-CZ" sz="2800" dirty="0" err="1">
                <a:solidFill>
                  <a:schemeClr val="tx2"/>
                </a:solidFill>
              </a:rPr>
              <a:t>equal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>
                <a:solidFill>
                  <a:schemeClr val="tx2"/>
                </a:solidFill>
              </a:rPr>
              <a:t>C. </a:t>
            </a:r>
            <a:r>
              <a:rPr lang="cs-CZ" sz="2800" dirty="0" err="1">
                <a:solidFill>
                  <a:schemeClr val="tx2"/>
                </a:solidFill>
              </a:rPr>
              <a:t>low</a:t>
            </a:r>
            <a:r>
              <a:rPr lang="cs-CZ" sz="2800" dirty="0">
                <a:solidFill>
                  <a:schemeClr val="tx2"/>
                </a:solidFill>
              </a:rPr>
              <a:t> in </a:t>
            </a:r>
            <a:r>
              <a:rPr lang="cs-CZ" sz="2800" dirty="0" err="1">
                <a:solidFill>
                  <a:schemeClr val="tx2"/>
                </a:solidFill>
              </a:rPr>
              <a:t>masc</a:t>
            </a:r>
            <a:r>
              <a:rPr lang="cs-CZ" sz="2800" dirty="0">
                <a:solidFill>
                  <a:schemeClr val="tx2"/>
                </a:solidFill>
              </a:rPr>
              <a:t>. v.  - </a:t>
            </a:r>
            <a:r>
              <a:rPr lang="cs-CZ" sz="2800" dirty="0" err="1">
                <a:solidFill>
                  <a:schemeClr val="tx2"/>
                </a:solidFill>
              </a:rPr>
              <a:t>roles</a:t>
            </a:r>
            <a:r>
              <a:rPr lang="cs-CZ" sz="2800" dirty="0">
                <a:solidFill>
                  <a:schemeClr val="tx2"/>
                </a:solidFill>
              </a:rPr>
              <a:t> are not </a:t>
            </a:r>
            <a:r>
              <a:rPr lang="cs-CZ" sz="2800" dirty="0" err="1">
                <a:solidFill>
                  <a:schemeClr val="tx2"/>
                </a:solidFill>
              </a:rPr>
              <a:t>defined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women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can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have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high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positions</a:t>
            </a:r>
            <a:r>
              <a:rPr lang="cs-CZ" sz="2800" dirty="0">
                <a:solidFill>
                  <a:schemeClr val="tx2"/>
                </a:solidFill>
              </a:rPr>
              <a:t> in </a:t>
            </a:r>
            <a:r>
              <a:rPr lang="cs-CZ" sz="2800" dirty="0" err="1">
                <a:solidFill>
                  <a:schemeClr val="tx2"/>
                </a:solidFill>
              </a:rPr>
              <a:t>the</a:t>
            </a:r>
            <a:r>
              <a:rPr lang="cs-CZ" sz="2800" dirty="0">
                <a:solidFill>
                  <a:schemeClr val="tx2"/>
                </a:solidFill>
              </a:rPr>
              <a:t> society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200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High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power</a:t>
            </a:r>
            <a:r>
              <a:rPr lang="cs-CZ" dirty="0">
                <a:solidFill>
                  <a:schemeClr val="tx1"/>
                </a:solidFill>
              </a:rPr>
              <a:t> distance x </a:t>
            </a:r>
            <a:r>
              <a:rPr lang="cs-CZ" dirty="0" err="1">
                <a:solidFill>
                  <a:schemeClr val="tx1"/>
                </a:solidFill>
              </a:rPr>
              <a:t>low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power</a:t>
            </a:r>
            <a:r>
              <a:rPr lang="cs-CZ" dirty="0">
                <a:solidFill>
                  <a:schemeClr val="tx1"/>
                </a:solidFill>
              </a:rPr>
              <a:t> d.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800" dirty="0" err="1">
                <a:solidFill>
                  <a:schemeClr val="tx2"/>
                </a:solidFill>
              </a:rPr>
              <a:t>Distribution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of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power</a:t>
            </a:r>
            <a:r>
              <a:rPr lang="cs-CZ" sz="2800" dirty="0">
                <a:solidFill>
                  <a:schemeClr val="tx2"/>
                </a:solidFill>
              </a:rPr>
              <a:t> in </a:t>
            </a:r>
            <a:r>
              <a:rPr lang="cs-CZ" sz="2800" dirty="0" err="1">
                <a:solidFill>
                  <a:schemeClr val="tx2"/>
                </a:solidFill>
              </a:rPr>
              <a:t>organizations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err="1">
                <a:solidFill>
                  <a:schemeClr val="tx2"/>
                </a:solidFill>
              </a:rPr>
              <a:t>High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power</a:t>
            </a:r>
            <a:r>
              <a:rPr lang="cs-CZ" sz="2800" dirty="0">
                <a:solidFill>
                  <a:schemeClr val="tx2"/>
                </a:solidFill>
              </a:rPr>
              <a:t> distance c. – </a:t>
            </a:r>
            <a:r>
              <a:rPr lang="cs-CZ" sz="2800" dirty="0" err="1">
                <a:solidFill>
                  <a:schemeClr val="tx2"/>
                </a:solidFill>
              </a:rPr>
              <a:t>large</a:t>
            </a:r>
            <a:r>
              <a:rPr lang="cs-CZ" sz="2800" dirty="0">
                <a:solidFill>
                  <a:schemeClr val="tx2"/>
                </a:solidFill>
              </a:rPr>
              <a:t> status </a:t>
            </a:r>
            <a:r>
              <a:rPr lang="cs-CZ" sz="2800" dirty="0" err="1">
                <a:solidFill>
                  <a:schemeClr val="tx2"/>
                </a:solidFill>
              </a:rPr>
              <a:t>differences</a:t>
            </a:r>
            <a:r>
              <a:rPr lang="cs-CZ" sz="2800" dirty="0">
                <a:solidFill>
                  <a:schemeClr val="tx2"/>
                </a:solidFill>
              </a:rPr>
              <a:t>, hierarchy in </a:t>
            </a:r>
            <a:r>
              <a:rPr lang="cs-CZ" sz="2800" dirty="0" err="1">
                <a:solidFill>
                  <a:schemeClr val="tx2"/>
                </a:solidFill>
              </a:rPr>
              <a:t>the</a:t>
            </a:r>
            <a:r>
              <a:rPr lang="cs-CZ" sz="2800" dirty="0">
                <a:solidFill>
                  <a:schemeClr val="tx2"/>
                </a:solidFill>
              </a:rPr>
              <a:t> society</a:t>
            </a:r>
          </a:p>
          <a:p>
            <a:pPr>
              <a:lnSpc>
                <a:spcPct val="90000"/>
              </a:lnSpc>
              <a:defRPr/>
            </a:pPr>
            <a:endParaRPr lang="cs-CZ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err="1">
                <a:solidFill>
                  <a:schemeClr val="tx2"/>
                </a:solidFill>
              </a:rPr>
              <a:t>Low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power</a:t>
            </a:r>
            <a:r>
              <a:rPr lang="cs-CZ" sz="2800" dirty="0">
                <a:solidFill>
                  <a:schemeClr val="tx2"/>
                </a:solidFill>
              </a:rPr>
              <a:t> distance c. – </a:t>
            </a:r>
            <a:r>
              <a:rPr lang="cs-CZ" sz="2800" dirty="0" err="1">
                <a:solidFill>
                  <a:schemeClr val="tx2"/>
                </a:solidFill>
              </a:rPr>
              <a:t>small</a:t>
            </a:r>
            <a:r>
              <a:rPr lang="cs-CZ" sz="2800" dirty="0">
                <a:solidFill>
                  <a:schemeClr val="tx2"/>
                </a:solidFill>
              </a:rPr>
              <a:t> status </a:t>
            </a:r>
            <a:r>
              <a:rPr lang="cs-CZ" sz="2800" dirty="0" err="1">
                <a:solidFill>
                  <a:schemeClr val="tx2"/>
                </a:solidFill>
              </a:rPr>
              <a:t>differences</a:t>
            </a:r>
            <a:r>
              <a:rPr lang="cs-CZ" sz="2800" dirty="0">
                <a:solidFill>
                  <a:schemeClr val="tx2"/>
                </a:solidFill>
              </a:rPr>
              <a:t>, </a:t>
            </a:r>
            <a:r>
              <a:rPr lang="cs-CZ" sz="2800" dirty="0" err="1">
                <a:solidFill>
                  <a:schemeClr val="tx2"/>
                </a:solidFill>
              </a:rPr>
              <a:t>subordinates</a:t>
            </a:r>
            <a:r>
              <a:rPr lang="cs-CZ" sz="2800" dirty="0">
                <a:solidFill>
                  <a:schemeClr val="tx2"/>
                </a:solidFill>
              </a:rPr>
              <a:t> and </a:t>
            </a:r>
            <a:r>
              <a:rPr lang="cs-CZ" sz="2800" dirty="0" err="1">
                <a:solidFill>
                  <a:schemeClr val="tx2"/>
                </a:solidFill>
              </a:rPr>
              <a:t>supervisors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can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be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friends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80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dimensions</a:t>
            </a:r>
            <a:r>
              <a:rPr lang="cs-CZ" dirty="0"/>
              <a:t> in </a:t>
            </a:r>
            <a:r>
              <a:rPr lang="cs-CZ" dirty="0" err="1"/>
              <a:t>Finland</a:t>
            </a:r>
            <a:endParaRPr lang="cs-CZ" dirty="0"/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394200" y="2493962"/>
          <a:ext cx="5305425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Graf" r:id="rId3" imgW="5305349" imgH="3057449" progId="MSGraph.Chart.8">
                  <p:embed/>
                </p:oleObj>
              </mc:Choice>
              <mc:Fallback>
                <p:oleObj name="Graf" r:id="rId3" imgW="5305349" imgH="3057449" progId="MSGraph.Chart.8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493962"/>
                        <a:ext cx="5305425" cy="3057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1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dimensions</a:t>
            </a:r>
            <a:r>
              <a:rPr lang="cs-CZ" dirty="0"/>
              <a:t> </a:t>
            </a:r>
            <a:r>
              <a:rPr lang="cs-CZ" dirty="0" err="1"/>
              <a:t>inTurkey</a:t>
            </a:r>
            <a:endParaRPr lang="cs-CZ" dirty="0"/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394200" y="2493962"/>
          <a:ext cx="5305425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Graf" r:id="rId3" imgW="5305349" imgH="3057449" progId="MSGraph.Chart.8">
                  <p:embed/>
                </p:oleObj>
              </mc:Choice>
              <mc:Fallback>
                <p:oleObj name="Graf" r:id="rId3" imgW="5305349" imgH="3057449" progId="MSGraph.Chart.8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493962"/>
                        <a:ext cx="5305425" cy="3057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5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</a:rPr>
              <a:t>1 on-</a:t>
            </a:r>
            <a:r>
              <a:rPr lang="cs-CZ" sz="2000" dirty="0" err="1">
                <a:solidFill>
                  <a:schemeClr val="tx1"/>
                </a:solidFill>
              </a:rPr>
              <a:t>going</a:t>
            </a:r>
            <a:r>
              <a:rPr lang="cs-CZ" sz="2000" dirty="0">
                <a:solidFill>
                  <a:schemeClr val="tx1"/>
                </a:solidFill>
              </a:rPr>
              <a:t> test – 20 p. (online </a:t>
            </a:r>
            <a:r>
              <a:rPr lang="cs-CZ" sz="2000" dirty="0" err="1">
                <a:solidFill>
                  <a:schemeClr val="tx1"/>
                </a:solidFill>
              </a:rPr>
              <a:t>Oct</a:t>
            </a:r>
            <a:r>
              <a:rPr lang="cs-CZ" sz="2000" dirty="0">
                <a:solidFill>
                  <a:schemeClr val="tx1"/>
                </a:solidFill>
              </a:rPr>
              <a:t> 30-Parts 1, 2), 16.00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dirty="0"/>
              <a:t>2 </a:t>
            </a:r>
            <a:r>
              <a:rPr lang="cs-CZ" dirty="0" err="1">
                <a:solidFill>
                  <a:schemeClr val="tx1"/>
                </a:solidFill>
              </a:rPr>
              <a:t>seminar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work</a:t>
            </a:r>
            <a:r>
              <a:rPr lang="cs-CZ" dirty="0">
                <a:solidFill>
                  <a:schemeClr val="tx1"/>
                </a:solidFill>
              </a:rPr>
              <a:t> – 20 p. – </a:t>
            </a:r>
            <a:r>
              <a:rPr lang="cs-CZ" dirty="0" err="1">
                <a:solidFill>
                  <a:schemeClr val="tx1"/>
                </a:solidFill>
              </a:rPr>
              <a:t>Oct</a:t>
            </a:r>
            <a:r>
              <a:rPr lang="cs-CZ" dirty="0">
                <a:solidFill>
                  <a:schemeClr val="tx1"/>
                </a:solidFill>
              </a:rPr>
              <a:t> 30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3 </a:t>
            </a:r>
            <a:r>
              <a:rPr lang="cs-CZ" dirty="0" err="1">
                <a:solidFill>
                  <a:schemeClr val="tx1"/>
                </a:solidFill>
              </a:rPr>
              <a:t>Filled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questionnaire</a:t>
            </a:r>
            <a:r>
              <a:rPr lang="cs-CZ" dirty="0">
                <a:solidFill>
                  <a:schemeClr val="tx1"/>
                </a:solidFill>
              </a:rPr>
              <a:t> – 10 p., Nov 30- link in </a:t>
            </a:r>
            <a:r>
              <a:rPr lang="cs-CZ" dirty="0" err="1">
                <a:solidFill>
                  <a:schemeClr val="tx1"/>
                </a:solidFill>
              </a:rPr>
              <a:t>the</a:t>
            </a:r>
            <a:r>
              <a:rPr lang="cs-CZ" dirty="0">
                <a:solidFill>
                  <a:schemeClr val="tx1"/>
                </a:solidFill>
              </a:rPr>
              <a:t> IS – </a:t>
            </a:r>
            <a:r>
              <a:rPr lang="cs-CZ" dirty="0" err="1">
                <a:solidFill>
                  <a:schemeClr val="tx1"/>
                </a:solidFill>
              </a:rPr>
              <a:t>screen</a:t>
            </a:r>
            <a:r>
              <a:rPr lang="cs-CZ" dirty="0">
                <a:solidFill>
                  <a:schemeClr val="tx1"/>
                </a:solidFill>
              </a:rPr>
              <a:t> shot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4 </a:t>
            </a:r>
            <a:r>
              <a:rPr lang="cs-CZ" dirty="0" err="1">
                <a:solidFill>
                  <a:schemeClr val="tx1"/>
                </a:solidFill>
              </a:rPr>
              <a:t>written</a:t>
            </a:r>
            <a:r>
              <a:rPr lang="cs-CZ">
                <a:solidFill>
                  <a:schemeClr val="tx1"/>
                </a:solidFill>
              </a:rPr>
              <a:t> test – 50 p.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372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dimensions</a:t>
            </a:r>
            <a:r>
              <a:rPr lang="cs-CZ" dirty="0"/>
              <a:t> </a:t>
            </a:r>
            <a:r>
              <a:rPr lang="cs-CZ" dirty="0" err="1"/>
              <a:t>inArab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cs-CZ" dirty="0"/>
          </a:p>
        </p:txBody>
      </p:sp>
      <p:graphicFrame>
        <p:nvGraphicFramePr>
          <p:cNvPr id="4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4394200" y="2493962"/>
          <a:ext cx="5305425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Graf" r:id="rId3" imgW="5305349" imgH="3057449" progId="MSGraph.Chart.8">
                  <p:embed/>
                </p:oleObj>
              </mc:Choice>
              <mc:Fallback>
                <p:oleObj name="Graf" r:id="rId3" imgW="5305349" imgH="3057449" progId="MSGraph.Chart.8">
                  <p:embed/>
                  <p:pic>
                    <p:nvPicPr>
                      <p:cNvPr id="235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493962"/>
                        <a:ext cx="5305425" cy="3057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0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E923A-17E9-44C8-8B0C-84EAA9D9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incident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12F7FE-076E-4B4C-A616-2F16DD25B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 </a:t>
            </a:r>
            <a:r>
              <a:rPr lang="cs-CZ" sz="2400" dirty="0" err="1"/>
              <a:t>short</a:t>
            </a:r>
            <a:r>
              <a:rPr lang="cs-CZ" sz="2400" dirty="0"/>
              <a:t> case study</a:t>
            </a:r>
          </a:p>
          <a:p>
            <a:endParaRPr lang="cs-CZ" sz="2400" dirty="0"/>
          </a:p>
          <a:p>
            <a:r>
              <a:rPr lang="cs-CZ" sz="2400" dirty="0"/>
              <a:t>1 </a:t>
            </a:r>
            <a:r>
              <a:rPr lang="cs-CZ" sz="2400" dirty="0" err="1"/>
              <a:t>Description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situation</a:t>
            </a:r>
            <a:endParaRPr lang="cs-CZ" sz="2400" dirty="0"/>
          </a:p>
          <a:p>
            <a:r>
              <a:rPr lang="cs-CZ" sz="2400" dirty="0"/>
              <a:t>2 </a:t>
            </a:r>
            <a:r>
              <a:rPr lang="cs-CZ" sz="2400" dirty="0" err="1"/>
              <a:t>Analysis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situation</a:t>
            </a:r>
            <a:r>
              <a:rPr lang="cs-CZ" sz="2400" dirty="0"/>
              <a:t> – </a:t>
            </a:r>
            <a:r>
              <a:rPr lang="cs-CZ" sz="2400" dirty="0" err="1"/>
              <a:t>looking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proper </a:t>
            </a:r>
            <a:r>
              <a:rPr lang="cs-CZ" sz="2400" dirty="0" err="1"/>
              <a:t>information</a:t>
            </a:r>
            <a:endParaRPr lang="cs-CZ" sz="2400" dirty="0"/>
          </a:p>
          <a:p>
            <a:r>
              <a:rPr lang="cs-CZ" sz="2400" dirty="0"/>
              <a:t>3 </a:t>
            </a:r>
            <a:r>
              <a:rPr lang="cs-CZ" sz="2400" dirty="0" err="1"/>
              <a:t>Discussing</a:t>
            </a:r>
            <a:r>
              <a:rPr lang="cs-CZ" sz="2400" dirty="0"/>
              <a:t> in a </a:t>
            </a:r>
            <a:r>
              <a:rPr lang="cs-CZ" sz="2400" dirty="0" err="1"/>
              <a:t>group</a:t>
            </a:r>
            <a:r>
              <a:rPr lang="cs-CZ" sz="2400" dirty="0"/>
              <a:t> – </a:t>
            </a:r>
            <a:r>
              <a:rPr lang="cs-CZ" sz="2400" dirty="0" err="1"/>
              <a:t>choosing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best</a:t>
            </a:r>
            <a:r>
              <a:rPr lang="cs-CZ" sz="2400" dirty="0"/>
              <a:t> </a:t>
            </a:r>
            <a:r>
              <a:rPr lang="cs-CZ" sz="2400" dirty="0" err="1"/>
              <a:t>alternative</a:t>
            </a:r>
            <a:r>
              <a:rPr lang="cs-CZ" sz="2400" dirty="0"/>
              <a:t> </a:t>
            </a:r>
            <a:r>
              <a:rPr lang="cs-CZ" sz="2400" dirty="0" err="1"/>
              <a:t>solutions</a:t>
            </a:r>
            <a:endParaRPr lang="cs-CZ" sz="2400" dirty="0"/>
          </a:p>
          <a:p>
            <a:r>
              <a:rPr lang="cs-CZ" sz="2400" dirty="0"/>
              <a:t>4 </a:t>
            </a:r>
            <a:r>
              <a:rPr lang="cs-CZ" sz="2400" dirty="0" err="1"/>
              <a:t>Selecting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best</a:t>
            </a:r>
            <a:r>
              <a:rPr lang="cs-CZ" sz="2400" dirty="0"/>
              <a:t> </a:t>
            </a:r>
            <a:r>
              <a:rPr lang="cs-CZ" sz="2400" dirty="0" err="1"/>
              <a:t>solution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6845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incident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British businessman in an Arabic country wants to make an important deal. He can´t afford to waste any time, so he is frustrated when he waits for ages to get an appointment with his partners. </a:t>
            </a:r>
            <a:endParaRPr lang="cs-CZ" alt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GB" alt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Meetings never start on time, and when they do, there are frequent interruptions with people coming in to get papers signed.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559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5A1FA-3D17-4A83-848D-CD5FBD24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incident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05AC16-B837-45FA-8932-AFF220C25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American manager working in Japan is impressed by the performance of one member of his team.</a:t>
            </a:r>
            <a:endParaRPr lang="cs-CZ" alt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cs-CZ" alt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GB" alt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At the next team meeting he praises this person in front of the group. </a:t>
            </a:r>
            <a:endParaRPr lang="cs-CZ" alt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cs-CZ" altLang="cs-CZ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GB" altLang="cs-CZ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rest of the Japanese team look confused.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30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C31DB-C9E6-445E-AEBA-64BBB50A6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Critical</a:t>
            </a:r>
            <a:r>
              <a:rPr lang="cs-CZ" dirty="0"/>
              <a:t> incident 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2F92FB-53E2-4309-92FF-011A04F24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A </a:t>
            </a:r>
            <a:r>
              <a:rPr lang="cs-CZ" altLang="cs-CZ" sz="2400" b="1" dirty="0" err="1"/>
              <a:t>British</a:t>
            </a:r>
            <a:r>
              <a:rPr lang="cs-CZ" altLang="cs-CZ" sz="2400" b="1" dirty="0"/>
              <a:t> businessman </a:t>
            </a:r>
            <a:r>
              <a:rPr lang="cs-CZ" altLang="cs-CZ" sz="2400" b="1" dirty="0" err="1"/>
              <a:t>is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invited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home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of</a:t>
            </a:r>
            <a:r>
              <a:rPr lang="cs-CZ" altLang="cs-CZ" sz="2400" b="1" dirty="0"/>
              <a:t> his business partner in </a:t>
            </a:r>
            <a:r>
              <a:rPr lang="cs-CZ" altLang="cs-CZ" sz="2400" b="1" dirty="0" err="1"/>
              <a:t>Saudi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Arabia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for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dinner</a:t>
            </a:r>
            <a:r>
              <a:rPr lang="cs-CZ" altLang="cs-CZ" sz="2400" b="1" dirty="0"/>
              <a:t>. </a:t>
            </a:r>
          </a:p>
          <a:p>
            <a:r>
              <a:rPr lang="cs-CZ" altLang="cs-CZ" sz="2400" b="1" dirty="0"/>
              <a:t>He </a:t>
            </a:r>
            <a:r>
              <a:rPr lang="cs-CZ" altLang="cs-CZ" sz="2400" b="1" dirty="0" err="1"/>
              <a:t>presses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him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provide</a:t>
            </a:r>
            <a:r>
              <a:rPr lang="cs-CZ" altLang="cs-CZ" sz="2400" b="1" dirty="0"/>
              <a:t> a </a:t>
            </a:r>
            <a:r>
              <a:rPr lang="cs-CZ" altLang="cs-CZ" sz="2400" b="1" dirty="0" err="1"/>
              <a:t>concrete</a:t>
            </a:r>
            <a:r>
              <a:rPr lang="cs-CZ" altLang="cs-CZ" sz="2400" b="1" dirty="0"/>
              <a:t> term </a:t>
            </a:r>
            <a:r>
              <a:rPr lang="cs-CZ" altLang="cs-CZ" sz="2400" b="1" dirty="0" err="1"/>
              <a:t>of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the</a:t>
            </a:r>
            <a:r>
              <a:rPr lang="cs-CZ" altLang="cs-CZ" sz="2400" b="1" dirty="0"/>
              <a:t> visit.  </a:t>
            </a:r>
            <a:r>
              <a:rPr lang="cs-CZ" altLang="cs-CZ" sz="2400" b="1" dirty="0" err="1"/>
              <a:t>After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the</a:t>
            </a:r>
            <a:r>
              <a:rPr lang="cs-CZ" altLang="cs-CZ" sz="2400" b="1" dirty="0"/>
              <a:t>  </a:t>
            </a:r>
            <a:r>
              <a:rPr lang="cs-CZ" altLang="cs-CZ" sz="2400" b="1" dirty="0" err="1"/>
              <a:t>arrival</a:t>
            </a:r>
            <a:r>
              <a:rPr lang="cs-CZ" altLang="cs-CZ" sz="2400" b="1" dirty="0"/>
              <a:t> he </a:t>
            </a:r>
            <a:r>
              <a:rPr lang="cs-CZ" altLang="cs-CZ" sz="2400" b="1" dirty="0" err="1"/>
              <a:t>asks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where</a:t>
            </a:r>
            <a:r>
              <a:rPr lang="cs-CZ" altLang="cs-CZ" sz="2400" b="1" dirty="0"/>
              <a:t> his </a:t>
            </a:r>
            <a:r>
              <a:rPr lang="cs-CZ" altLang="cs-CZ" sz="2400" b="1" dirty="0" err="1"/>
              <a:t>wife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is</a:t>
            </a:r>
            <a:r>
              <a:rPr lang="cs-CZ" altLang="cs-CZ" sz="2400" b="1" dirty="0"/>
              <a:t> and </a:t>
            </a:r>
            <a:r>
              <a:rPr lang="cs-CZ" altLang="cs-CZ" sz="2400" b="1" dirty="0" err="1"/>
              <a:t>is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surprised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that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is</a:t>
            </a:r>
            <a:r>
              <a:rPr lang="cs-CZ" altLang="cs-CZ" sz="2400" b="1" dirty="0"/>
              <a:t> not </a:t>
            </a:r>
            <a:r>
              <a:rPr lang="cs-CZ" altLang="cs-CZ" sz="2400" b="1" dirty="0" err="1"/>
              <a:t>having</a:t>
            </a:r>
            <a:r>
              <a:rPr lang="cs-CZ" altLang="cs-CZ" sz="2400" b="1" dirty="0"/>
              <a:t> a </a:t>
            </a:r>
            <a:r>
              <a:rPr lang="cs-CZ" altLang="cs-CZ" sz="2400" b="1" dirty="0" err="1"/>
              <a:t>meal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with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them</a:t>
            </a:r>
            <a:r>
              <a:rPr lang="cs-CZ" altLang="cs-CZ" sz="2400" b="1" dirty="0"/>
              <a:t>.</a:t>
            </a:r>
          </a:p>
          <a:p>
            <a:r>
              <a:rPr lang="cs-CZ" altLang="cs-CZ" sz="2400" b="1" dirty="0" err="1"/>
              <a:t>Then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during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meal</a:t>
            </a:r>
            <a:r>
              <a:rPr lang="cs-CZ" altLang="cs-CZ" sz="2400" b="1" dirty="0"/>
              <a:t> he </a:t>
            </a:r>
            <a:r>
              <a:rPr lang="cs-CZ" altLang="cs-CZ" sz="2400" b="1" dirty="0" err="1"/>
              <a:t>reaches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for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the</a:t>
            </a:r>
            <a:r>
              <a:rPr lang="cs-CZ" altLang="cs-CZ" sz="2400" b="1" dirty="0"/>
              <a:t> food on a </a:t>
            </a:r>
            <a:r>
              <a:rPr lang="cs-CZ" altLang="cs-CZ" sz="2400" b="1" dirty="0" err="1"/>
              <a:t>large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platter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from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all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sides</a:t>
            </a:r>
            <a:r>
              <a:rPr lang="cs-CZ" altLang="cs-CZ" sz="2400" b="1" dirty="0"/>
              <a:t>. </a:t>
            </a:r>
            <a:r>
              <a:rPr lang="cs-CZ" altLang="cs-CZ" sz="2400" b="1" dirty="0" err="1"/>
              <a:t>After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meal</a:t>
            </a:r>
            <a:r>
              <a:rPr lang="cs-CZ" altLang="cs-CZ" sz="2400" b="1" dirty="0"/>
              <a:t> he </a:t>
            </a:r>
            <a:r>
              <a:rPr lang="cs-CZ" altLang="cs-CZ" sz="2400" b="1" dirty="0" err="1"/>
              <a:t>leaves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immediately</a:t>
            </a:r>
            <a:r>
              <a:rPr lang="cs-CZ" altLang="cs-CZ" sz="2400" b="1" dirty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622308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A1847-2CD5-4D18-BF62-0601F90C7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04F438-5BEA-4C4F-BBD0-F53D3904C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Importance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Intercultural</a:t>
            </a:r>
            <a:r>
              <a:rPr lang="cs-CZ" sz="2400" dirty="0"/>
              <a:t> </a:t>
            </a:r>
            <a:r>
              <a:rPr lang="cs-CZ" sz="2400" dirty="0" err="1"/>
              <a:t>Communication</a:t>
            </a:r>
            <a:r>
              <a:rPr lang="cs-CZ" sz="2400" dirty="0"/>
              <a:t> in Business</a:t>
            </a:r>
          </a:p>
          <a:p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necessity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being</a:t>
            </a:r>
            <a:r>
              <a:rPr lang="cs-CZ" sz="2400" dirty="0"/>
              <a:t> sensitive to </a:t>
            </a:r>
            <a:r>
              <a:rPr lang="cs-CZ" sz="2400" dirty="0" err="1"/>
              <a:t>culture</a:t>
            </a:r>
            <a:r>
              <a:rPr lang="cs-CZ" sz="2400" dirty="0"/>
              <a:t> </a:t>
            </a:r>
            <a:r>
              <a:rPr lang="cs-CZ" sz="2400" dirty="0" err="1"/>
              <a:t>differences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Empathy</a:t>
            </a:r>
            <a:r>
              <a:rPr lang="cs-CZ" sz="2400" dirty="0"/>
              <a:t> and tolerance</a:t>
            </a:r>
          </a:p>
        </p:txBody>
      </p:sp>
    </p:spTree>
    <p:extLst>
      <p:ext uri="{BB962C8B-B14F-4D97-AF65-F5344CB8AC3E}">
        <p14:creationId xmlns:p14="http://schemas.microsoft.com/office/powerpoint/2010/main" val="239136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Entering</a:t>
            </a: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cs-CZ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the</a:t>
            </a: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EU in 2004 - </a:t>
            </a:r>
            <a:r>
              <a:rPr lang="en-GB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business professionals capable to work in new conditions</a:t>
            </a:r>
            <a:r>
              <a:rPr lang="cs-CZ" sz="2400" b="1" dirty="0">
                <a:latin typeface="Arial Narrow" pitchFamily="34" charset="0"/>
              </a:rPr>
              <a:t> </a:t>
            </a:r>
          </a:p>
          <a:p>
            <a:pPr>
              <a:defRPr/>
            </a:pPr>
            <a:r>
              <a:rPr lang="cs-CZ" sz="2400" b="1" dirty="0" err="1">
                <a:latin typeface="Arial Narrow" pitchFamily="34" charset="0"/>
              </a:rPr>
              <a:t>Competencies</a:t>
            </a:r>
            <a:r>
              <a:rPr lang="cs-CZ" sz="2400" b="1" dirty="0">
                <a:latin typeface="Arial Narrow" pitchFamily="34" charset="0"/>
              </a:rPr>
              <a:t>:</a:t>
            </a:r>
          </a:p>
          <a:p>
            <a:pPr>
              <a:defRPr/>
            </a:pPr>
            <a:endParaRPr lang="cs-CZ" sz="2400" b="1" dirty="0">
              <a:latin typeface="Arial Narrow" pitchFamily="34" charset="0"/>
            </a:endParaRPr>
          </a:p>
          <a:p>
            <a:pPr>
              <a:defRPr/>
            </a:pPr>
            <a:r>
              <a:rPr lang="cs-CZ" sz="2400" b="1" dirty="0">
                <a:latin typeface="Arial Narrow" pitchFamily="34" charset="0"/>
              </a:rPr>
              <a:t>1 </a:t>
            </a:r>
            <a:r>
              <a:rPr lang="cs-CZ" sz="2400" b="1" dirty="0" err="1">
                <a:latin typeface="Arial Narrow" pitchFamily="34" charset="0"/>
              </a:rPr>
              <a:t>linguistic</a:t>
            </a:r>
            <a:endParaRPr lang="cs-CZ" sz="2400" b="1" dirty="0">
              <a:latin typeface="Arial Narrow" pitchFamily="34" charset="0"/>
            </a:endParaRPr>
          </a:p>
          <a:p>
            <a:pPr>
              <a:defRPr/>
            </a:pPr>
            <a:r>
              <a:rPr lang="cs-CZ" sz="2400" b="1" dirty="0">
                <a:latin typeface="Arial Narrow" pitchFamily="34" charset="0"/>
              </a:rPr>
              <a:t>2 </a:t>
            </a:r>
            <a:r>
              <a:rPr lang="cs-CZ" sz="2400" b="1" dirty="0" err="1">
                <a:latin typeface="Arial Narrow" pitchFamily="34" charset="0"/>
              </a:rPr>
              <a:t>communicative</a:t>
            </a:r>
            <a:endParaRPr lang="cs-CZ" sz="2400" b="1" dirty="0">
              <a:latin typeface="Arial Narrow" pitchFamily="34" charset="0"/>
            </a:endParaRPr>
          </a:p>
          <a:p>
            <a:pPr>
              <a:defRPr/>
            </a:pPr>
            <a:r>
              <a:rPr lang="cs-CZ" sz="2400" b="1" dirty="0">
                <a:latin typeface="Arial Narrow" pitchFamily="34" charset="0"/>
              </a:rPr>
              <a:t>3 </a:t>
            </a:r>
            <a:r>
              <a:rPr lang="cs-CZ" sz="2400" b="1" dirty="0" err="1">
                <a:latin typeface="Arial Narrow" pitchFamily="34" charset="0"/>
              </a:rPr>
              <a:t>sociolinguistic</a:t>
            </a:r>
            <a:endParaRPr lang="cs-CZ" sz="2400" b="1" dirty="0">
              <a:latin typeface="Arial Narrow" pitchFamily="34" charset="0"/>
            </a:endParaRPr>
          </a:p>
          <a:p>
            <a:pPr>
              <a:defRPr/>
            </a:pPr>
            <a:r>
              <a:rPr lang="cs-CZ" sz="2400" b="1" dirty="0">
                <a:latin typeface="Arial Narrow" pitchFamily="34" charset="0"/>
              </a:rPr>
              <a:t>4 </a:t>
            </a:r>
            <a:r>
              <a:rPr lang="cs-CZ" sz="2400" b="1" i="1" dirty="0" err="1">
                <a:latin typeface="Arial Narrow" pitchFamily="34" charset="0"/>
              </a:rPr>
              <a:t>intercultural</a:t>
            </a:r>
            <a:r>
              <a:rPr lang="cs-CZ" sz="2400" b="1" i="1" dirty="0">
                <a:latin typeface="Arial Narrow" pitchFamily="34" charset="0"/>
              </a:rPr>
              <a:t> </a:t>
            </a:r>
            <a:endParaRPr lang="de-DE" sz="2400" b="1" i="1" dirty="0">
              <a:latin typeface="Arial Narrow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90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Components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knowledge of </a:t>
            </a:r>
            <a:r>
              <a:rPr lang="cs-CZ" sz="2400" dirty="0" err="1"/>
              <a:t>home</a:t>
            </a:r>
            <a:r>
              <a:rPr lang="en-US" sz="2400" dirty="0"/>
              <a:t> and foreign cultural values </a:t>
            </a:r>
            <a:endParaRPr lang="cs-CZ" sz="2400" dirty="0"/>
          </a:p>
          <a:p>
            <a:endParaRPr lang="cs-CZ" sz="2400" dirty="0"/>
          </a:p>
          <a:p>
            <a:r>
              <a:rPr lang="en-US" sz="2400" dirty="0"/>
              <a:t>​​skill to view cultural values ​​from the position of outsider 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 </a:t>
            </a:r>
            <a:endParaRPr lang="cs-CZ" sz="2400" dirty="0"/>
          </a:p>
          <a:p>
            <a:r>
              <a:rPr lang="en-US" sz="2400" dirty="0"/>
              <a:t>the ability to obtain information on foreign cultures (</a:t>
            </a:r>
            <a:r>
              <a:rPr lang="cs-CZ" sz="2400" dirty="0" err="1"/>
              <a:t>B</a:t>
            </a:r>
            <a:r>
              <a:rPr lang="en-US" sz="2400" dirty="0" err="1"/>
              <a:t>yram</a:t>
            </a:r>
            <a:r>
              <a:rPr lang="en-US" sz="2400" dirty="0"/>
              <a:t>, </a:t>
            </a:r>
            <a:r>
              <a:rPr lang="cs-CZ" sz="2400" dirty="0" err="1"/>
              <a:t>N</a:t>
            </a:r>
            <a:r>
              <a:rPr lang="en-US" sz="2400" dirty="0" err="1"/>
              <a:t>ichols</a:t>
            </a:r>
            <a:r>
              <a:rPr lang="en-US" sz="2400" dirty="0"/>
              <a:t>, </a:t>
            </a:r>
            <a:r>
              <a:rPr lang="cs-CZ" sz="2400" dirty="0"/>
              <a:t>S</a:t>
            </a:r>
            <a:r>
              <a:rPr lang="en-US" sz="2400" dirty="0" err="1"/>
              <a:t>tevens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812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Mediator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able to interact with people from different cultures</a:t>
            </a:r>
            <a:br>
              <a:rPr lang="en-US" dirty="0"/>
            </a:br>
            <a:br>
              <a:rPr lang="en-US" dirty="0"/>
            </a:br>
            <a:endParaRPr lang="cs-CZ" dirty="0"/>
          </a:p>
          <a:p>
            <a:r>
              <a:rPr lang="en-US" dirty="0"/>
              <a:t>is ready to accept their perspectives and their way of perceiving the world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aware of their inspection of cultural differences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cs-CZ" dirty="0"/>
          </a:p>
          <a:p>
            <a:r>
              <a:rPr lang="en-US" dirty="0"/>
              <a:t>Empathy and tolerance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201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Intercultural</a:t>
            </a:r>
            <a:r>
              <a:rPr lang="cs-CZ" dirty="0"/>
              <a:t> </a:t>
            </a:r>
            <a:r>
              <a:rPr lang="cs-CZ" dirty="0" err="1"/>
              <a:t>Training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place in the teaching of foreign -language communication</a:t>
            </a:r>
            <a:br>
              <a:rPr lang="en-US" dirty="0"/>
            </a:br>
            <a:r>
              <a:rPr lang="en-US" dirty="0"/>
              <a:t>(UTLEY)</a:t>
            </a:r>
            <a:br>
              <a:rPr lang="en-US" dirty="0"/>
            </a:br>
            <a:endParaRPr lang="cs-CZ" dirty="0"/>
          </a:p>
          <a:p>
            <a:r>
              <a:rPr lang="en-US" dirty="0"/>
              <a:t>Recommended topics:</a:t>
            </a:r>
            <a:br>
              <a:rPr lang="en-US" dirty="0"/>
            </a:br>
            <a:br>
              <a:rPr lang="en-US" dirty="0"/>
            </a:br>
            <a:endParaRPr lang="cs-CZ" dirty="0"/>
          </a:p>
          <a:p>
            <a:r>
              <a:rPr lang="en-US" dirty="0"/>
              <a:t>Definition of culture, types of culture, cultural theory, cultural values, </a:t>
            </a:r>
            <a:endParaRPr lang="cs-CZ" dirty="0"/>
          </a:p>
          <a:p>
            <a:r>
              <a:rPr lang="en-US" dirty="0"/>
              <a:t>cultural shock and acculturation, stereotypes and prejudices, religion, </a:t>
            </a:r>
            <a:endParaRPr lang="cs-CZ" dirty="0"/>
          </a:p>
          <a:p>
            <a:r>
              <a:rPr lang="en-US" dirty="0"/>
              <a:t>nonverbal 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63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beginning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research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– 1970´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connection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with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Japan.-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Amer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Business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Hall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Birdwhistell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Nishida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Europe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G.Hofstede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–  1980´and 90´ -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research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multicultural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corporations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Results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–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culture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dimensions</a:t>
            </a:r>
            <a:endParaRPr lang="de-DE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42466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topics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cs-CZ" sz="2400" dirty="0"/>
              <a:t>Lingua </a:t>
            </a:r>
            <a:r>
              <a:rPr lang="cs-CZ" altLang="cs-CZ" sz="2400" dirty="0"/>
              <a:t>F</a:t>
            </a:r>
            <a:r>
              <a:rPr lang="en-GB" altLang="cs-CZ" sz="2400" dirty="0" err="1"/>
              <a:t>ranca</a:t>
            </a:r>
            <a:endParaRPr lang="cs-CZ" altLang="cs-CZ" sz="2400" dirty="0"/>
          </a:p>
          <a:p>
            <a:endParaRPr lang="cs-CZ" altLang="cs-CZ" sz="2400" dirty="0"/>
          </a:p>
          <a:p>
            <a:r>
              <a:rPr lang="cs-CZ" altLang="cs-CZ" sz="2400" dirty="0" err="1"/>
              <a:t>National</a:t>
            </a:r>
            <a:r>
              <a:rPr lang="cs-CZ" altLang="cs-CZ" sz="2400" dirty="0"/>
              <a:t> identity</a:t>
            </a:r>
          </a:p>
          <a:p>
            <a:endParaRPr lang="cs-CZ" altLang="cs-CZ" sz="2400" dirty="0"/>
          </a:p>
          <a:p>
            <a:r>
              <a:rPr lang="cs-CZ" altLang="cs-CZ" sz="2400" dirty="0" err="1"/>
              <a:t>Migration</a:t>
            </a:r>
            <a:r>
              <a:rPr lang="cs-CZ" altLang="cs-CZ" sz="2400" dirty="0"/>
              <a:t> – </a:t>
            </a:r>
            <a:r>
              <a:rPr lang="cs-CZ" altLang="cs-CZ" sz="2400" dirty="0" err="1"/>
              <a:t>ethnic</a:t>
            </a:r>
            <a:r>
              <a:rPr lang="cs-CZ" altLang="cs-CZ" sz="2400" dirty="0"/>
              <a:t> diversity</a:t>
            </a:r>
          </a:p>
          <a:p>
            <a:endParaRPr lang="cs-CZ" altLang="cs-CZ" sz="2400" dirty="0"/>
          </a:p>
          <a:p>
            <a:r>
              <a:rPr lang="cs-CZ" altLang="cs-CZ" sz="2400" dirty="0"/>
              <a:t>Diversity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religions</a:t>
            </a:r>
            <a:endParaRPr lang="cs-CZ" altLang="cs-CZ" sz="2400" dirty="0"/>
          </a:p>
          <a:p>
            <a:endParaRPr lang="cs-CZ" altLang="cs-CZ" sz="2400" dirty="0"/>
          </a:p>
          <a:p>
            <a:r>
              <a:rPr lang="cs-CZ" altLang="cs-CZ" sz="2400" dirty="0" err="1"/>
              <a:t>Other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issues</a:t>
            </a:r>
            <a:r>
              <a:rPr lang="cs-CZ" altLang="cs-CZ" sz="2400" dirty="0"/>
              <a:t>?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167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Culture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b="1" dirty="0" err="1"/>
              <a:t>The</a:t>
            </a:r>
            <a:r>
              <a:rPr lang="cs-CZ" b="1" dirty="0"/>
              <a:t> most </a:t>
            </a:r>
            <a:r>
              <a:rPr lang="cs-CZ" b="1" dirty="0" err="1"/>
              <a:t>important</a:t>
            </a:r>
            <a:r>
              <a:rPr lang="cs-CZ" b="1" dirty="0"/>
              <a:t> </a:t>
            </a:r>
            <a:r>
              <a:rPr lang="cs-CZ" b="1" dirty="0" err="1"/>
              <a:t>things</a:t>
            </a:r>
            <a:r>
              <a:rPr lang="cs-CZ" b="1" dirty="0"/>
              <a:t> in a </a:t>
            </a:r>
            <a:r>
              <a:rPr lang="cs-CZ" b="1" dirty="0" err="1"/>
              <a:t>culture</a:t>
            </a:r>
            <a:endParaRPr lang="cs-CZ" b="1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family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job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money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religion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seniority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hierarchy</a:t>
            </a:r>
          </a:p>
          <a:p>
            <a:pPr>
              <a:lnSpc>
                <a:spcPct val="90000"/>
              </a:lnSpc>
              <a:defRPr/>
            </a:pPr>
            <a:r>
              <a:rPr lang="cs-CZ" dirty="0" err="1"/>
              <a:t>others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05987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159</TotalTime>
  <Words>874</Words>
  <Application>Microsoft Office PowerPoint</Application>
  <PresentationFormat>Širokoúhlá obrazovka</PresentationFormat>
  <Paragraphs>141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Century Gothic</vt:lpstr>
      <vt:lpstr>Wingdings</vt:lpstr>
      <vt:lpstr>Wingdings 3</vt:lpstr>
      <vt:lpstr>Stébla</vt:lpstr>
      <vt:lpstr>Graf</vt:lpstr>
      <vt:lpstr>Intercultural Communication</vt:lpstr>
      <vt:lpstr>Requirements</vt:lpstr>
      <vt:lpstr>Successful intercultural communication</vt:lpstr>
      <vt:lpstr>Components of Intercultural Communication</vt:lpstr>
      <vt:lpstr>Intercultural Mediator</vt:lpstr>
      <vt:lpstr>Intercultural Training</vt:lpstr>
      <vt:lpstr>History of IC</vt:lpstr>
      <vt:lpstr>Current topics</vt:lpstr>
      <vt:lpstr>Culture Values</vt:lpstr>
      <vt:lpstr>Culture values in various cultures</vt:lpstr>
      <vt:lpstr>Culture values in the CR</vt:lpstr>
      <vt:lpstr>Theory of cultures</vt:lpstr>
      <vt:lpstr>Culture dimensions</vt:lpstr>
      <vt:lpstr>Individualism x collectivism</vt:lpstr>
      <vt:lpstr>Monochrony x polychrony </vt:lpstr>
      <vt:lpstr>Masculinity x femininity </vt:lpstr>
      <vt:lpstr>High power distance x low power d. </vt:lpstr>
      <vt:lpstr>Selected culture dimensions in Finland</vt:lpstr>
      <vt:lpstr>Selected culture dimensions inTurkey</vt:lpstr>
      <vt:lpstr>Selected culture dimensions inArab world</vt:lpstr>
      <vt:lpstr>Critical incident</vt:lpstr>
      <vt:lpstr>Critical incident 1</vt:lpstr>
      <vt:lpstr>Critical incident 2</vt:lpstr>
      <vt:lpstr>Critical incident 3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Intercultural Communication</dc:title>
  <dc:creator>hei0002</dc:creator>
  <cp:lastModifiedBy>Krystyna Heinz</cp:lastModifiedBy>
  <cp:revision>11</cp:revision>
  <dcterms:created xsi:type="dcterms:W3CDTF">2022-09-01T07:33:49Z</dcterms:created>
  <dcterms:modified xsi:type="dcterms:W3CDTF">2022-09-22T15:18:44Z</dcterms:modified>
</cp:coreProperties>
</file>