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98" r:id="rId2"/>
    <p:sldId id="256" r:id="rId3"/>
    <p:sldId id="442" r:id="rId4"/>
    <p:sldId id="481" r:id="rId5"/>
    <p:sldId id="482" r:id="rId6"/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2" r:id="rId15"/>
    <p:sldId id="491" r:id="rId16"/>
    <p:sldId id="493" r:id="rId17"/>
    <p:sldId id="494" r:id="rId18"/>
    <p:sldId id="495" r:id="rId19"/>
    <p:sldId id="496" r:id="rId20"/>
    <p:sldId id="497" r:id="rId21"/>
    <p:sldId id="480" r:id="rId22"/>
    <p:sldId id="293" r:id="rId23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33" autoAdjust="0"/>
  </p:normalViewPr>
  <p:slideViewPr>
    <p:cSldViewPr>
      <p:cViewPr varScale="1">
        <p:scale>
          <a:sx n="78" d="100"/>
          <a:sy n="78" d="100"/>
        </p:scale>
        <p:origin x="117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28.3.2018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8806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903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5777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3557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4695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17274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211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71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173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9733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053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61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86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420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826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8729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657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7424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1682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 smtClean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  <a:endParaRPr lang="cs-CZ" sz="2400" dirty="0">
              <a:solidFill>
                <a:srgbClr val="981E3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 smtClean="0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 smtClean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Společenský a diplomatický protokol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Patrik Kajzar, Ph.D.</a:t>
            </a:r>
            <a:endParaRPr lang="cs-CZ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xmlns="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xmlns="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3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pt-BR" dirty="0" smtClean="0"/>
              <a:t>Verbální </a:t>
            </a:r>
            <a:r>
              <a:rPr lang="pt-BR" dirty="0"/>
              <a:t>a neverbální komunikace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Popis základních prvků či elementů řeči těla se může mírně různit, nicméně nejčastěji se setkáme s následujícím členěním: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 smtClean="0"/>
              <a:t>Obličej</a:t>
            </a:r>
            <a:r>
              <a:rPr lang="cs-CZ" sz="2000" dirty="0" smtClean="0"/>
              <a:t> </a:t>
            </a:r>
            <a:r>
              <a:rPr lang="cs-CZ" sz="2000" dirty="0"/>
              <a:t>- Naše tvář jako celek je základním zdrojem komunikace s ostatními. V tváři se nám zrcadlí veškeré naše emoce. Ty se někdy snažíme skrývat, nicméně výzkumy potvrzují, že maskování emocí je velice obtížné. Snad právě proto se s dokonalým maskováním emocí ve výrazu obličeje setkáváme jen u velmi malého procenta populace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 smtClean="0"/>
              <a:t>Oči </a:t>
            </a:r>
            <a:r>
              <a:rPr lang="cs-CZ" sz="2000" dirty="0"/>
              <a:t>jsou první z atributů řeči těla, na který je ze strany ostatních směřována pozornost. Stejně jako ostatní atributy i oční kontakt plní řadu funkcí. Pomocí očí udržujeme kontakt s druhými osobami, stejně jako se mu vyhýbáme, vyjadřujeme pocity založené na intenzitě a délce očního kontaktu.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6868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pt-BR" dirty="0" smtClean="0"/>
              <a:t>Verbální </a:t>
            </a:r>
            <a:r>
              <a:rPr lang="pt-BR" dirty="0"/>
              <a:t>a neverbální komunikace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 smtClean="0"/>
              <a:t>Držení </a:t>
            </a:r>
            <a:r>
              <a:rPr lang="cs-CZ" sz="2000" b="1" dirty="0"/>
              <a:t>těla </a:t>
            </a:r>
            <a:r>
              <a:rPr lang="cs-CZ" sz="2000" dirty="0"/>
              <a:t>je komplexním atributem, který zahrnuje způsob, jak držíte hlavu, ramena, ruce, nohy a boky. Každá uvedená část těla dokáže vyjadřovat samostatně prožívané emoce. Současně však jednotlivé části fungují jako komplex, který vysílá směrem k ostatním jasné signály. Patří sem naklánění hlavy, sesunutí ramen, otáčení boků, vypnutí hrudníku a další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 smtClean="0"/>
              <a:t>Gesta </a:t>
            </a:r>
            <a:r>
              <a:rPr lang="cs-CZ" sz="2000" dirty="0"/>
              <a:t>- Přestože gestikulace a gesta jsou důležitou součástí neverbální komunikace, nemusí nutně s naším verbálním vyjádřením vůbec souviset. Například v situaci, kdy mávneme rukou na pozdrav, nemusíme říct ani slovo a vše je každému jasné. V případě, kdy gesta dokreslují verbální obsah sdělení, obvykle jej zdůrazňují, poukazují na klíčový bod sdělení</a:t>
            </a:r>
            <a:r>
              <a:rPr lang="cs-CZ" sz="2000" dirty="0" smtClean="0"/>
              <a:t>.</a:t>
            </a:r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4588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pt-BR" dirty="0" smtClean="0"/>
              <a:t>Verbální </a:t>
            </a:r>
            <a:r>
              <a:rPr lang="pt-BR" dirty="0"/>
              <a:t>a neverbální komunikace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 smtClean="0"/>
              <a:t>Doteky</a:t>
            </a:r>
            <a:r>
              <a:rPr lang="cs-CZ" sz="2000" dirty="0" smtClean="0"/>
              <a:t> </a:t>
            </a:r>
            <a:r>
              <a:rPr lang="cs-CZ" sz="2000" dirty="0"/>
              <a:t>patří k velmi silným atributům neverbální komunikace. Doteky vysílají celou řadu zpráv a budeme se jimi, stejně jako ostatními atributy zabývat v samostatných nástrojích.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Doteky jsou obvykle rozděleny</a:t>
            </a:r>
            <a:r>
              <a:rPr lang="cs-CZ" sz="2000" b="1" dirty="0"/>
              <a:t> do čtyř hlavních kategorií:</a:t>
            </a:r>
          </a:p>
          <a:p>
            <a:pPr lvl="1" algn="just"/>
            <a:r>
              <a:rPr lang="cs-CZ" sz="2000" dirty="0"/>
              <a:t>o	</a:t>
            </a:r>
            <a:r>
              <a:rPr lang="cs-CZ" sz="2000" dirty="0" smtClean="0"/>
              <a:t> </a:t>
            </a:r>
            <a:r>
              <a:rPr lang="cs-CZ" sz="2000" dirty="0"/>
              <a:t>přátelské vztahy</a:t>
            </a:r>
          </a:p>
          <a:p>
            <a:pPr lvl="1" algn="just"/>
            <a:r>
              <a:rPr lang="cs-CZ" sz="2000" dirty="0"/>
              <a:t>o	</a:t>
            </a:r>
            <a:r>
              <a:rPr lang="cs-CZ" sz="2000" dirty="0" smtClean="0"/>
              <a:t> profesní </a:t>
            </a:r>
            <a:r>
              <a:rPr lang="cs-CZ" sz="2000" dirty="0"/>
              <a:t>vztahy</a:t>
            </a:r>
          </a:p>
          <a:p>
            <a:pPr lvl="1" algn="just"/>
            <a:r>
              <a:rPr lang="cs-CZ" sz="2000" dirty="0"/>
              <a:t>o	 sociální vztahy </a:t>
            </a:r>
          </a:p>
          <a:p>
            <a:pPr lvl="1" algn="just"/>
            <a:r>
              <a:rPr lang="cs-CZ" sz="2000" dirty="0"/>
              <a:t>o	 intimní </a:t>
            </a:r>
            <a:r>
              <a:rPr lang="cs-CZ" sz="2000" dirty="0" smtClean="0"/>
              <a:t>vztahy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 smtClean="0"/>
              <a:t>Celkový </a:t>
            </a:r>
            <a:r>
              <a:rPr lang="cs-CZ" sz="2000" b="1" dirty="0"/>
              <a:t>vzhled </a:t>
            </a:r>
            <a:r>
              <a:rPr lang="cs-CZ" sz="2000" dirty="0"/>
              <a:t>hraje významnou roli zejména při prvním kontaktu. To jaký dojem uděláme na druhého člověka, často ovlivňuje budoucí vztah, který budeme mít s druhou osobou. Do fyzického vzhledu zahrnujeme opět řadu atributů od oblečení, tvaru těla, účesu, ale i hygieny a </a:t>
            </a:r>
            <a:r>
              <a:rPr lang="cs-CZ" sz="2000" dirty="0" smtClean="0"/>
              <a:t>dalších.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907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Představování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Aby se mohli účastníci společenské akce společně bavit, musejí se znát nebo se poznat. </a:t>
            </a:r>
            <a:endParaRPr lang="cs-CZ" sz="20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Představování </a:t>
            </a:r>
            <a:r>
              <a:rPr lang="cs-CZ" sz="2000" dirty="0"/>
              <a:t>(se) patří mezi obtížné disciplíny v oblasti společenského styku, protože vyžaduje pohotovost a jistý šarm.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Kdo </a:t>
            </a:r>
            <a:r>
              <a:rPr lang="cs-CZ" sz="2000" dirty="0"/>
              <a:t>se představuje jako první?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Jestliže </a:t>
            </a:r>
            <a:r>
              <a:rPr lang="cs-CZ" sz="2000" dirty="0"/>
              <a:t>se spolu setkají dva lidé, společensky významnější nesmí zůstat ani na okamžik na pochybách, s kým to vlastně hovoří.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Jeho </a:t>
            </a:r>
            <a:r>
              <a:rPr lang="cs-CZ" sz="2000" b="1" dirty="0"/>
              <a:t>společensky méně významný protějšek musí strpět, že nejprve je představen on</a:t>
            </a:r>
            <a:r>
              <a:rPr lang="cs-CZ" sz="2000" dirty="0"/>
              <a:t> a teprve pak se dozví, komu se vlastně představil či byl </a:t>
            </a:r>
            <a:r>
              <a:rPr lang="cs-CZ" sz="2000" dirty="0" smtClean="0"/>
              <a:t>představen.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Správný postup je tedy tento: </a:t>
            </a:r>
            <a:r>
              <a:rPr lang="cs-CZ" sz="2000" b="1" dirty="0"/>
              <a:t>Muž se představí ženě jako první a nato se představí žena muži nebo nejdříve představí hostitel muže ženě a potom ženu muži</a:t>
            </a:r>
            <a:r>
              <a:rPr lang="cs-CZ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1390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Představování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15566"/>
            <a:ext cx="903649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b="1" dirty="0" smtClean="0"/>
              <a:t>Součástí </a:t>
            </a:r>
            <a:r>
              <a:rPr lang="cs-CZ" sz="1900" b="1" dirty="0"/>
              <a:t>představování je </a:t>
            </a:r>
            <a:r>
              <a:rPr lang="cs-CZ" sz="1900" dirty="0"/>
              <a:t>ovšem i vzájemné potřesení rukou a tady pozor: jestliže se jako první představuje méně významná osoba (muž), ruku podává nejdříve společensky významnější osoba (žena). </a:t>
            </a:r>
            <a:endParaRPr lang="cs-CZ" sz="19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b="1" dirty="0"/>
              <a:t>Představujeme muže ženě. Představuje se muž ženě. Představujeme mladšího staršímu. Představuje se mladší staršímu. Představujeme služebně níže postaveného služebně výše postavenému.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Při představování musíme říct vše, co je nutné pro další společenský kontakt osob, které jsme představili, tedy funkce, označení, hodnost a podobně. Mistři konverzace přidají i stručnou </a:t>
            </a:r>
            <a:r>
              <a:rPr lang="cs-CZ" sz="1900" dirty="0" smtClean="0"/>
              <a:t>charakteristiku.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b="1" dirty="0"/>
              <a:t>Představujeme se vždy vestoje, muži si zapnou sako</a:t>
            </a:r>
            <a:r>
              <a:rPr lang="cs-CZ" sz="1900" dirty="0"/>
              <a:t>. Ženy sice mohou sedět, když se jim představuje muž, ale představování je silnější akt než pouhé podání ruky, u kterého žena běžně zůstává sedět. </a:t>
            </a:r>
            <a:r>
              <a:rPr lang="cs-CZ" sz="1900" b="1" dirty="0"/>
              <a:t>Raději by měla vstát, zvlášť, kdyby se jí představoval starší muž, a vždy, když se seznamuje se ženou</a:t>
            </a:r>
            <a:r>
              <a:rPr lang="cs-CZ" sz="1900" dirty="0"/>
              <a:t>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19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120903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Představování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Kdy </a:t>
            </a:r>
            <a:r>
              <a:rPr lang="cs-CZ" sz="2000" b="1" dirty="0"/>
              <a:t>se představuje žena jako první? </a:t>
            </a:r>
            <a:r>
              <a:rPr lang="cs-CZ" sz="2000" dirty="0"/>
              <a:t>Muž musí být výrazně starší a zasloužilý a žena výrazně mladší, aby se představila jako první.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Jestliže se potkají dva páry, kde se znají pouze muži, ti se pozdraví a představí si své partnerky. Kdo začne?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Pánové </a:t>
            </a:r>
            <a:r>
              <a:rPr lang="cs-CZ" sz="2000" dirty="0"/>
              <a:t>se pozdraví, mladší představuje svou partnerku, starší dáma jí podává ruku, starší dáma podává ruku i mladšímu muži a mladší žena podává ruku staršímu muži.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51564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Vizitky a tituly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K představování patří také </a:t>
            </a:r>
            <a:r>
              <a:rPr lang="cs-CZ" sz="2000" b="1" dirty="0"/>
              <a:t>vizitky, navštívenky. </a:t>
            </a:r>
            <a:endParaRPr lang="cs-CZ" sz="20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Jejich </a:t>
            </a:r>
            <a:r>
              <a:rPr lang="cs-CZ" sz="2000" dirty="0"/>
              <a:t>původním účelem </a:t>
            </a:r>
            <a:r>
              <a:rPr lang="cs-CZ" sz="2000" dirty="0" smtClean="0"/>
              <a:t>bylo ohlášení </a:t>
            </a:r>
            <a:r>
              <a:rPr lang="cs-CZ" sz="2000" dirty="0"/>
              <a:t>návštěvy - odevzdávala se služebnictvu a podřízenému personálu v úřadech.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V osobním styku je v tomto smyslu již obvykle nepoužíváme, ale při služebních </a:t>
            </a:r>
            <a:r>
              <a:rPr lang="cs-CZ" sz="2000" dirty="0" smtClean="0"/>
              <a:t>jednáních je </a:t>
            </a:r>
            <a:r>
              <a:rPr lang="cs-CZ" sz="2000" dirty="0"/>
              <a:t>tato forma představení se dokonce společensky nejsprávnější.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Vizitku odevzdáme sekretářce</a:t>
            </a:r>
            <a:r>
              <a:rPr lang="cs-CZ" sz="2000" dirty="0"/>
              <a:t>, ta nás ohlásí a oznámí nám, zda či kdy můžeme být přijati.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Jestliže přijetí následuje </a:t>
            </a:r>
            <a:r>
              <a:rPr lang="cs-CZ" sz="2000" dirty="0"/>
              <a:t>ihned, a osloví-li nás přijímající jménem (a to je vhodné), nepředstavujeme </a:t>
            </a:r>
            <a:r>
              <a:rPr lang="cs-CZ" sz="2000" dirty="0" smtClean="0"/>
              <a:t>se již </a:t>
            </a:r>
            <a:r>
              <a:rPr lang="cs-CZ" sz="2000" dirty="0"/>
              <a:t>znovu.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Při obchodních jednáních se společensky rovnocennými partnery je naopak </a:t>
            </a:r>
            <a:r>
              <a:rPr lang="cs-CZ" sz="2000" dirty="0" smtClean="0"/>
              <a:t>vhodné odevzdat </a:t>
            </a:r>
            <a:r>
              <a:rPr lang="cs-CZ" sz="2000" dirty="0"/>
              <a:t>vizitku až po představení nebo i v průběhu vlastního </a:t>
            </a:r>
            <a:r>
              <a:rPr lang="cs-CZ" sz="2000" dirty="0" smtClean="0"/>
              <a:t>jednání.</a:t>
            </a: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0376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Vizitky a tituly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39251"/>
            <a:ext cx="9036496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Slovo titul pochází z latinského slova </a:t>
            </a:r>
            <a:r>
              <a:rPr lang="cs-CZ" sz="1900" dirty="0" smtClean="0"/>
              <a:t>„</a:t>
            </a:r>
            <a:r>
              <a:rPr lang="cs-CZ" sz="1900" b="1" dirty="0" err="1" smtClean="0"/>
              <a:t>titulus</a:t>
            </a:r>
            <a:r>
              <a:rPr lang="cs-CZ" sz="1900" b="1" dirty="0" smtClean="0"/>
              <a:t>“</a:t>
            </a:r>
            <a:r>
              <a:rPr lang="cs-CZ" sz="1900" dirty="0" smtClean="0"/>
              <a:t> a </a:t>
            </a:r>
            <a:r>
              <a:rPr lang="cs-CZ" sz="1900" dirty="0"/>
              <a:t>můžeme ho přeložit jako </a:t>
            </a:r>
            <a:r>
              <a:rPr lang="cs-CZ" sz="1900" b="1" dirty="0"/>
              <a:t>„hodnost“. </a:t>
            </a:r>
            <a:r>
              <a:rPr lang="cs-CZ" sz="1900" dirty="0"/>
              <a:t>Většina </a:t>
            </a:r>
            <a:r>
              <a:rPr lang="cs-CZ" sz="1900" dirty="0" smtClean="0"/>
              <a:t>používaných titulů </a:t>
            </a:r>
            <a:r>
              <a:rPr lang="cs-CZ" sz="1900" dirty="0"/>
              <a:t>je zkratkou latinského výrazu </a:t>
            </a:r>
            <a:r>
              <a:rPr lang="cs-CZ" sz="1900" dirty="0" smtClean="0"/>
              <a:t>pro danou </a:t>
            </a:r>
            <a:r>
              <a:rPr lang="cs-CZ" sz="1900" dirty="0"/>
              <a:t>akademickou hodnost</a:t>
            </a:r>
            <a:r>
              <a:rPr lang="cs-CZ" sz="19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b="1" dirty="0" smtClean="0"/>
              <a:t>Akademické tituly </a:t>
            </a:r>
            <a:r>
              <a:rPr lang="cs-CZ" sz="1900" dirty="0" smtClean="0"/>
              <a:t>mají </a:t>
            </a:r>
            <a:r>
              <a:rPr lang="cs-CZ" sz="1900" dirty="0"/>
              <a:t>právo přiznávat pouze vysoké školy podle </a:t>
            </a:r>
            <a:r>
              <a:rPr lang="cs-CZ" sz="1900" dirty="0" smtClean="0"/>
              <a:t>zákona o </a:t>
            </a:r>
            <a:r>
              <a:rPr lang="cs-CZ" sz="1900" dirty="0"/>
              <a:t>vysokých školách. </a:t>
            </a:r>
            <a:endParaRPr lang="cs-CZ" sz="19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V </a:t>
            </a:r>
            <a:r>
              <a:rPr lang="cs-CZ" sz="1900" dirty="0"/>
              <a:t>zákoně jsou </a:t>
            </a:r>
            <a:r>
              <a:rPr lang="cs-CZ" sz="1900" dirty="0" smtClean="0"/>
              <a:t>uvedeny všechny </a:t>
            </a:r>
            <a:r>
              <a:rPr lang="cs-CZ" sz="1900" dirty="0"/>
              <a:t>akademické tituly a </a:t>
            </a:r>
            <a:r>
              <a:rPr lang="cs-CZ" sz="1900" dirty="0" smtClean="0"/>
              <a:t>vědecko-pedagogické hodnosti</a:t>
            </a:r>
            <a:r>
              <a:rPr lang="cs-CZ" sz="1900" dirty="0"/>
              <a:t>, které je možné v současnosti získat </a:t>
            </a:r>
            <a:r>
              <a:rPr lang="cs-CZ" sz="1900" dirty="0" smtClean="0"/>
              <a:t>na českých </a:t>
            </a:r>
            <a:r>
              <a:rPr lang="cs-CZ" sz="1900" dirty="0"/>
              <a:t>vysokých </a:t>
            </a:r>
            <a:r>
              <a:rPr lang="cs-CZ" sz="1900" dirty="0" smtClean="0"/>
              <a:t>školách.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 smtClean="0"/>
              <a:t>Používáme </a:t>
            </a:r>
            <a:r>
              <a:rPr lang="cs-CZ" sz="1900" dirty="0"/>
              <a:t>je </a:t>
            </a:r>
            <a:r>
              <a:rPr lang="cs-CZ" sz="1900" dirty="0" smtClean="0"/>
              <a:t>zejména v </a:t>
            </a:r>
            <a:r>
              <a:rPr lang="cs-CZ" sz="1900" dirty="0"/>
              <a:t>obchodní a úřední korespondenci v </a:t>
            </a:r>
            <a:r>
              <a:rPr lang="cs-CZ" sz="1900" dirty="0" smtClean="0"/>
              <a:t>adrese a </a:t>
            </a:r>
            <a:r>
              <a:rPr lang="cs-CZ" sz="1900" dirty="0"/>
              <a:t>oslovení. Při ústní komunikaci oslovujeme </a:t>
            </a:r>
            <a:r>
              <a:rPr lang="cs-CZ" sz="1900" dirty="0" smtClean="0"/>
              <a:t>osobu titulem</a:t>
            </a:r>
            <a:r>
              <a:rPr lang="cs-CZ" sz="1900" dirty="0"/>
              <a:t>, pokud jí chceme vyjádřit úctu </a:t>
            </a:r>
            <a:r>
              <a:rPr lang="cs-CZ" sz="1900" dirty="0" smtClean="0"/>
              <a:t>nebo pokud </a:t>
            </a:r>
            <a:r>
              <a:rPr lang="cs-CZ" sz="1900" dirty="0"/>
              <a:t>se jím sama představila</a:t>
            </a:r>
            <a:r>
              <a:rPr lang="cs-CZ" sz="19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1900" dirty="0"/>
              <a:t>Oficiální zkratky akademických a </a:t>
            </a:r>
            <a:r>
              <a:rPr lang="cs-CZ" sz="1900" dirty="0" smtClean="0"/>
              <a:t>vědeckých titulů </a:t>
            </a:r>
            <a:r>
              <a:rPr lang="cs-CZ" sz="1900" dirty="0"/>
              <a:t>mají zákonem danou závaznou </a:t>
            </a:r>
            <a:r>
              <a:rPr lang="cs-CZ" sz="1900" dirty="0" smtClean="0"/>
              <a:t>podobu, kterou </a:t>
            </a:r>
            <a:r>
              <a:rPr lang="cs-CZ" sz="1900" dirty="0"/>
              <a:t>je nutné dodržovat. Při jejich psaní </a:t>
            </a:r>
            <a:r>
              <a:rPr lang="cs-CZ" sz="1900" dirty="0" smtClean="0"/>
              <a:t>je třeba </a:t>
            </a:r>
            <a:r>
              <a:rPr lang="cs-CZ" sz="1900" dirty="0"/>
              <a:t>věnovat pozornost zejména velkým </a:t>
            </a:r>
            <a:r>
              <a:rPr lang="cs-CZ" sz="1900" dirty="0" smtClean="0"/>
              <a:t>písmenům, tečkám </a:t>
            </a:r>
            <a:r>
              <a:rPr lang="cs-CZ" sz="1900" dirty="0"/>
              <a:t>a čárkám.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91731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Vizitky a tituly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39251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V bakalářských studijních programech </a:t>
            </a:r>
            <a:r>
              <a:rPr lang="cs-CZ" sz="2000" dirty="0" smtClean="0"/>
              <a:t>se uděluje </a:t>
            </a:r>
            <a:r>
              <a:rPr lang="cs-CZ" sz="2000" dirty="0"/>
              <a:t>akademický titul </a:t>
            </a:r>
            <a:r>
              <a:rPr lang="cs-CZ" sz="2000" b="1" dirty="0"/>
              <a:t>bakalář</a:t>
            </a:r>
            <a:r>
              <a:rPr lang="cs-CZ" sz="2000" dirty="0"/>
              <a:t> (ve zkratce </a:t>
            </a:r>
            <a:r>
              <a:rPr lang="cs-CZ" sz="2000" dirty="0" smtClean="0"/>
              <a:t>Bc. před </a:t>
            </a:r>
            <a:r>
              <a:rPr lang="cs-CZ" sz="2000" dirty="0"/>
              <a:t>jménem), v oblasti umění akademický </a:t>
            </a:r>
            <a:r>
              <a:rPr lang="cs-CZ" sz="2000" dirty="0" smtClean="0"/>
              <a:t>titul bakalář </a:t>
            </a:r>
            <a:r>
              <a:rPr lang="cs-CZ" sz="2000" dirty="0"/>
              <a:t>umění (</a:t>
            </a:r>
            <a:r>
              <a:rPr lang="cs-CZ" sz="2000" dirty="0" err="1"/>
              <a:t>BcA</a:t>
            </a:r>
            <a:r>
              <a:rPr lang="cs-CZ" sz="2000" dirty="0"/>
              <a:t>. před jménem</a:t>
            </a:r>
            <a:r>
              <a:rPr lang="cs-CZ" sz="2000" dirty="0" smtClean="0"/>
              <a:t>).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Magisterské studijní programy </a:t>
            </a:r>
            <a:r>
              <a:rPr lang="cs-CZ" sz="2000" dirty="0"/>
              <a:t>navazují </a:t>
            </a:r>
            <a:r>
              <a:rPr lang="cs-CZ" sz="2000" dirty="0" smtClean="0"/>
              <a:t>na bakalářské </a:t>
            </a:r>
            <a:r>
              <a:rPr lang="cs-CZ" sz="2000" dirty="0"/>
              <a:t>a absolventům se udělují </a:t>
            </a:r>
            <a:r>
              <a:rPr lang="cs-CZ" sz="2000" dirty="0" smtClean="0"/>
              <a:t>následující akademické </a:t>
            </a:r>
            <a:r>
              <a:rPr lang="cs-CZ" sz="2000" dirty="0"/>
              <a:t>tituly, </a:t>
            </a:r>
            <a:r>
              <a:rPr lang="cs-CZ" sz="2000" b="1" dirty="0"/>
              <a:t>které se uvádějí před </a:t>
            </a:r>
            <a:r>
              <a:rPr lang="cs-CZ" sz="2000" b="1" dirty="0" smtClean="0"/>
              <a:t>jménem: </a:t>
            </a:r>
            <a:r>
              <a:rPr lang="cs-CZ" sz="2000" dirty="0" smtClean="0"/>
              <a:t>inženýr </a:t>
            </a:r>
            <a:r>
              <a:rPr lang="cs-CZ" sz="2000" dirty="0"/>
              <a:t>(Ing.), inženýr architekt (Ing. arch.), </a:t>
            </a:r>
            <a:r>
              <a:rPr lang="cs-CZ" sz="2000" dirty="0" smtClean="0"/>
              <a:t>doktor medicíny </a:t>
            </a:r>
            <a:r>
              <a:rPr lang="cs-CZ" sz="2000" dirty="0"/>
              <a:t>(MUDr.), zubní lékař (</a:t>
            </a:r>
            <a:r>
              <a:rPr lang="cs-CZ" sz="2000" dirty="0" err="1"/>
              <a:t>MDDr</a:t>
            </a:r>
            <a:r>
              <a:rPr lang="cs-CZ" sz="2000" dirty="0"/>
              <a:t>.), </a:t>
            </a:r>
            <a:r>
              <a:rPr lang="cs-CZ" sz="2000" dirty="0" smtClean="0"/>
              <a:t>doktor veterinární </a:t>
            </a:r>
            <a:r>
              <a:rPr lang="cs-CZ" sz="2000" dirty="0"/>
              <a:t>medicíny (MVDr.), magistr </a:t>
            </a:r>
            <a:r>
              <a:rPr lang="cs-CZ" sz="2000" dirty="0" smtClean="0"/>
              <a:t>umění (</a:t>
            </a:r>
            <a:r>
              <a:rPr lang="cs-CZ" sz="2000" dirty="0" err="1" smtClean="0"/>
              <a:t>MgA</a:t>
            </a:r>
            <a:r>
              <a:rPr lang="cs-CZ" sz="2000" dirty="0"/>
              <a:t>.) a magistr (Mgr</a:t>
            </a:r>
            <a:r>
              <a:rPr lang="cs-CZ" sz="2000" dirty="0" smtClean="0"/>
              <a:t>.)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Doktorské studijní programy </a:t>
            </a:r>
            <a:r>
              <a:rPr lang="cs-CZ" sz="2000" dirty="0"/>
              <a:t>jsou </a:t>
            </a:r>
            <a:r>
              <a:rPr lang="cs-CZ" sz="2000" dirty="0" smtClean="0"/>
              <a:t>zaměřeny na </a:t>
            </a:r>
            <a:r>
              <a:rPr lang="cs-CZ" sz="2000" dirty="0"/>
              <a:t>vědecké bádání a samostatnou tvůrčí </a:t>
            </a:r>
            <a:r>
              <a:rPr lang="cs-CZ" sz="2000" dirty="0" smtClean="0"/>
              <a:t>činnost a </a:t>
            </a:r>
            <a:r>
              <a:rPr lang="cs-CZ" sz="2000" dirty="0"/>
              <a:t>ukončují se státní doktorskou zkouškou a </a:t>
            </a:r>
            <a:r>
              <a:rPr lang="cs-CZ" sz="2000" dirty="0" smtClean="0"/>
              <a:t>obhajobou disertační </a:t>
            </a:r>
            <a:r>
              <a:rPr lang="cs-CZ" sz="2000" dirty="0"/>
              <a:t>práce. Absolventům studia </a:t>
            </a:r>
            <a:r>
              <a:rPr lang="cs-CZ" sz="2000" dirty="0" smtClean="0"/>
              <a:t>se udělují </a:t>
            </a:r>
            <a:r>
              <a:rPr lang="cs-CZ" sz="2000" dirty="0"/>
              <a:t>tituly uváděné za jménem – doktor (Ph.D</a:t>
            </a:r>
            <a:r>
              <a:rPr lang="cs-CZ" sz="2000" dirty="0" smtClean="0"/>
              <a:t>.) a </a:t>
            </a:r>
            <a:r>
              <a:rPr lang="cs-CZ" sz="2000" dirty="0"/>
              <a:t>doktor teologie (</a:t>
            </a:r>
            <a:r>
              <a:rPr lang="cs-CZ" sz="2000" dirty="0" err="1"/>
              <a:t>Th.D</a:t>
            </a:r>
            <a:r>
              <a:rPr lang="cs-CZ" sz="2000" dirty="0"/>
              <a:t>.). Dříve používané </a:t>
            </a:r>
            <a:r>
              <a:rPr lang="cs-CZ" sz="2000" dirty="0" smtClean="0"/>
              <a:t>vědecké hodnosti </a:t>
            </a:r>
            <a:r>
              <a:rPr lang="cs-CZ" sz="2000" dirty="0"/>
              <a:t>kandidát věd (CSc.) a doktor </a:t>
            </a:r>
            <a:r>
              <a:rPr lang="cs-CZ" sz="2000" dirty="0" smtClean="0"/>
              <a:t>věd (DrSc</a:t>
            </a:r>
            <a:r>
              <a:rPr lang="cs-CZ" sz="2000" dirty="0"/>
              <a:t>.) se již neudělují, ale zůstávají v platnosti.</a:t>
            </a:r>
          </a:p>
        </p:txBody>
      </p:sp>
    </p:spTree>
    <p:extLst>
      <p:ext uri="{BB962C8B-B14F-4D97-AF65-F5344CB8AC3E}">
        <p14:creationId xmlns:p14="http://schemas.microsoft.com/office/powerpoint/2010/main" val="120168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Vizitky a tituly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39251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Vyšší odborné vzdělávání se ukončuje </a:t>
            </a:r>
            <a:r>
              <a:rPr lang="cs-CZ" sz="2000" dirty="0" smtClean="0"/>
              <a:t>absolutoriem. Dokladem </a:t>
            </a:r>
            <a:r>
              <a:rPr lang="cs-CZ" sz="2000" dirty="0"/>
              <a:t>o dosažení vyššího </a:t>
            </a:r>
            <a:r>
              <a:rPr lang="cs-CZ" sz="2000" dirty="0" smtClean="0"/>
              <a:t>odborného vzdělání </a:t>
            </a:r>
            <a:r>
              <a:rPr lang="cs-CZ" sz="2000" dirty="0"/>
              <a:t>je vysvědčení o absolutoriu a diplom </a:t>
            </a:r>
            <a:r>
              <a:rPr lang="cs-CZ" sz="2000" dirty="0" smtClean="0"/>
              <a:t>absolventa VOŠ.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Označení </a:t>
            </a:r>
            <a:r>
              <a:rPr lang="cs-CZ" sz="2000" dirty="0"/>
              <a:t>absolventů je pro </a:t>
            </a:r>
            <a:r>
              <a:rPr lang="cs-CZ" sz="2000" dirty="0" smtClean="0"/>
              <a:t>všechny obory </a:t>
            </a:r>
            <a:r>
              <a:rPr lang="cs-CZ" sz="2000" dirty="0"/>
              <a:t>stejné (diplomovaný specialista – ve </a:t>
            </a:r>
            <a:r>
              <a:rPr lang="cs-CZ" sz="2000" dirty="0" smtClean="0"/>
              <a:t>zkratce </a:t>
            </a:r>
            <a:r>
              <a:rPr lang="cs-CZ" sz="2000" dirty="0" err="1" smtClean="0"/>
              <a:t>DiS</a:t>
            </a:r>
            <a:r>
              <a:rPr lang="cs-CZ" sz="2000" dirty="0"/>
              <a:t>.) a uvádí se vždy za jménem </a:t>
            </a:r>
            <a:r>
              <a:rPr lang="cs-CZ" sz="2000" dirty="0" smtClean="0"/>
              <a:t>absolventa.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Vědecko-pedagogické </a:t>
            </a:r>
            <a:r>
              <a:rPr lang="cs-CZ" sz="2000" b="1" dirty="0"/>
              <a:t>tituly </a:t>
            </a:r>
            <a:r>
              <a:rPr lang="cs-CZ" sz="2000" b="1" dirty="0" smtClean="0"/>
              <a:t>akademických prac</a:t>
            </a:r>
            <a:r>
              <a:rPr lang="cs-CZ" sz="2000" dirty="0" smtClean="0"/>
              <a:t>ovníků </a:t>
            </a:r>
            <a:r>
              <a:rPr lang="cs-CZ" sz="2000" dirty="0"/>
              <a:t>na vysokých školách – docent (doc</a:t>
            </a:r>
            <a:r>
              <a:rPr lang="cs-CZ" sz="2000" dirty="0" smtClean="0"/>
              <a:t>.) a </a:t>
            </a:r>
            <a:r>
              <a:rPr lang="cs-CZ" sz="2000" dirty="0"/>
              <a:t>profesor (prof.) píšeme s malým </a:t>
            </a:r>
            <a:r>
              <a:rPr lang="cs-CZ" sz="2000" dirty="0" smtClean="0"/>
              <a:t>počátečním písmenem </a:t>
            </a:r>
            <a:r>
              <a:rPr lang="cs-CZ" sz="2000" dirty="0"/>
              <a:t>před jménem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Při </a:t>
            </a:r>
            <a:r>
              <a:rPr lang="cs-CZ" sz="2000" dirty="0"/>
              <a:t>hovoru, ať už osobním či písemném, neberte v úvahu, jestli se jedná o paní úctyhodného věku nebo je to krásná blondýnka, která vypadá jako čerstvá absolventka. Vždy přidávejte před samotný titul oslovení </a:t>
            </a:r>
            <a:r>
              <a:rPr lang="cs-CZ" sz="2000" b="1" dirty="0"/>
              <a:t>„paní“.</a:t>
            </a:r>
          </a:p>
        </p:txBody>
      </p:sp>
    </p:spTree>
    <p:extLst>
      <p:ext uri="{BB962C8B-B14F-4D97-AF65-F5344CB8AC3E}">
        <p14:creationId xmlns:p14="http://schemas.microsoft.com/office/powerpoint/2010/main" val="204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r>
              <a:rPr lang="pl-PL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2.Pravidla společenského styku</a:t>
            </a: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47257" y="2651800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Patrik Kajzar, Ph.D.</a:t>
            </a:r>
          </a:p>
          <a:p>
            <a:pPr algn="r"/>
            <a:r>
              <a:rPr lang="cs-CZ" altLang="cs-CZ" sz="1800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Předmět: </a:t>
            </a:r>
          </a:p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Společenský a diplomatický </a:t>
            </a:r>
            <a:r>
              <a:rPr lang="cs-CZ" altLang="cs-CZ" sz="1800" b="1" dirty="0" smtClean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protokol</a:t>
            </a:r>
            <a:endParaRPr lang="cs-CZ" altLang="cs-CZ" sz="18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9990" y="4062493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</a:t>
            </a:r>
            <a:r>
              <a:rPr lang="pl-PL" dirty="0" smtClean="0">
                <a:solidFill>
                  <a:schemeClr val="bg1"/>
                </a:solidFill>
              </a:rPr>
              <a:t>přednáška </a:t>
            </a:r>
            <a:r>
              <a:rPr lang="pl-PL" dirty="0">
                <a:solidFill>
                  <a:schemeClr val="bg1"/>
                </a:solidFill>
              </a:rPr>
              <a:t>byla vytvořena pro projekt„</a:t>
            </a:r>
            <a:r>
              <a:rPr lang="cs-CZ" dirty="0" smtClean="0">
                <a:solidFill>
                  <a:schemeClr val="bg1"/>
                </a:solidFill>
              </a:rPr>
              <a:t>Rozvoj vzdělávání na Slezské univerzitě v Opavě“ </a:t>
            </a:r>
            <a:r>
              <a:rPr lang="cs-CZ" dirty="0"/>
              <a:t>Opavě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59990" y="761114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bg1"/>
                </a:solidFill>
              </a:rPr>
              <a:t>. </a:t>
            </a:r>
            <a:endParaRPr lang="cs-CZ" sz="3600" b="1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41" y="1779662"/>
            <a:ext cx="5162922" cy="226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 smtClean="0"/>
              <a:t>Vizitky a tituly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39251"/>
            <a:ext cx="90364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 Nejčastěji se budete setkávat s těmito tituly: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„pane inženýre / paní inženýrko“ </a:t>
            </a:r>
            <a:r>
              <a:rPr lang="cs-CZ" sz="2000" dirty="0" smtClean="0"/>
              <a:t>	– </a:t>
            </a:r>
            <a:r>
              <a:rPr lang="cs-CZ" sz="2000" dirty="0"/>
              <a:t>před jménem zkratka Ing.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„pane magistře /paní magistro“ </a:t>
            </a:r>
            <a:r>
              <a:rPr lang="cs-CZ" sz="2000" dirty="0" smtClean="0"/>
              <a:t>		– </a:t>
            </a:r>
            <a:r>
              <a:rPr lang="cs-CZ" sz="2000" dirty="0"/>
              <a:t>před jménem zkratka Mgr.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 smtClean="0"/>
              <a:t>„pane doktore </a:t>
            </a:r>
            <a:r>
              <a:rPr lang="cs-CZ" sz="2000" dirty="0"/>
              <a:t>/ paní doktorko</a:t>
            </a:r>
            <a:r>
              <a:rPr lang="cs-CZ" sz="2000" dirty="0" smtClean="0"/>
              <a:t>“	      – </a:t>
            </a:r>
            <a:r>
              <a:rPr lang="cs-CZ" sz="2000" dirty="0"/>
              <a:t>před jménem zkratka RNDr., JUDr., PhDr.,..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/>
              <a:t>„pane doktore / paní doktorko</a:t>
            </a:r>
            <a:r>
              <a:rPr lang="cs-CZ" sz="2000" dirty="0" smtClean="0"/>
              <a:t>“	 	– </a:t>
            </a:r>
            <a:r>
              <a:rPr lang="cs-CZ" sz="2000" dirty="0"/>
              <a:t>za jménem zkratka PhD</a:t>
            </a:r>
            <a:r>
              <a:rPr lang="cs-CZ" sz="2000" dirty="0" smtClean="0"/>
              <a:t>.                            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 smtClean="0"/>
              <a:t>„</a:t>
            </a:r>
            <a:r>
              <a:rPr lang="cs-CZ" sz="2000" dirty="0"/>
              <a:t>pane </a:t>
            </a:r>
            <a:r>
              <a:rPr lang="cs-CZ" sz="2000" dirty="0" smtClean="0"/>
              <a:t>docente/ </a:t>
            </a:r>
            <a:r>
              <a:rPr lang="cs-CZ" sz="2000" dirty="0"/>
              <a:t>paní docentko</a:t>
            </a:r>
            <a:r>
              <a:rPr lang="cs-CZ" sz="2000" dirty="0" smtClean="0"/>
              <a:t>“	 	– </a:t>
            </a:r>
            <a:r>
              <a:rPr lang="cs-CZ" sz="2000" dirty="0"/>
              <a:t>před jménem zkratka doc.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dirty="0" smtClean="0"/>
              <a:t>„</a:t>
            </a:r>
            <a:r>
              <a:rPr lang="cs-CZ" sz="2000" dirty="0"/>
              <a:t>pane profesore / </a:t>
            </a:r>
            <a:r>
              <a:rPr lang="cs-CZ" sz="2000" dirty="0" smtClean="0"/>
              <a:t>paní profesorko“	 </a:t>
            </a:r>
            <a:r>
              <a:rPr lang="cs-CZ" sz="2000" dirty="0"/>
              <a:t>– před jménem zkratka prof</a:t>
            </a:r>
            <a:r>
              <a:rPr lang="cs-CZ" sz="2000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/>
              <a:t>Oslovujeme vždy titulem, hodností nebo funkcí nejvýznamnější:</a:t>
            </a:r>
            <a:r>
              <a:rPr lang="cs-CZ" sz="2000" dirty="0"/>
              <a:t> pane děkane, i když je profesor,  pane proděkane, i když je docent.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715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123478"/>
            <a:ext cx="7704856" cy="507703"/>
          </a:xfrm>
        </p:spPr>
        <p:txBody>
          <a:bodyPr/>
          <a:lstStyle/>
          <a:p>
            <a:r>
              <a:rPr lang="cs-CZ" dirty="0" smtClean="0"/>
              <a:t>Výběr z použité literatury: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0" y="915566"/>
            <a:ext cx="9144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KAJZAR, P., 2013. Společenský protokol. Karviná: SU OPF</a:t>
            </a:r>
            <a:endParaRPr lang="cs-CZ" sz="2200" dirty="0" smtClean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 smtClean="0"/>
              <a:t>MATHÉ</a:t>
            </a:r>
            <a:r>
              <a:rPr lang="cs-CZ" sz="2200" dirty="0"/>
              <a:t>, I. a L. ŠPAČEK, 2005. Etiketa. Praha: BB art. ISBN 80-7341-564-X.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NĚMČANSKÝ, M., 2011. Společenský, diplomatický a obchodní protokol. SU OPF Karviná, ISBN 978-80-7248-636-6.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SMEJKAL, V. a H. S. BACHRACHOVÁ, 2011. Velký lexikon společenského chování. 2. rozšířené vyd. Praha: </a:t>
            </a:r>
            <a:r>
              <a:rPr lang="cs-CZ" sz="2200" dirty="0" err="1"/>
              <a:t>Grada</a:t>
            </a:r>
            <a:r>
              <a:rPr lang="cs-CZ" sz="2200" dirty="0"/>
              <a:t> </a:t>
            </a:r>
            <a:r>
              <a:rPr lang="cs-CZ" sz="2200" dirty="0" err="1"/>
              <a:t>Publishing</a:t>
            </a:r>
            <a:r>
              <a:rPr lang="cs-CZ" sz="2200" dirty="0"/>
              <a:t>. ISBN 978-80-247-3650-1</a:t>
            </a:r>
            <a:r>
              <a:rPr lang="cs-CZ" sz="2200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cs-CZ" sz="2200" dirty="0"/>
              <a:t>ŠPAČEK, L, 2008. Nová velká kniha etikety. Praha:	Mladá fronta. ISBN 978-80-204-1954-5</a:t>
            </a:r>
            <a:r>
              <a:rPr lang="cs-CZ" sz="2200" dirty="0" smtClean="0"/>
              <a:t>.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190655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44093" b="34910"/>
          <a:stretch/>
        </p:blipFill>
        <p:spPr>
          <a:xfrm>
            <a:off x="4499992" y="2339451"/>
            <a:ext cx="4572638" cy="72008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072" y="1425316"/>
            <a:ext cx="3542083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Společenské prohřešky lidí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Jde o situace, při kterých dojde k </a:t>
            </a:r>
            <a:r>
              <a:rPr lang="cs-CZ" sz="2000" b="1" dirty="0"/>
              <a:t>nechtěnému porušení pravidel etikety. </a:t>
            </a:r>
            <a:endParaRPr lang="cs-CZ" sz="20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Společenské </a:t>
            </a:r>
            <a:r>
              <a:rPr lang="cs-CZ" sz="2000" dirty="0"/>
              <a:t>nehody se liší od společenských prohřešků, že prohřešky někdy mohou v nehody přerůst. 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Společenským </a:t>
            </a:r>
            <a:r>
              <a:rPr lang="cs-CZ" sz="2000" b="1" dirty="0"/>
              <a:t>prohřeškem je zde míněno například zívání s nezakrytými ústy – tedy chyby, které vznikají vědomě nebo z neznalosti společenských pravidel</a:t>
            </a:r>
            <a:r>
              <a:rPr lang="cs-CZ" sz="2000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Společenské nehody jsou neočekávané, nepříjemné situace a události, které se mohou vyskytnout v běžném životě, v práci, ve společnosti, při sportu, k nimž dochází, aniž jde o úmysl nebo neznalost etikety. </a:t>
            </a:r>
            <a:endParaRPr lang="cs-CZ" sz="2000" b="1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Vznikají </a:t>
            </a:r>
            <a:r>
              <a:rPr lang="cs-CZ" sz="2000" dirty="0"/>
              <a:t>různě: neopatrností, shodou náhod, nepromyšleností dopředu některých kroků, nedůsledností.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V </a:t>
            </a:r>
            <a:r>
              <a:rPr lang="cs-CZ" sz="2000" dirty="0"/>
              <a:t>diplomacii bychom řekli</a:t>
            </a:r>
            <a:r>
              <a:rPr lang="cs-CZ" sz="2000" b="1" dirty="0"/>
              <a:t>, že šlo o faux pas. </a:t>
            </a: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4159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Společenské prohřešky lidí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Slovník spisovného jazyka českého ho definuje takto: </a:t>
            </a:r>
            <a:r>
              <a:rPr lang="cs-CZ" sz="2000" b="1" dirty="0"/>
              <a:t>chybný krok v jednání; společenská chyba, omyl, nedopatření</a:t>
            </a:r>
            <a:r>
              <a:rPr lang="cs-CZ" sz="2000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Mezi nejčastější </a:t>
            </a:r>
            <a:r>
              <a:rPr lang="cs-CZ" sz="2000" b="1" dirty="0"/>
              <a:t>"</a:t>
            </a:r>
            <a:r>
              <a:rPr lang="cs-CZ" sz="2000" b="1" dirty="0" smtClean="0"/>
              <a:t>společenské prohřešky" </a:t>
            </a:r>
            <a:r>
              <a:rPr lang="cs-CZ" sz="2000" b="1" dirty="0"/>
              <a:t>nejen moderní </a:t>
            </a:r>
            <a:r>
              <a:rPr lang="cs-CZ" sz="2000" b="1" dirty="0" smtClean="0"/>
              <a:t>doby</a:t>
            </a:r>
            <a:r>
              <a:rPr lang="cs-CZ" sz="2000" b="1" dirty="0"/>
              <a:t> </a:t>
            </a:r>
            <a:r>
              <a:rPr lang="cs-CZ" sz="2000" b="1" dirty="0" smtClean="0"/>
              <a:t>můžeme zařadit:</a:t>
            </a:r>
            <a:endParaRPr lang="cs-CZ" sz="20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 smtClean="0"/>
              <a:t>Představení </a:t>
            </a:r>
            <a:r>
              <a:rPr lang="cs-CZ" sz="2000" b="1" dirty="0"/>
              <a:t>doprovodu - </a:t>
            </a:r>
            <a:r>
              <a:rPr lang="cs-CZ" sz="2000" dirty="0"/>
              <a:t>Ať už se pohybujete v prostředí mezi kamarády nebo mezi kolegy z práce, je přinejmenším zdvořilostí představit svůj doprovod, s kterým přijdete. Obzvlášť, pokud jste jedinou osobou, kterou váš doprovod v daném kolektivu zná.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 smtClean="0"/>
              <a:t>Uvolnění </a:t>
            </a:r>
            <a:r>
              <a:rPr lang="cs-CZ" sz="2000" b="1" dirty="0"/>
              <a:t>místa v dopravním prostředku - </a:t>
            </a:r>
            <a:r>
              <a:rPr lang="cs-CZ" sz="2000" dirty="0"/>
              <a:t>Základním kladným charakteristickým rysem dobrého chování každého člověka je ochota uvolnit sedadlo někomu, kdo ho potřebuje více. I za cenu, že jste měli zrovna hrozný den, děsně vás bolí nohy a autobus je nacpaný k prasknutí.</a:t>
            </a:r>
          </a:p>
          <a:p>
            <a:pPr algn="just"/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4530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Společenské prohřešky lidí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 smtClean="0"/>
              <a:t>Zpoždění  </a:t>
            </a:r>
            <a:r>
              <a:rPr lang="cs-CZ" sz="2000" dirty="0"/>
              <a:t>- Jestli se občas dostavíte na dohodnutou schůzku o pět minut později, rozhodně to o vás automaticky nebude vypovídat, že jste nespolehlivý člověk. Pokud se tak ale děje pravidelně, a zpoždění více jak 20 minut je u vás běžnou záležitostí, to už tak nevinné není</a:t>
            </a:r>
            <a:r>
              <a:rPr lang="cs-CZ" sz="2000" b="1" dirty="0" smtClean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 smtClean="0"/>
              <a:t>Kdo </a:t>
            </a:r>
            <a:r>
              <a:rPr lang="cs-CZ" sz="2000" b="1" dirty="0"/>
              <a:t>bude platit - </a:t>
            </a:r>
            <a:r>
              <a:rPr lang="cs-CZ" sz="2000" dirty="0"/>
              <a:t>Jdete-li s někým na večeři, je slušné počítat s tím, že se budete přinejmenším podílet na společné útratě. Pokud vám kolega nebo kolegyně nabídne, že celou útratu zaplatí, pak se nic neděje. Jít ale s někým na večeři a automaticky předpokládat, že nebudete nic platit, je velmi neslušné. Stejně tak je neslušné, pokud se rozhodnete podílet na placení, dlouhodobě se dohadovat o přesnou částku pouze za vaše jídlo, které jste si objednali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4391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cs-CZ" dirty="0"/>
              <a:t>Společenské prohřešky lidí</a:t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0" y="915566"/>
            <a:ext cx="903649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b="1" dirty="0" smtClean="0"/>
              <a:t>Rušící </a:t>
            </a:r>
            <a:r>
              <a:rPr lang="cs-CZ" sz="1900" b="1" dirty="0"/>
              <a:t>mobilní telefon </a:t>
            </a:r>
            <a:r>
              <a:rPr lang="cs-CZ" sz="1900" dirty="0"/>
              <a:t>- Je vcelku jedno, v jakém se budete nacházet kolektivu, ale pokud budete stále odbíhat nebo přerušovat konverzaci kvůli zvonícímu telefonu a řešit nepodstatné věci, dáváte lidem v okolí jasně najevo, že pro vás nejsou v daném okamžiku příliš důležití.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b="1" dirty="0" smtClean="0"/>
              <a:t>Jedení </a:t>
            </a:r>
            <a:r>
              <a:rPr lang="cs-CZ" sz="1900" b="1" dirty="0"/>
              <a:t>s otevřenou pusou </a:t>
            </a:r>
            <a:r>
              <a:rPr lang="cs-CZ" sz="1900" dirty="0"/>
              <a:t>- Hlasité mlaskání, mluvení s plnou pusou nebo jedení s otevřenou pusou, kdy každý může detailně vidět části vámi konzumované stravy, patří mezi ty nejhorší společenské prohřešky. Nejen že to o vás rozhodně nevypoví nic dobrého, nejspíš svých chováním ještě znechutíte jídlo všem okolo. Stejně tak je neslušné rychlé </a:t>
            </a:r>
            <a:r>
              <a:rPr lang="cs-CZ" sz="1900" dirty="0" smtClean="0"/>
              <a:t>hltání,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1900" b="1" dirty="0" smtClean="0"/>
              <a:t>Uvolnění </a:t>
            </a:r>
            <a:r>
              <a:rPr lang="cs-CZ" sz="1900" b="1" dirty="0"/>
              <a:t>místa v dopravním prostředku </a:t>
            </a:r>
            <a:r>
              <a:rPr lang="cs-CZ" sz="1900" dirty="0"/>
              <a:t>- Základním kladným charakteristickým rysem dobrého chování každého člověka je ochota uvolnit sedadlo někomu, kdo ho potřebuje více. I za cenu, že jste měli zrovna hrozný den, děsně vás bolí nohy a autobus je nacpaný k prasknutí.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6954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pt-BR" dirty="0" smtClean="0"/>
              <a:t>Verbální </a:t>
            </a:r>
            <a:r>
              <a:rPr lang="pt-BR" dirty="0"/>
              <a:t>a neverbální komunikace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Slovo komunikace je latinského původu</a:t>
            </a:r>
            <a:r>
              <a:rPr lang="cs-CZ" sz="2000" dirty="0"/>
              <a:t>. V podstatě vyjadřuje něco, co je blízké našemu výrazu spojování.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Proto </a:t>
            </a:r>
            <a:r>
              <a:rPr lang="cs-CZ" sz="2000" dirty="0"/>
              <a:t>je možné hovořit o silniční dopravě jako o komunikaci.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Spojení </a:t>
            </a:r>
            <a:r>
              <a:rPr lang="cs-CZ" sz="2000" dirty="0"/>
              <a:t>může vyjadřovat nejen přemísťování lidí a materiálu, ale i zpráv a informací.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Proto </a:t>
            </a:r>
            <a:r>
              <a:rPr lang="cs-CZ" sz="2000" dirty="0"/>
              <a:t>je možné hovořit o komunikačních prostředcích a mít přitom na mysli telefony, telegramy, dálnopisy, rozhlas, televizi atd.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Účinně </a:t>
            </a:r>
            <a:r>
              <a:rPr lang="cs-CZ" sz="2000" dirty="0"/>
              <a:t>komunikovat znamená udělat komunikaci zajímavou hlavně pro druhou stranu. </a:t>
            </a: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 smtClean="0"/>
              <a:t>Je </a:t>
            </a:r>
            <a:r>
              <a:rPr lang="cs-CZ" sz="2000" dirty="0"/>
              <a:t>třeba umět zaujmout, aby měl obsah slov efektivní dopad na druhou komunikující stranu</a:t>
            </a:r>
          </a:p>
        </p:txBody>
      </p:sp>
    </p:spTree>
    <p:extLst>
      <p:ext uri="{BB962C8B-B14F-4D97-AF65-F5344CB8AC3E}">
        <p14:creationId xmlns:p14="http://schemas.microsoft.com/office/powerpoint/2010/main" val="24043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pt-BR" dirty="0" smtClean="0"/>
              <a:t>Verbální </a:t>
            </a:r>
            <a:r>
              <a:rPr lang="pt-BR" dirty="0"/>
              <a:t>a neverbální komunikace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0792" y="1059582"/>
            <a:ext cx="90364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dirty="0"/>
              <a:t>Sdělení člověka je vyjádřeno ze 7 % verbálně (slovy), z 38 % vokálně (tón hlasu, síla hlasu, intonace, ostatní zvuky) a z 55 % nonverbálně (řeč těla).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 smtClean="0"/>
              <a:t>Verbální </a:t>
            </a:r>
            <a:r>
              <a:rPr lang="cs-CZ" sz="2000" b="1" dirty="0"/>
              <a:t>komunikací </a:t>
            </a:r>
            <a:r>
              <a:rPr lang="cs-CZ" sz="2000" dirty="0"/>
              <a:t>se rozumí vyjadřování pomocí slov prostřednictvím příslušného jazyka. V širším pojetí se do verbální komunikace zařazuje komunikace ústní i písemná, přímá nebo zprostředkovaná či živá nebo reprodukovaná.  Právě u této formy komunikace může docházet někdy k nedorozuměním, neboť v praxi slova neodrážejí vždy to, co si člověk myslí nebo co chce daným výrazem </a:t>
            </a:r>
            <a:r>
              <a:rPr lang="cs-CZ" sz="2000" dirty="0" smtClean="0"/>
              <a:t>říci.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cs-CZ" sz="2000" b="1" dirty="0"/>
              <a:t>Neverbální komunikace </a:t>
            </a:r>
            <a:r>
              <a:rPr lang="cs-CZ" sz="2000" dirty="0"/>
              <a:t>bývá také označována jako řeč těla, nonverbální anebo mimoslovní komunikace. Znamená proces dorozumívání s neslovními prostředky. Z výzkumů vyplývá, že neverbální komunikace je při komunikaci mnohem důležitější než verbální komunikace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45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4595" y="263847"/>
            <a:ext cx="7704856" cy="507703"/>
          </a:xfrm>
        </p:spPr>
        <p:txBody>
          <a:bodyPr/>
          <a:lstStyle/>
          <a:p>
            <a:r>
              <a:rPr lang="pt-BR" dirty="0" smtClean="0"/>
              <a:t>Verbální </a:t>
            </a:r>
            <a:r>
              <a:rPr lang="pt-BR" dirty="0"/>
              <a:t>a neverbální komunikace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338322"/>
            <a:ext cx="6264696" cy="310563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11560" y="870270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Obrázek č.  </a:t>
            </a:r>
            <a:r>
              <a:rPr lang="cs-CZ" dirty="0" smtClean="0"/>
              <a:t>1:  </a:t>
            </a:r>
            <a:r>
              <a:rPr lang="cs-CZ" dirty="0"/>
              <a:t>Neverbální komunikace jako proces dorozumívání se</a:t>
            </a:r>
          </a:p>
        </p:txBody>
      </p:sp>
      <p:sp>
        <p:nvSpPr>
          <p:cNvPr id="7" name="Obdélník 6"/>
          <p:cNvSpPr/>
          <p:nvPr/>
        </p:nvSpPr>
        <p:spPr>
          <a:xfrm>
            <a:off x="899592" y="4358012"/>
            <a:ext cx="2278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Zdroj: Kajzar, </a:t>
            </a:r>
            <a:r>
              <a:rPr lang="cs-CZ" dirty="0"/>
              <a:t>P., 2013</a:t>
            </a:r>
          </a:p>
        </p:txBody>
      </p:sp>
    </p:spTree>
    <p:extLst>
      <p:ext uri="{BB962C8B-B14F-4D97-AF65-F5344CB8AC3E}">
        <p14:creationId xmlns:p14="http://schemas.microsoft.com/office/powerpoint/2010/main" val="36230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3702</TotalTime>
  <Words>2188</Words>
  <Application>Microsoft Office PowerPoint</Application>
  <PresentationFormat>Předvádění na obrazovce (16:9)</PresentationFormat>
  <Paragraphs>142</Paragraphs>
  <Slides>22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SLU</vt:lpstr>
      <vt:lpstr>Název prezentace</vt:lpstr>
      <vt:lpstr>2.Pravidla společenského styku     </vt:lpstr>
      <vt:lpstr>Společenské prohřešky lidí </vt:lpstr>
      <vt:lpstr>Společenské prohřešky lidí </vt:lpstr>
      <vt:lpstr>Společenské prohřešky lidí </vt:lpstr>
      <vt:lpstr>Společenské prohřešky lidí </vt:lpstr>
      <vt:lpstr>Verbální a neverbální komunikace </vt:lpstr>
      <vt:lpstr>Verbální a neverbální komunikace </vt:lpstr>
      <vt:lpstr>Verbální a neverbální komunikace </vt:lpstr>
      <vt:lpstr>Verbální a neverbální komunikace </vt:lpstr>
      <vt:lpstr>Verbální a neverbální komunikace </vt:lpstr>
      <vt:lpstr>Verbální a neverbální komunikace </vt:lpstr>
      <vt:lpstr>Představování </vt:lpstr>
      <vt:lpstr>Představování </vt:lpstr>
      <vt:lpstr>Představování  </vt:lpstr>
      <vt:lpstr>Vizitky a tituly </vt:lpstr>
      <vt:lpstr>Vizitky a tituly </vt:lpstr>
      <vt:lpstr>Vizitky a tituly </vt:lpstr>
      <vt:lpstr>Vizitky a tituly </vt:lpstr>
      <vt:lpstr>Vizitky a tituly </vt:lpstr>
      <vt:lpstr>Výběr z použité literatury: 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kajzar</cp:lastModifiedBy>
  <cp:revision>191</cp:revision>
  <dcterms:created xsi:type="dcterms:W3CDTF">2016-07-06T15:42:34Z</dcterms:created>
  <dcterms:modified xsi:type="dcterms:W3CDTF">2018-03-28T14:49:26Z</dcterms:modified>
</cp:coreProperties>
</file>