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76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26. 10. 2024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8F9-428E-4D24-BA12-59CAEB7E509E}" type="datetime1">
              <a:rPr lang="cs-CZ" smtClean="0"/>
              <a:pPr/>
              <a:t>26. 10. 2024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2CD6-8DA3-433E-92C7-909EE34F92E2}" type="datetime1">
              <a:rPr lang="cs-CZ" smtClean="0"/>
              <a:pPr/>
              <a:t>26. 10. 2024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C93A-3FDE-4DD0-A4F1-74C3D202BA81}" type="datetime1">
              <a:rPr lang="cs-CZ" smtClean="0"/>
              <a:pPr/>
              <a:t>26. 10. 2024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CE0D-8C60-47D8-9C20-AB2C1803A188}" type="datetime1">
              <a:rPr lang="cs-CZ" smtClean="0"/>
              <a:pPr/>
              <a:t>26. 10. 2024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03D-B5FF-4769-B779-78B798FB7B59}" type="datetime1">
              <a:rPr lang="cs-CZ" smtClean="0"/>
              <a:pPr/>
              <a:t>26. 10. 2024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BCEC-DE1A-495B-89C7-015A41C21332}" type="datetime1">
              <a:rPr lang="cs-CZ" smtClean="0"/>
              <a:pPr/>
              <a:t>26. 10. 2024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7D8-C955-49DC-B939-EA31503C865C}" type="datetime1">
              <a:rPr lang="cs-CZ" smtClean="0"/>
              <a:pPr/>
              <a:t>26. 10. 2024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7B37-ECA7-408D-A271-83EDE67D0247}" type="datetime1">
              <a:rPr lang="cs-CZ" smtClean="0"/>
              <a:pPr/>
              <a:t>26. 10. 2024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DB2-382C-4EE9-A12D-22EF2BA58A3A}" type="datetime1">
              <a:rPr lang="cs-CZ" smtClean="0"/>
              <a:pPr/>
              <a:t>26. 10. 2024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2126-1761-4598-93DC-893D03BA255D}" type="datetime1">
              <a:rPr lang="cs-CZ" smtClean="0"/>
              <a:pPr/>
              <a:t>26. 10. 2024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580-2F8C-4266-887A-E7EB744031C0}" type="datetime1">
              <a:rPr lang="cs-CZ" smtClean="0"/>
              <a:pPr/>
              <a:t>26. 10. 2024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37E6E-A3C2-4937-A625-463199215242}" type="datetime1">
              <a:rPr lang="cs-CZ" smtClean="0"/>
              <a:pPr/>
              <a:t>26. 10. 2024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arton@opf.slu.c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Právo</a:t>
            </a:r>
            <a:br>
              <a:rPr lang="cs-CZ" b="1" dirty="0"/>
            </a:br>
            <a:r>
              <a:rPr lang="cs-CZ" b="1" dirty="0"/>
              <a:t>zimní semestr 2024/2025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JUDr. Michal </a:t>
            </a:r>
            <a:r>
              <a:rPr lang="cs-CZ" b="1" dirty="0" err="1">
                <a:solidFill>
                  <a:schemeClr val="tx1"/>
                </a:solidFill>
              </a:rPr>
              <a:t>Márton</a:t>
            </a:r>
            <a:r>
              <a:rPr lang="cs-CZ" b="1" dirty="0">
                <a:solidFill>
                  <a:schemeClr val="tx1"/>
                </a:solidFill>
              </a:rPr>
              <a:t>, Ph.D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</a:t>
            </a:r>
            <a:r>
              <a:rPr lang="cs-CZ" sz="2400" b="1" u="sng" dirty="0" smtClean="0"/>
              <a:t>tutoriálů:</a:t>
            </a:r>
            <a:endParaRPr lang="cs-CZ" sz="2400" b="1" u="sng" dirty="0"/>
          </a:p>
          <a:p>
            <a:pPr algn="just"/>
            <a:endParaRPr lang="cs-CZ" sz="2400" b="1" dirty="0"/>
          </a:p>
          <a:p>
            <a:pPr algn="just"/>
            <a:r>
              <a:rPr lang="cs-CZ" sz="2400" b="1" dirty="0" smtClean="0"/>
              <a:t>Tutoriál </a:t>
            </a:r>
            <a:r>
              <a:rPr lang="cs-CZ" sz="2400" b="1" dirty="0"/>
              <a:t>č. 1 </a:t>
            </a:r>
            <a:r>
              <a:rPr lang="cs-CZ" sz="2400" b="1" dirty="0" smtClean="0"/>
              <a:t>(</a:t>
            </a:r>
            <a:r>
              <a:rPr lang="cs-CZ" sz="2400" b="1" dirty="0" smtClean="0"/>
              <a:t>26</a:t>
            </a:r>
            <a:r>
              <a:rPr lang="cs-CZ" sz="2400" b="1" dirty="0" smtClean="0"/>
              <a:t>. </a:t>
            </a:r>
            <a:r>
              <a:rPr lang="cs-CZ" sz="2400" b="1" dirty="0"/>
              <a:t>10. 2024)</a:t>
            </a:r>
            <a:endParaRPr lang="cs-CZ" sz="2400" dirty="0"/>
          </a:p>
          <a:p>
            <a:pPr algn="just"/>
            <a:endParaRPr lang="cs-CZ" sz="2400" b="1" dirty="0" smtClean="0"/>
          </a:p>
          <a:p>
            <a:pPr algn="just"/>
            <a:r>
              <a:rPr lang="cs-CZ" sz="2400" dirty="0" smtClean="0"/>
              <a:t>Základy práva, Ústava, Listina základních práv a svobod</a:t>
            </a:r>
            <a:endParaRPr lang="cs-CZ" sz="2400" dirty="0" smtClean="0"/>
          </a:p>
          <a:p>
            <a:pPr algn="just"/>
            <a:endParaRPr lang="cs-CZ" sz="2400" b="1" dirty="0"/>
          </a:p>
          <a:p>
            <a:pPr algn="just"/>
            <a:r>
              <a:rPr lang="cs-CZ" sz="2400" b="1" dirty="0" err="1" smtClean="0"/>
              <a:t>Turotiál</a:t>
            </a:r>
            <a:r>
              <a:rPr lang="cs-CZ" sz="2400" b="1" dirty="0" smtClean="0"/>
              <a:t> </a:t>
            </a:r>
            <a:r>
              <a:rPr lang="cs-CZ" sz="2400" b="1" dirty="0"/>
              <a:t>č. 2 </a:t>
            </a:r>
            <a:r>
              <a:rPr lang="cs-CZ" sz="2400" b="1" dirty="0" smtClean="0"/>
              <a:t>(16. 11. </a:t>
            </a:r>
            <a:r>
              <a:rPr lang="cs-CZ" sz="2400" b="1" dirty="0"/>
              <a:t>2024)</a:t>
            </a:r>
            <a:endParaRPr lang="cs-CZ" sz="2400" dirty="0"/>
          </a:p>
          <a:p>
            <a:pPr algn="just"/>
            <a:endParaRPr lang="cs-CZ" sz="2400" b="1" dirty="0" smtClean="0"/>
          </a:p>
          <a:p>
            <a:pPr algn="just"/>
            <a:r>
              <a:rPr lang="cs-CZ" sz="2400" dirty="0" smtClean="0"/>
              <a:t>Trestní odpovědnost, osoby, věci, dědění</a:t>
            </a:r>
            <a:endParaRPr lang="cs-CZ" sz="2400" dirty="0" smtClean="0"/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Tutoriál </a:t>
            </a:r>
            <a:r>
              <a:rPr lang="cs-CZ" sz="2400" b="1" dirty="0"/>
              <a:t>č. 3 </a:t>
            </a:r>
            <a:r>
              <a:rPr lang="cs-CZ" sz="2400" b="1" dirty="0" smtClean="0"/>
              <a:t>(07. 12. </a:t>
            </a:r>
            <a:r>
              <a:rPr lang="cs-CZ" sz="2400" b="1" dirty="0"/>
              <a:t>2024)</a:t>
            </a:r>
            <a:endParaRPr lang="cs-CZ" sz="2400" dirty="0"/>
          </a:p>
          <a:p>
            <a:pPr algn="just"/>
            <a:endParaRPr lang="cs-CZ" sz="2400" b="1" dirty="0" smtClean="0"/>
          </a:p>
          <a:p>
            <a:pPr algn="just"/>
            <a:r>
              <a:rPr lang="cs-CZ" sz="2400" dirty="0" smtClean="0"/>
              <a:t>Odpovědnost za škodu</a:t>
            </a:r>
          </a:p>
          <a:p>
            <a:pPr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u="sng" dirty="0"/>
              <a:t>Studijní materiály</a:t>
            </a:r>
          </a:p>
          <a:p>
            <a:pPr>
              <a:buNone/>
            </a:pPr>
            <a:endParaRPr lang="cs-CZ" b="1" dirty="0"/>
          </a:p>
          <a:p>
            <a:pPr>
              <a:buFont typeface="Arial" pitchFamily="34" charset="0"/>
              <a:buChar char="•"/>
            </a:pPr>
            <a:r>
              <a:rPr lang="cs-CZ" sz="2000" b="1" dirty="0"/>
              <a:t>Obsah přednášek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/>
              <a:t>Povinná literatura:</a:t>
            </a:r>
          </a:p>
          <a:p>
            <a:r>
              <a:rPr lang="cs-CZ" sz="2000" dirty="0"/>
              <a:t>RICHTER, J., DUDA, D., GONGOL, T., MÜNSTER, M. Právo vybrané kapitoly. Karviná: Slezská univerzita v Opavě, obchodně podnikatelská fakulta, 2017. ISBN 978-80-7510-284-3 </a:t>
            </a:r>
          </a:p>
          <a:p>
            <a:r>
              <a:rPr lang="cs-CZ" sz="2000" b="1" dirty="0"/>
              <a:t>Doporučená literatura:</a:t>
            </a:r>
          </a:p>
          <a:p>
            <a:pPr>
              <a:buNone/>
            </a:pPr>
            <a:r>
              <a:rPr lang="cs-CZ" sz="2000" dirty="0"/>
              <a:t>JANKŮ, M. a kol. Základy práva pro posluchače neprávnických fakult. 6. vydání. Praha: C.H. Beck, 2016. </a:t>
            </a:r>
            <a:endParaRPr lang="cs-CZ" sz="2400" dirty="0"/>
          </a:p>
          <a:p>
            <a:pPr>
              <a:buNone/>
            </a:pPr>
            <a:r>
              <a:rPr lang="cs-CZ" sz="2000" dirty="0"/>
              <a:t>Právní předpisy:</a:t>
            </a:r>
          </a:p>
          <a:p>
            <a:r>
              <a:rPr lang="cs-CZ" sz="2000" dirty="0"/>
              <a:t>1. ústavní zákon č. 1/1993 Sb., Ústava České republiky.</a:t>
            </a:r>
          </a:p>
          <a:p>
            <a:r>
              <a:rPr lang="cs-CZ" sz="2000" dirty="0"/>
              <a:t>2. ústavní zákon č. 2/1993 Sb., Listina základních práv a svobod</a:t>
            </a:r>
          </a:p>
          <a:p>
            <a:r>
              <a:rPr lang="cs-CZ" sz="2000" dirty="0"/>
              <a:t>3. sdělení MZV č. 209/1992 Sb., o Úmluvě o ochraně lidských práv a základních svobod</a:t>
            </a:r>
          </a:p>
          <a:p>
            <a:r>
              <a:rPr lang="cs-CZ" sz="2000" dirty="0"/>
              <a:t>3. zákon č. 40/2009 Sb., trestní zákoník, ve znění pozdějších předpisů </a:t>
            </a:r>
          </a:p>
          <a:p>
            <a:r>
              <a:rPr lang="cs-CZ" sz="2000" dirty="0"/>
              <a:t>4. zákon č. 89/2012 Sb., občanský zákoník, ve znění pozdějších předpisů</a:t>
            </a: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Podmínky úspěšného absolvování předmětu: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Z</a:t>
            </a:r>
            <a:r>
              <a:rPr lang="cs-CZ" sz="2000" b="1" dirty="0" smtClean="0"/>
              <a:t>kouškový test (30 bodů)</a:t>
            </a:r>
            <a:endParaRPr lang="cs-CZ" sz="2000" b="1" dirty="0"/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Škála známkování dle celkového počtu získaných bodů:</a:t>
            </a:r>
          </a:p>
          <a:p>
            <a:pPr algn="just"/>
            <a:r>
              <a:rPr lang="cs-CZ" sz="2000" dirty="0" smtClean="0"/>
              <a:t>30-28…………………</a:t>
            </a:r>
            <a:r>
              <a:rPr lang="cs-CZ" sz="2000" b="1" dirty="0"/>
              <a:t>A</a:t>
            </a:r>
          </a:p>
          <a:p>
            <a:pPr algn="just"/>
            <a:r>
              <a:rPr lang="cs-CZ" sz="2000" dirty="0" smtClean="0"/>
              <a:t>27-26…………………</a:t>
            </a:r>
            <a:r>
              <a:rPr lang="cs-CZ" sz="2000" b="1" dirty="0"/>
              <a:t>B</a:t>
            </a:r>
          </a:p>
          <a:p>
            <a:pPr algn="just"/>
            <a:r>
              <a:rPr lang="cs-CZ" sz="2000" dirty="0" smtClean="0"/>
              <a:t>25-23………………..</a:t>
            </a:r>
            <a:r>
              <a:rPr lang="cs-CZ" sz="2000" b="1" dirty="0"/>
              <a:t>C</a:t>
            </a:r>
          </a:p>
          <a:p>
            <a:pPr algn="just"/>
            <a:r>
              <a:rPr lang="cs-CZ" sz="2000" dirty="0" smtClean="0"/>
              <a:t>23-20………………..</a:t>
            </a:r>
            <a:r>
              <a:rPr lang="cs-CZ" sz="2000" b="1" dirty="0"/>
              <a:t>D</a:t>
            </a:r>
          </a:p>
          <a:p>
            <a:pPr algn="just"/>
            <a:r>
              <a:rPr lang="cs-CZ" sz="2000" dirty="0" smtClean="0"/>
              <a:t>19</a:t>
            </a:r>
            <a:r>
              <a:rPr lang="cs-CZ" sz="2000" dirty="0" smtClean="0"/>
              <a:t>-16………………..</a:t>
            </a:r>
            <a:r>
              <a:rPr lang="cs-CZ" sz="2000" b="1" dirty="0"/>
              <a:t>E</a:t>
            </a:r>
          </a:p>
          <a:p>
            <a:pPr algn="just"/>
            <a:r>
              <a:rPr lang="cs-CZ" sz="2000" dirty="0" smtClean="0"/>
              <a:t>15 a </a:t>
            </a:r>
            <a:r>
              <a:rPr lang="cs-CZ" sz="2000" dirty="0"/>
              <a:t>méně…….…..</a:t>
            </a:r>
            <a:r>
              <a:rPr lang="cs-CZ" sz="2000" b="1" dirty="0"/>
              <a:t>F</a:t>
            </a:r>
          </a:p>
          <a:p>
            <a:pPr algn="just"/>
            <a:r>
              <a:rPr lang="cs-CZ" sz="2000" b="1" dirty="0"/>
              <a:t>Obsah testu</a:t>
            </a:r>
            <a:endParaRPr lang="cs-CZ" sz="2000" dirty="0"/>
          </a:p>
          <a:p>
            <a:pPr algn="just"/>
            <a:r>
              <a:rPr lang="cs-CZ" sz="2000" dirty="0"/>
              <a:t>uzavřené otázky (0-4 správné možnosti) </a:t>
            </a:r>
            <a:r>
              <a:rPr lang="cs-CZ" sz="2000" dirty="0" smtClean="0"/>
              <a:t>– jedno </a:t>
            </a:r>
            <a:r>
              <a:rPr lang="cs-CZ" sz="2000" dirty="0"/>
              <a:t>a dvou bodové</a:t>
            </a:r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Kontakty na vyučujícího: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Email: </a:t>
            </a:r>
            <a:r>
              <a:rPr lang="cs-CZ" sz="2000" b="1" dirty="0" err="1">
                <a:hlinkClick r:id="rId2"/>
              </a:rPr>
              <a:t>marton</a:t>
            </a:r>
            <a:r>
              <a:rPr lang="cs-CZ" sz="2000" b="1" dirty="0">
                <a:hlinkClick r:id="rId2"/>
              </a:rPr>
              <a:t>@</a:t>
            </a:r>
            <a:r>
              <a:rPr lang="cs-CZ" sz="2000" b="1" dirty="0" err="1">
                <a:hlinkClick r:id="rId2"/>
              </a:rPr>
              <a:t>opf.slu.cz</a:t>
            </a:r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Konzultační hodiny: </a:t>
            </a:r>
            <a:r>
              <a:rPr lang="cs-CZ" sz="2000" b="1" dirty="0" smtClean="0"/>
              <a:t>po </a:t>
            </a:r>
            <a:r>
              <a:rPr lang="cs-CZ" sz="2000" b="1" dirty="0"/>
              <a:t>předchozí </a:t>
            </a:r>
            <a:r>
              <a:rPr lang="cs-CZ" sz="2000" b="1"/>
              <a:t>domluvě </a:t>
            </a:r>
            <a:r>
              <a:rPr lang="cs-CZ" sz="2000" b="1" smtClean="0"/>
              <a:t>emailem</a:t>
            </a:r>
            <a:endParaRPr lang="cs-CZ" sz="2000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335</Words>
  <Application>Microsoft Office PowerPoint</Application>
  <PresentationFormat>Předvádění na obrazovce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Právo zimní semestr 2024/2025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123</cp:revision>
  <dcterms:created xsi:type="dcterms:W3CDTF">2015-09-08T17:35:18Z</dcterms:created>
  <dcterms:modified xsi:type="dcterms:W3CDTF">2024-10-26T05:35:11Z</dcterms:modified>
</cp:coreProperties>
</file>