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73" r:id="rId4"/>
    <p:sldId id="293" r:id="rId5"/>
    <p:sldId id="292" r:id="rId6"/>
    <p:sldId id="294" r:id="rId7"/>
    <p:sldId id="299" r:id="rId8"/>
    <p:sldId id="300" r:id="rId9"/>
    <p:sldId id="295" r:id="rId10"/>
    <p:sldId id="296" r:id="rId11"/>
    <p:sldId id="301" r:id="rId12"/>
    <p:sldId id="267" r:id="rId13"/>
    <p:sldId id="297" r:id="rId14"/>
    <p:sldId id="268" r:id="rId15"/>
    <p:sldId id="298" r:id="rId16"/>
    <p:sldId id="282" r:id="rId17"/>
    <p:sldId id="287" r:id="rId18"/>
    <p:sldId id="260" r:id="rId19"/>
    <p:sldId id="284" r:id="rId20"/>
    <p:sldId id="288" r:id="rId21"/>
    <p:sldId id="285" r:id="rId22"/>
    <p:sldId id="289" r:id="rId23"/>
    <p:sldId id="290" r:id="rId24"/>
    <p:sldId id="291"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3.12.2024</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0A31CB48-FFF0-44CE-8265-3991FFD6C14C}" type="datetime1">
              <a:rPr lang="cs-CZ" smtClean="0"/>
              <a:pPr/>
              <a:t>3.12.2024</a:t>
            </a:fld>
            <a:endParaRPr lang="cs-CZ" dirty="0"/>
          </a:p>
        </p:txBody>
      </p:sp>
      <p:sp>
        <p:nvSpPr>
          <p:cNvPr id="5" name="Zástupný symbol pro zápatí 4"/>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B229C41-20C8-4950-882D-20E981E2E2B1}" type="datetime1">
              <a:rPr lang="cs-CZ" smtClean="0"/>
              <a:pPr/>
              <a:t>3.12.2024</a:t>
            </a:fld>
            <a:endParaRPr lang="cs-CZ" dirty="0"/>
          </a:p>
        </p:txBody>
      </p:sp>
      <p:sp>
        <p:nvSpPr>
          <p:cNvPr id="5" name="Zástupný symbol pro zápatí 4"/>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2FFD567-F598-4C88-A619-AFF9909CE1FB}" type="datetime1">
              <a:rPr lang="cs-CZ" smtClean="0"/>
              <a:pPr/>
              <a:t>3.12.2024</a:t>
            </a:fld>
            <a:endParaRPr lang="cs-CZ" dirty="0"/>
          </a:p>
        </p:txBody>
      </p:sp>
      <p:sp>
        <p:nvSpPr>
          <p:cNvPr id="5" name="Zástupný symbol pro zápatí 4"/>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6A7049D-154C-4990-9CC1-1E1A5AFDF08D}" type="datetime1">
              <a:rPr lang="cs-CZ" smtClean="0"/>
              <a:pPr/>
              <a:t>3.12.2024</a:t>
            </a:fld>
            <a:endParaRPr lang="cs-CZ" dirty="0"/>
          </a:p>
        </p:txBody>
      </p:sp>
      <p:sp>
        <p:nvSpPr>
          <p:cNvPr id="5" name="Zástupný symbol pro zápatí 4"/>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3.12.2024</a:t>
            </a:fld>
            <a:endParaRPr lang="cs-CZ" dirty="0"/>
          </a:p>
        </p:txBody>
      </p:sp>
      <p:sp>
        <p:nvSpPr>
          <p:cNvPr id="5" name="Zástupný symbol pro zápatí 4"/>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D89B635-0D8B-40EE-AF63-5BB92FD70DCE}" type="datetime1">
              <a:rPr lang="cs-CZ" smtClean="0"/>
              <a:pPr/>
              <a:t>3.12.2024</a:t>
            </a:fld>
            <a:endParaRPr lang="cs-CZ" dirty="0"/>
          </a:p>
        </p:txBody>
      </p:sp>
      <p:sp>
        <p:nvSpPr>
          <p:cNvPr id="6" name="Zástupný symbol pro zápatí 5"/>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17ECA79-FDB9-4668-BADC-8AEECFA3FD46}" type="datetime1">
              <a:rPr lang="cs-CZ" smtClean="0"/>
              <a:pPr/>
              <a:t>3.12.2024</a:t>
            </a:fld>
            <a:endParaRPr lang="cs-CZ" dirty="0"/>
          </a:p>
        </p:txBody>
      </p:sp>
      <p:sp>
        <p:nvSpPr>
          <p:cNvPr id="8" name="Zástupný symbol pro zápatí 7"/>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4FC66C42-28E8-44D3-A52D-0AA17EA89821}" type="datetime1">
              <a:rPr lang="cs-CZ" smtClean="0"/>
              <a:pPr/>
              <a:t>3.12.2024</a:t>
            </a:fld>
            <a:endParaRPr lang="cs-CZ" dirty="0"/>
          </a:p>
        </p:txBody>
      </p:sp>
      <p:sp>
        <p:nvSpPr>
          <p:cNvPr id="4" name="Zástupný symbol pro zápatí 3"/>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3.12.2024</a:t>
            </a:fld>
            <a:endParaRPr lang="cs-CZ" dirty="0"/>
          </a:p>
        </p:txBody>
      </p:sp>
      <p:sp>
        <p:nvSpPr>
          <p:cNvPr id="3" name="Zástupný symbol pro zápatí 2"/>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3.12.2024</a:t>
            </a:fld>
            <a:endParaRPr lang="cs-CZ" dirty="0"/>
          </a:p>
        </p:txBody>
      </p:sp>
      <p:sp>
        <p:nvSpPr>
          <p:cNvPr id="6" name="Zástupný symbol pro zápatí 5"/>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3.12.2024</a:t>
            </a:fld>
            <a:endParaRPr lang="cs-CZ" dirty="0"/>
          </a:p>
        </p:txBody>
      </p:sp>
      <p:sp>
        <p:nvSpPr>
          <p:cNvPr id="6" name="Zástupný symbol pro zápatí 5"/>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3.12.2024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odpovědnost v občanském právu, JUDr. Michal </a:t>
            </a:r>
            <a:r>
              <a:rPr lang="cs-CZ" dirty="0" err="1"/>
              <a:t>Márton</a:t>
            </a:r>
            <a:r>
              <a:rPr lang="cs-CZ" dirty="0"/>
              <a:t>, Ph.D.</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3600" b="1" dirty="0"/>
              <a:t>Přednáška č. 11 a 12 (3.12. 2024, 10. 12.2024)</a:t>
            </a:r>
            <a:br>
              <a:rPr lang="cs-CZ" sz="3600" b="1" dirty="0"/>
            </a:br>
            <a:r>
              <a:rPr lang="cs-CZ" sz="3600" b="1" dirty="0"/>
              <a:t>OBČANSKÉ PRÁVO-ODPOVĚDNOST V OBČANSKÉM PRÁVU</a:t>
            </a:r>
            <a:br>
              <a:rPr lang="cs-CZ" sz="3600" b="1" dirty="0"/>
            </a:br>
            <a:endParaRPr lang="cs-CZ" sz="3600" dirty="0"/>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Michal </a:t>
            </a:r>
            <a:r>
              <a:rPr lang="cs-CZ" b="1" dirty="0" err="1">
                <a:solidFill>
                  <a:schemeClr val="tx1"/>
                </a:solidFill>
              </a:rPr>
              <a:t>Márton</a:t>
            </a:r>
            <a:r>
              <a:rPr lang="cs-CZ" b="1" dirty="0">
                <a:solidFill>
                  <a:schemeClr val="tx1"/>
                </a:solidFill>
              </a:rPr>
              <a:t>, Ph.D.</a:t>
            </a:r>
          </a:p>
        </p:txBody>
      </p:sp>
    </p:spTree>
    <p:extLst>
      <p:ext uri="{BB962C8B-B14F-4D97-AF65-F5344CB8AC3E}">
        <p14:creationId xmlns:p14="http://schemas.microsoft.com/office/powerpoint/2010/main" val="81652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62500" lnSpcReduction="20000"/>
          </a:bodyPr>
          <a:lstStyle/>
          <a:p>
            <a:pPr marL="0" indent="0">
              <a:buNone/>
            </a:pPr>
            <a:r>
              <a:rPr lang="cs-CZ" b="1" dirty="0"/>
              <a:t>Škoda způsobena tím, kdo nemůže posoudit následky svého jednání (§ 2920 - 2922 OZ)</a:t>
            </a:r>
          </a:p>
          <a:p>
            <a:pPr marL="0" indent="0">
              <a:buNone/>
            </a:pPr>
            <a:endParaRPr lang="cs-CZ" b="1" dirty="0"/>
          </a:p>
          <a:p>
            <a:pPr marL="0" indent="0" algn="just">
              <a:buNone/>
            </a:pPr>
            <a:r>
              <a:rPr lang="cs-CZ" b="1" dirty="0"/>
              <a:t>Škůdce: </a:t>
            </a:r>
            <a:r>
              <a:rPr lang="cs-CZ" dirty="0"/>
              <a:t>osoba nezletilá, která nenabyla plně svéprávnosti, osoba stižená duševní poruchou</a:t>
            </a:r>
          </a:p>
          <a:p>
            <a:pPr marL="0" indent="0" algn="just">
              <a:buNone/>
            </a:pPr>
            <a:r>
              <a:rPr lang="cs-CZ" b="1" u="sng" dirty="0" err="1"/>
              <a:t>Nezl</a:t>
            </a:r>
            <a:r>
              <a:rPr lang="cs-CZ" b="1" u="sng" dirty="0"/>
              <a:t>. mladší 13 let </a:t>
            </a:r>
            <a:r>
              <a:rPr lang="cs-CZ" i="1" dirty="0"/>
              <a:t>(koncepce minimalizace odpovědnosti dětí)</a:t>
            </a:r>
            <a:endParaRPr lang="cs-CZ" b="1" i="1" u="sng" dirty="0"/>
          </a:p>
          <a:p>
            <a:pPr marL="514350" indent="-514350" algn="just">
              <a:buAutoNum type="alphaLcParenR"/>
            </a:pPr>
            <a:r>
              <a:rPr lang="cs-CZ" dirty="0"/>
              <a:t>primárně osoba, která nad ní vykonává dozor, není-li, pak</a:t>
            </a:r>
          </a:p>
          <a:p>
            <a:pPr marL="514350" indent="-514350" algn="just">
              <a:buAutoNum type="alphaLcParenR"/>
            </a:pPr>
            <a:r>
              <a:rPr lang="cs-CZ" dirty="0"/>
              <a:t>nezletilý, ale jen za předpokladu, že spáchá jednání, které má znaky trestného činu, je-li to spravedlivé požadovat; nejde-li o toto jednání a není-li ani dozor;</a:t>
            </a:r>
          </a:p>
          <a:p>
            <a:pPr marL="514350" indent="-514350" algn="just">
              <a:buAutoNum type="alphaLcParenR"/>
            </a:pPr>
            <a:r>
              <a:rPr lang="cs-CZ" dirty="0"/>
              <a:t>osoba vykonávající rodičovskou zodpovědnost, lze-li to spravedlivě požadovat</a:t>
            </a:r>
          </a:p>
          <a:p>
            <a:pPr marL="0" indent="0" algn="just">
              <a:buNone/>
            </a:pPr>
            <a:r>
              <a:rPr lang="cs-CZ" b="1" u="sng" dirty="0" err="1"/>
              <a:t>Nezl</a:t>
            </a:r>
            <a:r>
              <a:rPr lang="cs-CZ" b="1" u="sng" dirty="0"/>
              <a:t>. starší 13 let</a:t>
            </a:r>
          </a:p>
          <a:p>
            <a:pPr marL="0" indent="0" algn="just">
              <a:buNone/>
            </a:pPr>
            <a:r>
              <a:rPr lang="cs-CZ" dirty="0"/>
              <a:t>je-li ovládací a rozpoznávací schopnost zachována – škodu hradí škůdce</a:t>
            </a:r>
          </a:p>
          <a:p>
            <a:pPr marL="0" indent="0" algn="just">
              <a:buNone/>
            </a:pPr>
            <a:r>
              <a:rPr lang="cs-CZ" dirty="0"/>
              <a:t>není-li zachována – hradí škůdce, je-li to spravedlivé s ohledem na majetkové poměry škůdce a poškozeného</a:t>
            </a:r>
          </a:p>
          <a:p>
            <a:pPr marL="0" indent="0" algn="just">
              <a:buNone/>
            </a:pPr>
            <a:r>
              <a:rPr lang="cs-CZ" b="1" dirty="0"/>
              <a:t>Solidárně odpovědná </a:t>
            </a:r>
            <a:r>
              <a:rPr lang="cs-CZ" dirty="0"/>
              <a:t>osoba, která má nad škůdcem dohled a tento zanedbala, a to se škůdcem, který je povinen k náhradě</a:t>
            </a:r>
          </a:p>
          <a:p>
            <a:pPr marL="0" indent="0" algn="just">
              <a:buNone/>
            </a:pPr>
            <a:r>
              <a:rPr lang="cs-CZ" b="1" dirty="0"/>
              <a:t>v celém rozsahu </a:t>
            </a:r>
            <a:r>
              <a:rPr lang="cs-CZ" dirty="0"/>
              <a:t>hradí v případě škůdce, který není povinen k náhradě</a:t>
            </a:r>
          </a:p>
          <a:p>
            <a:pPr marL="0" indent="0" algn="just">
              <a:buNone/>
            </a:pPr>
            <a:r>
              <a:rPr lang="cs-CZ" dirty="0"/>
              <a:t>                                    </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10</a:t>
            </a:fld>
            <a:endParaRPr lang="cs-CZ" dirty="0"/>
          </a:p>
        </p:txBody>
      </p:sp>
    </p:spTree>
    <p:extLst>
      <p:ext uri="{BB962C8B-B14F-4D97-AF65-F5344CB8AC3E}">
        <p14:creationId xmlns:p14="http://schemas.microsoft.com/office/powerpoint/2010/main" val="170979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47500" lnSpcReduction="20000"/>
          </a:bodyPr>
          <a:lstStyle/>
          <a:p>
            <a:pPr marL="0" indent="0">
              <a:buNone/>
            </a:pPr>
            <a:r>
              <a:rPr lang="cs-CZ" b="1" dirty="0"/>
              <a:t>Škoda způsobena tím, kdo nemůže posoudit následky svého jednání (§ 2920 - 2922 OZ)</a:t>
            </a:r>
          </a:p>
          <a:p>
            <a:pPr marL="0" indent="0">
              <a:buNone/>
            </a:pPr>
            <a:endParaRPr lang="cs-CZ" b="1" dirty="0"/>
          </a:p>
          <a:p>
            <a:pPr marL="0" indent="0" algn="just">
              <a:buNone/>
            </a:pPr>
            <a:r>
              <a:rPr lang="cs-CZ" b="1" dirty="0"/>
              <a:t>Škůdce: </a:t>
            </a:r>
            <a:r>
              <a:rPr lang="cs-CZ" dirty="0"/>
              <a:t>osoba intoxikovaná (uvede se vlastní vinou do stavu, že není schopna ovládnout své jednání ani rozpoznat jeho následky) = obdobné principy jako v právu trestním</a:t>
            </a:r>
          </a:p>
          <a:p>
            <a:pPr marL="0" indent="0" algn="just">
              <a:buNone/>
            </a:pPr>
            <a:endParaRPr lang="cs-CZ" dirty="0"/>
          </a:p>
          <a:p>
            <a:pPr marL="0" indent="0" algn="just">
              <a:buNone/>
            </a:pPr>
            <a:r>
              <a:rPr lang="cs-CZ" b="1" dirty="0" err="1"/>
              <a:t>actio</a:t>
            </a:r>
            <a:r>
              <a:rPr lang="cs-CZ" b="1" dirty="0"/>
              <a:t> </a:t>
            </a:r>
            <a:r>
              <a:rPr lang="cs-CZ" b="1" dirty="0" err="1"/>
              <a:t>liberam</a:t>
            </a:r>
            <a:r>
              <a:rPr lang="cs-CZ" b="1" dirty="0"/>
              <a:t> in causa </a:t>
            </a:r>
            <a:r>
              <a:rPr lang="cs-CZ" b="1" dirty="0" err="1"/>
              <a:t>dolosa</a:t>
            </a:r>
            <a:r>
              <a:rPr lang="cs-CZ" b="1" dirty="0"/>
              <a:t> = </a:t>
            </a:r>
            <a:r>
              <a:rPr lang="cs-CZ" dirty="0"/>
              <a:t>opije se na kuráž</a:t>
            </a:r>
          </a:p>
          <a:p>
            <a:pPr marL="0" indent="0" algn="just">
              <a:buNone/>
            </a:pPr>
            <a:endParaRPr lang="cs-CZ" b="1" dirty="0"/>
          </a:p>
          <a:p>
            <a:pPr marL="0" indent="0" algn="just">
              <a:buNone/>
            </a:pPr>
            <a:r>
              <a:rPr lang="cs-CZ" b="1" dirty="0"/>
              <a:t>Př. </a:t>
            </a:r>
            <a:r>
              <a:rPr lang="cs-CZ" i="1" dirty="0"/>
              <a:t>nesnáší souseda; opije se na kuráž, aby jej zmlátil, způsobí mu zranění nosu – bude odpovídat za škodu podle obecných ustanovení – zaviněně zasáhl do absolutního práva jiného (§ 2910 věta I. OZ)</a:t>
            </a:r>
          </a:p>
          <a:p>
            <a:pPr marL="0" indent="0" algn="just">
              <a:buNone/>
            </a:pPr>
            <a:endParaRPr lang="cs-CZ" dirty="0"/>
          </a:p>
          <a:p>
            <a:pPr marL="0" indent="0" algn="just">
              <a:buNone/>
            </a:pPr>
            <a:r>
              <a:rPr lang="cs-CZ" b="1" dirty="0" err="1"/>
              <a:t>actio</a:t>
            </a:r>
            <a:r>
              <a:rPr lang="cs-CZ" b="1" dirty="0"/>
              <a:t> </a:t>
            </a:r>
            <a:r>
              <a:rPr lang="cs-CZ" b="1" dirty="0" err="1"/>
              <a:t>liberam</a:t>
            </a:r>
            <a:r>
              <a:rPr lang="cs-CZ" b="1" dirty="0"/>
              <a:t> in causa </a:t>
            </a:r>
            <a:r>
              <a:rPr lang="cs-CZ" b="1" dirty="0" err="1"/>
              <a:t>culposa</a:t>
            </a:r>
            <a:r>
              <a:rPr lang="cs-CZ" b="1" dirty="0"/>
              <a:t> = </a:t>
            </a:r>
            <a:r>
              <a:rPr lang="cs-CZ" dirty="0"/>
              <a:t>opije se, i když ví, že nemá</a:t>
            </a:r>
          </a:p>
          <a:p>
            <a:pPr marL="0" indent="0" algn="just">
              <a:buNone/>
            </a:pPr>
            <a:endParaRPr lang="cs-CZ" dirty="0"/>
          </a:p>
          <a:p>
            <a:pPr marL="0" indent="0" algn="just">
              <a:buNone/>
            </a:pPr>
            <a:r>
              <a:rPr lang="cs-CZ" b="1" dirty="0"/>
              <a:t>Př. </a:t>
            </a:r>
            <a:r>
              <a:rPr lang="cs-CZ" i="1" dirty="0"/>
              <a:t>řidič ví, že pojede autem, napije se a přesto řídí, způsobí dopravní nehodu; bude odpovídat za škodu podle obecných ustanovení –zaviněně porušil ochrannou normu a způsobil škodu na majetku (§ 2910 věta II. OZ)</a:t>
            </a:r>
          </a:p>
          <a:p>
            <a:pPr marL="0" indent="0" algn="just">
              <a:buNone/>
            </a:pPr>
            <a:endParaRPr lang="cs-CZ" dirty="0"/>
          </a:p>
          <a:p>
            <a:pPr marL="0" indent="0" algn="just">
              <a:buNone/>
            </a:pPr>
            <a:r>
              <a:rPr lang="cs-CZ" b="1" dirty="0" err="1"/>
              <a:t>Rauchdelikt</a:t>
            </a:r>
            <a:r>
              <a:rPr lang="cs-CZ" b="1" dirty="0"/>
              <a:t> </a:t>
            </a:r>
            <a:r>
              <a:rPr lang="cs-CZ" dirty="0"/>
              <a:t>= opije se, tím se uvede do stavu, že není schopen ovládnout své jednání  a tam způsobí škodu</a:t>
            </a:r>
          </a:p>
          <a:p>
            <a:pPr marL="0" indent="0" algn="just">
              <a:buNone/>
            </a:pPr>
            <a:endParaRPr lang="cs-CZ" b="1" dirty="0"/>
          </a:p>
          <a:p>
            <a:pPr marL="0" indent="0" algn="just">
              <a:buNone/>
            </a:pPr>
            <a:r>
              <a:rPr lang="cs-CZ" b="1" dirty="0"/>
              <a:t>Př.  </a:t>
            </a:r>
            <a:r>
              <a:rPr lang="cs-CZ" i="1" dirty="0"/>
              <a:t>Osoba si objednává alkohol ze žalu s rozchodu s partnerem, po 8. pivu ztratí nad sebou kontrolu a způsobí škodu = odpovědnost dle § 2922 OZ</a:t>
            </a:r>
            <a:endParaRPr lang="cs-CZ" b="1" i="1" dirty="0"/>
          </a:p>
          <a:p>
            <a:pPr marL="0" indent="0" algn="just">
              <a:buNone/>
            </a:pPr>
            <a:endParaRPr lang="cs-CZ"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11</a:t>
            </a:fld>
            <a:endParaRPr lang="cs-CZ" dirty="0"/>
          </a:p>
        </p:txBody>
      </p:sp>
    </p:spTree>
    <p:extLst>
      <p:ext uri="{BB962C8B-B14F-4D97-AF65-F5344CB8AC3E}">
        <p14:creationId xmlns:p14="http://schemas.microsoft.com/office/powerpoint/2010/main" val="175510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251520" y="620688"/>
            <a:ext cx="8208912" cy="5201424"/>
          </a:xfrm>
          <a:prstGeom prst="rect">
            <a:avLst/>
          </a:prstGeom>
          <a:noFill/>
        </p:spPr>
        <p:txBody>
          <a:bodyPr wrap="square" rtlCol="0">
            <a:spAutoFit/>
          </a:bodyPr>
          <a:lstStyle/>
          <a:p>
            <a:pPr lvl="0" algn="just"/>
            <a:r>
              <a:rPr lang="cs-CZ" sz="2400" b="1" dirty="0"/>
              <a:t>Škoda způsobená zvířetem (§ 2933-2935 OZ)</a:t>
            </a:r>
          </a:p>
          <a:p>
            <a:pPr lvl="0" algn="just"/>
            <a:r>
              <a:rPr lang="cs-CZ" sz="2000" b="1" dirty="0"/>
              <a:t>Odpovědný: </a:t>
            </a:r>
          </a:p>
          <a:p>
            <a:pPr marL="342900" lvl="0" indent="-342900" algn="just">
              <a:buFont typeface="Arial" panose="020B0604020202020204" pitchFamily="34" charset="0"/>
              <a:buChar char="•"/>
            </a:pPr>
            <a:r>
              <a:rPr lang="cs-CZ" b="1" dirty="0"/>
              <a:t>vlastník zvířete  </a:t>
            </a:r>
            <a:r>
              <a:rPr lang="cs-CZ" dirty="0"/>
              <a:t>bez ohledu na to, zda zvíře bylo pod jeho dohledem, pod dohledem osoby, které jej svěřil, zvíře mu uprchlo nebo se zatoulalo </a:t>
            </a:r>
          </a:p>
          <a:p>
            <a:pPr marL="285750" lvl="0" indent="-285750" algn="just">
              <a:buFont typeface="Arial" panose="020B0604020202020204" pitchFamily="34" charset="0"/>
              <a:buChar char="•"/>
            </a:pPr>
            <a:r>
              <a:rPr lang="cs-CZ" b="1" dirty="0"/>
              <a:t>třetí osoba, která zvíře vlastníku nebo osobě, jíž bylo svěřeno, svémocně odňala; </a:t>
            </a:r>
            <a:r>
              <a:rPr lang="cs-CZ" b="1" u="sng" dirty="0"/>
              <a:t>ta se nikdy odpovědnosti zprostit nemůže</a:t>
            </a:r>
          </a:p>
          <a:p>
            <a:pPr marL="285750" lvl="0" indent="-285750" algn="just">
              <a:buFont typeface="Arial" panose="020B0604020202020204" pitchFamily="34" charset="0"/>
              <a:buChar char="•"/>
            </a:pPr>
            <a:endParaRPr lang="cs-CZ" b="1" dirty="0"/>
          </a:p>
          <a:p>
            <a:pPr lvl="0" algn="just"/>
            <a:r>
              <a:rPr lang="cs-CZ" b="1" dirty="0"/>
              <a:t>Solidárně odpovědný: </a:t>
            </a:r>
          </a:p>
          <a:p>
            <a:pPr marL="285750" indent="-285750" algn="just">
              <a:buFont typeface="Arial" panose="020B0604020202020204" pitchFamily="34" charset="0"/>
              <a:buChar char="•"/>
            </a:pPr>
            <a:r>
              <a:rPr lang="cs-CZ" b="1" dirty="0"/>
              <a:t>osoba, které bylo zvíře svěřeno, chová jej nebo používá </a:t>
            </a:r>
            <a:r>
              <a:rPr lang="cs-CZ" dirty="0"/>
              <a:t>společně s vlastníkem</a:t>
            </a:r>
          </a:p>
          <a:p>
            <a:pPr marL="285750" indent="-285750" algn="just">
              <a:buFont typeface="Arial" panose="020B0604020202020204" pitchFamily="34" charset="0"/>
              <a:buChar char="•"/>
            </a:pPr>
            <a:r>
              <a:rPr lang="cs-CZ" b="1" dirty="0"/>
              <a:t>vlastník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a:t>Liberační důvod: </a:t>
            </a:r>
          </a:p>
          <a:p>
            <a:pPr algn="just"/>
            <a:r>
              <a:rPr lang="cs-CZ" dirty="0"/>
              <a:t>Slouží-li 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365139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pPr marL="0" indent="0">
              <a:buNone/>
            </a:pPr>
            <a:r>
              <a:rPr lang="cs-CZ" sz="2400" b="1" dirty="0"/>
              <a:t>Škoda z provozu dopravních prostředků (§2927-2932 OZ)</a:t>
            </a:r>
          </a:p>
          <a:p>
            <a:pPr marL="0" indent="0" algn="just">
              <a:buNone/>
            </a:pPr>
            <a:r>
              <a:rPr lang="cs-CZ" sz="2400" b="1" dirty="0"/>
              <a:t>Škůdce: </a:t>
            </a:r>
          </a:p>
          <a:p>
            <a:pPr algn="just"/>
            <a:r>
              <a:rPr lang="cs-CZ" sz="2000" dirty="0"/>
              <a:t>provozovatel dopravy, provozovatel vozidla, plavidla, letadla, vyjma těch poháněných lidskou silou, </a:t>
            </a:r>
          </a:p>
          <a:p>
            <a:pPr algn="just"/>
            <a:r>
              <a:rPr lang="cs-CZ" sz="2000" dirty="0"/>
              <a:t>osoba, která má dopravní prostředek v opravě, </a:t>
            </a:r>
          </a:p>
          <a:p>
            <a:pPr algn="just"/>
            <a:r>
              <a:rPr lang="cs-CZ" sz="2000" dirty="0"/>
              <a:t>osoba, která bez vědomí nebo proti vůli provozovatele dopravní prostředek užila</a:t>
            </a:r>
          </a:p>
          <a:p>
            <a:pPr marL="0" indent="0" algn="just">
              <a:buNone/>
            </a:pPr>
            <a:r>
              <a:rPr lang="cs-CZ" sz="2000" dirty="0"/>
              <a:t>Nelze-li provozovatele určit, má se za to, že jde o </a:t>
            </a:r>
            <a:r>
              <a:rPr lang="cs-CZ" sz="2000" b="1" dirty="0"/>
              <a:t>vlastníka vozidla.</a:t>
            </a:r>
          </a:p>
          <a:p>
            <a:pPr marL="0" indent="0" algn="just">
              <a:buNone/>
            </a:pPr>
            <a:endParaRPr lang="cs-CZ" sz="2000" b="1" dirty="0"/>
          </a:p>
          <a:p>
            <a:pPr marL="0" indent="0" algn="just">
              <a:buNone/>
            </a:pPr>
            <a:r>
              <a:rPr lang="cs-CZ" sz="2000" b="1" dirty="0"/>
              <a:t>Solidární odpovědnost: </a:t>
            </a:r>
            <a:r>
              <a:rPr lang="cs-CZ" sz="2000" dirty="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a:t>Liberační důvod</a:t>
            </a:r>
            <a:r>
              <a:rPr lang="cs-CZ" sz="2000" dirty="0"/>
              <a:t>: prokáže-li provozovatel, že škodě nemohl zabránit ani při vynaložení veškerého úsilí, které lze požadovat.</a:t>
            </a:r>
          </a:p>
          <a:p>
            <a:pPr marL="0" indent="0" algn="just">
              <a:buNone/>
            </a:pPr>
            <a:endParaRPr lang="cs-CZ" sz="2000" b="1" dirty="0"/>
          </a:p>
          <a:p>
            <a:pPr marL="0" indent="0" algn="just">
              <a:buNone/>
            </a:pPr>
            <a:r>
              <a:rPr lang="cs-CZ" sz="2000" b="1" dirty="0"/>
              <a:t>Střet více provozů: </a:t>
            </a:r>
            <a:r>
              <a:rPr lang="cs-CZ" sz="2000" dirty="0"/>
              <a:t>střetnou-li se provozy dvou nebo více provozovatelů a jedná-li se o vypořádání mezi těmito provozovateli, vypořádají se provozovatelé podle své účasti na způsobení vzniklé škody.</a:t>
            </a:r>
          </a:p>
          <a:p>
            <a:pPr marL="0" indent="0">
              <a:buNone/>
            </a:pPr>
            <a:endParaRPr lang="cs-CZ" sz="2400" b="1" dirty="0"/>
          </a:p>
          <a:p>
            <a:pPr marL="0" indent="0">
              <a:buNone/>
            </a:pPr>
            <a:endParaRPr lang="cs-CZ" sz="2800" b="1" dirty="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13</a:t>
            </a:fld>
            <a:endParaRPr lang="cs-CZ" dirty="0"/>
          </a:p>
        </p:txBody>
      </p:sp>
    </p:spTree>
    <p:extLst>
      <p:ext uri="{BB962C8B-B14F-4D97-AF65-F5344CB8AC3E}">
        <p14:creationId xmlns:p14="http://schemas.microsoft.com/office/powerpoint/2010/main" val="170218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a:t>škoda způsobená věcí (§ 2936-2937 OZ) </a:t>
            </a:r>
          </a:p>
          <a:p>
            <a:pPr algn="just"/>
            <a:endParaRPr lang="cs-CZ" dirty="0"/>
          </a:p>
          <a:p>
            <a:pPr algn="just"/>
            <a:r>
              <a:rPr lang="cs-CZ" dirty="0"/>
              <a:t>odpovídá </a:t>
            </a:r>
          </a:p>
          <a:p>
            <a:pPr algn="just"/>
            <a:r>
              <a:rPr lang="cs-CZ" b="1" dirty="0"/>
              <a:t>ten, kdo byl povinen něco plnit a použil při tom vadnou věc </a:t>
            </a:r>
          </a:p>
          <a:p>
            <a:pPr algn="just"/>
            <a:endParaRPr lang="cs-CZ" b="1" i="1" dirty="0"/>
          </a:p>
          <a:p>
            <a:pPr algn="just"/>
            <a:r>
              <a:rPr lang="cs-CZ" i="1" dirty="0"/>
              <a:t>(objednáte si firmu na čištění koberce a přístroj k čištění začne hořet, v důsledku čehož přijdete o koberec)</a:t>
            </a:r>
          </a:p>
          <a:p>
            <a:pPr algn="just"/>
            <a:endParaRPr lang="cs-CZ" dirty="0"/>
          </a:p>
          <a:p>
            <a:pPr algn="just"/>
            <a:r>
              <a:rPr lang="cs-CZ" b="1" dirty="0"/>
              <a:t>ten, kdo nad věcí měl mít dohled</a:t>
            </a:r>
            <a:r>
              <a:rPr lang="cs-CZ" dirty="0"/>
              <a:t>, způsobí-li věc škodu sama od sebe, jinak </a:t>
            </a:r>
            <a:r>
              <a:rPr lang="cs-CZ" b="1" dirty="0"/>
              <a:t>vlastník věci, </a:t>
            </a:r>
            <a:r>
              <a:rPr lang="cs-CZ" dirty="0"/>
              <a:t>nelze-li tuto osobu určit</a:t>
            </a:r>
            <a:r>
              <a:rPr lang="cs-CZ" b="1" dirty="0"/>
              <a:t> </a:t>
            </a:r>
            <a:endParaRPr lang="cs-CZ" dirty="0"/>
          </a:p>
          <a:p>
            <a:pPr algn="just"/>
            <a:endParaRPr lang="cs-CZ" dirty="0"/>
          </a:p>
          <a:p>
            <a:pPr algn="just"/>
            <a:r>
              <a:rPr lang="cs-CZ" dirty="0"/>
              <a:t>liberace – prokázání, že dohled nebyl zanedbán</a:t>
            </a:r>
          </a:p>
          <a:p>
            <a:pPr algn="just"/>
            <a:endParaRPr lang="cs-CZ" dirty="0"/>
          </a:p>
          <a:p>
            <a:pPr algn="just"/>
            <a:r>
              <a:rPr lang="cs-CZ" dirty="0"/>
              <a:t> (</a:t>
            </a:r>
            <a:r>
              <a:rPr lang="cs-CZ" i="1" dirty="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a:p>
          <a:p>
            <a:pPr algn="just">
              <a:lnSpc>
                <a:spcPct val="90000"/>
              </a:lnSpc>
            </a:pPr>
            <a:endParaRPr lang="cs-CZ" altLang="cs-CZ" sz="1000" dirty="0"/>
          </a:p>
          <a:p>
            <a:pPr algn="just">
              <a:lnSpc>
                <a:spcPct val="90000"/>
              </a:lnSpc>
            </a:pPr>
            <a:endParaRPr lang="cs-CZ" altLang="cs-CZ" dirty="0"/>
          </a:p>
        </p:txBody>
      </p:sp>
    </p:spTree>
    <p:extLst>
      <p:ext uri="{BB962C8B-B14F-4D97-AF65-F5344CB8AC3E}">
        <p14:creationId xmlns:p14="http://schemas.microsoft.com/office/powerpoint/2010/main" val="1512994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15</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u věci, která způsobila škodu vyhozením nebo pádem solidárně s osobou, která měla mít nad věcí dohled nebo jejím vlastníkem</a:t>
            </a:r>
            <a:endParaRPr lang="cs-CZ" sz="2400" b="1" dirty="0"/>
          </a:p>
          <a:p>
            <a:pPr marL="0" indent="0">
              <a:buNone/>
            </a:pPr>
            <a:endParaRPr lang="cs-CZ" sz="2400" dirty="0"/>
          </a:p>
          <a:p>
            <a:pPr marL="0" indent="0" algn="just">
              <a:buNone/>
            </a:pPr>
            <a:r>
              <a:rPr lang="cs-CZ" sz="2400" i="1" dirty="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367782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a:t>škoda na převzaté věci </a:t>
            </a:r>
            <a:r>
              <a:rPr lang="cs-CZ" sz="2000" dirty="0"/>
              <a:t>(§ 2944 OZ) – každý, kdo od jiného převzal věc, která má být předmětem jeho závazku, nahradí její poškození, ztrátu nebo zničení, neprokáže-li, že by ke škodě došlo i jinak </a:t>
            </a:r>
            <a:r>
              <a:rPr lang="cs-CZ" sz="2000" b="1" i="1" dirty="0"/>
              <a:t>(kabát převzatý do čistírny)</a:t>
            </a:r>
          </a:p>
          <a:p>
            <a:pPr lvl="0" algn="just"/>
            <a:endParaRPr lang="cs-CZ" sz="2000" b="1" i="1" dirty="0"/>
          </a:p>
          <a:p>
            <a:pPr lvl="0" algn="just"/>
            <a:endParaRPr lang="cs-CZ" sz="2000" b="1" i="1" dirty="0"/>
          </a:p>
          <a:p>
            <a:pPr lvl="0" algn="just"/>
            <a:r>
              <a:rPr lang="cs-CZ" sz="2000" b="1" dirty="0"/>
              <a:t>škoda na odložené věci</a:t>
            </a:r>
            <a:r>
              <a:rPr lang="cs-CZ" sz="2000" dirty="0"/>
              <a:t> (§ 2945 OZ) – povinným je provozovatel, s jehož činností je zpravidla spojeno odkládání věci (věc je odložena na místě k tomu určeném/obvyklém)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dozvědět </a:t>
            </a:r>
            <a:r>
              <a:rPr lang="cs-CZ" sz="2000" b="1" i="1" dirty="0"/>
              <a:t>(kabát odložený v hospodě)</a:t>
            </a:r>
          </a:p>
          <a:p>
            <a:pPr lvl="0" algn="just"/>
            <a:endParaRPr lang="cs-CZ" sz="2000" b="1" i="1" dirty="0"/>
          </a:p>
          <a:p>
            <a:pPr algn="just"/>
            <a:endParaRPr lang="cs-CZ" sz="2000" b="1" u="sng" dirty="0"/>
          </a:p>
          <a:p>
            <a:pPr algn="just"/>
            <a:endParaRPr lang="cs-CZ" sz="2000" dirty="0"/>
          </a:p>
          <a:p>
            <a:pPr algn="just"/>
            <a:endParaRPr lang="cs-CZ" sz="2000" b="1" u="sng" dirty="0"/>
          </a:p>
        </p:txBody>
      </p:sp>
    </p:spTree>
    <p:extLst>
      <p:ext uri="{BB962C8B-B14F-4D97-AF65-F5344CB8AC3E}">
        <p14:creationId xmlns:p14="http://schemas.microsoft.com/office/powerpoint/2010/main" val="366704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Odpovědnost v občanském právu</a:t>
            </a:r>
          </a:p>
          <a:p>
            <a:pPr lvl="0" algn="just"/>
            <a:endParaRPr lang="cs-CZ" sz="2400" b="1" dirty="0"/>
          </a:p>
          <a:p>
            <a:endParaRPr lang="cs-CZ" sz="2400" b="1" dirty="0"/>
          </a:p>
          <a:p>
            <a:pPr lvl="0" algn="just"/>
            <a:r>
              <a:rPr lang="cs-CZ" sz="2400" b="1" dirty="0"/>
              <a:t>škoda na vnesené věci </a:t>
            </a:r>
            <a:r>
              <a:rPr lang="cs-CZ" sz="2400" dirty="0"/>
              <a:t>(§§ 2946-2949) – odpovídá provozovatel ubytovacích služeb za předpokladu, že ubytovaný vnesl věc do prostor vyhrazených k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dozvědět </a:t>
            </a:r>
            <a:r>
              <a:rPr lang="cs-CZ" sz="2400" b="1" i="1" dirty="0"/>
              <a:t>(věci, které si přinesete na ubytování v hotelu)</a:t>
            </a:r>
          </a:p>
          <a:p>
            <a:pPr lvl="0" algn="just"/>
            <a:endParaRPr lang="cs-CZ" u="sng" dirty="0"/>
          </a:p>
          <a:p>
            <a:pPr lvl="0" algn="just"/>
            <a:endParaRPr lang="cs-CZ" u="sng" dirty="0"/>
          </a:p>
          <a:p>
            <a:pPr lvl="0" algn="just"/>
            <a:endParaRPr lang="cs-CZ" sz="4800" b="1" dirty="0"/>
          </a:p>
          <a:p>
            <a:pPr lvl="0"/>
            <a:endParaRPr lang="cs-CZ" b="1" u="sng" cap="all" dirty="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Odpovědnost v občanském právu</a:t>
            </a:r>
          </a:p>
          <a:p>
            <a:pPr lvl="0" algn="just"/>
            <a:endParaRPr lang="cs-CZ" sz="2400" b="1" dirty="0"/>
          </a:p>
          <a:p>
            <a:pPr algn="just"/>
            <a:r>
              <a:rPr lang="cs-CZ" sz="2000" b="1" dirty="0"/>
              <a:t>škoda způsobená informací nebo radou</a:t>
            </a:r>
            <a:r>
              <a:rPr lang="cs-CZ" sz="2000" dirty="0"/>
              <a:t> (§ 2950 OZ)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a:p>
          <a:p>
            <a:pPr lvl="0" algn="just"/>
            <a:r>
              <a:rPr lang="cs-CZ" sz="2000" b="1" i="1" dirty="0"/>
              <a:t>Aneb nehrát si za každou cenu na brouka pytlíka…</a:t>
            </a:r>
          </a:p>
          <a:p>
            <a:pPr lvl="0" algn="just"/>
            <a:endParaRPr lang="cs-CZ" sz="2000" b="1" u="sng" dirty="0"/>
          </a:p>
          <a:p>
            <a:pPr lvl="0" algn="just"/>
            <a:endParaRPr lang="cs-CZ" sz="2000" b="1" u="sng" dirty="0"/>
          </a:p>
          <a:p>
            <a:pPr lvl="0" algn="just"/>
            <a:endParaRPr lang="cs-CZ" b="1" u="sng" dirty="0"/>
          </a:p>
          <a:p>
            <a:pPr lvl="0" algn="just"/>
            <a:endParaRPr lang="cs-CZ" b="1" u="sng" dirty="0"/>
          </a:p>
          <a:p>
            <a:pPr lvl="0" algn="just"/>
            <a:endParaRPr lang="cs-CZ" b="1" u="sng" dirty="0"/>
          </a:p>
        </p:txBody>
      </p:sp>
    </p:spTree>
    <p:extLst>
      <p:ext uri="{BB962C8B-B14F-4D97-AF65-F5344CB8AC3E}">
        <p14:creationId xmlns:p14="http://schemas.microsoft.com/office/powerpoint/2010/main" val="199744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r>
              <a:rPr lang="cs-CZ" sz="2400" b="1" dirty="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a:p>
          <a:p>
            <a:pPr lvl="0" algn="just"/>
            <a:endParaRPr lang="cs-CZ" sz="2000" dirty="0"/>
          </a:p>
          <a:p>
            <a:pPr lvl="0" algn="just"/>
            <a:endParaRPr lang="cs-CZ" sz="2400" b="1" dirty="0"/>
          </a:p>
        </p:txBody>
      </p:sp>
    </p:spTree>
    <p:extLst>
      <p:ext uri="{BB962C8B-B14F-4D97-AF65-F5344CB8AC3E}">
        <p14:creationId xmlns:p14="http://schemas.microsoft.com/office/powerpoint/2010/main" val="18150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6771084"/>
          </a:xfrm>
          <a:prstGeom prst="rect">
            <a:avLst/>
          </a:prstGeom>
          <a:noFill/>
        </p:spPr>
        <p:txBody>
          <a:bodyPr wrap="square" rtlCol="0">
            <a:spAutoFit/>
          </a:bodyPr>
          <a:lstStyle/>
          <a:p>
            <a:pPr algn="just"/>
            <a:r>
              <a:rPr lang="cs-CZ" sz="2400" b="1" dirty="0"/>
              <a:t>Odpovědnost v občanském právu</a:t>
            </a:r>
            <a:r>
              <a:rPr lang="cs-CZ" sz="2400" dirty="0"/>
              <a:t> </a:t>
            </a:r>
          </a:p>
          <a:p>
            <a:pPr algn="just"/>
            <a:r>
              <a:rPr lang="cs-CZ" sz="2000" b="1" dirty="0"/>
              <a:t>právní předpis</a:t>
            </a:r>
          </a:p>
          <a:p>
            <a:pPr algn="just"/>
            <a:r>
              <a:rPr lang="cs-CZ" sz="2000" dirty="0"/>
              <a:t>zákon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u="sng" dirty="0"/>
              <a:t>právem reprobované</a:t>
            </a:r>
            <a:r>
              <a:rPr lang="cs-CZ" sz="2000" dirty="0"/>
              <a:t>. Druhou jmenovanou kategorii označujeme jako </a:t>
            </a:r>
            <a:r>
              <a:rPr lang="cs-CZ" sz="2000" b="1" u="sng" dirty="0"/>
              <a:t>protiprávní jednání či protiprávní čin</a:t>
            </a:r>
            <a:r>
              <a:rPr lang="cs-CZ" sz="2000" dirty="0"/>
              <a:t>.</a:t>
            </a:r>
          </a:p>
          <a:p>
            <a:endParaRPr lang="cs-CZ" i="1" dirty="0"/>
          </a:p>
          <a:p>
            <a:endParaRPr lang="cs-CZ" dirty="0"/>
          </a:p>
          <a:p>
            <a:endParaRPr lang="cs-CZ" dirty="0"/>
          </a:p>
          <a:p>
            <a:r>
              <a:rPr lang="cs-CZ" sz="2000" dirty="0"/>
              <a:t> </a:t>
            </a:r>
          </a:p>
          <a:p>
            <a:endParaRPr lang="cs-CZ" sz="2000" dirty="0"/>
          </a:p>
          <a:p>
            <a:pPr lvl="0" algn="just"/>
            <a:endParaRPr lang="cs-CZ" sz="2000" dirty="0"/>
          </a:p>
          <a:p>
            <a:pPr lvl="0" algn="just"/>
            <a:endParaRPr lang="cs-CZ" sz="2000" dirty="0"/>
          </a:p>
          <a:p>
            <a:pPr lvl="0" algn="just"/>
            <a:r>
              <a:rPr lang="cs-CZ" sz="2000" dirty="0"/>
              <a:t> </a:t>
            </a:r>
          </a:p>
          <a:p>
            <a:pPr algn="just"/>
            <a:endParaRPr lang="cs-CZ" sz="2000" dirty="0"/>
          </a:p>
          <a:p>
            <a:pPr algn="just"/>
            <a:endParaRPr lang="cs-CZ" sz="2000" dirty="0"/>
          </a:p>
          <a:p>
            <a:pPr algn="just"/>
            <a:endParaRPr lang="cs-CZ" sz="2000" dirty="0"/>
          </a:p>
          <a:p>
            <a:pPr algn="just"/>
            <a:endParaRPr lang="cs-CZ" dirty="0"/>
          </a:p>
          <a:p>
            <a:pPr algn="just"/>
            <a:endParaRPr lang="cs-CZ" dirty="0"/>
          </a:p>
        </p:txBody>
      </p:sp>
    </p:spTree>
    <p:extLst>
      <p:ext uri="{BB962C8B-B14F-4D97-AF65-F5344CB8AC3E}">
        <p14:creationId xmlns:p14="http://schemas.microsoft.com/office/powerpoint/2010/main" val="412367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a:p>
          <a:p>
            <a:pPr algn="just"/>
            <a:r>
              <a:rPr lang="cs-CZ" sz="2400" dirty="0"/>
              <a:t>Nemajetkovou újmu je třeba </a:t>
            </a:r>
            <a:r>
              <a:rPr lang="cs-CZ" sz="2400" b="1" dirty="0"/>
              <a:t>odčinit</a:t>
            </a:r>
            <a:r>
              <a:rPr lang="cs-CZ" sz="2400" dirty="0"/>
              <a:t>. Zadostiučinění se poskytuje v penězích, nezajistí-li jeho jiný způsob skutečné a dostatečně účinné odčinění způsobené újmy. </a:t>
            </a:r>
          </a:p>
          <a:p>
            <a:pPr algn="just"/>
            <a:endParaRPr lang="cs-CZ" sz="2400" dirty="0"/>
          </a:p>
          <a:p>
            <a:pPr algn="ctr"/>
            <a:r>
              <a:rPr lang="cs-CZ" sz="2400" b="1" dirty="0"/>
              <a:t>Náhrada při újmě na přirozených právech</a:t>
            </a:r>
          </a:p>
          <a:p>
            <a:pPr algn="just"/>
            <a:endParaRPr lang="cs-CZ" sz="2400" dirty="0"/>
          </a:p>
          <a:p>
            <a:pPr algn="just"/>
            <a:r>
              <a:rPr lang="cs-CZ" sz="2400" dirty="0"/>
              <a:t>Při újmě na </a:t>
            </a:r>
            <a:r>
              <a:rPr lang="cs-CZ" sz="2400" b="1" dirty="0"/>
              <a:t>přirozených právech člověka</a:t>
            </a:r>
            <a:r>
              <a:rPr lang="cs-CZ" sz="2400" dirty="0"/>
              <a:t> je škůdce povinen nahradit škodu i nemajetkovou újmu, kterou tím způsobil. Jako nemajetkovou újmu má odčinit i způsobené duševní útrapy (§ 2956 OZ). Podle § 2957 OZ 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a:p>
          <a:p>
            <a:pPr lvl="0" algn="just"/>
            <a:endParaRPr lang="cs-CZ" sz="2400" b="1" dirty="0"/>
          </a:p>
          <a:p>
            <a:pPr lvl="0" algn="just"/>
            <a:endParaRPr lang="cs-CZ" sz="2400" b="1" dirty="0"/>
          </a:p>
          <a:p>
            <a:pPr lvl="0" algn="just"/>
            <a:endParaRPr lang="cs-CZ" sz="2400" b="1" dirty="0"/>
          </a:p>
          <a:p>
            <a:pPr lvl="0" algn="just"/>
            <a:endParaRPr lang="cs-CZ" sz="2000" dirty="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(§2958-2960)</a:t>
            </a:r>
          </a:p>
          <a:p>
            <a:endParaRPr lang="cs-CZ" sz="2000" b="1" dirty="0"/>
          </a:p>
          <a:p>
            <a:r>
              <a:rPr lang="cs-CZ" sz="2000" b="1" dirty="0"/>
              <a:t>ublížení na zdraví</a:t>
            </a:r>
            <a:r>
              <a:rPr lang="cs-CZ" sz="2000" dirty="0"/>
              <a:t>: náleží peněžitá náhrada vyvažující plně vytrpěné bolesti a další nemajetkové újmy a náhrada za ztížení společenského uplatnění, pokud vznikla poškozením zdraví překážka lepší budoucnosti poškozeného</a:t>
            </a:r>
          </a:p>
          <a:p>
            <a:endParaRPr lang="cs-CZ" sz="2000" b="1" dirty="0"/>
          </a:p>
          <a:p>
            <a:r>
              <a:rPr lang="cs-CZ" sz="2000" b="1" dirty="0"/>
              <a:t>usmrcení/zvlášť 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a:p>
          <a:p>
            <a:pPr algn="just"/>
            <a:endParaRPr lang="cs-CZ" b="1" dirty="0"/>
          </a:p>
          <a:p>
            <a:pPr lvl="0" algn="just"/>
            <a:endParaRPr lang="cs-CZ" b="1" u="sng" dirty="0"/>
          </a:p>
          <a:p>
            <a:pPr lvl="0" algn="just"/>
            <a:endParaRPr lang="cs-CZ" b="1" dirty="0"/>
          </a:p>
          <a:p>
            <a:pPr lvl="0" algn="just"/>
            <a:endParaRPr lang="cs-CZ" b="1" dirty="0"/>
          </a:p>
          <a:p>
            <a:pPr lvl="0" algn="just"/>
            <a:endParaRPr lang="cs-CZ" dirty="0"/>
          </a:p>
        </p:txBody>
      </p:sp>
    </p:spTree>
    <p:extLst>
      <p:ext uri="{BB962C8B-B14F-4D97-AF65-F5344CB8AC3E}">
        <p14:creationId xmlns:p14="http://schemas.microsoft.com/office/powerpoint/2010/main" val="1882271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a:p>
          <a:p>
            <a:pPr algn="just"/>
            <a:r>
              <a:rPr lang="cs-CZ" sz="2000" b="1" dirty="0"/>
              <a:t>Náklady spojené s péčí o zdraví</a:t>
            </a:r>
            <a:r>
              <a:rPr lang="cs-CZ" sz="2000" dirty="0"/>
              <a:t> upravuje § 2960 OZ.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OZ)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OZ)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308863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lvl="0"/>
            <a:endParaRPr lang="cs-CZ" b="1" u="sng" dirty="0"/>
          </a:p>
          <a:p>
            <a:pPr algn="just"/>
            <a:r>
              <a:rPr lang="cs-CZ" b="1" dirty="0"/>
              <a:t>Rozsah a způsob náhrady</a:t>
            </a:r>
          </a:p>
          <a:p>
            <a:pPr algn="just"/>
            <a:endParaRPr lang="cs-CZ" b="1" dirty="0"/>
          </a:p>
          <a:p>
            <a:pPr algn="just"/>
            <a:endParaRPr lang="cs-CZ" b="1" dirty="0"/>
          </a:p>
          <a:p>
            <a:pPr algn="just"/>
            <a:r>
              <a:rPr lang="cs-CZ" b="1" dirty="0"/>
              <a:t>Náhrada za ztrátu na důchodu</a:t>
            </a:r>
            <a:r>
              <a:rPr lang="cs-CZ" dirty="0"/>
              <a:t> (§ 2964 OZ)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p>
          <a:p>
            <a:pPr algn="just"/>
            <a:endParaRPr lang="cs-CZ" dirty="0"/>
          </a:p>
          <a:p>
            <a:pPr algn="just"/>
            <a:r>
              <a:rPr lang="cs-CZ" b="1" dirty="0"/>
              <a:t>Peněžitý důchod osobě, která konala bezplatné práce pro jiného v jeho domácnosti nebo závodu</a:t>
            </a:r>
            <a:r>
              <a:rPr lang="cs-CZ" dirty="0"/>
              <a:t> (§ 2965 OZ) slouží jako náhrada toho, oč poškozený přišel.</a:t>
            </a:r>
          </a:p>
          <a:p>
            <a:pPr algn="just"/>
            <a:r>
              <a:rPr lang="cs-CZ" b="1" dirty="0"/>
              <a:t> </a:t>
            </a:r>
            <a:endParaRPr lang="cs-CZ" dirty="0"/>
          </a:p>
          <a:p>
            <a:pPr algn="just"/>
            <a:r>
              <a:rPr lang="cs-CZ" b="1" dirty="0"/>
              <a:t>Odbytné </a:t>
            </a:r>
            <a:r>
              <a:rPr lang="cs-CZ" dirty="0"/>
              <a:t>(§ 2968 OZ)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a:p>
          <a:p>
            <a:pPr algn="just"/>
            <a:endParaRPr lang="cs-CZ" b="1" i="1" dirty="0"/>
          </a:p>
          <a:p>
            <a:pPr algn="just"/>
            <a:endParaRPr lang="cs-CZ" b="1" i="1" dirty="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b="1" dirty="0"/>
          </a:p>
          <a:p>
            <a:pPr algn="just"/>
            <a:r>
              <a:rPr lang="cs-CZ" sz="2400" b="1" dirty="0"/>
              <a:t>Náklady pohřbu</a:t>
            </a:r>
            <a:r>
              <a:rPr lang="cs-CZ" sz="2400" dirty="0"/>
              <a:t> (§ 2961 OZ)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OZ)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a:p>
        </p:txBody>
      </p:sp>
    </p:spTree>
    <p:extLst>
      <p:ext uri="{BB962C8B-B14F-4D97-AF65-F5344CB8AC3E}">
        <p14:creationId xmlns:p14="http://schemas.microsoft.com/office/powerpoint/2010/main" val="308863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a:t>odpovědnost v občanském právu, 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6093976"/>
          </a:xfrm>
          <a:prstGeom prst="rect">
            <a:avLst/>
          </a:prstGeom>
          <a:noFill/>
        </p:spPr>
        <p:txBody>
          <a:bodyPr wrap="square" rtlCol="0">
            <a:spAutoFit/>
          </a:bodyPr>
          <a:lstStyle/>
          <a:p>
            <a:pPr algn="just"/>
            <a:r>
              <a:rPr lang="cs-CZ" sz="2400" b="1" dirty="0"/>
              <a:t>Odpovědnost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škodu.</a:t>
            </a:r>
          </a:p>
          <a:p>
            <a:pPr algn="just"/>
            <a:endParaRPr lang="cs-CZ" b="1" dirty="0"/>
          </a:p>
          <a:p>
            <a:pPr algn="just"/>
            <a:r>
              <a:rPr lang="cs-CZ" b="1" dirty="0"/>
              <a:t>Porušení objektivního práva (zákona) – vyžaduje se zavinění, domněnka nedbalosti (§ 2911 OZ)</a:t>
            </a:r>
            <a:r>
              <a:rPr lang="cs-CZ" dirty="0"/>
              <a:t> čím je vyšší míra zavinění, tím je vyšší je míra přičitatelnosti jednání</a:t>
            </a:r>
          </a:p>
          <a:p>
            <a:pPr algn="just"/>
            <a:endParaRPr lang="cs-CZ" dirty="0"/>
          </a:p>
          <a:p>
            <a:pPr algn="just"/>
            <a:r>
              <a:rPr lang="cs-CZ" dirty="0"/>
              <a:t>Dosavadní praxe vycházela z trestního práva</a:t>
            </a:r>
          </a:p>
          <a:p>
            <a:pPr algn="just"/>
            <a:r>
              <a:rPr lang="cs-CZ" dirty="0"/>
              <a:t>(úmysl přímý a nepřímý, nedbalost vědomá a nevědomá)</a:t>
            </a:r>
          </a:p>
          <a:p>
            <a:pPr algn="just"/>
            <a:r>
              <a:rPr lang="cs-CZ" dirty="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povinnosti a vybraných skutkových podstat zakládajících objektivní odpovědnost není zavinění vždy třeba.</a:t>
            </a:r>
          </a:p>
          <a:p>
            <a:pPr algn="just"/>
            <a:r>
              <a:rPr lang="cs-CZ" dirty="0"/>
              <a:t>=</a:t>
            </a:r>
            <a:r>
              <a:rPr lang="cs-CZ" b="1" dirty="0"/>
              <a:t>zavinění: </a:t>
            </a:r>
            <a:r>
              <a:rPr lang="cs-CZ" dirty="0"/>
              <a:t>zásah do absolutního práva (§ 2910 věta I. OZ); zásah do jiného práva (§ 2910 věta II. OZ), úmyslné porušení dobrých mravů =  v tomto případě zákon vyžaduje úmyslné zavinění </a:t>
            </a:r>
            <a:r>
              <a:rPr lang="cs-CZ" b="1" dirty="0"/>
              <a:t>; nejednal-li škůdce zaviněně = vyviní se (exkulpuje)</a:t>
            </a:r>
          </a:p>
          <a:p>
            <a:pPr algn="just"/>
            <a:r>
              <a:rPr lang="cs-CZ" b="1" dirty="0"/>
              <a:t>= bez zavinění: </a:t>
            </a:r>
            <a:r>
              <a:rPr lang="cs-CZ" dirty="0"/>
              <a:t>porušení smluvní povinnosti, vybrané skutkové podstaty = naplní-li liberační důvody, </a:t>
            </a:r>
            <a:r>
              <a:rPr lang="cs-CZ" b="1" dirty="0"/>
              <a:t>liberuje se </a:t>
            </a:r>
          </a:p>
          <a:p>
            <a:pPr algn="just"/>
            <a:endParaRPr lang="cs-CZ"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Obdélník 3"/>
          <p:cNvSpPr/>
          <p:nvPr/>
        </p:nvSpPr>
        <p:spPr>
          <a:xfrm>
            <a:off x="503548" y="404664"/>
            <a:ext cx="8136904" cy="6740307"/>
          </a:xfrm>
          <a:prstGeom prst="rect">
            <a:avLst/>
          </a:prstGeom>
        </p:spPr>
        <p:txBody>
          <a:bodyPr wrap="square">
            <a:spAutoFit/>
          </a:bodyPr>
          <a:lstStyle/>
          <a:p>
            <a:r>
              <a:rPr lang="cs-CZ" b="1" dirty="0"/>
              <a:t>Zproštění se odpovědnosti za škodu</a:t>
            </a:r>
          </a:p>
          <a:p>
            <a:r>
              <a:rPr lang="cs-CZ" b="1" dirty="0"/>
              <a:t>-subjektivní: exkulpace (vyvinění)</a:t>
            </a:r>
          </a:p>
          <a:p>
            <a:r>
              <a:rPr lang="cs-CZ" b="1" dirty="0"/>
              <a:t>-objektivní: liberace („osvobození“)</a:t>
            </a:r>
          </a:p>
          <a:p>
            <a:endParaRPr lang="cs-CZ" b="1" dirty="0"/>
          </a:p>
          <a:p>
            <a:r>
              <a:rPr lang="cs-CZ" b="1" dirty="0"/>
              <a:t>u porušení objektivního práva </a:t>
            </a:r>
            <a:r>
              <a:rPr lang="cs-CZ" dirty="0"/>
              <a:t>– jednání je nezaviněné; nutnost prokázat naplnění liberačního důvodu; např. vlastník zvířete má plnou objektivní odpovědnost za jím chované zvíře; pokud však nad zvířetem, které mu slouží k výdělečné činnosti nezanedbal při dozoru potřebnou pečlivost, </a:t>
            </a:r>
            <a:r>
              <a:rPr lang="cs-CZ" b="1" dirty="0"/>
              <a:t>liberuje se</a:t>
            </a:r>
          </a:p>
          <a:p>
            <a:endParaRPr lang="cs-CZ" dirty="0"/>
          </a:p>
          <a:p>
            <a:pPr algn="just"/>
            <a:r>
              <a:rPr lang="cs-CZ" b="1" dirty="0"/>
              <a:t>u porušení smluvní povinnosti (§ 2913 OZ) </a:t>
            </a:r>
            <a:r>
              <a:rPr lang="cs-CZ" dirty="0"/>
              <a:t>- ve splnění povinnosti ze smlouvy dočasně nebo trvale </a:t>
            </a:r>
            <a:r>
              <a:rPr lang="cs-CZ" b="1" dirty="0"/>
              <a:t>zabránila mimořádná nepředvídatelná a nepřekonatelná překážka vzniklá nezávisle na jeho vůli; jde rovněž o liberační důvody</a:t>
            </a:r>
            <a:endParaRPr lang="cs-CZ" dirty="0"/>
          </a:p>
          <a:p>
            <a:pPr algn="just"/>
            <a:r>
              <a:rPr lang="cs-CZ" dirty="0"/>
              <a:t>Povinnosti k náhradě škůdce nezprostí</a:t>
            </a:r>
          </a:p>
          <a:p>
            <a:pPr marL="285750" indent="-285750" algn="just">
              <a:buFont typeface="Arial" panose="020B0604020202020204" pitchFamily="34" charset="0"/>
              <a:buChar char="•"/>
            </a:pPr>
            <a:r>
              <a:rPr lang="cs-CZ" dirty="0"/>
              <a:t>překážka v souvislosti se škůdcovými osobními poměry nebo </a:t>
            </a:r>
          </a:p>
          <a:p>
            <a:pPr marL="285750" indent="-285750" algn="just">
              <a:buFont typeface="Arial" panose="020B0604020202020204" pitchFamily="34" charset="0"/>
              <a:buChar char="•"/>
            </a:pPr>
            <a:r>
              <a:rPr lang="cs-CZ" dirty="0"/>
              <a:t>překážka vzniklá až v době, kdy byl škůdce s plněním smluvené povinnosti v prodlení, </a:t>
            </a:r>
          </a:p>
          <a:p>
            <a:pPr marL="285750" indent="-285750" algn="just">
              <a:buFont typeface="Arial" panose="020B0604020202020204" pitchFamily="34" charset="0"/>
              <a:buChar char="•"/>
            </a:pPr>
            <a:r>
              <a:rPr lang="cs-CZ" dirty="0"/>
              <a:t>překážka, kterou byl škůdce podle smlouvy povinen překonat.</a:t>
            </a:r>
          </a:p>
          <a:p>
            <a:pPr algn="just"/>
            <a:r>
              <a:rPr lang="cs-CZ" b="1" dirty="0"/>
              <a:t>u porušení dobrých mravů (§ 2909 OZ) </a:t>
            </a:r>
            <a:r>
              <a:rPr lang="cs-CZ" dirty="0"/>
              <a:t>– jednání není </a:t>
            </a:r>
            <a:r>
              <a:rPr lang="cs-CZ" b="1" dirty="0"/>
              <a:t>úmyslné</a:t>
            </a:r>
            <a:r>
              <a:rPr lang="cs-CZ" dirty="0"/>
              <a:t> (§ 2909 OZ) </a:t>
            </a:r>
            <a:r>
              <a:rPr lang="cs-CZ" i="1" dirty="0"/>
              <a:t>škůdce, který poškozenému způsobí škodu úmyslným porušením dobrých mravů, je povinen ji nahradit.</a:t>
            </a:r>
          </a:p>
          <a:p>
            <a:pPr algn="just"/>
            <a:r>
              <a:rPr lang="cs-CZ" b="1" dirty="0"/>
              <a:t>u zásahu do absolutního práva; při porušení ochranné normy (§ 2910 věta I; § 2910 věta II. OZ) </a:t>
            </a:r>
            <a:r>
              <a:rPr lang="cs-CZ" dirty="0"/>
              <a:t>– jednání není zaviněné</a:t>
            </a:r>
          </a:p>
          <a:p>
            <a:pPr algn="just"/>
            <a:endParaRPr lang="cs-CZ" dirty="0"/>
          </a:p>
          <a:p>
            <a:endParaRPr lang="cs-CZ" dirty="0"/>
          </a:p>
        </p:txBody>
      </p:sp>
    </p:spTree>
    <p:extLst>
      <p:ext uri="{BB962C8B-B14F-4D97-AF65-F5344CB8AC3E}">
        <p14:creationId xmlns:p14="http://schemas.microsoft.com/office/powerpoint/2010/main" val="355018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povinnosti</a:t>
            </a:r>
          </a:p>
          <a:p>
            <a:pPr lvl="0" algn="just"/>
            <a:endParaRPr lang="cs-CZ" dirty="0"/>
          </a:p>
          <a:p>
            <a:pPr marL="285750" lvl="0" indent="-285750" algn="just">
              <a:buFont typeface="Arial" panose="020B0604020202020204" pitchFamily="34" charset="0"/>
              <a:buChar char="•"/>
            </a:pPr>
            <a:r>
              <a:rPr lang="cs-CZ" dirty="0"/>
              <a:t>porušení dobrých mravů (§ 2909 OZ)</a:t>
            </a:r>
          </a:p>
          <a:p>
            <a:pPr marL="285750" lvl="0" indent="-285750" algn="just">
              <a:buFont typeface="Arial" panose="020B0604020202020204" pitchFamily="34" charset="0"/>
              <a:buChar char="•"/>
            </a:pPr>
            <a:r>
              <a:rPr lang="cs-CZ" dirty="0"/>
              <a:t>porušení zákona – zásah do absolutního práva; zásahem do jiného práva porušením ochranné normy (§ 2910 věta I. , věta II.), speciální skutkové podstaty podle § 2920-2950 OZ)</a:t>
            </a:r>
          </a:p>
          <a:p>
            <a:pPr marL="285750" lvl="0" indent="-285750" algn="just">
              <a:buFont typeface="Arial" panose="020B0604020202020204" pitchFamily="34" charset="0"/>
              <a:buChar char="•"/>
            </a:pPr>
            <a:r>
              <a:rPr lang="cs-CZ" dirty="0"/>
              <a:t>porušení smluvního závazku (§ 2913 OZ)</a:t>
            </a:r>
          </a:p>
          <a:p>
            <a:pPr marL="285750" lvl="0" indent="-285750" algn="just">
              <a:buFont typeface="Arial" panose="020B0604020202020204" pitchFamily="34" charset="0"/>
              <a:buChar char="•"/>
            </a:pPr>
            <a:endParaRPr lang="cs-CZ" dirty="0"/>
          </a:p>
          <a:p>
            <a:pPr lvl="0" algn="just"/>
            <a:r>
              <a:rPr lang="cs-CZ" b="1" dirty="0"/>
              <a:t>újma</a:t>
            </a:r>
            <a:r>
              <a:rPr lang="cs-CZ" dirty="0"/>
              <a:t>: </a:t>
            </a:r>
          </a:p>
          <a:p>
            <a:pPr lvl="0" algn="just"/>
            <a:r>
              <a:rPr lang="cs-CZ" b="1" dirty="0"/>
              <a:t>škoda</a:t>
            </a:r>
            <a:r>
              <a:rPr lang="cs-CZ" dirty="0"/>
              <a:t> (újma na jmění) bývá definována jako</a:t>
            </a:r>
          </a:p>
          <a:p>
            <a:pPr marL="285750" lvl="0" indent="-285750" algn="just">
              <a:buFont typeface="Arial" panose="020B0604020202020204" pitchFamily="34" charset="0"/>
              <a:buChar char="•"/>
            </a:pPr>
            <a:r>
              <a:rPr lang="cs-CZ" b="1" dirty="0"/>
              <a:t>majetková újma</a:t>
            </a:r>
            <a:r>
              <a:rPr lang="cs-CZ" dirty="0"/>
              <a:t> vyjádřitelná v penězích, zahrnuje v sobě škodu skutečnou (</a:t>
            </a:r>
            <a:r>
              <a:rPr lang="cs-CZ" dirty="0" err="1"/>
              <a:t>damnum</a:t>
            </a:r>
            <a:r>
              <a:rPr lang="cs-CZ" dirty="0"/>
              <a:t> </a:t>
            </a:r>
            <a:r>
              <a:rPr lang="cs-CZ" dirty="0" err="1"/>
              <a:t>emergens</a:t>
            </a:r>
            <a:r>
              <a:rPr lang="cs-CZ" dirty="0"/>
              <a:t>) i ušlý zisk (</a:t>
            </a:r>
            <a:r>
              <a:rPr lang="cs-CZ" dirty="0" err="1"/>
              <a:t>lucrum</a:t>
            </a:r>
            <a:r>
              <a:rPr lang="cs-CZ" dirty="0"/>
              <a:t> </a:t>
            </a:r>
            <a:r>
              <a:rPr lang="cs-CZ" dirty="0" err="1"/>
              <a:t>cessans</a:t>
            </a:r>
            <a:r>
              <a:rPr lang="cs-CZ" dirty="0"/>
              <a:t>); </a:t>
            </a:r>
          </a:p>
          <a:p>
            <a:pPr marL="285750" lvl="0" indent="-285750" algn="just">
              <a:buFont typeface="Arial" panose="020B0604020202020204" pitchFamily="34" charset="0"/>
              <a:buChar char="•"/>
            </a:pPr>
            <a:r>
              <a:rPr lang="cs-CZ" b="1" dirty="0"/>
              <a:t>nemajetkovou 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deliktu</a:t>
            </a:r>
          </a:p>
          <a:p>
            <a:pPr lvl="0"/>
            <a:r>
              <a:rPr lang="cs-CZ" b="1" dirty="0"/>
              <a:t>zavinění</a:t>
            </a:r>
            <a:r>
              <a:rPr lang="cs-CZ" dirty="0"/>
              <a:t>: v případě porušení dobrých mravů úmysl, v případě porušení zákona minimálně nedbalost, která je stanovena domněnkou, jinak objektivní odpovědnost</a:t>
            </a:r>
            <a:endParaRPr lang="cs-CZ" b="1" dirty="0"/>
          </a:p>
        </p:txBody>
      </p:sp>
    </p:spTree>
    <p:extLst>
      <p:ext uri="{BB962C8B-B14F-4D97-AF65-F5344CB8AC3E}">
        <p14:creationId xmlns:p14="http://schemas.microsoft.com/office/powerpoint/2010/main" val="98572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a:latin typeface="+mj-lt"/>
                <a:cs typeface="Times New Roman" panose="02020603050405020304" pitchFamily="18" charset="0"/>
              </a:rPr>
              <a:t>Okolnosti vylučující protiprávnost = pouze u subjektivní odpovědnosti</a:t>
            </a:r>
          </a:p>
          <a:p>
            <a:pPr marL="0" indent="0">
              <a:buNone/>
            </a:pPr>
            <a:r>
              <a:rPr lang="cs-CZ" sz="2400" b="1" dirty="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kdo odvrací od sebe nebo od jiného bezprostředně hrozící nebo trvající protiprávní útok a způsobí přitom útočníkovi újmu, není povinen k její náhradě = vyjma </a:t>
            </a:r>
            <a:r>
              <a:rPr lang="cs-CZ" sz="2000" b="1" dirty="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a:cs typeface="Times New Roman" panose="02020603050405020304" pitchFamily="18" charset="0"/>
            </a:endParaRPr>
          </a:p>
          <a:p>
            <a:pPr marL="0" indent="0" algn="just">
              <a:buNone/>
            </a:pPr>
            <a:r>
              <a:rPr lang="cs-CZ" sz="2400" b="1" dirty="0">
                <a:cs typeface="Times New Roman" panose="02020603050405020304" pitchFamily="18" charset="0"/>
              </a:rPr>
              <a:t>Krajní nouze (§ 2906 OZ)</a:t>
            </a:r>
          </a:p>
          <a:p>
            <a:pPr marL="0" indent="0" algn="just">
              <a:buNone/>
            </a:pPr>
            <a:r>
              <a:rPr lang="cs-CZ" sz="1800" dirty="0">
                <a:cs typeface="Times New Roman" panose="02020603050405020304" pitchFamily="18" charset="0"/>
              </a:rPr>
              <a:t>kdo 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hrozila = vyjma </a:t>
            </a:r>
            <a:r>
              <a:rPr lang="cs-CZ" sz="1800" b="1" dirty="0">
                <a:cs typeface="Times New Roman" panose="02020603050405020304" pitchFamily="18" charset="0"/>
              </a:rPr>
              <a:t>následek je stejně závažný nebo závažnější</a:t>
            </a:r>
            <a:r>
              <a:rPr lang="cs-CZ" sz="1800" dirty="0">
                <a:cs typeface="Times New Roman" panose="02020603050405020304" pitchFamily="18" charset="0"/>
              </a:rPr>
              <a:t>, nebo </a:t>
            </a:r>
            <a:r>
              <a:rPr lang="cs-CZ" sz="1800" b="1" dirty="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p>
          <a:p>
            <a:pPr marL="0" indent="0" algn="just">
              <a:buNone/>
            </a:pPr>
            <a:r>
              <a:rPr lang="cs-CZ" sz="1600" dirty="0">
                <a:cs typeface="Times New Roman" panose="02020603050405020304" pitchFamily="18" charset="0"/>
              </a:rPr>
              <a:t>V případech krajní nouze a nutné obrany je nutné přihlédnout k </a:t>
            </a:r>
            <a:r>
              <a:rPr lang="cs-CZ" sz="1600" b="1" dirty="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a:latin typeface="+mj-lt"/>
              <a:cs typeface="Times New Roman" panose="02020603050405020304" pitchFamily="18" charset="0"/>
            </a:endParaRPr>
          </a:p>
          <a:p>
            <a:pPr marL="0" indent="0" algn="just">
              <a:buNone/>
            </a:pPr>
            <a:endParaRPr lang="cs-CZ" sz="2000" dirty="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a:t>
            </a:fld>
            <a:endParaRPr lang="cs-CZ" dirty="0"/>
          </a:p>
        </p:txBody>
      </p:sp>
    </p:spTree>
    <p:extLst>
      <p:ext uri="{BB962C8B-B14F-4D97-AF65-F5344CB8AC3E}">
        <p14:creationId xmlns:p14="http://schemas.microsoft.com/office/powerpoint/2010/main" val="274660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a:t>Základní skutkové podstaty (tzv. generální klauzule)</a:t>
            </a:r>
          </a:p>
          <a:p>
            <a:pPr marL="0" indent="0" algn="just">
              <a:buNone/>
            </a:pPr>
            <a:endParaRPr lang="cs-CZ" sz="1800" dirty="0"/>
          </a:p>
          <a:p>
            <a:pPr marL="0" indent="0" algn="just">
              <a:buNone/>
            </a:pPr>
            <a:r>
              <a:rPr lang="cs-CZ" sz="1800" dirty="0"/>
              <a:t>§ 2910 věta I. „ Škůdce, který vlastním zaviněním poruší povinnost stanovenou zákonem a zasáhne tak do </a:t>
            </a:r>
            <a:r>
              <a:rPr lang="cs-CZ" sz="1800" b="1" dirty="0"/>
              <a:t>absolutního práva poškozeného</a:t>
            </a:r>
            <a:r>
              <a:rPr lang="cs-CZ" sz="1800" dirty="0"/>
              <a:t>“</a:t>
            </a:r>
          </a:p>
          <a:p>
            <a:pPr marL="0" indent="0" algn="just">
              <a:buNone/>
            </a:pPr>
            <a:r>
              <a:rPr lang="cs-CZ" sz="1800" dirty="0"/>
              <a:t>AP – zejména život, zdraví, majetek</a:t>
            </a:r>
          </a:p>
          <a:p>
            <a:pPr marL="0" indent="0" algn="just">
              <a:buNone/>
            </a:pPr>
            <a:r>
              <a:rPr lang="cs-CZ" sz="1800" dirty="0"/>
              <a:t>Př. </a:t>
            </a:r>
            <a:r>
              <a:rPr lang="cs-CZ" sz="1800" i="1" dirty="0"/>
              <a:t>Osoba vezme židli, kterou udeří do hlavy jinou osobu a způsobí jí tak škodu na zdraví</a:t>
            </a:r>
          </a:p>
          <a:p>
            <a:pPr marL="0" indent="0" algn="just">
              <a:buNone/>
            </a:pPr>
            <a:endParaRPr lang="cs-CZ" sz="1800" i="1" dirty="0"/>
          </a:p>
          <a:p>
            <a:pPr marL="0" indent="0" algn="just">
              <a:buNone/>
            </a:pPr>
            <a:r>
              <a:rPr lang="cs-CZ" sz="1800" dirty="0"/>
              <a:t>§ 2910 věta II. „Škůdce, který zasáhne do jiného práva poškozeného zaviněným porušením zákonné povinnosti stanovené na </a:t>
            </a:r>
            <a:r>
              <a:rPr lang="cs-CZ" sz="1800" b="1" dirty="0"/>
              <a:t>ochranu takového práva</a:t>
            </a:r>
            <a:r>
              <a:rPr lang="cs-CZ" sz="1800" dirty="0"/>
              <a:t>“</a:t>
            </a:r>
          </a:p>
          <a:p>
            <a:pPr marL="0" indent="0" algn="just">
              <a:buNone/>
            </a:pPr>
            <a:r>
              <a:rPr lang="cs-CZ" sz="1800" dirty="0"/>
              <a:t>Ochranná norma</a:t>
            </a:r>
          </a:p>
          <a:p>
            <a:pPr marL="0" indent="0" algn="just">
              <a:buNone/>
            </a:pPr>
            <a:endParaRPr lang="cs-CZ" sz="1800" dirty="0"/>
          </a:p>
          <a:p>
            <a:pPr marL="0" indent="0" algn="just">
              <a:buNone/>
            </a:pPr>
            <a:r>
              <a:rPr lang="cs-CZ" sz="1800" dirty="0"/>
              <a:t>Př. </a:t>
            </a:r>
            <a:r>
              <a:rPr lang="cs-CZ" sz="1800" i="1" dirty="0"/>
              <a:t>Řidič v důsledku nepřiměřené rychlosti dostane smyk a střetně se s protijedoucích kamionem, na němž způsobí škodu. = porušil ochrannou normu spočívající v imperativu jet přiměřenou rychlostí, kterážto povinnost chrání ostatní účastníky silničního provozu</a:t>
            </a:r>
          </a:p>
        </p:txBody>
      </p:sp>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7</a:t>
            </a:fld>
            <a:endParaRPr lang="cs-CZ" dirty="0"/>
          </a:p>
        </p:txBody>
      </p:sp>
    </p:spTree>
    <p:extLst>
      <p:ext uri="{BB962C8B-B14F-4D97-AF65-F5344CB8AC3E}">
        <p14:creationId xmlns:p14="http://schemas.microsoft.com/office/powerpoint/2010/main" val="171077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a:t>Základní skutkové podstaty (tzv. generální klauzule)</a:t>
            </a:r>
          </a:p>
          <a:p>
            <a:pPr marL="0" indent="0" algn="just">
              <a:buNone/>
            </a:pPr>
            <a:endParaRPr lang="cs-CZ" sz="1800" dirty="0"/>
          </a:p>
          <a:p>
            <a:pPr marL="0" indent="0" algn="just">
              <a:buNone/>
            </a:pPr>
            <a:r>
              <a:rPr lang="cs-CZ" sz="1800" dirty="0"/>
              <a:t>§ 2909 OZ  „Škůdce způsobí škodu </a:t>
            </a:r>
            <a:r>
              <a:rPr lang="cs-CZ" sz="1800" b="1" dirty="0"/>
              <a:t>úmyslným</a:t>
            </a:r>
            <a:r>
              <a:rPr lang="cs-CZ" sz="1800" dirty="0"/>
              <a:t> porušením </a:t>
            </a:r>
            <a:r>
              <a:rPr lang="cs-CZ" sz="1800" b="1" dirty="0"/>
              <a:t>dobrých mravů</a:t>
            </a:r>
            <a:r>
              <a:rPr lang="cs-CZ" sz="1800" dirty="0"/>
              <a:t>“</a:t>
            </a:r>
          </a:p>
          <a:p>
            <a:pPr marL="0" indent="0" algn="just">
              <a:buNone/>
            </a:pPr>
            <a:endParaRPr lang="cs-CZ" sz="1800" dirty="0"/>
          </a:p>
          <a:p>
            <a:pPr marL="0" indent="0" algn="just">
              <a:buNone/>
            </a:pPr>
            <a:r>
              <a:rPr lang="cs-CZ" sz="1800" dirty="0"/>
              <a:t>Úmyslné zavinění </a:t>
            </a:r>
          </a:p>
          <a:p>
            <a:pPr marL="0" indent="0" algn="just">
              <a:buNone/>
            </a:pPr>
            <a:endParaRPr lang="cs-CZ" sz="1800" dirty="0"/>
          </a:p>
          <a:p>
            <a:pPr marL="0" indent="0" algn="just">
              <a:buNone/>
            </a:pPr>
            <a:r>
              <a:rPr lang="cs-CZ" sz="1800" dirty="0"/>
              <a:t>Př. </a:t>
            </a:r>
          </a:p>
          <a:p>
            <a:pPr marL="0" lvl="0" indent="0" algn="just">
              <a:buNone/>
            </a:pPr>
            <a:r>
              <a:rPr lang="cs-CZ" sz="1800" i="1" dirty="0"/>
              <a:t>Zeť Z nemá rád svou tchýni T. Zeťovi Z je známo, že tchýně T je citově závislá na manželu – tchánovi CH, kdy několikrát sdělila, že pokud se s ním něco stane, tak nepřežije, navíc v době, kdy byl tchán hospitalizován, se její zdravotní stav prudce zhoršil. Zeť Z se rozhodl, že vyhotoví úmrtní list tchána, který je v té době na dovolené s kamarády ze studií, a tento zašle tchýni. Tchýně T po přečtení úmrtního listu skutečně dostala infarkt, ze kterého se léčí 2 měsíce.</a:t>
            </a:r>
          </a:p>
          <a:p>
            <a:pPr marL="0" indent="0" algn="just">
              <a:buNone/>
            </a:pPr>
            <a:endParaRPr lang="cs-CZ" sz="1800" dirty="0"/>
          </a:p>
          <a:p>
            <a:pPr marL="0" indent="0" algn="just">
              <a:buNone/>
            </a:pPr>
            <a:endParaRPr lang="cs-CZ" sz="1800" i="1" dirty="0"/>
          </a:p>
          <a:p>
            <a:pPr marL="0" indent="0" algn="just">
              <a:buNone/>
            </a:pPr>
            <a:endParaRPr lang="cs-CZ" sz="1800" dirty="0"/>
          </a:p>
        </p:txBody>
      </p:sp>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a:t>
            </a:fld>
            <a:endParaRPr lang="cs-CZ" dirty="0"/>
          </a:p>
        </p:txBody>
      </p:sp>
    </p:spTree>
    <p:extLst>
      <p:ext uri="{BB962C8B-B14F-4D97-AF65-F5344CB8AC3E}">
        <p14:creationId xmlns:p14="http://schemas.microsoft.com/office/powerpoint/2010/main" val="375114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a:t>Zvláštní ustanovení o odpovědnosti</a:t>
            </a:r>
          </a:p>
          <a:p>
            <a:pPr marL="0" indent="0" algn="just">
              <a:buNone/>
            </a:pPr>
            <a:r>
              <a:rPr lang="cs-CZ" sz="2400" b="1" dirty="0"/>
              <a:t>Princip: </a:t>
            </a:r>
            <a:r>
              <a:rPr lang="cs-CZ" sz="2400" dirty="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a:solidFill>
                  <a:srgbClr val="92D050"/>
                </a:solidFill>
              </a:rPr>
              <a:t>škoda způsobená tím, kdo nemůže posoudit následky svého jednání</a:t>
            </a:r>
          </a:p>
          <a:p>
            <a:pPr algn="just">
              <a:buFont typeface="Wingdings" panose="05000000000000000000" pitchFamily="2" charset="2"/>
              <a:buChar char="q"/>
            </a:pPr>
            <a:r>
              <a:rPr lang="cs-CZ" sz="2400" dirty="0"/>
              <a:t>škoda způsobená osobou s nebezpečnými vlastnostmi</a:t>
            </a:r>
          </a:p>
          <a:p>
            <a:pPr algn="just">
              <a:buFont typeface="Wingdings" panose="05000000000000000000" pitchFamily="2" charset="2"/>
              <a:buChar char="q"/>
            </a:pPr>
            <a:r>
              <a:rPr lang="cs-CZ" sz="2400" dirty="0"/>
              <a:t>škoda z provozní činnosti</a:t>
            </a:r>
          </a:p>
          <a:p>
            <a:pPr algn="just">
              <a:buFont typeface="Wingdings" panose="05000000000000000000" pitchFamily="2" charset="2"/>
              <a:buChar char="q"/>
            </a:pPr>
            <a:r>
              <a:rPr lang="cs-CZ" sz="2400" dirty="0"/>
              <a:t>škoda způsobená provozem zvlášť nebezpečným</a:t>
            </a:r>
          </a:p>
          <a:p>
            <a:pPr algn="just">
              <a:buFont typeface="Wingdings" panose="05000000000000000000" pitchFamily="2" charset="2"/>
              <a:buChar char="q"/>
            </a:pPr>
            <a:r>
              <a:rPr lang="cs-CZ" sz="2400" dirty="0"/>
              <a:t>škoda na nemovité věci</a:t>
            </a:r>
          </a:p>
          <a:p>
            <a:pPr algn="just">
              <a:buFont typeface="Wingdings" panose="05000000000000000000" pitchFamily="2" charset="2"/>
              <a:buChar char="q"/>
            </a:pPr>
            <a:r>
              <a:rPr lang="pl-PL" sz="2400" b="1" dirty="0">
                <a:solidFill>
                  <a:srgbClr val="92D050"/>
                </a:solidFill>
              </a:rPr>
              <a:t>škoda z provozu dopravních prostředků</a:t>
            </a:r>
          </a:p>
          <a:p>
            <a:pPr algn="just">
              <a:buFont typeface="Wingdings" panose="05000000000000000000" pitchFamily="2" charset="2"/>
              <a:buChar char="q"/>
            </a:pPr>
            <a:r>
              <a:rPr lang="pl-PL" sz="2400" b="1" dirty="0">
                <a:solidFill>
                  <a:srgbClr val="92D050"/>
                </a:solidFill>
              </a:rPr>
              <a:t>škoda způsobená zvířetem</a:t>
            </a:r>
          </a:p>
          <a:p>
            <a:pPr algn="just">
              <a:buFont typeface="Wingdings" panose="05000000000000000000" pitchFamily="2" charset="2"/>
              <a:buChar char="q"/>
            </a:pPr>
            <a:r>
              <a:rPr lang="pl-PL" sz="2400" b="1" dirty="0">
                <a:solidFill>
                  <a:srgbClr val="92D050"/>
                </a:solidFill>
              </a:rPr>
              <a:t>škoda způsobena věcí</a:t>
            </a:r>
          </a:p>
          <a:p>
            <a:pPr algn="just">
              <a:buFont typeface="Wingdings" panose="05000000000000000000" pitchFamily="2" charset="2"/>
              <a:buChar char="q"/>
            </a:pPr>
            <a:r>
              <a:rPr lang="pl-PL" sz="2400" dirty="0"/>
              <a:t>škoda způsobena vadou výrobku</a:t>
            </a:r>
          </a:p>
          <a:p>
            <a:pPr algn="just">
              <a:buFont typeface="Wingdings" panose="05000000000000000000" pitchFamily="2" charset="2"/>
              <a:buChar char="q"/>
            </a:pPr>
            <a:r>
              <a:rPr lang="pl-PL" sz="2400" b="1" dirty="0">
                <a:solidFill>
                  <a:srgbClr val="92D050"/>
                </a:solidFill>
              </a:rPr>
              <a:t>škoda na věci převzaté</a:t>
            </a:r>
          </a:p>
          <a:p>
            <a:pPr algn="just">
              <a:buFont typeface="Wingdings" panose="05000000000000000000" pitchFamily="2" charset="2"/>
              <a:buChar char="q"/>
            </a:pPr>
            <a:r>
              <a:rPr lang="pl-PL" sz="2400" b="1" dirty="0">
                <a:solidFill>
                  <a:srgbClr val="92D050"/>
                </a:solidFill>
              </a:rPr>
              <a:t>škoda na věci odložené</a:t>
            </a:r>
          </a:p>
          <a:p>
            <a:pPr algn="just">
              <a:buFont typeface="Wingdings" panose="05000000000000000000" pitchFamily="2" charset="2"/>
              <a:buChar char="q"/>
            </a:pPr>
            <a:r>
              <a:rPr lang="pl-PL" sz="2400" b="1" dirty="0">
                <a:solidFill>
                  <a:srgbClr val="92D050"/>
                </a:solidFill>
              </a:rPr>
              <a:t>škoda na věci vnesené</a:t>
            </a:r>
          </a:p>
          <a:p>
            <a:pPr algn="just">
              <a:buFont typeface="Wingdings" panose="05000000000000000000" pitchFamily="2" charset="2"/>
              <a:buChar char="q"/>
            </a:pPr>
            <a:r>
              <a:rPr lang="pl-PL" sz="2400" b="1" dirty="0">
                <a:solidFill>
                  <a:srgbClr val="92D050"/>
                </a:solidFill>
              </a:rPr>
              <a:t>škoda způsobená informací nebo radou</a:t>
            </a:r>
          </a:p>
          <a:p>
            <a:pPr marL="0" indent="0" algn="just">
              <a:buNone/>
            </a:pPr>
            <a:endParaRPr lang="cs-CZ" sz="2400" dirty="0"/>
          </a:p>
          <a:p>
            <a:pPr marL="0" indent="0" algn="just">
              <a:buNone/>
            </a:pPr>
            <a:endParaRPr lang="cs-CZ" sz="1800" dirty="0"/>
          </a:p>
          <a:p>
            <a:pPr marL="0" indent="0">
              <a:buNone/>
            </a:pPr>
            <a:endParaRPr lang="cs-CZ" sz="2800" dirty="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9</a:t>
            </a:fld>
            <a:endParaRPr lang="cs-CZ" dirty="0"/>
          </a:p>
        </p:txBody>
      </p:sp>
    </p:spTree>
    <p:extLst>
      <p:ext uri="{BB962C8B-B14F-4D97-AF65-F5344CB8AC3E}">
        <p14:creationId xmlns:p14="http://schemas.microsoft.com/office/powerpoint/2010/main" val="329171584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2982</TotalTime>
  <Words>3349</Words>
  <Application>Microsoft Office PowerPoint</Application>
  <PresentationFormat>Předvádění na obrazovce (4:3)</PresentationFormat>
  <Paragraphs>343</Paragraphs>
  <Slides>24</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Century Gothic</vt:lpstr>
      <vt:lpstr>Times New Roman</vt:lpstr>
      <vt:lpstr>Wingdings</vt:lpstr>
      <vt:lpstr>Motiv sady Office</vt:lpstr>
      <vt:lpstr>Přednáška č. 11 a 12 (3.12. 2024, 10. 12.2024) OBČANSKÉ PRÁVO-ODPOVĚDNOST V OBČANSKÉM PRÁVU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238</cp:revision>
  <dcterms:created xsi:type="dcterms:W3CDTF">2015-09-08T17:35:18Z</dcterms:created>
  <dcterms:modified xsi:type="dcterms:W3CDTF">2024-12-03T12:37:37Z</dcterms:modified>
</cp:coreProperties>
</file>