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3"/>
  </p:notesMasterIdLst>
  <p:sldIdLst>
    <p:sldId id="256" r:id="rId2"/>
    <p:sldId id="279" r:id="rId3"/>
    <p:sldId id="280" r:id="rId4"/>
    <p:sldId id="337" r:id="rId5"/>
    <p:sldId id="338" r:id="rId6"/>
    <p:sldId id="339" r:id="rId7"/>
    <p:sldId id="331" r:id="rId8"/>
    <p:sldId id="335" r:id="rId9"/>
    <p:sldId id="332" r:id="rId10"/>
    <p:sldId id="333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2055" autoAdjust="0"/>
  </p:normalViewPr>
  <p:slideViewPr>
    <p:cSldViewPr snapToGrid="0">
      <p:cViewPr varScale="1">
        <p:scale>
          <a:sx n="102" d="100"/>
          <a:sy n="102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7DA68-FDF9-4DEF-B1CC-5DAF6CCAD95A}" type="datetimeFigureOut">
              <a:rPr lang="cs-CZ" smtClean="0"/>
              <a:t>15.08.2024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4E034-2CFB-434D-AF1F-0E8567864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360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29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24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41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9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0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2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90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72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2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75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149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B68F4-A1CC-4B3D-B9EC-D53909A536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Lokalizace obchodních příležitostí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A9EC96-35C0-4947-8CEC-CA453CF92E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</a:t>
            </a:r>
            <a:r>
              <a:rPr lang="cs-CZ" sz="3200"/>
              <a:t>Kamila Turečková</a:t>
            </a:r>
            <a:r>
              <a:rPr lang="cs-CZ" sz="2800"/>
              <a:t>, Ph.D., MBA</a:t>
            </a:r>
            <a:endParaRPr lang="en-US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E9B6146-BC89-4AFE-9676-30DA7304D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8262" y="5632704"/>
            <a:ext cx="2121197" cy="659893"/>
          </a:xfrm>
          <a:prstGeom prst="rect">
            <a:avLst/>
          </a:prstGeom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E6C362E9-1037-424F-9C66-E06917368ECB}"/>
              </a:ext>
            </a:extLst>
          </p:cNvPr>
          <p:cNvSpPr txBox="1">
            <a:spLocks/>
          </p:cNvSpPr>
          <p:nvPr/>
        </p:nvSpPr>
        <p:spPr>
          <a:xfrm>
            <a:off x="581191" y="3364991"/>
            <a:ext cx="10993546" cy="292760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sz="4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5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vybrané teorie lokalizace</a:t>
            </a:r>
          </a:p>
          <a:p>
            <a:r>
              <a:rPr lang="cs-CZ" sz="6400">
                <a:solidFill>
                  <a:schemeClr val="accent2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10.</a:t>
            </a:r>
            <a:endParaRPr lang="cs-CZ" sz="6400" dirty="0">
              <a:solidFill>
                <a:schemeClr val="accent2">
                  <a:lumMod val="40000"/>
                  <a:lumOff val="6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329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učících se regionů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402" y="1941922"/>
            <a:ext cx="11840066" cy="4807670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zdrojem konkurenceschopnosti ve 21. století budou vědomosti, schopnosti učit se a vytvářet kulturní klima, které napomáhá inovacím, kreativitě a novým způsobům interpretace reality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které faktory dokáží „udržet krok“ s rostoucí dynamikou (ne vždy konzistentních) strukturálních změn v ekonomikách? 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600" dirty="0">
                <a:solidFill>
                  <a:schemeClr val="tx1"/>
                </a:solidFill>
              </a:rPr>
              <a:t> je to specifický proces učení a schopnost utvářet inovativní klima, schopnost kombinovat znalosti a 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„fyzické“ </a:t>
            </a:r>
            <a:r>
              <a:rPr lang="cs-CZ" sz="2600" dirty="0">
                <a:solidFill>
                  <a:schemeClr val="tx1"/>
                </a:solidFill>
              </a:rPr>
              <a:t>schopnosti a spolupracovat 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600" dirty="0">
                <a:solidFill>
                  <a:schemeClr val="tx1"/>
                </a:solidFill>
              </a:rPr>
              <a:t> vytvářet nové produkty z pohledu trvale udržitelné konkurenceschopnosti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schopnosti učit se a inovovat jsou považovány za klíčový mechanismus regionální diferenciace, který se bude pravděpodobně dále prohlubovat (</a:t>
            </a:r>
            <a:r>
              <a:rPr lang="cs-CZ" sz="2600" i="1" dirty="0">
                <a:solidFill>
                  <a:schemeClr val="tx1"/>
                </a:solidFill>
              </a:rPr>
              <a:t>významná je i mezifiremní mobilita pracovníků</a:t>
            </a:r>
            <a:r>
              <a:rPr lang="cs-CZ" sz="26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600" b="1" dirty="0">
                <a:solidFill>
                  <a:schemeClr val="accent6">
                    <a:lumMod val="50000"/>
                  </a:schemeClr>
                </a:solidFill>
              </a:rPr>
              <a:t>znalosti představují nejstrategičtější „surovinu“ </a:t>
            </a:r>
            <a:r>
              <a:rPr lang="cs-CZ" sz="2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600" b="1" dirty="0">
                <a:solidFill>
                  <a:schemeClr val="accent6">
                    <a:lumMod val="50000"/>
                  </a:schemeClr>
                </a:solidFill>
              </a:rPr>
              <a:t>určují lokalizaci firem a jejich rozhodování o ní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275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D667182-A020-4AAA-ACEC-88B35B35A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55BA278-BADC-4908-8DAE-C390248B1890}"/>
              </a:ext>
            </a:extLst>
          </p:cNvPr>
          <p:cNvSpPr txBox="1"/>
          <p:nvPr/>
        </p:nvSpPr>
        <p:spPr>
          <a:xfrm>
            <a:off x="483910" y="763571"/>
            <a:ext cx="1122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čerpáno z: Blažek, J. a Uhlíř, D., 2020. Teorie regionálního rozvoje: nástin, kritika, implikace. Univerzita Karlova v Praze: Nakladatelství Karolinum</a:t>
            </a:r>
          </a:p>
        </p:txBody>
      </p:sp>
    </p:spTree>
    <p:extLst>
      <p:ext uri="{BB962C8B-B14F-4D97-AF65-F5344CB8AC3E}">
        <p14:creationId xmlns:p14="http://schemas.microsoft.com/office/powerpoint/2010/main" val="227272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obsah</a:t>
            </a:r>
            <a:endParaRPr lang="cs-CZ" sz="4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779" y="1941922"/>
            <a:ext cx="11302740" cy="4609707"/>
          </a:xfrm>
        </p:spPr>
        <p:txBody>
          <a:bodyPr anchor="t"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Vybrané (regionální) teorie ve vztahu k lokalizaci obchodních příležitostí</a:t>
            </a: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</a:endParaRP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mezoekonomiky (S. Holland)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výrobních cyklů (R. </a:t>
            </a:r>
            <a:r>
              <a:rPr lang="cs-CZ" sz="2400" dirty="0" err="1">
                <a:solidFill>
                  <a:schemeClr val="tx1"/>
                </a:solidFill>
              </a:rPr>
              <a:t>Vernon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ziskových cyklů (A. </a:t>
            </a:r>
            <a:r>
              <a:rPr lang="cs-CZ" sz="2400" dirty="0" err="1">
                <a:solidFill>
                  <a:schemeClr val="tx1"/>
                </a:solidFill>
              </a:rPr>
              <a:t>Markusen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výrobních okrsků (např. </a:t>
            </a:r>
            <a:r>
              <a:rPr lang="cs-CZ" sz="2400" dirty="0" err="1">
                <a:solidFill>
                  <a:schemeClr val="tx1"/>
                </a:solidFill>
              </a:rPr>
              <a:t>Brusco</a:t>
            </a:r>
            <a:r>
              <a:rPr lang="cs-CZ" sz="2400" dirty="0">
                <a:solidFill>
                  <a:schemeClr val="tx1"/>
                </a:solidFill>
              </a:rPr>
              <a:t>, 1980)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kumulativních příčin (G. </a:t>
            </a:r>
            <a:r>
              <a:rPr lang="cs-CZ" sz="2400" dirty="0" err="1">
                <a:solidFill>
                  <a:schemeClr val="tx1"/>
                </a:solidFill>
              </a:rPr>
              <a:t>Myrdal</a:t>
            </a:r>
            <a:r>
              <a:rPr lang="cs-CZ" sz="2400" dirty="0">
                <a:solidFill>
                  <a:schemeClr val="tx1"/>
                </a:solidFill>
              </a:rPr>
              <a:t>; 1957)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exportní základny (D. C. </a:t>
            </a:r>
            <a:r>
              <a:rPr lang="cs-CZ" sz="2400" dirty="0" err="1">
                <a:solidFill>
                  <a:schemeClr val="tx1"/>
                </a:solidFill>
              </a:rPr>
              <a:t>North</a:t>
            </a:r>
            <a:r>
              <a:rPr lang="cs-CZ" sz="2400" dirty="0">
                <a:solidFill>
                  <a:schemeClr val="tx1"/>
                </a:solidFill>
              </a:rPr>
              <a:t>; 1955)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teorie učících se regionů (</a:t>
            </a:r>
            <a:r>
              <a:rPr lang="cs-CZ" sz="2400" dirty="0" err="1">
                <a:solidFill>
                  <a:schemeClr val="tx1"/>
                </a:solidFill>
              </a:rPr>
              <a:t>Lundvall</a:t>
            </a:r>
            <a:r>
              <a:rPr lang="cs-CZ" sz="2400" dirty="0">
                <a:solidFill>
                  <a:schemeClr val="tx1"/>
                </a:solidFill>
              </a:rPr>
              <a:t>, 1992; Morgan, 1997)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Pravá složená závorka 4">
            <a:extLst>
              <a:ext uri="{FF2B5EF4-FFF2-40B4-BE49-F238E27FC236}">
                <a16:creationId xmlns:a16="http://schemas.microsoft.com/office/drawing/2014/main" id="{6F88EBA9-4470-431F-979C-E115591A58FC}"/>
              </a:ext>
            </a:extLst>
          </p:cNvPr>
          <p:cNvSpPr/>
          <p:nvPr/>
        </p:nvSpPr>
        <p:spPr>
          <a:xfrm>
            <a:off x="7503736" y="2667512"/>
            <a:ext cx="1282045" cy="3827282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71E78B9-BEF0-4269-ADC2-7E96F429B706}"/>
              </a:ext>
            </a:extLst>
          </p:cNvPr>
          <p:cNvSpPr txBox="1"/>
          <p:nvPr/>
        </p:nvSpPr>
        <p:spPr>
          <a:xfrm>
            <a:off x="8892492" y="2667512"/>
            <a:ext cx="2825027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v těchto vybraných „prostorových“ teoriích lze najít určité vysvětlení, proč jsou ty nebo ty firmy lokalizovány na tom či onom území jak v rámci jedné země tak mezi státy obecně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B71D4ED-D922-46E5-849E-700C1673B778}"/>
              </a:ext>
            </a:extLst>
          </p:cNvPr>
          <p:cNvSpPr txBox="1"/>
          <p:nvPr/>
        </p:nvSpPr>
        <p:spPr>
          <a:xfrm>
            <a:off x="7586133" y="355600"/>
            <a:ext cx="43180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teorie jsou poplatné své době a místům, kde byla zkoumána</a:t>
            </a:r>
          </a:p>
        </p:txBody>
      </p:sp>
    </p:spTree>
    <p:extLst>
      <p:ext uri="{BB962C8B-B14F-4D97-AF65-F5344CB8AC3E}">
        <p14:creationId xmlns:p14="http://schemas.microsoft.com/office/powerpoint/2010/main" val="3711300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mezoekonomiky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779" y="1941922"/>
            <a:ext cx="11302740" cy="4609707"/>
          </a:xfrm>
        </p:spPr>
        <p:txBody>
          <a:bodyPr anchor="t">
            <a:normAutofit lnSpcReduction="10000"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velké firmy a jejich blízká koncentrace v prostoru </a:t>
            </a:r>
            <a:r>
              <a:rPr lang="cs-CZ" sz="2800" dirty="0">
                <a:solidFill>
                  <a:schemeClr val="tx1"/>
                </a:solidFill>
              </a:rPr>
              <a:t>– vytvářejí specifický sektor, tzv. „</a:t>
            </a:r>
            <a:r>
              <a:rPr lang="cs-CZ" sz="2800" b="1" dirty="0" err="1">
                <a:solidFill>
                  <a:schemeClr val="accent2">
                    <a:lumMod val="50000"/>
                  </a:schemeClr>
                </a:solidFill>
              </a:rPr>
              <a:t>mezoekonomiku</a:t>
            </a:r>
            <a:r>
              <a:rPr lang="cs-CZ" sz="2800" dirty="0">
                <a:solidFill>
                  <a:schemeClr val="tx1"/>
                </a:solidFill>
              </a:rPr>
              <a:t>“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tx1"/>
                </a:solidFill>
              </a:rPr>
              <a:t> jejich lokalizace posiluje ekonomickou (sociální, společenskou …) sféru území, které se stává vyspělejším, než území jiná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tyto firmy často dosahují pozice monopolu či oligopolu 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400" dirty="0">
                <a:solidFill>
                  <a:schemeClr val="tx1"/>
                </a:solidFill>
              </a:rPr>
              <a:t>mají významnou lobbovací i odběratelsko-vyjednávací sílu, disponují specifickými možnostmi boje s konkurencí (ceny, nákladů aj.), mohou snižovat daňové odvody transferem daňových povinností do tzv. daňových rájů, mají předpoklad získat výhodněji finanční zdroje, rychleji inovují apod. 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další prohlubování koncentrace firem v takovémto území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existence těchto „velkých firem“ negativně ovlivňuje počet, velikost a strukturu firem v méně vyspělých regionech a narušuje také „zdravé“ podnikatelské prostředí v regionech vyspělých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894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výrobních cyklů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3377" y="1941922"/>
            <a:ext cx="11444142" cy="4798243"/>
          </a:xfrm>
        </p:spPr>
        <p:txBody>
          <a:bodyPr anchor="t">
            <a:normAutofit fontScale="62500" lnSpcReduction="20000"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vycházíme z předpokladu, že regiony jsou odlišně disponovány podmínkami, zdroji a předpoklady pro výrobu určitého </a:t>
            </a:r>
            <a:r>
              <a:rPr lang="cs-CZ" sz="3600" b="1" dirty="0">
                <a:solidFill>
                  <a:schemeClr val="accent6">
                    <a:lumMod val="50000"/>
                  </a:schemeClr>
                </a:solidFill>
              </a:rPr>
              <a:t>produktu v závisti na jeho životním cyklu </a:t>
            </a:r>
            <a:r>
              <a:rPr lang="cs-CZ" sz="3600" dirty="0">
                <a:solidFill>
                  <a:schemeClr val="tx1"/>
                </a:solidFill>
              </a:rPr>
              <a:t>(zralosti); </a:t>
            </a:r>
            <a:r>
              <a:rPr lang="cs-CZ" sz="3400" dirty="0">
                <a:solidFill>
                  <a:schemeClr val="tx1"/>
                </a:solidFill>
              </a:rPr>
              <a:t>třífázový cyklus výrobku:</a:t>
            </a:r>
          </a:p>
          <a:p>
            <a:pPr lvl="1"/>
            <a:r>
              <a:rPr lang="cs-CZ" sz="3200" b="1" u="sng" dirty="0">
                <a:solidFill>
                  <a:schemeClr val="tx1"/>
                </a:solidFill>
              </a:rPr>
              <a:t>fáze nového výrobku</a:t>
            </a:r>
            <a:r>
              <a:rPr lang="cs-CZ" sz="3200" dirty="0">
                <a:solidFill>
                  <a:schemeClr val="tx1"/>
                </a:solidFill>
              </a:rPr>
              <a:t>: výroba je lokalizována v nejvyspělejších regionech, které disponují komparativní výhodou v oblasti technologické vyspělosti, vysoce kvalifikované pracovní síly a „moderního“ velkého trhu doprovázeného tržním prostředím příznivě a snadno přijímacím noviny; sídlí zde také ústřední firmy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3200" dirty="0">
                <a:solidFill>
                  <a:schemeClr val="tx1"/>
                </a:solidFill>
              </a:rPr>
              <a:t>intenzivní dohled nad vývojem, výrobou a zaváděním tohoto produktu na spotřebitelský trh</a:t>
            </a:r>
          </a:p>
          <a:p>
            <a:pPr lvl="1"/>
            <a:r>
              <a:rPr lang="cs-CZ" sz="3200" b="1" u="sng" dirty="0">
                <a:solidFill>
                  <a:schemeClr val="tx1"/>
                </a:solidFill>
              </a:rPr>
              <a:t>fáze zralého výrobku: </a:t>
            </a:r>
            <a:r>
              <a:rPr lang="cs-CZ" sz="3200" dirty="0">
                <a:solidFill>
                  <a:schemeClr val="tx1"/>
                </a:solidFill>
              </a:rPr>
              <a:t>růst objemu výroby a exportu→ úspory z rozsahu i snižování výrobních nákladů → pokles cena výrobku, růst konkurence v regionu</a:t>
            </a:r>
          </a:p>
          <a:p>
            <a:pPr lvl="1"/>
            <a:r>
              <a:rPr lang="cs-CZ" sz="3200" b="1" u="sng" dirty="0">
                <a:solidFill>
                  <a:schemeClr val="tx1"/>
                </a:solidFill>
              </a:rPr>
              <a:t>fáze standardního výrobku: </a:t>
            </a:r>
            <a:r>
              <a:rPr lang="cs-CZ" sz="3200" dirty="0">
                <a:solidFill>
                  <a:schemeClr val="tx1"/>
                </a:solidFill>
              </a:rPr>
              <a:t>vyspělý region ztrácí komparativní výhodu, produkce vyrábí ve velkých sériích strojově, není potřeba kvalifikovanou pracovní sílu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3200" dirty="0">
                <a:solidFill>
                  <a:schemeClr val="tx1"/>
                </a:solidFill>
              </a:rPr>
              <a:t> tlak na další snižování nákladů (skrze rostoucí konkurenci) – nejčasněji skrze levnou pracovní sílu → výroba se přesouvá do méně vyspělých regionů s levnění pracovní silou, které posilují svoji exportní pozici pro daný výrobek</a:t>
            </a:r>
          </a:p>
          <a:p>
            <a:r>
              <a:rPr lang="cs-CZ" sz="3600" dirty="0">
                <a:solidFill>
                  <a:schemeClr val="tx1"/>
                </a:solidFill>
              </a:rPr>
              <a:t>výroba se bude v průběhu cyklu přesouvat do regionů s aktuálně nejlepšími výrobními podmínkami pro danou fázi výrobku </a:t>
            </a:r>
            <a: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3600" dirty="0">
                <a:solidFill>
                  <a:schemeClr val="tx1"/>
                </a:solidFill>
              </a:rPr>
              <a:t> firmy budou zvažovat lokalizaci svých aktivit mezi regiony dle životního cyklu svého produktu, pokud jim tento podléhá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536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ziskových cyklů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" y="1829077"/>
            <a:ext cx="11963400" cy="4969655"/>
          </a:xfrm>
        </p:spPr>
        <p:txBody>
          <a:bodyPr anchor="t">
            <a:normAutofit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vychází a navazuje na teorii výrobních cyklů</a:t>
            </a:r>
          </a:p>
          <a:p>
            <a:r>
              <a:rPr lang="cs-CZ" sz="2800" dirty="0">
                <a:solidFill>
                  <a:schemeClr val="tx1"/>
                </a:solidFill>
              </a:rPr>
              <a:t>teze této teorie je, že </a:t>
            </a:r>
            <a:r>
              <a:rPr lang="cs-CZ" sz="2800" b="1" dirty="0">
                <a:solidFill>
                  <a:schemeClr val="tx1"/>
                </a:solidFill>
              </a:rPr>
              <a:t>prosperita regionu závisí na chování velkých firem, které se snaží dosáhnout velkých zisků („superzisků“) </a:t>
            </a: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b="1" dirty="0">
                <a:solidFill>
                  <a:schemeClr val="tx1"/>
                </a:solidFill>
              </a:rPr>
              <a:t> f</a:t>
            </a:r>
            <a:r>
              <a:rPr lang="cs-CZ" sz="2800" dirty="0">
                <a:solidFill>
                  <a:schemeClr val="tx1"/>
                </a:solidFill>
              </a:rPr>
              <a:t>iremní strategie se liší v jednotlivých fázích cyklu zisku, a ty přímo ovlivňují lokalizaci daných firem v prostoru:</a:t>
            </a:r>
          </a:p>
          <a:p>
            <a:pPr marL="7812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b="1" dirty="0">
                <a:solidFill>
                  <a:schemeClr val="tx1"/>
                </a:solidFill>
              </a:rPr>
              <a:t>fáze nulových (záporných) zisků</a:t>
            </a:r>
            <a:r>
              <a:rPr lang="cs-CZ" sz="2100" dirty="0">
                <a:solidFill>
                  <a:schemeClr val="tx1"/>
                </a:solidFill>
              </a:rPr>
              <a:t>: vznik odvětví, objem výroby je malý, stejně jako zaměstnanost, výroba je náročná na kvalifikovanou pracovní sílu, koncentrace výroby do jedné nebo několika lokalit ve vyspělém regionu</a:t>
            </a:r>
          </a:p>
          <a:p>
            <a:pPr marL="7812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b="1" dirty="0">
                <a:solidFill>
                  <a:schemeClr val="tx1"/>
                </a:solidFill>
              </a:rPr>
              <a:t>fáze superzisků</a:t>
            </a:r>
            <a:r>
              <a:rPr lang="cs-CZ" sz="2100" dirty="0">
                <a:solidFill>
                  <a:schemeClr val="tx1"/>
                </a:solidFill>
              </a:rPr>
              <a:t>: monopolní/oligopolní postavení na trhu – technologický náskok firmy či několika firem, růst vysoce kvalifikované pracovní síly. Dochází k aglomeraci z důvodu vysoké náročnosti na vědu, výzkum, design, marketing apod. – firma intenzivně spolupracuje se specializovanými firmami. Vytváří se velké aglomerace koncentrovaných firem, resp. metropolitních areálů.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61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ziskových cyklů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" y="1829077"/>
            <a:ext cx="11963400" cy="4969655"/>
          </a:xfrm>
        </p:spPr>
        <p:txBody>
          <a:bodyPr anchor="t">
            <a:normAutofit fontScale="92500"/>
          </a:bodyPr>
          <a:lstStyle/>
          <a:p>
            <a:pPr marL="7812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cs-CZ" sz="2100" b="1" dirty="0">
                <a:solidFill>
                  <a:schemeClr val="tx1"/>
                </a:solidFill>
              </a:rPr>
              <a:t>fáze normálních zisků</a:t>
            </a:r>
            <a:r>
              <a:rPr lang="cs-CZ" sz="2100" dirty="0">
                <a:solidFill>
                  <a:schemeClr val="tx1"/>
                </a:solidFill>
              </a:rPr>
              <a:t>: zjednodušení technologie výroby, vstup konkurence – tlak na pokles cen – intenzivní hledání úspor ve výrobě a hledání nových trhů </a:t>
            </a:r>
            <a:r>
              <a:rPr lang="cs-CZ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100" dirty="0">
                <a:solidFill>
                  <a:schemeClr val="tx1"/>
                </a:solidFill>
              </a:rPr>
              <a:t>změna struktura zaměstnanosti ve prospěch dělnických profesí. Produkce se vyznačuje prostorovou disperzí vzhledem k novým trhům a využití levnější pracovní síly.</a:t>
            </a:r>
          </a:p>
          <a:p>
            <a:pPr marL="7812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cs-CZ" sz="2100" b="1" dirty="0">
                <a:solidFill>
                  <a:schemeClr val="tx1"/>
                </a:solidFill>
              </a:rPr>
              <a:t>fáze normálních „plus“ nebo „mínus“ zisků</a:t>
            </a:r>
            <a:r>
              <a:rPr lang="cs-CZ" sz="2100" dirty="0">
                <a:solidFill>
                  <a:schemeClr val="tx1"/>
                </a:solidFill>
              </a:rPr>
              <a:t>: nasycení poptávky, tlak na oligopolizaci (vyšší zisky) nebo eskaluje konkurence (minimální zisky), dochází již k odlivu kapitálu do nových, výnosnějších odvětví, zpomaluje se či zastavuje proces prostorové disperze.</a:t>
            </a:r>
          </a:p>
          <a:p>
            <a:pPr marL="7812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cs-CZ" sz="2100" b="1" dirty="0">
                <a:solidFill>
                  <a:schemeClr val="tx1"/>
                </a:solidFill>
              </a:rPr>
              <a:t>fáze ztráty:</a:t>
            </a:r>
            <a:r>
              <a:rPr lang="cs-CZ" sz="2100" dirty="0">
                <a:solidFill>
                  <a:schemeClr val="tx1"/>
                </a:solidFill>
              </a:rPr>
              <a:t> odvětí charakterizujeme jako zastaralé, omezení nebo ukončení výroby a odchod firem do odvětví jiného či nového, uzavírají se závody, dochází k tzv. delokalizaci. Obvykle se tak již děje v periferních, méně vyspělých regionech.</a:t>
            </a:r>
          </a:p>
          <a:p>
            <a:r>
              <a:rPr lang="cs-CZ" sz="2800" dirty="0">
                <a:solidFill>
                  <a:schemeClr val="tx1"/>
                </a:solidFill>
              </a:rPr>
              <a:t>hlavní mechanismy nutící firmy ke změnám strategií jsou změny v potřebě koncentrace výrobních a řídících funkcí, difúzi inovací, konkurence a změny ve vztazích práce a kapitálu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448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výrobních okrsků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779" y="1941922"/>
            <a:ext cx="11302740" cy="4609707"/>
          </a:xfrm>
        </p:spPr>
        <p:txBody>
          <a:bodyPr anchor="t">
            <a:normAutofit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místa s vysokou koncentrací malých firem v daném odvětví a výrobní specializací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týká se </a:t>
            </a:r>
            <a:r>
              <a:rPr lang="cs-CZ" sz="2600" b="1" dirty="0">
                <a:solidFill>
                  <a:schemeClr val="tx1"/>
                </a:solidFill>
              </a:rPr>
              <a:t>malých a velmi malých firem</a:t>
            </a:r>
            <a:r>
              <a:rPr lang="cs-CZ" sz="2600" dirty="0">
                <a:solidFill>
                  <a:schemeClr val="tx1"/>
                </a:solidFill>
              </a:rPr>
              <a:t>, které spolu dokáží specifickým způsobem mezipodnikově spolupracovat a pružně reagovat na měnící se podmínky trhu (poptávku aj.)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souvisí s lepší dostupností specializovaných informací, dostupností oborově kvalifikované pracovní síly, extrémním stupněm dělby práce, úsporami plynoucí z používání specializované infrastruktury a dodavatelů (aglomerační – vnější úspory) + pocit kolektivní sounáležitosti, důvěry a tradičních hodnot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dnes je podmínkou také schopnost firem vytvářet znalosti, kombinovat je se svými schopnostmi a zapojit se do globálních znalostních toků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504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kumulativních příčin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402" y="1941922"/>
            <a:ext cx="11840066" cy="4798243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změna nevyvolá opačnou reakci, ale další změny, které umocní tuto změnu původní</a:t>
            </a:r>
            <a:endParaRPr lang="cs-CZ" sz="2600" dirty="0">
              <a:solidFill>
                <a:schemeClr val="tx1"/>
              </a:solidFill>
            </a:endParaRP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jakmile se jeden regionu vyvíjí rychleji než ostatní (má lepší sektorovou strukturu, geografickou polohu apod.) 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600" dirty="0">
                <a:solidFill>
                  <a:schemeClr val="tx1"/>
                </a:solidFill>
              </a:rPr>
              <a:t> lépe využívá vnitřní a vnější úspory), pak se rozdíl mezi ním a ostatními bude dále prohlubovat a tento region bude „bohatnout“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připouští i negativní (destruktivní) kumulativní mechanismus, např. krach továrny)</a:t>
            </a:r>
          </a:p>
          <a:p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klíčové jsou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aglomerační úspory 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(zejména dopravní náklady) díky vzájemné blízkosti firem, společné využívání rozvinuté infrastruktury, přítomnost marketingových organizací, vysoký tržní potenciál, dostatek kvalifikovaných pracovních sil, vysoká hustota informací, vysoký počet příležitostí, koncentrace vědy a výzkumu aj. 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 vysoká atraktivita 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 příliv dalších investic (odčerpání zdrojů z méně vyspělých regionů do těch vyspělých) 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 progrese podnikatelského prostředí 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příliv nových firem a posilování pozice těch stávajících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468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815277"/>
            <a:ext cx="11029616" cy="10138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teorie exportní základny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402" y="1941922"/>
            <a:ext cx="11840066" cy="4609707"/>
          </a:xfrm>
        </p:spPr>
        <p:txBody>
          <a:bodyPr anchor="t">
            <a:normAutofit fontScale="925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rozvoj území souvisí s </a:t>
            </a:r>
            <a:r>
              <a:rPr lang="cs-CZ" sz="2800" b="1" dirty="0">
                <a:solidFill>
                  <a:schemeClr val="tx1"/>
                </a:solidFill>
              </a:rPr>
              <a:t>poptávkou na světových trzích </a:t>
            </a:r>
            <a:r>
              <a:rPr lang="cs-CZ" sz="2800" dirty="0">
                <a:solidFill>
                  <a:schemeClr val="tx1"/>
                </a:solidFill>
              </a:rPr>
              <a:t>po zboží, které se na daném území produkuje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tx1"/>
                </a:solidFill>
              </a:rPr>
              <a:t> význam vnějších úspor včetně aglomeračních výhod a technologického pokroku → specializace v exportních odvětvích→ regiony se rozvíjejí na podnět vnějších impulsů, tedy na schopnosti místních firem vyprodukovat úspěšnou exportní komoditu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</a:rPr>
              <a:t>dominantní role exportu a exportních firem</a:t>
            </a:r>
          </a:p>
          <a:p>
            <a:r>
              <a:rPr lang="cs-CZ" sz="2800" dirty="0">
                <a:solidFill>
                  <a:schemeClr val="tx1"/>
                </a:solidFill>
              </a:rPr>
              <a:t>exportní odvětví (základní sektor) pak doplňují „doplňková“ (obslužná) odvětví, jejichž „úspěšnost“ přímo koreluje s úspěšností exportních odvětví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prohlubování koncentrace a úspěšnosti exportních firem a dosahování aglomeračních výhod jednak motivuje další firmy k lokalizaci (platí také pro obslužná odvětví), na druhou stranu je potřeba mít na zřeteli aglomerační „horizont“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6557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2659</TotalTime>
  <Words>1356</Words>
  <Application>Microsoft Office PowerPoint</Application>
  <PresentationFormat>Širokoúhlá obrazovka</PresentationFormat>
  <Paragraphs>67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Lokalizace obchodních příležitostí</vt:lpstr>
      <vt:lpstr>obsah</vt:lpstr>
      <vt:lpstr>teorie mezoekonomiky</vt:lpstr>
      <vt:lpstr>Teorie výrobních cyklů</vt:lpstr>
      <vt:lpstr>Teorie ziskových cyklů 1</vt:lpstr>
      <vt:lpstr>Teorie ziskových cyklů 2</vt:lpstr>
      <vt:lpstr>teorie výrobních okrsků </vt:lpstr>
      <vt:lpstr>teorie kumulativních příčin</vt:lpstr>
      <vt:lpstr>teorie exportní základny</vt:lpstr>
      <vt:lpstr>teorie učících se regionů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tur0001</dc:creator>
  <cp:lastModifiedBy>Kamila Turečková</cp:lastModifiedBy>
  <cp:revision>178</cp:revision>
  <dcterms:created xsi:type="dcterms:W3CDTF">2019-09-19T12:03:44Z</dcterms:created>
  <dcterms:modified xsi:type="dcterms:W3CDTF">2024-08-15T08:13:27Z</dcterms:modified>
</cp:coreProperties>
</file>