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9"/>
  </p:notesMasterIdLst>
  <p:sldIdLst>
    <p:sldId id="256" r:id="rId2"/>
    <p:sldId id="290" r:id="rId3"/>
    <p:sldId id="280" r:id="rId4"/>
    <p:sldId id="277" r:id="rId5"/>
    <p:sldId id="281" r:id="rId6"/>
    <p:sldId id="282" r:id="rId7"/>
    <p:sldId id="283" r:id="rId8"/>
    <p:sldId id="285" r:id="rId9"/>
    <p:sldId id="260" r:id="rId10"/>
    <p:sldId id="287" r:id="rId11"/>
    <p:sldId id="289" r:id="rId12"/>
    <p:sldId id="291" r:id="rId13"/>
    <p:sldId id="336" r:id="rId14"/>
    <p:sldId id="327" r:id="rId15"/>
    <p:sldId id="331" r:id="rId16"/>
    <p:sldId id="332" r:id="rId17"/>
    <p:sldId id="33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5208" autoAdjust="0"/>
  </p:normalViewPr>
  <p:slideViewPr>
    <p:cSldViewPr snapToGrid="0">
      <p:cViewPr varScale="1">
        <p:scale>
          <a:sx n="105" d="100"/>
          <a:sy n="105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ur0001\KAMILA\VYUKA\ZS_LOP_Lokalizace%20obchodnich%20prilezitosti\Materi&#225;ly\REG_HPH_NACE_C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ur0001\KAMILA\VYUKA\ZS_LOP_Lokalizace%20obchodnich%20prilezitosti\Materi&#225;ly\REG_HPH_NACE_C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8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2020; hrubá přidaná hodnota v běžných cenách (v mil. Kč), NUTS2</a:t>
            </a:r>
          </a:p>
        </c:rich>
      </c:tx>
      <c:layout>
        <c:manualLayout>
          <c:xMode val="edge"/>
          <c:yMode val="edge"/>
          <c:x val="7.7193334323775536E-2"/>
          <c:y val="1.675041876046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8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8588124597632845E-2"/>
          <c:y val="0.10281987364644746"/>
          <c:w val="0.59622715792601411"/>
          <c:h val="0.696709927590709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List1!$B$4</c:f>
              <c:strCache>
                <c:ptCount val="1"/>
                <c:pt idx="0">
                  <c:v>Zemědělství, lesnictví a rybářství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List1!$A$6:$A$13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List1!$B$6:$B$13</c:f>
              <c:numCache>
                <c:formatCode>###\ ###\ ##0</c:formatCode>
                <c:ptCount val="8"/>
                <c:pt idx="0">
                  <c:v>5278</c:v>
                </c:pt>
                <c:pt idx="1">
                  <c:v>14817</c:v>
                </c:pt>
                <c:pt idx="2">
                  <c:v>19032</c:v>
                </c:pt>
                <c:pt idx="3">
                  <c:v>7310</c:v>
                </c:pt>
                <c:pt idx="4">
                  <c:v>16255</c:v>
                </c:pt>
                <c:pt idx="5">
                  <c:v>26473</c:v>
                </c:pt>
                <c:pt idx="6">
                  <c:v>12864</c:v>
                </c:pt>
                <c:pt idx="7">
                  <c:v>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E-4BE8-B999-4D90A5C3CD47}"/>
            </c:ext>
          </c:extLst>
        </c:ser>
        <c:ser>
          <c:idx val="1"/>
          <c:order val="1"/>
          <c:tx>
            <c:strRef>
              <c:f>List1!$C$4</c:f>
              <c:strCache>
                <c:ptCount val="1"/>
                <c:pt idx="0">
                  <c:v>Průmysl, těžba a dobývání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List1!$A$6:$A$13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List1!$C$6:$C$13</c:f>
              <c:numCache>
                <c:formatCode>###\ ###\ ##0</c:formatCode>
                <c:ptCount val="8"/>
                <c:pt idx="0">
                  <c:v>145357</c:v>
                </c:pt>
                <c:pt idx="1">
                  <c:v>236859</c:v>
                </c:pt>
                <c:pt idx="2">
                  <c:v>173456</c:v>
                </c:pt>
                <c:pt idx="3">
                  <c:v>121814</c:v>
                </c:pt>
                <c:pt idx="4">
                  <c:v>233448</c:v>
                </c:pt>
                <c:pt idx="5">
                  <c:v>215580</c:v>
                </c:pt>
                <c:pt idx="6">
                  <c:v>173786</c:v>
                </c:pt>
                <c:pt idx="7">
                  <c:v>155561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E-4BE8-B999-4D90A5C3CD47}"/>
            </c:ext>
          </c:extLst>
        </c:ser>
        <c:ser>
          <c:idx val="2"/>
          <c:order val="2"/>
          <c:tx>
            <c:strRef>
              <c:f>List1!$D$4</c:f>
              <c:strCache>
                <c:ptCount val="1"/>
                <c:pt idx="0">
                  <c:v>Stavebnictví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List1!$A$6:$A$13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List1!$D$6:$D$13</c:f>
              <c:numCache>
                <c:formatCode>###\ ###\ ##0</c:formatCode>
                <c:ptCount val="8"/>
                <c:pt idx="0">
                  <c:v>66588</c:v>
                </c:pt>
                <c:pt idx="1">
                  <c:v>28691</c:v>
                </c:pt>
                <c:pt idx="2">
                  <c:v>29196</c:v>
                </c:pt>
                <c:pt idx="3">
                  <c:v>25621</c:v>
                </c:pt>
                <c:pt idx="4">
                  <c:v>35360</c:v>
                </c:pt>
                <c:pt idx="5">
                  <c:v>52648</c:v>
                </c:pt>
                <c:pt idx="6">
                  <c:v>31097</c:v>
                </c:pt>
                <c:pt idx="7">
                  <c:v>26451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3E-4BE8-B999-4D90A5C3CD47}"/>
            </c:ext>
          </c:extLst>
        </c:ser>
        <c:ser>
          <c:idx val="3"/>
          <c:order val="3"/>
          <c:tx>
            <c:strRef>
              <c:f>List1!$E$4</c:f>
              <c:strCache>
                <c:ptCount val="1"/>
                <c:pt idx="0">
                  <c:v>Obchod, doprava, ubytování a pohostinství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List1!$A$6:$A$13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List1!$E$6:$E$13</c:f>
              <c:numCache>
                <c:formatCode>###\ ###\ ##0</c:formatCode>
                <c:ptCount val="8"/>
                <c:pt idx="0">
                  <c:v>263056</c:v>
                </c:pt>
                <c:pt idx="1">
                  <c:v>120441</c:v>
                </c:pt>
                <c:pt idx="2">
                  <c:v>85758</c:v>
                </c:pt>
                <c:pt idx="3">
                  <c:v>58484</c:v>
                </c:pt>
                <c:pt idx="4">
                  <c:v>94472</c:v>
                </c:pt>
                <c:pt idx="5">
                  <c:v>127616</c:v>
                </c:pt>
                <c:pt idx="6">
                  <c:v>78370</c:v>
                </c:pt>
                <c:pt idx="7">
                  <c:v>79050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3E-4BE8-B999-4D90A5C3CD47}"/>
            </c:ext>
          </c:extLst>
        </c:ser>
        <c:ser>
          <c:idx val="4"/>
          <c:order val="4"/>
          <c:tx>
            <c:strRef>
              <c:f>List1!$F$4</c:f>
              <c:strCache>
                <c:ptCount val="1"/>
                <c:pt idx="0">
                  <c:v>Informační a komunikační činnosti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List1!$A$6:$A$13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List1!$F$6:$F$13</c:f>
              <c:numCache>
                <c:formatCode>###\ ###\ ##0</c:formatCode>
                <c:ptCount val="8"/>
                <c:pt idx="0">
                  <c:v>221596</c:v>
                </c:pt>
                <c:pt idx="1">
                  <c:v>9434</c:v>
                </c:pt>
                <c:pt idx="2">
                  <c:v>10642</c:v>
                </c:pt>
                <c:pt idx="3">
                  <c:v>6817</c:v>
                </c:pt>
                <c:pt idx="4">
                  <c:v>16180</c:v>
                </c:pt>
                <c:pt idx="5">
                  <c:v>52080</c:v>
                </c:pt>
                <c:pt idx="6">
                  <c:v>9548</c:v>
                </c:pt>
                <c:pt idx="7">
                  <c:v>17999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3E-4BE8-B999-4D90A5C3CD47}"/>
            </c:ext>
          </c:extLst>
        </c:ser>
        <c:ser>
          <c:idx val="5"/>
          <c:order val="5"/>
          <c:tx>
            <c:strRef>
              <c:f>List1!$G$4</c:f>
              <c:strCache>
                <c:ptCount val="1"/>
                <c:pt idx="0">
                  <c:v>Peněžnictví a pojišťovnictví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List1!$A$6:$A$13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List1!$G$6:$G$13</c:f>
              <c:numCache>
                <c:formatCode>###\ ###\ ##0</c:formatCode>
                <c:ptCount val="8"/>
                <c:pt idx="0">
                  <c:v>138092</c:v>
                </c:pt>
                <c:pt idx="1">
                  <c:v>8031</c:v>
                </c:pt>
                <c:pt idx="2">
                  <c:v>9738</c:v>
                </c:pt>
                <c:pt idx="3">
                  <c:v>6029</c:v>
                </c:pt>
                <c:pt idx="4">
                  <c:v>14525</c:v>
                </c:pt>
                <c:pt idx="5">
                  <c:v>15620</c:v>
                </c:pt>
                <c:pt idx="6">
                  <c:v>8992</c:v>
                </c:pt>
                <c:pt idx="7">
                  <c:v>8859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3E-4BE8-B999-4D90A5C3CD47}"/>
            </c:ext>
          </c:extLst>
        </c:ser>
        <c:ser>
          <c:idx val="6"/>
          <c:order val="6"/>
          <c:tx>
            <c:strRef>
              <c:f>List1!$H$4</c:f>
              <c:strCache>
                <c:ptCount val="1"/>
                <c:pt idx="0">
                  <c:v>Činnosti v oblasti nemovitostí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List1!$A$6:$A$13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List1!$H$6:$H$13</c:f>
              <c:numCache>
                <c:formatCode>###\ ###\ ##0</c:formatCode>
                <c:ptCount val="8"/>
                <c:pt idx="0">
                  <c:v>142820</c:v>
                </c:pt>
                <c:pt idx="1">
                  <c:v>65995</c:v>
                </c:pt>
                <c:pt idx="2">
                  <c:v>47888</c:v>
                </c:pt>
                <c:pt idx="3">
                  <c:v>39284</c:v>
                </c:pt>
                <c:pt idx="4">
                  <c:v>55716</c:v>
                </c:pt>
                <c:pt idx="5">
                  <c:v>75357</c:v>
                </c:pt>
                <c:pt idx="6">
                  <c:v>45454</c:v>
                </c:pt>
                <c:pt idx="7">
                  <c:v>36781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3E-4BE8-B999-4D90A5C3CD47}"/>
            </c:ext>
          </c:extLst>
        </c:ser>
        <c:ser>
          <c:idx val="7"/>
          <c:order val="7"/>
          <c:tx>
            <c:strRef>
              <c:f>List1!$I$4</c:f>
              <c:strCache>
                <c:ptCount val="1"/>
                <c:pt idx="0">
                  <c:v>Profesní, vědecké, technické a administrativní činnosti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List1!$A$6:$A$13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List1!$I$6:$I$13</c:f>
              <c:numCache>
                <c:formatCode>###\ ###\ ##0</c:formatCode>
                <c:ptCount val="8"/>
                <c:pt idx="0">
                  <c:v>181759</c:v>
                </c:pt>
                <c:pt idx="1">
                  <c:v>30721</c:v>
                </c:pt>
                <c:pt idx="2">
                  <c:v>23214</c:v>
                </c:pt>
                <c:pt idx="3">
                  <c:v>14057</c:v>
                </c:pt>
                <c:pt idx="4">
                  <c:v>25184</c:v>
                </c:pt>
                <c:pt idx="5">
                  <c:v>46086</c:v>
                </c:pt>
                <c:pt idx="6">
                  <c:v>19510</c:v>
                </c:pt>
                <c:pt idx="7">
                  <c:v>21615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3E-4BE8-B999-4D90A5C3CD47}"/>
            </c:ext>
          </c:extLst>
        </c:ser>
        <c:ser>
          <c:idx val="8"/>
          <c:order val="8"/>
          <c:tx>
            <c:strRef>
              <c:f>List1!$J$4</c:f>
              <c:strCache>
                <c:ptCount val="1"/>
                <c:pt idx="0">
                  <c:v>Veřejná správa a obrana, vzdělávání, zdravotní a sociální péče + Ostatní činnosti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List1!$A$6:$A$13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List1!$J$6:$J$13</c:f>
              <c:numCache>
                <c:formatCode>###\ ###\ ##0</c:formatCode>
                <c:ptCount val="8"/>
                <c:pt idx="0">
                  <c:v>232541</c:v>
                </c:pt>
                <c:pt idx="1">
                  <c:v>87977</c:v>
                </c:pt>
                <c:pt idx="2">
                  <c:v>106044</c:v>
                </c:pt>
                <c:pt idx="3">
                  <c:v>86404</c:v>
                </c:pt>
                <c:pt idx="4">
                  <c:v>121689</c:v>
                </c:pt>
                <c:pt idx="5">
                  <c:v>153769</c:v>
                </c:pt>
                <c:pt idx="6">
                  <c:v>100872</c:v>
                </c:pt>
                <c:pt idx="7">
                  <c:v>98669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3E-4BE8-B999-4D90A5C3C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3345759"/>
        <c:axId val="1105042575"/>
      </c:barChart>
      <c:catAx>
        <c:axId val="111334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05042575"/>
        <c:crosses val="autoZero"/>
        <c:auto val="1"/>
        <c:lblAlgn val="ctr"/>
        <c:lblOffset val="100"/>
        <c:noMultiLvlLbl val="0"/>
      </c:catAx>
      <c:valAx>
        <c:axId val="1105042575"/>
        <c:scaling>
          <c:orientation val="minMax"/>
          <c:max val="1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334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88119645421678"/>
          <c:y val="1.3948790320807883E-2"/>
          <c:w val="0.27211880354578327"/>
          <c:h val="0.98605120967919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Rozšířená sektorová struktura regionů NUTS2 České republiky (v %; 2020)</a:t>
            </a:r>
          </a:p>
        </c:rich>
      </c:tx>
      <c:layout>
        <c:manualLayout>
          <c:xMode val="edge"/>
          <c:yMode val="edge"/>
          <c:x val="4.8348917322834646E-2"/>
          <c:y val="3.1481476891006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4184055118110239E-2"/>
          <c:y val="0.14794456868699785"/>
          <c:w val="0.93435761154855645"/>
          <c:h val="0.553719954254891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[REG_HPH_NACE_CZ.xlsx]REG_HPH_NACE_CZ!$W$8</c:f>
              <c:strCache>
                <c:ptCount val="1"/>
                <c:pt idx="0">
                  <c:v>primární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[REG_HPH_NACE_CZ.xlsx]REG_HPH_NACE_CZ!$V$9:$V$16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[REG_HPH_NACE_CZ.xlsx]REG_HPH_NACE_CZ!$W$9:$W$16</c:f>
              <c:numCache>
                <c:formatCode>General</c:formatCode>
                <c:ptCount val="8"/>
                <c:pt idx="0">
                  <c:v>1.416769320736647</c:v>
                </c:pt>
                <c:pt idx="1">
                  <c:v>1.9356237833000949</c:v>
                </c:pt>
                <c:pt idx="2">
                  <c:v>4.9474826081997563</c:v>
                </c:pt>
                <c:pt idx="3">
                  <c:v>3.6652616914117782</c:v>
                </c:pt>
                <c:pt idx="4">
                  <c:v>3.5910712948062584</c:v>
                </c:pt>
                <c:pt idx="5">
                  <c:v>4.8167779375527138</c:v>
                </c:pt>
                <c:pt idx="6">
                  <c:v>2.6790847235033048</c:v>
                </c:pt>
                <c:pt idx="7">
                  <c:v>2.4797975330718027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8-4304-B3E5-146D369674BC}"/>
            </c:ext>
          </c:extLst>
        </c:ser>
        <c:ser>
          <c:idx val="1"/>
          <c:order val="1"/>
          <c:tx>
            <c:strRef>
              <c:f>[REG_HPH_NACE_CZ.xlsx]REG_HPH_NACE_CZ!$X$8</c:f>
              <c:strCache>
                <c:ptCount val="1"/>
                <c:pt idx="0">
                  <c:v>sekundární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[REG_HPH_NACE_CZ.xlsx]REG_HPH_NACE_CZ!$V$9:$V$16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[REG_HPH_NACE_CZ.xlsx]REG_HPH_NACE_CZ!$X$9:$X$16</c:f>
              <c:numCache>
                <c:formatCode>General</c:formatCode>
                <c:ptCount val="8"/>
                <c:pt idx="0">
                  <c:v>14.13151077921418</c:v>
                </c:pt>
                <c:pt idx="1">
                  <c:v>25.865721151023891</c:v>
                </c:pt>
                <c:pt idx="2">
                  <c:v>34.436386286104934</c:v>
                </c:pt>
                <c:pt idx="3">
                  <c:v>30.619782855107047</c:v>
                </c:pt>
                <c:pt idx="4">
                  <c:v>42.429705480460498</c:v>
                </c:pt>
                <c:pt idx="5">
                  <c:v>34.154391957922385</c:v>
                </c:pt>
                <c:pt idx="6">
                  <c:v>32.093316197343235</c:v>
                </c:pt>
                <c:pt idx="7">
                  <c:v>35.185920069868942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88-4304-B3E5-146D369674BC}"/>
            </c:ext>
          </c:extLst>
        </c:ser>
        <c:ser>
          <c:idx val="2"/>
          <c:order val="2"/>
          <c:tx>
            <c:strRef>
              <c:f>[REG_HPH_NACE_CZ.xlsx]REG_HPH_NACE_CZ!$Y$8</c:f>
              <c:strCache>
                <c:ptCount val="1"/>
                <c:pt idx="0">
                  <c:v>terciární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[REG_HPH_NACE_CZ.xlsx]REG_HPH_NACE_CZ!$V$9:$V$16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[REG_HPH_NACE_CZ.xlsx]REG_HPH_NACE_CZ!$Y$9:$Y$16</c:f>
              <c:numCache>
                <c:formatCode>General</c:formatCode>
                <c:ptCount val="8"/>
                <c:pt idx="0">
                  <c:v>37.132333204732419</c:v>
                </c:pt>
                <c:pt idx="1">
                  <c:v>22.59849022118355</c:v>
                </c:pt>
                <c:pt idx="2">
                  <c:v>32.577802523520994</c:v>
                </c:pt>
                <c:pt idx="3">
                  <c:v>30.532289468623354</c:v>
                </c:pt>
                <c:pt idx="4">
                  <c:v>33.304252477792211</c:v>
                </c:pt>
                <c:pt idx="5">
                  <c:v>36.303128288635875</c:v>
                </c:pt>
                <c:pt idx="6">
                  <c:v>27.213040301089226</c:v>
                </c:pt>
                <c:pt idx="7">
                  <c:v>32.220833024548952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88-4304-B3E5-146D369674BC}"/>
            </c:ext>
          </c:extLst>
        </c:ser>
        <c:ser>
          <c:idx val="3"/>
          <c:order val="3"/>
          <c:tx>
            <c:strRef>
              <c:f>[REG_HPH_NACE_CZ.xlsx]REG_HPH_NACE_CZ!$Z$8</c:f>
              <c:strCache>
                <c:ptCount val="1"/>
                <c:pt idx="0">
                  <c:v>kvartérní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[REG_HPH_NACE_CZ.xlsx]REG_HPH_NACE_CZ!$V$9:$V$16</c:f>
              <c:strCache>
                <c:ptCount val="8"/>
                <c:pt idx="0">
                  <c:v>Praha</c:v>
                </c:pt>
                <c:pt idx="1">
                  <c:v>Střední Čechy</c:v>
                </c:pt>
                <c:pt idx="2">
                  <c:v>Jihozápad</c:v>
                </c:pt>
                <c:pt idx="3">
                  <c:v>Severozápad</c:v>
                </c:pt>
                <c:pt idx="4">
                  <c:v>Severovýchod</c:v>
                </c:pt>
                <c:pt idx="5">
                  <c:v>Jihovýchod</c:v>
                </c:pt>
                <c:pt idx="6">
                  <c:v>Střední Morava</c:v>
                </c:pt>
                <c:pt idx="7">
                  <c:v>Moravskoslezsko</c:v>
                </c:pt>
              </c:strCache>
            </c:strRef>
          </c:cat>
          <c:val>
            <c:numRef>
              <c:f>[REG_HPH_NACE_CZ.xlsx]REG_HPH_NACE_CZ!$Z$9:$Z$16</c:f>
              <c:numCache>
                <c:formatCode>General</c:formatCode>
                <c:ptCount val="8"/>
                <c:pt idx="0">
                  <c:v>47.319386695316759</c:v>
                </c:pt>
                <c:pt idx="1">
                  <c:v>49.600164844492461</c:v>
                </c:pt>
                <c:pt idx="2">
                  <c:v>28.038328582174326</c:v>
                </c:pt>
                <c:pt idx="3">
                  <c:v>35.182665984857813</c:v>
                </c:pt>
                <c:pt idx="4">
                  <c:v>20.674970746941018</c:v>
                </c:pt>
                <c:pt idx="5">
                  <c:v>24.725701815889025</c:v>
                </c:pt>
                <c:pt idx="6">
                  <c:v>38.014558778064227</c:v>
                </c:pt>
                <c:pt idx="7">
                  <c:v>30.113449372510299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88-4304-B3E5-146D36967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0544464"/>
        <c:axId val="760888912"/>
      </c:barChart>
      <c:catAx>
        <c:axId val="76054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760888912"/>
        <c:crosses val="autoZero"/>
        <c:auto val="1"/>
        <c:lblAlgn val="ctr"/>
        <c:lblOffset val="100"/>
        <c:noMultiLvlLbl val="0"/>
      </c:catAx>
      <c:valAx>
        <c:axId val="760888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76054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DA68-FDF9-4DEF-B1CC-5DAF6CCAD95A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4E034-2CFB-434D-AF1F-0E85678649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36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4E034-2CFB-434D-AF1F-0E85678649F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29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3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5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2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5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0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3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2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9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90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B68F4-A1CC-4B3D-B9EC-D53909A53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Lokalizace obchodních příležitostí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A9EC96-35C0-4947-8CEC-CA453CF92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</a:t>
            </a:r>
            <a:r>
              <a:rPr lang="cs-CZ" sz="3200"/>
              <a:t>Kamila Turečková</a:t>
            </a:r>
            <a:r>
              <a:rPr lang="cs-CZ" sz="2800"/>
              <a:t>, Ph.D., MBA</a:t>
            </a:r>
            <a:endParaRPr lang="en-US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9B6146-BC89-4AFE-9676-30DA7304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262" y="5632704"/>
            <a:ext cx="2121197" cy="659893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6C362E9-1037-424F-9C66-E06917368ECB}"/>
              </a:ext>
            </a:extLst>
          </p:cNvPr>
          <p:cNvSpPr txBox="1">
            <a:spLocks/>
          </p:cNvSpPr>
          <p:nvPr/>
        </p:nvSpPr>
        <p:spPr>
          <a:xfrm>
            <a:off x="581191" y="3364991"/>
            <a:ext cx="10993546" cy="2927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cs-CZ" sz="5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Vybrané </a:t>
            </a:r>
            <a:r>
              <a:rPr lang="cs-CZ" sz="5400">
                <a:solidFill>
                  <a:schemeClr val="accent5">
                    <a:lumMod val="40000"/>
                    <a:lumOff val="60000"/>
                  </a:schemeClr>
                </a:solidFill>
              </a:rPr>
              <a:t>části přednášek</a:t>
            </a:r>
            <a:endParaRPr lang="cs-CZ" sz="5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2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Rozšířená sektorová struktura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8CC218-20CF-4705-B0A3-9510A429E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8" r="1122" b="7366"/>
          <a:stretch/>
        </p:blipFill>
        <p:spPr>
          <a:xfrm>
            <a:off x="639975" y="1976465"/>
            <a:ext cx="7151915" cy="47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6FCD3-AF23-4F6C-A3B4-7181402AA8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objektivní a subjektivní odlišnosti  v odvětvích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4A127E79-D98C-40F7-87D3-6B7CD6B44D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149331"/>
              </p:ext>
            </p:extLst>
          </p:nvPr>
        </p:nvGraphicFramePr>
        <p:xfrm>
          <a:off x="0" y="41799"/>
          <a:ext cx="121920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620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B68F4-A1CC-4B3D-B9EC-D53909A53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Lokalizace obchodních příležitostí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A9EC96-35C0-4947-8CEC-CA453CF92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</a:t>
            </a:r>
            <a:r>
              <a:rPr lang="cs-CZ" sz="3200"/>
              <a:t>Kamila Turečková</a:t>
            </a:r>
            <a:r>
              <a:rPr lang="cs-CZ" sz="2800"/>
              <a:t>, Ph.D., MBA</a:t>
            </a:r>
            <a:endParaRPr lang="en-US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9B6146-BC89-4AFE-9676-30DA7304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262" y="5632704"/>
            <a:ext cx="2121197" cy="659893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6C362E9-1037-424F-9C66-E06917368ECB}"/>
              </a:ext>
            </a:extLst>
          </p:cNvPr>
          <p:cNvSpPr txBox="1">
            <a:spLocks/>
          </p:cNvSpPr>
          <p:nvPr/>
        </p:nvSpPr>
        <p:spPr>
          <a:xfrm>
            <a:off x="581191" y="3364991"/>
            <a:ext cx="10993546" cy="2927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pl-PL" sz="4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měkké a tvrdé faktory lokalizace</a:t>
            </a:r>
          </a:p>
          <a:p>
            <a:r>
              <a:rPr lang="cs-CZ" sz="540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5.</a:t>
            </a:r>
            <a:endParaRPr lang="cs-CZ" sz="5400" dirty="0"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endParaRPr lang="cs-CZ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7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Výběr faktorů lokalizace dle sféry vlivu faktoru (oblasti)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ADF3017-A46A-4BA7-8DDE-E8A536C83725}"/>
              </a:ext>
            </a:extLst>
          </p:cNvPr>
          <p:cNvSpPr/>
          <p:nvPr/>
        </p:nvSpPr>
        <p:spPr>
          <a:xfrm>
            <a:off x="170329" y="6155844"/>
            <a:ext cx="1185134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</a:rPr>
              <a:t>SLACH, O., RUMPEL, P., KOUTSKÝ, J. (2008): M</a:t>
            </a:r>
            <a:r>
              <a:rPr lang="cs-CZ" sz="1400" dirty="0">
                <a:latin typeface="TimesNewRoman"/>
              </a:rPr>
              <a:t>ě</a:t>
            </a:r>
            <a:r>
              <a:rPr lang="cs-CZ" sz="1400" dirty="0">
                <a:latin typeface="Times New Roman" panose="02020603050405020304" pitchFamily="18" charset="0"/>
              </a:rPr>
              <a:t>nící se význam tvrdých a m</a:t>
            </a:r>
            <a:r>
              <a:rPr lang="cs-CZ" sz="1400" dirty="0">
                <a:latin typeface="TimesNewRoman"/>
              </a:rPr>
              <a:t>ě</a:t>
            </a:r>
            <a:r>
              <a:rPr lang="cs-CZ" sz="1400" dirty="0">
                <a:latin typeface="Times New Roman" panose="02020603050405020304" pitchFamily="18" charset="0"/>
              </a:rPr>
              <a:t>kkých faktor</a:t>
            </a:r>
            <a:r>
              <a:rPr lang="cs-CZ" sz="1400" dirty="0">
                <a:latin typeface="TimesNewRoman"/>
              </a:rPr>
              <a:t>ů</a:t>
            </a:r>
            <a:r>
              <a:rPr lang="cs-CZ" sz="1400" dirty="0">
                <a:latin typeface="Times New Roman" panose="02020603050405020304" pitchFamily="18" charset="0"/>
              </a:rPr>
              <a:t>  rozvoje.  </a:t>
            </a:r>
            <a:r>
              <a:rPr lang="cs-CZ" sz="1400" i="1" dirty="0">
                <a:latin typeface="Times New Roman" panose="02020603050405020304" pitchFamily="18" charset="0"/>
              </a:rPr>
              <a:t>Sborník  přísp</a:t>
            </a:r>
            <a:r>
              <a:rPr lang="cs-CZ" sz="1400" i="1" dirty="0">
                <a:latin typeface="TimesNewRoman,Italic"/>
              </a:rPr>
              <a:t>ě</a:t>
            </a:r>
            <a:r>
              <a:rPr lang="cs-CZ" sz="1400" i="1" dirty="0">
                <a:latin typeface="Times New Roman" panose="02020603050405020304" pitchFamily="18" charset="0"/>
              </a:rPr>
              <a:t>vku  z  mezinárodního  kolokvia  o  regionálních  v</a:t>
            </a:r>
            <a:r>
              <a:rPr lang="cs-CZ" sz="1400" i="1" dirty="0">
                <a:latin typeface="TimesNewRoman,Italic"/>
              </a:rPr>
              <a:t>ě</a:t>
            </a:r>
            <a:r>
              <a:rPr lang="cs-CZ" sz="1400" i="1" dirty="0">
                <a:latin typeface="Times New Roman" panose="02020603050405020304" pitchFamily="18" charset="0"/>
              </a:rPr>
              <a:t>dách. </a:t>
            </a:r>
            <a:r>
              <a:rPr lang="it-IT" sz="1400" dirty="0">
                <a:latin typeface="Times New Roman" panose="02020603050405020304" pitchFamily="18" charset="0"/>
              </a:rPr>
              <a:t>Brno: Masarykova univerzita, 2008. s. 15-24. ISBN 978-80-210-4625-2</a:t>
            </a:r>
            <a:r>
              <a:rPr lang="cs-CZ" sz="1400" dirty="0">
                <a:latin typeface="Times New Roman" panose="02020603050405020304" pitchFamily="18" charset="0"/>
              </a:rPr>
              <a:t>.</a:t>
            </a:r>
            <a:endParaRPr lang="cs-CZ" sz="14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DB82325-6E4B-4454-887E-4B3312FEE3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329" y="1871182"/>
          <a:ext cx="11851342" cy="41148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69497663"/>
                    </a:ext>
                  </a:extLst>
                </a:gridCol>
                <a:gridCol w="2563906">
                  <a:extLst>
                    <a:ext uri="{9D8B030D-6E8A-4147-A177-3AD203B41FA5}">
                      <a16:colId xmlns:a16="http://schemas.microsoft.com/office/drawing/2014/main" val="2095339240"/>
                    </a:ext>
                  </a:extLst>
                </a:gridCol>
                <a:gridCol w="3283502">
                  <a:extLst>
                    <a:ext uri="{9D8B030D-6E8A-4147-A177-3AD203B41FA5}">
                      <a16:colId xmlns:a16="http://schemas.microsoft.com/office/drawing/2014/main" val="601796718"/>
                    </a:ext>
                  </a:extLst>
                </a:gridCol>
                <a:gridCol w="3260734">
                  <a:extLst>
                    <a:ext uri="{9D8B030D-6E8A-4147-A177-3AD203B41FA5}">
                      <a16:colId xmlns:a16="http://schemas.microsoft.com/office/drawing/2014/main" val="59841200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Sféra vlivu faktoru</a:t>
                      </a:r>
                      <a:endParaRPr lang="cs-CZ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Typ faktoru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36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Tvrdý faktor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Měkký podnikatelský faktor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Měkký individuální faktor</a:t>
                      </a:r>
                      <a:endParaRPr lang="cs-CZ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90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Trh práce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Disponibilita zaměstnanci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Instituce ovlivňující trh práce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Pracovní příležitosti</a:t>
                      </a: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345613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Podnikatelské prostředí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Disponibilita plochami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Image průmyslových zón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Kvalita podnikatelské infrastruktury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230356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Ceny, náklady, příjmy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Cena za nájmy, daně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Regionální rozdíly v nákladech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Regionální mzdové rozdíly</a:t>
                      </a: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1158865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Trhy, vazby, </a:t>
                      </a:r>
                      <a:r>
                        <a:rPr lang="cs-CZ" sz="1800" kern="1800" dirty="0">
                          <a:effectLst/>
                        </a:rPr>
                        <a:t>“</a:t>
                      </a:r>
                      <a:r>
                        <a:rPr lang="cs-CZ" sz="1800" kern="1800" dirty="0" err="1">
                          <a:effectLst/>
                        </a:rPr>
                        <a:t>networks</a:t>
                      </a:r>
                      <a:r>
                        <a:rPr lang="cs-CZ" sz="1800" kern="1800" dirty="0">
                          <a:effectLst/>
                        </a:rPr>
                        <a:t>“</a:t>
                      </a:r>
                      <a:endParaRPr lang="cs-CZ" sz="1800" dirty="0">
                        <a:effectLst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Blízkost dodavatelů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Spolupráce s úřady práce školami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Sociální kvalita prostředí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3418667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Geografická poloha města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Dostupnost zákazníků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Geoekonomická poloha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Geologická poloha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3200796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Flexibilita, Iniciativa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Mentalita zaměstnanců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Krajová specifika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833907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Ekonomické klima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Vztah státu k podnikatelům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1727277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Image, tradice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Image města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Image lokality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1059806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Kultura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Památky, divadla apod.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Sponsoring</a:t>
                      </a:r>
                      <a:r>
                        <a:rPr lang="cs-CZ" sz="1800" dirty="0">
                          <a:effectLst/>
                        </a:rPr>
                        <a:t> kultury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Dostupnost kultury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2940981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Kvalita lokality města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Vzhled města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1339853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Bydlení a volný čas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Dostupnost volných bytů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Náklady, kvalita institucí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2709551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Kvalita životního prostředí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Čistota vzduchu a vody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Postoje v ochraně ŽP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371" marR="40371" marT="0" marB="0" anchor="ctr"/>
                </a:tc>
                <a:extLst>
                  <a:ext uri="{0D108BD9-81ED-4DB2-BD59-A6C34878D82A}">
                    <a16:rowId xmlns:a16="http://schemas.microsoft.com/office/drawing/2014/main" val="3187931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90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0FFBA7C-445C-472F-9A46-6164B5EE6E28}"/>
              </a:ext>
            </a:extLst>
          </p:cNvPr>
          <p:cNvSpPr/>
          <p:nvPr/>
        </p:nvSpPr>
        <p:spPr>
          <a:xfrm>
            <a:off x="160866" y="345701"/>
            <a:ext cx="1172633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P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ř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ehled lokaliza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č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ních faktor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ů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na metropolitní úrovni 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č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i regionální (upraveno) 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1F26824-D32E-4CC4-8D19-BE909A8B3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1" t="21438" r="26397" b="9543"/>
          <a:stretch/>
        </p:blipFill>
        <p:spPr>
          <a:xfrm>
            <a:off x="2339788" y="855958"/>
            <a:ext cx="7404847" cy="59690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B2BEC3C-27DD-4932-A2B9-82C451946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579" y="228171"/>
            <a:ext cx="666141" cy="666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59B6BD8-5D50-48FF-AD17-487CF8455A1B}"/>
              </a:ext>
            </a:extLst>
          </p:cNvPr>
          <p:cNvSpPr/>
          <p:nvPr/>
        </p:nvSpPr>
        <p:spPr>
          <a:xfrm>
            <a:off x="160866" y="-5626"/>
            <a:ext cx="993339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cap="all" dirty="0" err="1">
                <a:latin typeface="Times New Roman" panose="02020603050405020304" pitchFamily="18" charset="0"/>
              </a:rPr>
              <a:t>Grabow</a:t>
            </a:r>
            <a:r>
              <a:rPr lang="cs-CZ" sz="1400" cap="all" dirty="0">
                <a:latin typeface="Times New Roman" panose="02020603050405020304" pitchFamily="18" charset="0"/>
              </a:rPr>
              <a:t>, B., </a:t>
            </a:r>
            <a:r>
              <a:rPr lang="cs-CZ" sz="1400" cap="all" dirty="0" err="1">
                <a:latin typeface="Times New Roman" panose="02020603050405020304" pitchFamily="18" charset="0"/>
              </a:rPr>
              <a:t>Hollbach-Gromig</a:t>
            </a:r>
            <a:r>
              <a:rPr lang="cs-CZ" sz="1400" cap="all" dirty="0">
                <a:latin typeface="Times New Roman" panose="02020603050405020304" pitchFamily="18" charset="0"/>
              </a:rPr>
              <a:t>, B</a:t>
            </a:r>
            <a:r>
              <a:rPr lang="cs-CZ" sz="1400" dirty="0">
                <a:latin typeface="Times New Roman" panose="02020603050405020304" pitchFamily="18" charset="0"/>
              </a:rPr>
              <a:t>. (1995): </a:t>
            </a:r>
            <a:r>
              <a:rPr lang="cs-CZ" sz="1400" dirty="0" err="1">
                <a:latin typeface="Times New Roman" panose="02020603050405020304" pitchFamily="18" charset="0"/>
              </a:rPr>
              <a:t>Weiche</a:t>
            </a:r>
            <a:r>
              <a:rPr lang="cs-CZ" sz="1400" dirty="0">
                <a:latin typeface="Times New Roman" panose="02020603050405020304" pitchFamily="18" charset="0"/>
              </a:rPr>
              <a:t> </a:t>
            </a:r>
            <a:r>
              <a:rPr lang="cs-CZ" sz="1400" dirty="0" err="1">
                <a:latin typeface="Times New Roman" panose="02020603050405020304" pitchFamily="18" charset="0"/>
              </a:rPr>
              <a:t>Standortfaktoren</a:t>
            </a:r>
            <a:r>
              <a:rPr lang="cs-CZ" sz="1400" dirty="0">
                <a:latin typeface="Times New Roman" panose="02020603050405020304" pitchFamily="18" charset="0"/>
              </a:rPr>
              <a:t>. </a:t>
            </a:r>
            <a:r>
              <a:rPr lang="cs-CZ" sz="1400" dirty="0" err="1">
                <a:latin typeface="Times New Roman" panose="02020603050405020304" pitchFamily="18" charset="0"/>
              </a:rPr>
              <a:t>Schriften</a:t>
            </a:r>
            <a:r>
              <a:rPr lang="cs-CZ" sz="1400" dirty="0">
                <a:latin typeface="Times New Roman" panose="02020603050405020304" pitchFamily="18" charset="0"/>
              </a:rPr>
              <a:t> des </a:t>
            </a:r>
            <a:r>
              <a:rPr lang="cs-CZ" sz="1400" dirty="0" err="1">
                <a:latin typeface="Times New Roman" panose="02020603050405020304" pitchFamily="18" charset="0"/>
              </a:rPr>
              <a:t>DeutschenInstitut</a:t>
            </a:r>
            <a:r>
              <a:rPr lang="cs-CZ" sz="1400" dirty="0">
                <a:latin typeface="Times New Roman" panose="02020603050405020304" pitchFamily="18" charset="0"/>
              </a:rPr>
              <a:t> </a:t>
            </a:r>
            <a:r>
              <a:rPr lang="cs-CZ" sz="1400" dirty="0" err="1">
                <a:latin typeface="Times New Roman" panose="02020603050405020304" pitchFamily="18" charset="0"/>
              </a:rPr>
              <a:t>für</a:t>
            </a:r>
            <a:r>
              <a:rPr lang="cs-CZ" sz="1400" dirty="0">
                <a:latin typeface="Times New Roman" panose="02020603050405020304" pitchFamily="18" charset="0"/>
              </a:rPr>
              <a:t> Urbanistik Band, 89. </a:t>
            </a:r>
          </a:p>
        </p:txBody>
      </p:sp>
    </p:spTree>
    <p:extLst>
      <p:ext uri="{BB962C8B-B14F-4D97-AF65-F5344CB8AC3E}">
        <p14:creationId xmlns:p14="http://schemas.microsoft.com/office/powerpoint/2010/main" val="84114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0FFBA7C-445C-472F-9A46-6164B5EE6E28}"/>
              </a:ext>
            </a:extLst>
          </p:cNvPr>
          <p:cNvSpPr/>
          <p:nvPr/>
        </p:nvSpPr>
        <p:spPr>
          <a:xfrm>
            <a:off x="160866" y="345701"/>
            <a:ext cx="1172633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P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ř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ehled lokaliza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č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ních faktor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ů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na metropolitní úrovni 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č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i regionální (upraveno) 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0AB4E6-2853-4EAA-8562-70D55D8D7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0261" r="25735" b="9151"/>
          <a:stretch/>
        </p:blipFill>
        <p:spPr>
          <a:xfrm>
            <a:off x="2133600" y="892004"/>
            <a:ext cx="7306235" cy="58886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EB4580-99C5-46BF-9E9D-154520B04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579" y="228171"/>
            <a:ext cx="666141" cy="666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131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0FFBA7C-445C-472F-9A46-6164B5EE6E28}"/>
              </a:ext>
            </a:extLst>
          </p:cNvPr>
          <p:cNvSpPr/>
          <p:nvPr/>
        </p:nvSpPr>
        <p:spPr>
          <a:xfrm>
            <a:off x="160866" y="345701"/>
            <a:ext cx="1172633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P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ř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ehled lokaliza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č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ních faktor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ů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na metropolitní úrovni 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č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i regionální (upraveno) 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CD680E0-88A5-4562-99C4-6CA1ABFD3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4" t="35425" r="25514" b="17909"/>
          <a:stretch/>
        </p:blipFill>
        <p:spPr>
          <a:xfrm>
            <a:off x="998248" y="1335742"/>
            <a:ext cx="10242965" cy="54415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504B0B2-0D16-4450-B768-32C8AB147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579" y="228171"/>
            <a:ext cx="666141" cy="666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561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0FFBA7C-445C-472F-9A46-6164B5EE6E28}"/>
              </a:ext>
            </a:extLst>
          </p:cNvPr>
          <p:cNvSpPr/>
          <p:nvPr/>
        </p:nvSpPr>
        <p:spPr>
          <a:xfrm>
            <a:off x="160866" y="345701"/>
            <a:ext cx="1172633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P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ř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ehled lokaliza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č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ních faktor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ů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 na metropolitní úrovni 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NewRoman"/>
              </a:rPr>
              <a:t>č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i regionální (upraveno) 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3EF0CA-361F-4851-B6F9-C70F7EEBD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1" t="33856" r="26397" b="13203"/>
          <a:stretch/>
        </p:blipFill>
        <p:spPr>
          <a:xfrm>
            <a:off x="1408235" y="914400"/>
            <a:ext cx="9612487" cy="59436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BCB4B14-B487-40D8-B2F8-6E0D62B51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579" y="228171"/>
            <a:ext cx="666141" cy="666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349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B68F4-A1CC-4B3D-B9EC-D53909A53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Lokalizace obchodních příležitostí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A9EC96-35C0-4947-8CEC-CA453CF92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</a:t>
            </a:r>
            <a:r>
              <a:rPr lang="cs-CZ" sz="3200"/>
              <a:t>Kamila Turečková</a:t>
            </a:r>
            <a:r>
              <a:rPr lang="cs-CZ" sz="2800"/>
              <a:t>, Ph.D., MBA</a:t>
            </a:r>
            <a:endParaRPr lang="en-US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9B6146-BC89-4AFE-9676-30DA7304D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262" y="5632704"/>
            <a:ext cx="2121197" cy="659893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6C362E9-1037-424F-9C66-E06917368ECB}"/>
              </a:ext>
            </a:extLst>
          </p:cNvPr>
          <p:cNvSpPr txBox="1">
            <a:spLocks/>
          </p:cNvSpPr>
          <p:nvPr/>
        </p:nvSpPr>
        <p:spPr>
          <a:xfrm>
            <a:off x="581191" y="3364991"/>
            <a:ext cx="10993546" cy="29276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sz="4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cs-CZ" sz="5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klasifikace ekonomických činností </a:t>
            </a:r>
            <a:r>
              <a:rPr lang="cs-CZ" sz="7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NACE</a:t>
            </a:r>
            <a:r>
              <a:rPr lang="cs-CZ" sz="5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rozvoj obchodu a dopad na utváření ekonomických sektorů, vývojové tendence</a:t>
            </a:r>
          </a:p>
          <a:p>
            <a:r>
              <a:rPr lang="cs-CZ" sz="64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05789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/>
              <a:t>ekonomická </a:t>
            </a:r>
            <a:br>
              <a:rPr lang="cs-CZ" sz="3600" b="1" dirty="0"/>
            </a:br>
            <a:r>
              <a:rPr lang="cs-CZ" sz="3600" b="1" dirty="0"/>
              <a:t>odvětví dle NACE</a:t>
            </a: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45BA8C-EA15-4568-9EE9-134F9EF98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4375"/>
            <a:ext cx="5905766" cy="441063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4DFC992-6A4F-41CB-8C0A-859D03D1673C}"/>
              </a:ext>
            </a:extLst>
          </p:cNvPr>
          <p:cNvSpPr/>
          <p:nvPr/>
        </p:nvSpPr>
        <p:spPr>
          <a:xfrm>
            <a:off x="0" y="6581001"/>
            <a:ext cx="111879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https://www.czso.cz/documents/10180/20565267/021608.pdf/2f45895b-4c51-435b-a52a-0c7164dbf371?version=1.0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D234A0-E7F9-4FF1-BAE1-DBE676C28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643" y="84210"/>
            <a:ext cx="5297612" cy="2583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7A76781-C201-4F15-9E0B-4BE2C0267D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38" r="1082" b="18412"/>
          <a:stretch/>
        </p:blipFill>
        <p:spPr>
          <a:xfrm>
            <a:off x="5918219" y="1728897"/>
            <a:ext cx="5593976" cy="2470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F3873B-A817-42FA-A95B-E49A5FEFF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194" y="3650974"/>
            <a:ext cx="5399645" cy="28538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79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krátká charakteristika vybraných ekonomických odvětví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18" y="1864659"/>
            <a:ext cx="11842376" cy="4930588"/>
          </a:xfrm>
        </p:spPr>
        <p:txBody>
          <a:bodyPr>
            <a:normAutofit fontScale="85000" lnSpcReduction="20000"/>
          </a:bodyPr>
          <a:lstStyle/>
          <a:p>
            <a:r>
              <a:rPr lang="cs-CZ" sz="2200" b="1" dirty="0">
                <a:solidFill>
                  <a:schemeClr val="tx1"/>
                </a:solidFill>
              </a:rPr>
              <a:t>A – ZEMĚDĚLSTVI, LESNICTVÍ, RYBÁŘSTVÍ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pěstování zemědělských plodin, chov hospodářských zvířat, rybářství a rybníkářství, chov včel, lesní hospodářství, těžba dřeva a výroba jiných rostlinných a živočišných produktů v zemědělských podnicích nebo jejich získávání z volné přírody apod.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základní produkce v odvětví je úzce navázána na konkrétní lokalitu, kde se zdroje vyskytují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vhodně realizované aktivity v tomto odvětví mimo jiné přispívají k environmentální udržitelnosti, péči a rozvoji kulturní krajiny, biologické rozmanitosti a k udržení/zvýšení ekologické stability území</a:t>
            </a:r>
          </a:p>
          <a:p>
            <a:r>
              <a:rPr lang="cs-CZ" sz="2200" b="1" dirty="0">
                <a:solidFill>
                  <a:schemeClr val="tx1"/>
                </a:solidFill>
              </a:rPr>
              <a:t>B – TĚŽBA A DOBÝVÁNÍ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patří sem získávání nerostných surovin (rud, nerud, kovů, , které se v přírodě vyskytují v pevném (uhlí), kapalném (ropa) nebo plynném (zemní plyn) skupenství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provádí různým způsobem například hlubinným nebo povrchovým dolováním, pomoci vrtů, těžbou z mořského dna, také zde patří drcení, mletí, čištění, sušení, třídění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schemeClr val="tx1"/>
                </a:solidFill>
              </a:rPr>
              <a:t>opět úzce navázány na původní lokaci, kdy se tyto činnosti vykonávají v těžebních závodech, které se nachází v místech těžby (jedná se o získávání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klíčová je těžba a dobývání fosilních paliv (černé a hnědé uhlí, případně lignit, ropa a zemní plyn)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těžba paliv, rud a </a:t>
            </a:r>
            <a:r>
              <a:rPr lang="cs-CZ" sz="2000" dirty="0"/>
              <a:t>nerud (také </a:t>
            </a:r>
            <a:r>
              <a:rPr lang="cs-CZ" sz="2000" dirty="0">
                <a:solidFill>
                  <a:schemeClr val="tx1"/>
                </a:solidFill>
              </a:rPr>
              <a:t>stáčení přírodních pramenů a minerálních vod) + drcení, mletí nebo jiné úpravy zemin, kamenů a nerostů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problémem je nežádoucí dopad těžby a dobývání na environmentální prostředí a neobnovitelnost ložisek zdrojů (řešením je recyklace)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1DB1A82-A5E7-49E7-9A1A-09F1F545E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579" y="228171"/>
            <a:ext cx="666141" cy="666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031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krátká charakteristika vybraných ekonomických odvětví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18" y="1864659"/>
            <a:ext cx="11842376" cy="4930588"/>
          </a:xfrm>
        </p:spPr>
        <p:txBody>
          <a:bodyPr>
            <a:normAutofit/>
          </a:bodyPr>
          <a:lstStyle/>
          <a:p>
            <a:r>
              <a:rPr lang="cs-CZ" b="1" dirty="0"/>
              <a:t>C – ZPRACOVATELSKÝ PRŮMYSL </a:t>
            </a:r>
            <a:endParaRPr lang="cs-CZ" dirty="0"/>
          </a:p>
          <a:p>
            <a:pPr lvl="1"/>
            <a:r>
              <a:rPr lang="cs-CZ" dirty="0"/>
              <a:t>chemická, mechanická a fyzikální přeměna materiálu a komponentů na nové produkty; vstupy tvoří zdroje získané ze zemědělství, lesnictví, rybolovu a akvakultury, těžby a dobývání </a:t>
            </a:r>
          </a:p>
          <a:p>
            <a:pPr lvl="1"/>
            <a:r>
              <a:rPr lang="cs-CZ" dirty="0"/>
              <a:t>výsledkem jsou hotové výrobky určené přímo ke spotřebě či polotovary (určené k dalšímu zpracování)</a:t>
            </a:r>
          </a:p>
          <a:p>
            <a:r>
              <a:rPr lang="cs-CZ" b="1" dirty="0"/>
              <a:t>D – VÝROBA A ROZVOD ELEKTŘINY, PLYNU, TEPLA A KLIMATIZOVANÉHO VZDUCHU </a:t>
            </a:r>
            <a:endParaRPr lang="cs-CZ" dirty="0"/>
          </a:p>
          <a:p>
            <a:pPr lvl="1"/>
            <a:r>
              <a:rPr lang="cs-CZ" dirty="0"/>
              <a:t>mimo samotnou výrobu (produkci) energetických zdrojů zde patří činnosti spojené se zásobování elektřinou, plynem, párou a teplou vodou – prostřednictvím energetické infrastruktury a to do průmyslových areálu nebo obytných budov</a:t>
            </a:r>
          </a:p>
          <a:p>
            <a:r>
              <a:rPr lang="cs-CZ" b="1" dirty="0"/>
              <a:t>E – ZÁSOBOVÁNÍ VODOU; ČINNOSTI SOUVISEJÍCÍ S ODPADNÍMI VODAMI, ODPADY A SANACEMI </a:t>
            </a:r>
            <a:endParaRPr lang="cs-CZ" dirty="0"/>
          </a:p>
          <a:p>
            <a:pPr lvl="1"/>
            <a:r>
              <a:rPr lang="cs-CZ" dirty="0"/>
              <a:t>patří zde činnosti spojené se zásobováním vodou (veřejná vodovodní infrastruktura/vlastní (studna)) a nakládáním (shromažďováním, sběrem, úpravou, odstraňováním) různých druhů odpadů – pevnými nebo nepevnými průmyslovými či komunálními odpady a sanace kontaminovaných míst</a:t>
            </a:r>
          </a:p>
          <a:p>
            <a:r>
              <a:rPr lang="cs-CZ" b="1" dirty="0"/>
              <a:t>F – STAVEBNICTVÍ</a:t>
            </a:r>
          </a:p>
          <a:p>
            <a:pPr lvl="1"/>
            <a:r>
              <a:rPr lang="cs-CZ" dirty="0"/>
              <a:t>práce na novostavbách, opravy, provádění nástaveb a přestaveb budov i inženýrských děl, výstavba prefabrikovaných objektu na staveništi a staveb dočasného charakteru; výstavba bytových, kancelářských a obchodních budov, veřejných budov, zemědělských budov, sportovních hal a tělocvičen, dálnic, silnic, mostů, tunelů, železničních tratí, vzletových a přistávacích drah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6C4926-EEFD-41B3-BF9E-3464E50B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579" y="228171"/>
            <a:ext cx="666141" cy="666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643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krátká charakteristika vybraných ekonomických odvětví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18" y="1864659"/>
            <a:ext cx="11842376" cy="493058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G – VELKOOBCHOD A MALOOBCHOD; OPRAVY A ÚDRŽBA MOTOROVÝCH VOZIDEL</a:t>
            </a:r>
            <a:endParaRPr lang="cs-CZ" dirty="0"/>
          </a:p>
          <a:p>
            <a:pPr lvl="1"/>
            <a:r>
              <a:rPr lang="cs-CZ" dirty="0"/>
              <a:t>zahrnuje nákup a prodej bez dalšího zpracování, poskytování služeb související s prodejem zboží. Jedná se o poslední článek v distribuci zboží bez dalšího zpracování + činnosti spojení s obchodem – třídění, klasifikovaní a sestavování zboží, míchání (míšení) zboží – písku, plnění do lahví, balení, vybalování a přebalování pro rozdělování na menší jednotky</a:t>
            </a:r>
          </a:p>
          <a:p>
            <a:pPr lvl="1"/>
            <a:r>
              <a:rPr lang="cs-CZ" dirty="0"/>
              <a:t>patří zde také údržbu a opravy motorových vozidel a motocyklů</a:t>
            </a:r>
          </a:p>
          <a:p>
            <a:r>
              <a:rPr lang="cs-CZ" b="1" dirty="0"/>
              <a:t>H – DOPRAVA A SKLADOVÁNÍ </a:t>
            </a:r>
            <a:endParaRPr lang="cs-CZ" dirty="0"/>
          </a:p>
          <a:p>
            <a:pPr lvl="1"/>
            <a:r>
              <a:rPr lang="cs-CZ" dirty="0"/>
              <a:t>zahrnuje činnost osobní a nákladní dopravy, po kolejích, potrubím, po silnici, vodě či vzduchem, související činnosti jako činnost terminálů, parkovacích a skladovacích zařízení, překladišť + pronajímání dopravních zařízení s řidičem nebo operátorem (poštovní a kurýrní společnosti)</a:t>
            </a:r>
          </a:p>
          <a:p>
            <a:r>
              <a:rPr lang="cs-CZ" b="1" dirty="0"/>
              <a:t>I – UBYTOVÁNÍ, STRAVOVÁNÍ A POHOSTINSTVÍ </a:t>
            </a:r>
          </a:p>
          <a:p>
            <a:pPr lvl="1"/>
            <a:r>
              <a:rPr lang="cs-CZ" dirty="0"/>
              <a:t>patří zde krátkodobé ubytování hostů a poskytování kompletní stravování určeného k okamžité spotřebě</a:t>
            </a:r>
          </a:p>
          <a:p>
            <a:r>
              <a:rPr lang="cs-CZ" sz="2000" b="1" dirty="0"/>
              <a:t>J – INFORMAČNÍ A KOMUNIKAČNÍ ČINNOSTI</a:t>
            </a:r>
          </a:p>
          <a:p>
            <a:pPr lvl="1"/>
            <a:r>
              <a:rPr lang="cs-CZ" dirty="0"/>
              <a:t>zahrnuje výrobu a distribuci informačních a kulturních produktů, poskytování prostředků pro distribuci těchto produktů a pro zprostředkování přenosu dat či komunikaci, činnosti v oblasti informačních technologií, zpracování dat a jiné informační činnosti</a:t>
            </a:r>
          </a:p>
          <a:p>
            <a:pPr lvl="1"/>
            <a:r>
              <a:rPr lang="cs-CZ" dirty="0"/>
              <a:t>do této sekce spadají: vydavatelská činnost, vydávání softwaru, výroba filmů a zvukových nahrávek a související činnosti, výroba a vysílání televizních a rozhlasových programů, telekomunikace, činnosti v oblasti informačních technologií a ostatní informační činnosti. Vydavatelská činnost zahrnuje také získávání vlastnických práv k publikovaným obsahům, patří sem též poskytování těchto obsahů veřejnosti tak, že se různým způsobem zajišťuje jejich rozmnožování a distribuce. Tato sekce zahrnuje všechny možné formy vydavatelské činnosti (v tištěné, elektronické nebo audiovizuální podobně, na internetu atd.)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C5CA85-6C34-4DE5-825D-3D35E96E3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579" y="228171"/>
            <a:ext cx="666141" cy="666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57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krátká charakteristika vybraných ekonomických odvětví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17" y="1864659"/>
            <a:ext cx="11976847" cy="493058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K – PENĚŽNICTVÍ A POJIŠŤOVNICTVÍ</a:t>
            </a:r>
            <a:endParaRPr lang="cs-CZ" dirty="0"/>
          </a:p>
          <a:p>
            <a:pPr lvl="1"/>
            <a:r>
              <a:rPr lang="cs-CZ" dirty="0"/>
              <a:t>patří zde poskytování finančních služeb, vč. pojištění a zajištění, činnosti penzijních fondů a činnosti pro podporu finančních služeb, znát finanční gramotnost. Tato sekce dále obsahuje činnosti s držbou jmění (majetkové hodnoty), jako jsou činnosti holdingových společností, fondů a podobných finančních entit. </a:t>
            </a:r>
          </a:p>
          <a:p>
            <a:r>
              <a:rPr lang="cs-CZ" b="1" dirty="0"/>
              <a:t>L – ČINNOSTI V OBLASTI NEMOVITOSTÍ</a:t>
            </a:r>
            <a:endParaRPr lang="cs-CZ" dirty="0"/>
          </a:p>
          <a:p>
            <a:pPr lvl="1"/>
            <a:r>
              <a:rPr lang="cs-CZ" dirty="0"/>
              <a:t>Zahrnuje činnosti pronajímatelů, agentů nebo makléřů v jedné nebo v několika následujících činnostech: prodej nebo nákup nemovitostí, pronájem nemovitostí, poskytování ostatních služeb v souvislosti s nemovitostmi, např. oceňování nemovitostí nebo vykonávání činností agentů podmíněných smluv o nemovitostech. Činnosti v této sekci mohou být prováděny s vlastním nebo pronajatým majetkem a mohou být vykonávány za úplatu nebo na smluvním základě. Sekce zahrnuje také stavební práce spojené s údržbou vlastních nebo pronajatých objektů. </a:t>
            </a:r>
          </a:p>
          <a:p>
            <a:r>
              <a:rPr lang="cs-CZ" b="1" dirty="0"/>
              <a:t>M – PROFESNÍ, VĚDECKÉ A TECHNICKÉ ČINNOSTI</a:t>
            </a:r>
            <a:endParaRPr lang="cs-CZ" dirty="0"/>
          </a:p>
          <a:p>
            <a:pPr lvl="1"/>
            <a:r>
              <a:rPr lang="cs-CZ" dirty="0"/>
              <a:t>Zahrnuje profesní, vědecké a technické činnosti. Tyto činnosti vyžadují vysokou míru vzdělání, školení a dávají uživatelům k dispozici odborné znalosti a zkušenosti. Zahrnuje: zprostředkovatelské, makléřské činnosti, tj. sjednání nákupu a prodeje malých a středních obchodů, vč. profesionálních praxí, kromě realitních makléřů; činnosti patentových makléřů (kteří sjednávají nákup a prodej patentů); činnosti odhadců; činnosti předpovědi počasí; bezpečnostní poradenství; zemědělské poradenství; environmentální (ekologické) poradenství; činnosti poradců, kromě architektů, inženýrů a poradců pro oblast řízení; činnosti agentů a agentur apod.</a:t>
            </a:r>
          </a:p>
          <a:p>
            <a:r>
              <a:rPr lang="cs-CZ" b="1" dirty="0"/>
              <a:t>N – ADMINISTRATIVNÍ A PODPŮRNÉ ČINNOSTI</a:t>
            </a:r>
            <a:endParaRPr lang="cs-CZ" dirty="0"/>
          </a:p>
          <a:p>
            <a:pPr lvl="1"/>
            <a:r>
              <a:rPr lang="cs-CZ" dirty="0"/>
              <a:t>zahrnuje celou řadu činností, které podporují obecně obchodní činnosti. Jejich hlavním účelem není předávání odborných znalostí.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F76406-73FF-4C24-8DA7-44A402934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579" y="228171"/>
            <a:ext cx="666141" cy="666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065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krátká charakteristika vybraných ekonomických odvětví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03401"/>
            <a:ext cx="12192000" cy="505460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O – VEŘEJNÁ SPRÁVA A OBRANA; POVINNÉ SOCIÁLNÍ ZABEZPEČENÍ</a:t>
            </a:r>
            <a:endParaRPr lang="cs-CZ" dirty="0"/>
          </a:p>
          <a:p>
            <a:pPr lvl="1"/>
            <a:r>
              <a:rPr lang="cs-CZ" dirty="0"/>
              <a:t>zahrnuje činnosti státní povahy, které obvykle vykonává veřejná správa. Patří k tomu vydávání rozhodnutí, předpisů, právní výklad zákonů a z nich vyplývajících předpisů stejně jako správa programů na nich založených, legislativní činnosti, daňová správa, obrana země, veřejná bezpečnost a pořádek, imigrační služby, zahraniční věci a správa vládních programů. Tato sekce dále zahrnuje povinné sociální pojištění či správu školského systému.</a:t>
            </a:r>
          </a:p>
          <a:p>
            <a:r>
              <a:rPr lang="cs-CZ" b="1" dirty="0"/>
              <a:t>P – VZDĚLÁVÁNÍ</a:t>
            </a:r>
            <a:endParaRPr lang="cs-CZ" dirty="0"/>
          </a:p>
          <a:p>
            <a:pPr lvl="1"/>
            <a:r>
              <a:rPr lang="cs-CZ" dirty="0"/>
              <a:t>zahrnuje vzdělávání na všech stupních a pro všechna povolání. Výuku lze provádět ústně nebo písemně, prostřednictvím rozhlasu, televize, internetu nebo jako dálkový kurz. Sekce zahrnuje jak vzdělávání nejrůznějšími institucemi řádného školského systému na různých stupních, tak i vzdělávání dospělých atd. Patří sem vzdělávání na různých stupních vojenských škol a akademií, vězeňských škol atd.; veřejné, tak i soukromé vzdělávání; zvláštní vzdělávání pro tělesně nebo duševně postižené žáky + výuka týkající se primárně sportovních a rekreačních činností, jako jsou tenis nebo golf a podpůrné činnosti ve vzdělávání.</a:t>
            </a:r>
          </a:p>
          <a:p>
            <a:r>
              <a:rPr lang="cs-CZ" b="1" dirty="0"/>
              <a:t>Q – ZDRAVOTNÍ A SOCIÁLNÍ PÉČE</a:t>
            </a:r>
            <a:endParaRPr lang="cs-CZ" dirty="0"/>
          </a:p>
          <a:p>
            <a:pPr lvl="1"/>
            <a:r>
              <a:rPr lang="cs-CZ" dirty="0"/>
              <a:t>zahrnuje akutní i dlouhodobou zdravotní péči poskytovanou nemocnicemi, a to jak všeobecnými, tak specializovanými chirurgickými a psychiatrickými klinikami a odděleními nemocnic, léčebnami, sanatorii, zařízeními preventivní medicíny, léčebnými a pečovatelskými ústavy, rehabilitačními středisky a ostatními zdravotnickými zařízeními, která disponují ubytovacími možnostmi, a která poskytují širokou paletu lékařské péče (diagnostika, ošetření nebo léčba). </a:t>
            </a:r>
          </a:p>
          <a:p>
            <a:pPr lvl="1"/>
            <a:r>
              <a:rPr lang="cs-CZ" dirty="0"/>
              <a:t>patří zde také konzultační a léčebné činnosti praktických lékařů, specializovaných lékařů a chirurgů + všeobecná a speciální zubní péče a čelistní ortopedie + činnosti zdravotních sester, porodních asistentek, fyzioterapeutů a jiného středního zdravotnického personálu (např. v oblasti zdravotních masáží, rehabilitačního lékařství, logopedie, medicinální pedikúry, homeopatie aj.) a záchrannou službu a dopravu pacientů sanitními vozy (vč. letadel, vrtulníků apod.) </a:t>
            </a:r>
          </a:p>
          <a:p>
            <a:r>
              <a:rPr lang="cs-CZ" b="1" dirty="0"/>
              <a:t>R – KULTURNÍ, ZÁBAVNÍ A REKREAČNÍ ČINNOSTI</a:t>
            </a:r>
            <a:endParaRPr lang="cs-CZ" dirty="0"/>
          </a:p>
          <a:p>
            <a:pPr lvl="1"/>
            <a:r>
              <a:rPr lang="cs-CZ" dirty="0"/>
              <a:t>zahrnuje celou řadu činností, které pokrývají nejrůznější zájmy široké veřejnosti a týkají se kultury, zábavy a volného času; jsou v ní zahrnuta živá vystoupení, provoz muzeí, činnosti heren, sportovní a rekreační činnosti = provozování divadel, koncertních sálů, kin; provozování muzeí a galerií, provozování knihoven, pořádání tanečních zábav a diskoték; pořádání cirkusových představení, varieté a podobných akcí + provozování pouťových atrakcí aj. Patří zde také pořádání výstav, veletrhů, přehlídek, prodejních a obdobných akcí spočívající v organizačním a technickém zajištění jejich průběhu.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B7B615-B3C3-4FC8-89FB-91AD744B4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7579" y="228171"/>
            <a:ext cx="666141" cy="666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202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6FCD3-AF23-4F6C-A3B4-7181402AA8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objektivní a subjektivní odlišnosti  v odvětvích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2243206-FE29-4580-A4BB-7267B235A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390860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43573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1777</TotalTime>
  <Words>1904</Words>
  <Application>Microsoft Office PowerPoint</Application>
  <PresentationFormat>Širokoúhlá obrazovka</PresentationFormat>
  <Paragraphs>141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Gill Sans MT</vt:lpstr>
      <vt:lpstr>Times New Roman</vt:lpstr>
      <vt:lpstr>TimesNewRoman</vt:lpstr>
      <vt:lpstr>TimesNewRoman,Italic</vt:lpstr>
      <vt:lpstr>Wingdings 2</vt:lpstr>
      <vt:lpstr>Dividenda</vt:lpstr>
      <vt:lpstr>Lokalizace obchodních příležitostí</vt:lpstr>
      <vt:lpstr>Lokalizace obchodních příležitostí</vt:lpstr>
      <vt:lpstr>ekonomická  odvětví dle NACE</vt:lpstr>
      <vt:lpstr>krátká charakteristika vybraných ekonomických odvětví</vt:lpstr>
      <vt:lpstr>krátká charakteristika vybraných ekonomických odvětví</vt:lpstr>
      <vt:lpstr>krátká charakteristika vybraných ekonomických odvětví</vt:lpstr>
      <vt:lpstr>krátká charakteristika vybraných ekonomických odvětví</vt:lpstr>
      <vt:lpstr>krátká charakteristika vybraných ekonomických odvětví</vt:lpstr>
      <vt:lpstr>objektivní a subjektivní odlišnosti  v odvětvích</vt:lpstr>
      <vt:lpstr>Rozšířená sektorová struktura</vt:lpstr>
      <vt:lpstr>objektivní a subjektivní odlišnosti  v odvětvích</vt:lpstr>
      <vt:lpstr>Lokalizace obchodních příležitostí</vt:lpstr>
      <vt:lpstr>Výběr faktorů lokalizace dle sféry vlivu faktoru (oblasti)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tur0001</dc:creator>
  <cp:lastModifiedBy>Kamila Turečková</cp:lastModifiedBy>
  <cp:revision>76</cp:revision>
  <dcterms:created xsi:type="dcterms:W3CDTF">2019-09-19T12:03:44Z</dcterms:created>
  <dcterms:modified xsi:type="dcterms:W3CDTF">2024-08-27T10:28:57Z</dcterms:modified>
</cp:coreProperties>
</file>