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65" r:id="rId8"/>
    <p:sldId id="280" r:id="rId9"/>
    <p:sldId id="281" r:id="rId10"/>
    <p:sldId id="282" r:id="rId11"/>
    <p:sldId id="262" r:id="rId12"/>
    <p:sldId id="263" r:id="rId13"/>
    <p:sldId id="266" r:id="rId14"/>
    <p:sldId id="283" r:id="rId15"/>
    <p:sldId id="285" r:id="rId16"/>
    <p:sldId id="286" r:id="rId17"/>
    <p:sldId id="284" r:id="rId18"/>
    <p:sldId id="287" r:id="rId19"/>
    <p:sldId id="288" r:id="rId20"/>
    <p:sldId id="267" r:id="rId21"/>
    <p:sldId id="289" r:id="rId22"/>
    <p:sldId id="290" r:id="rId23"/>
    <p:sldId id="292" r:id="rId24"/>
    <p:sldId id="291" r:id="rId25"/>
    <p:sldId id="293" r:id="rId26"/>
    <p:sldId id="294" r:id="rId27"/>
    <p:sldId id="295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VI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10886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Advanced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Microeconomics</a:t>
            </a:r>
            <a:r>
              <a:rPr lang="cs-CZ" altLang="cs-CZ" sz="1800" dirty="0">
                <a:latin typeface="Arial" panose="020B0604020202020204" pitchFamily="34" charset="0"/>
              </a:rPr>
              <a:t>/</a:t>
            </a:r>
            <a:r>
              <a:rPr lang="en-GB" altLang="cs-CZ" sz="1800" dirty="0">
                <a:latin typeface="Arial" panose="020B0604020202020204" pitchFamily="34" charset="0"/>
              </a:rPr>
              <a:t>EVS/</a:t>
            </a:r>
            <a:r>
              <a:rPr lang="cs-CZ" altLang="cs-CZ" sz="1800">
                <a:latin typeface="Arial" panose="020B0604020202020204" pitchFamily="34" charset="0"/>
              </a:rPr>
              <a:t>NAAMI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EFFICIENCY OF EXCHANGE – INDIFFERENCE MAP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59051" y="1431276"/>
            <a:ext cx="4041775" cy="924271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CONSUMER 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66928" y="1366460"/>
            <a:ext cx="3250565" cy="923925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</a:rPr>
              <a:t>CONSUMER A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16880"/>
          <a:stretch/>
        </p:blipFill>
        <p:spPr>
          <a:xfrm>
            <a:off x="4870450" y="2478881"/>
            <a:ext cx="3590925" cy="2778919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745" y="2641779"/>
            <a:ext cx="3250885" cy="25341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3"/>
            <a:ext cx="3823564" cy="3798888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 the previous </a:t>
            </a:r>
            <a:r>
              <a:rPr lang="cs-CZ" altLang="cs-CZ" sz="2200" dirty="0" err="1">
                <a:latin typeface="Arial" panose="020B0604020202020204" pitchFamily="34" charset="0"/>
              </a:rPr>
              <a:t>figure</a:t>
            </a:r>
            <a:r>
              <a:rPr lang="en-US" altLang="cs-CZ" sz="2200" dirty="0">
                <a:latin typeface="Arial" panose="020B0604020202020204" pitchFamily="34" charset="0"/>
              </a:rPr>
              <a:t> we can see that both consumer preferences are not equal - the indifference maps have different shapes.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Now we turn a </a:t>
            </a:r>
            <a:r>
              <a:rPr lang="cs-CZ" altLang="cs-CZ" sz="2200" dirty="0" err="1">
                <a:latin typeface="Arial" panose="020B0604020202020204" pitchFamily="34" charset="0"/>
              </a:rPr>
              <a:t>figure</a:t>
            </a:r>
            <a:r>
              <a:rPr lang="en-US" altLang="cs-CZ" sz="2200" dirty="0">
                <a:latin typeface="Arial" panose="020B0604020202020204" pitchFamily="34" charset="0"/>
              </a:rPr>
              <a:t> showing indifference map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consumer </a:t>
            </a:r>
            <a:r>
              <a:rPr lang="cs-CZ" altLang="cs-CZ" sz="2200" dirty="0">
                <a:latin typeface="Arial" panose="020B0604020202020204" pitchFamily="34" charset="0"/>
              </a:rPr>
              <a:t>B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180 </a:t>
            </a:r>
            <a:r>
              <a:rPr lang="cs-CZ" altLang="cs-CZ" sz="2200" dirty="0" err="1">
                <a:latin typeface="Arial" panose="020B0604020202020204" pitchFamily="34" charset="0"/>
              </a:rPr>
              <a:t>degrees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943510" y="2258860"/>
            <a:ext cx="3590855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EXCHANGE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By joining the indifference maps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consumers </a:t>
            </a:r>
            <a:r>
              <a:rPr lang="cs-CZ" altLang="cs-CZ" sz="2200" dirty="0">
                <a:latin typeface="Arial" panose="020B0604020202020204" pitchFamily="34" charset="0"/>
              </a:rPr>
              <a:t>A </a:t>
            </a:r>
            <a:r>
              <a:rPr lang="en-US" altLang="cs-CZ" sz="2200" dirty="0">
                <a:latin typeface="Arial" panose="020B0604020202020204" pitchFamily="34" charset="0"/>
              </a:rPr>
              <a:t>with turned </a:t>
            </a: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ap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consumer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 arises box scheme of exchange – E</a:t>
            </a:r>
            <a:r>
              <a:rPr lang="cs-CZ" altLang="cs-CZ" sz="2200" dirty="0">
                <a:latin typeface="Arial" panose="020B0604020202020204" pitchFamily="34" charset="0"/>
              </a:rPr>
              <a:t>EDGEWORTH </a:t>
            </a:r>
            <a:r>
              <a:rPr lang="en-US" altLang="cs-CZ" sz="2200" dirty="0">
                <a:latin typeface="Arial" panose="020B0604020202020204" pitchFamily="34" charset="0"/>
              </a:rPr>
              <a:t>BOX DIAGRAM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exchange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shows all possible means of distributing the specified amounts of two produced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goods between two consumers.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1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EXCHANGE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215"/>
          <a:stretch/>
        </p:blipFill>
        <p:spPr>
          <a:xfrm>
            <a:off x="1195753" y="1786490"/>
            <a:ext cx="6383216" cy="45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5003618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point </a:t>
            </a:r>
            <a:r>
              <a:rPr lang="cs-CZ" altLang="cs-CZ" sz="2200" dirty="0">
                <a:latin typeface="Arial" panose="020B0604020202020204" pitchFamily="34" charset="0"/>
              </a:rPr>
              <a:t>in </a:t>
            </a:r>
            <a:r>
              <a:rPr lang="en-US" altLang="cs-CZ" sz="2200" dirty="0" err="1">
                <a:latin typeface="Arial" panose="020B0604020202020204" pitchFamily="34" charset="0"/>
              </a:rPr>
              <a:t>schemere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presents the distribution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total supply of both goods between both consumer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level of utility, which provides adequate combination of both goods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cs-CZ" altLang="cs-CZ" sz="2200" dirty="0" err="1">
                <a:latin typeface="Arial" panose="020B0604020202020204" pitchFamily="34" charset="0"/>
              </a:rPr>
              <a:t>both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consumers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cs-CZ" altLang="cs-CZ" sz="2200" dirty="0" err="1">
                <a:latin typeface="Arial" panose="020B0604020202020204" pitchFamily="34" charset="0"/>
              </a:rPr>
              <a:t>expressed</a:t>
            </a:r>
            <a:r>
              <a:rPr lang="cs-CZ" altLang="cs-CZ" sz="2200" dirty="0">
                <a:latin typeface="Arial" panose="020B0604020202020204" pitchFamily="34" charset="0"/>
              </a:rPr>
              <a:t> by </a:t>
            </a:r>
            <a:r>
              <a:rPr lang="cs-CZ" altLang="cs-CZ" sz="2200" dirty="0" err="1">
                <a:latin typeface="Arial" panose="020B0604020202020204" pitchFamily="34" charset="0"/>
              </a:rPr>
              <a:t>indifference</a:t>
            </a:r>
            <a:r>
              <a:rPr lang="cs-CZ" altLang="cs-CZ" sz="2200" dirty="0">
                <a:latin typeface="Arial" panose="020B0604020202020204" pitchFamily="34" charset="0"/>
              </a:rPr>
              <a:t> c</a:t>
            </a:r>
            <a:r>
              <a:rPr lang="en-US" altLang="cs-CZ" sz="2200" dirty="0" err="1">
                <a:latin typeface="Arial" panose="020B0604020202020204" pitchFamily="34" charset="0"/>
              </a:rPr>
              <a:t>urves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Contract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CC - </a:t>
            </a:r>
            <a:r>
              <a:rPr lang="en-US" altLang="cs-CZ" sz="2200" b="1" dirty="0">
                <a:latin typeface="Arial" panose="020B0604020202020204" pitchFamily="34" charset="0"/>
              </a:rPr>
              <a:t>Consumer contract curve</a:t>
            </a:r>
            <a:r>
              <a:rPr lang="en-US" altLang="cs-CZ" sz="2200" dirty="0">
                <a:latin typeface="Arial" panose="020B0604020202020204" pitchFamily="34" charset="0"/>
              </a:rPr>
              <a:t> is the set of points (Pareto set of consumers), which represent efficient allocation of two goods between two consumers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69" y="2305685"/>
            <a:ext cx="3487214" cy="25117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65492">
            <a:off x="4871541" y="4309709"/>
            <a:ext cx="1217394" cy="6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5003618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point E on the contract curve is the position of exchange equilibrium actually reached, then individual A has exchanged the amount of commodity X </a:t>
            </a:r>
            <a:r>
              <a:rPr lang="cs-CZ" altLang="cs-CZ" sz="2200" dirty="0" err="1">
                <a:latin typeface="Arial" panose="020B0604020202020204" pitchFamily="34" charset="0"/>
              </a:rPr>
              <a:t>equal</a:t>
            </a:r>
            <a:r>
              <a:rPr lang="cs-CZ" altLang="cs-CZ" sz="2200" dirty="0">
                <a:latin typeface="Arial" panose="020B0604020202020204" pitchFamily="34" charset="0"/>
              </a:rPr>
              <a:t> to </a:t>
            </a:r>
            <a:r>
              <a:rPr lang="cs-CZ" altLang="cs-CZ" sz="2200" dirty="0" err="1">
                <a:latin typeface="Arial" panose="020B0604020202020204" pitchFamily="34" charset="0"/>
              </a:rPr>
              <a:t>commodity</a:t>
            </a:r>
            <a:r>
              <a:rPr lang="cs-CZ" altLang="cs-CZ" sz="2200" dirty="0">
                <a:latin typeface="Arial" panose="020B0604020202020204" pitchFamily="34" charset="0"/>
              </a:rPr>
              <a:t> 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Since point E lies on the </a:t>
            </a:r>
            <a:r>
              <a:rPr lang="cs-CZ" altLang="cs-CZ" sz="2200" dirty="0">
                <a:latin typeface="Arial" panose="020B0604020202020204" pitchFamily="34" charset="0"/>
              </a:rPr>
              <a:t>CC,</a:t>
            </a:r>
            <a:r>
              <a:rPr lang="en-US" altLang="cs-CZ" sz="2200" dirty="0">
                <a:latin typeface="Arial" panose="020B0604020202020204" pitchFamily="34" charset="0"/>
              </a:rPr>
              <a:t> which is the locus of the tangency points of indifference curves of the two individuals, marginal rate of substitution between the two goods (MRSXY) of individual A equals marginal rate of substitution between the two com­modities (MRSXY) of individual B.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69" y="2305685"/>
            <a:ext cx="3487214" cy="25117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957">
            <a:off x="5126482" y="1883416"/>
            <a:ext cx="1217394" cy="6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 IN 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fixed amount of resources will be efficiently distributed in the economy if is not possible produce more of one good without being necessary to </a:t>
            </a:r>
            <a:r>
              <a:rPr lang="cs-CZ" altLang="cs-CZ" sz="2200" dirty="0" err="1">
                <a:latin typeface="Arial" panose="020B0604020202020204" pitchFamily="34" charset="0"/>
              </a:rPr>
              <a:t>reduce</a:t>
            </a:r>
            <a:r>
              <a:rPr lang="en-US" altLang="cs-CZ" sz="2200" dirty="0">
                <a:latin typeface="Arial" panose="020B0604020202020204" pitchFamily="34" charset="0"/>
              </a:rPr>
              <a:t> the production of another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Production is situated on production </a:t>
            </a:r>
            <a:r>
              <a:rPr lang="en-US" altLang="cs-CZ" sz="2200" dirty="0" err="1">
                <a:latin typeface="Arial" panose="020B0604020202020204" pitchFamily="34" charset="0"/>
              </a:rPr>
              <a:t>possibilit</a:t>
            </a:r>
            <a:r>
              <a:rPr lang="cs-CZ" altLang="cs-CZ" sz="2200" dirty="0">
                <a:latin typeface="Arial" panose="020B0604020202020204" pitchFamily="34" charset="0"/>
              </a:rPr>
              <a:t>y </a:t>
            </a:r>
            <a:r>
              <a:rPr lang="cs-CZ" altLang="cs-CZ" sz="2200" dirty="0" err="1">
                <a:latin typeface="Arial" panose="020B0604020202020204" pitchFamily="34" charset="0"/>
              </a:rPr>
              <a:t>frontier</a:t>
            </a:r>
            <a:r>
              <a:rPr lang="cs-CZ" altLang="cs-CZ" sz="2200" dirty="0">
                <a:latin typeface="Arial" panose="020B0604020202020204" pitchFamily="34" charset="0"/>
              </a:rPr>
              <a:t> PPF</a:t>
            </a:r>
            <a:r>
              <a:rPr lang="en-US" altLang="cs-CZ" sz="2200" dirty="0">
                <a:latin typeface="Arial" panose="020B0604020202020204" pitchFamily="34" charset="0"/>
              </a:rPr>
              <a:t>, if resources are located </a:t>
            </a:r>
            <a:r>
              <a:rPr lang="cs-CZ" altLang="cs-CZ" sz="2200" dirty="0">
                <a:latin typeface="Arial" panose="020B0604020202020204" pitchFamily="34" charset="0"/>
              </a:rPr>
              <a:t>so</a:t>
            </a:r>
            <a:r>
              <a:rPr lang="en-US" altLang="cs-CZ" sz="2200" dirty="0">
                <a:latin typeface="Arial" panose="020B0604020202020204" pitchFamily="34" charset="0"/>
              </a:rPr>
              <a:t> that it is not possible </a:t>
            </a:r>
            <a:r>
              <a:rPr lang="cs-CZ" altLang="cs-CZ" sz="2200" dirty="0" err="1">
                <a:latin typeface="Arial" panose="020B0604020202020204" pitchFamily="34" charset="0"/>
              </a:rPr>
              <a:t>with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their redistribution to produce more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en-US" altLang="cs-CZ" sz="2200" dirty="0">
                <a:latin typeface="Arial" panose="020B0604020202020204" pitchFamily="34" charset="0"/>
              </a:rPr>
              <a:t> X without limiting the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en-US" altLang="cs-CZ" sz="2200" dirty="0">
                <a:latin typeface="Arial" panose="020B0604020202020204" pitchFamily="34" charset="0"/>
              </a:rPr>
              <a:t> Y.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3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PRODUCTION POSSIBILITY FRONTIER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PPF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determined by various combinations of output that can be produced at a given number of inputs and production technology.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curve of production </a:t>
            </a:r>
            <a:r>
              <a:rPr lang="en-US" altLang="cs-CZ" sz="2200" dirty="0" err="1">
                <a:latin typeface="Arial" panose="020B0604020202020204" pitchFamily="34" charset="0"/>
              </a:rPr>
              <a:t>possibilit</a:t>
            </a:r>
            <a:r>
              <a:rPr lang="cs-CZ" altLang="cs-CZ" sz="2200" dirty="0">
                <a:latin typeface="Arial" panose="020B0604020202020204" pitchFamily="34" charset="0"/>
              </a:rPr>
              <a:t>y</a:t>
            </a:r>
            <a:r>
              <a:rPr lang="en-US" altLang="cs-CZ" sz="2200" dirty="0">
                <a:latin typeface="Arial" panose="020B0604020202020204" pitchFamily="34" charset="0"/>
              </a:rPr>
              <a:t> frontier shows alternative combinations of two products that can be efficiently produced with a certain fixed range of sources.</a:t>
            </a:r>
          </a:p>
        </p:txBody>
      </p:sp>
    </p:spTree>
    <p:extLst>
      <p:ext uri="{BB962C8B-B14F-4D97-AF65-F5344CB8AC3E}">
        <p14:creationId xmlns:p14="http://schemas.microsoft.com/office/powerpoint/2010/main" val="427383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PRODUCTION POSSIBILITY FRONTIER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Points</a:t>
            </a:r>
            <a:r>
              <a:rPr lang="cs-CZ" sz="2000" dirty="0"/>
              <a:t> A, B, C are </a:t>
            </a:r>
            <a:r>
              <a:rPr lang="cs-CZ" sz="2000" dirty="0" err="1"/>
              <a:t>efficient</a:t>
            </a:r>
            <a:r>
              <a:rPr lang="cs-CZ" sz="2000" dirty="0"/>
              <a:t> </a:t>
            </a:r>
            <a:r>
              <a:rPr lang="cs-CZ" sz="2000" dirty="0" err="1"/>
              <a:t>combination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production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Point X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uneffiecient</a:t>
            </a:r>
            <a:r>
              <a:rPr lang="cs-CZ" sz="2000" dirty="0"/>
              <a:t> and </a:t>
            </a:r>
            <a:r>
              <a:rPr lang="cs-CZ" sz="2000" dirty="0" err="1"/>
              <a:t>attainable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Point Y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unattainable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31"/>
          <a:stretch/>
        </p:blipFill>
        <p:spPr>
          <a:xfrm>
            <a:off x="4217868" y="2305685"/>
            <a:ext cx="3948809" cy="29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MARGINAL RATE OF PRODUCT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62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MARGINAL RATE OF PRODUCTI TRANSFORMATION MRPT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reflects the degree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in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which production of one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may be converted at the second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production.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With the increase of production of one good we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have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to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give up the increasing amount of second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- this is why production-possibility frontier curve is concave.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MRPT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cs-CZ" sz="22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altLang="cs-CZ" sz="2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cs-CZ" sz="22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altLang="cs-CZ" sz="2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cs-CZ" altLang="cs-CZ" sz="22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200" b="0" i="1" smtClean="0">
                            <a:latin typeface="Cambria Math" panose="02040503050406030204" pitchFamily="18" charset="0"/>
                          </a:rPr>
                          <m:t>𝑀𝑃𝑦</m:t>
                        </m:r>
                      </m:num>
                      <m:den>
                        <m:r>
                          <a:rPr lang="cs-CZ" altLang="cs-CZ" sz="2200" b="0" i="1" smtClean="0">
                            <a:latin typeface="Cambria Math" panose="02040503050406030204" pitchFamily="18" charset="0"/>
                          </a:rPr>
                          <m:t>𝑀𝑃𝑥</m:t>
                        </m:r>
                      </m:den>
                    </m:f>
                  </m:oMath>
                </a14:m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629712"/>
              </a:xfrm>
              <a:prstGeom prst="rect">
                <a:avLst/>
              </a:prstGeom>
              <a:blipFill rotWithShape="0">
                <a:blip r:embed="rId2"/>
                <a:stretch>
                  <a:fillRect l="-791" t="-1008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06" y="4144010"/>
            <a:ext cx="638497" cy="3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Model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Partial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Equilibrium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Efficiency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Edgeworth</a:t>
            </a:r>
            <a:r>
              <a:rPr lang="cs-CZ" altLang="cs-CZ" sz="2200" dirty="0">
                <a:latin typeface="Arial" panose="020B0604020202020204" pitchFamily="34" charset="0"/>
              </a:rPr>
              <a:t> Box Diagram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Possibility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Frontier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General </a:t>
            </a:r>
            <a:r>
              <a:rPr lang="cs-CZ" altLang="cs-CZ" sz="2200" dirty="0" err="1">
                <a:latin typeface="Arial" panose="020B0604020202020204" pitchFamily="34" charset="0"/>
              </a:rPr>
              <a:t>Equilibrium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SLOPE OF PRODUCTION POSSIBILITY FRONTIER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793874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point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any reduction in the production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unit causes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production by more than 1 unit.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point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opposite.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concave shape of the PPF curve is a graphical representation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rising opportunity costs.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case of constant cost alternative would be a straight line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9" b="6342"/>
          <a:stretch/>
        </p:blipFill>
        <p:spPr>
          <a:xfrm>
            <a:off x="3851564" y="1664346"/>
            <a:ext cx="4830148" cy="45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SLOPE OF PRODUCTION POSSIBILITY FRONTIER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29886" b="7864"/>
          <a:stretch/>
        </p:blipFill>
        <p:spPr>
          <a:xfrm>
            <a:off x="679529" y="1953491"/>
            <a:ext cx="8122363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</a:t>
            </a:r>
            <a:r>
              <a:rPr lang="cs-CZ" altLang="cs-CZ" sz="2400" b="1" dirty="0">
                <a:latin typeface="Arial" panose="020B0604020202020204" pitchFamily="34" charset="0"/>
              </a:rPr>
              <a:t>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10967"/>
          <a:stretch/>
        </p:blipFill>
        <p:spPr>
          <a:xfrm>
            <a:off x="1537855" y="1778371"/>
            <a:ext cx="6179127" cy="43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</a:t>
            </a:r>
            <a:r>
              <a:rPr lang="cs-CZ" altLang="cs-CZ" sz="2400" b="1" dirty="0">
                <a:latin typeface="Arial" panose="020B0604020202020204" pitchFamily="34" charset="0"/>
              </a:rPr>
              <a:t>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5601" y="1662937"/>
            <a:ext cx="582201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point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scheme represents the distribution the total supply of both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factors between the two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en-US" altLang="cs-CZ" sz="2200" dirty="0">
                <a:latin typeface="Arial" panose="020B0604020202020204" pitchFamily="34" charset="0"/>
              </a:rPr>
              <a:t>production levels, which gives an appropriate combination of these two factors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both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 err="1">
                <a:latin typeface="Arial" panose="020B0604020202020204" pitchFamily="34" charset="0"/>
              </a:rPr>
              <a:t>expressed</a:t>
            </a:r>
            <a:r>
              <a:rPr lang="cs-CZ" altLang="cs-CZ" sz="2200" dirty="0">
                <a:latin typeface="Arial" panose="020B0604020202020204" pitchFamily="34" charset="0"/>
              </a:rPr>
              <a:t> by </a:t>
            </a:r>
            <a:r>
              <a:rPr lang="en-US" altLang="cs-CZ" sz="2200" dirty="0">
                <a:latin typeface="Arial" panose="020B0604020202020204" pitchFamily="34" charset="0"/>
              </a:rPr>
              <a:t>isoquant).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CC curve (Contract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Curve) - Contract curve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producers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a set of points (</a:t>
            </a:r>
            <a:r>
              <a:rPr lang="en-US" altLang="cs-CZ" sz="2200" b="1" dirty="0">
                <a:latin typeface="Arial" panose="020B0604020202020204" pitchFamily="34" charset="0"/>
              </a:rPr>
              <a:t>Pareto set of producers</a:t>
            </a:r>
            <a:r>
              <a:rPr lang="en-US" altLang="cs-CZ" sz="2200" dirty="0">
                <a:latin typeface="Arial" panose="020B0604020202020204" pitchFamily="34" charset="0"/>
              </a:rPr>
              <a:t>), which represent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efficient allocation of two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factors between the two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39" y="2768491"/>
            <a:ext cx="2509049" cy="17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PRODUCER-CONSUMER EFFICIENCY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5600" y="1662937"/>
            <a:ext cx="8331199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an economic system is to meet human needs - efficiency in production may not be desirable </a:t>
            </a:r>
            <a:r>
              <a:rPr lang="cs-CZ" altLang="cs-CZ" sz="2200" dirty="0" err="1">
                <a:latin typeface="Arial" panose="020B0604020202020204" pitchFamily="34" charset="0"/>
              </a:rPr>
              <a:t>if</a:t>
            </a:r>
            <a:r>
              <a:rPr lang="en-US" altLang="cs-CZ" sz="2200" dirty="0">
                <a:latin typeface="Arial" panose="020B0604020202020204" pitchFamily="34" charset="0"/>
              </a:rPr>
              <a:t> it is made a bad combination of products regard</a:t>
            </a:r>
            <a:r>
              <a:rPr lang="cs-CZ" altLang="cs-CZ" sz="2200" dirty="0" err="1">
                <a:latin typeface="Arial" panose="020B0604020202020204" pitchFamily="34" charset="0"/>
              </a:rPr>
              <a:t>ing</a:t>
            </a:r>
            <a:r>
              <a:rPr lang="en-US" altLang="cs-CZ" sz="2200" dirty="0">
                <a:latin typeface="Arial" panose="020B0604020202020204" pitchFamily="34" charset="0"/>
              </a:rPr>
              <a:t> to consumer requirements.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achieve overall efficiency must be simultaneously fulfilled the conditions for achieving efficiency in production and efficiency in the </a:t>
            </a:r>
            <a:r>
              <a:rPr lang="cs-CZ" altLang="cs-CZ" sz="2200" dirty="0" err="1">
                <a:latin typeface="Arial" panose="020B0604020202020204" pitchFamily="34" charset="0"/>
              </a:rPr>
              <a:t>exchange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Both conditions are fulfilled </a:t>
            </a:r>
            <a:r>
              <a:rPr lang="cs-CZ" altLang="cs-CZ" sz="2200" dirty="0" err="1">
                <a:latin typeface="Arial" panose="020B0604020202020204" pitchFamily="34" charset="0"/>
              </a:rPr>
              <a:t>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still not sufficient condition for overall effectiveness - it is necessary to harmonize consumer preferences with production possibilities.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condition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producing the right combination of goods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MRS = MRPT</a:t>
            </a:r>
          </a:p>
        </p:txBody>
      </p:sp>
    </p:spTree>
    <p:extLst>
      <p:ext uri="{BB962C8B-B14F-4D97-AF65-F5344CB8AC3E}">
        <p14:creationId xmlns:p14="http://schemas.microsoft.com/office/powerpoint/2010/main" val="241638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PRODUCTION MIX EFFICIENCY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793874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Point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be produced x units of X, and y units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 in the economy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it is currently the total amount of X and Y, which will be divided among both consumers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tangents are parallel - IC slope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PPF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Marginal rate of transformation = marginal rate of substitution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440" y="2305685"/>
            <a:ext cx="5111750" cy="3718798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5583382" y="2798617"/>
            <a:ext cx="2355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57" y="1793874"/>
            <a:ext cx="234585" cy="3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GENERAL EQUILIBRIUM 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524000"/>
            <a:ext cx="3920584" cy="464127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Curve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unattainable.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Conversely, any combination of the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utput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between points S and T is available, the resource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economy, however, allow greater consumer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highest indifference curve, the consumer can achieve is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when the economy produces and consumes in a range represented by the point R. At this point, the curve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touches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PPF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583382" y="2798617"/>
            <a:ext cx="2355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24"/>
          <a:stretch/>
        </p:blipFill>
        <p:spPr>
          <a:xfrm>
            <a:off x="4968340" y="2136475"/>
            <a:ext cx="3607624" cy="33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MODEL OF PARTIAL AND GENERAL EQULIBRIUM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previous lectures - analysis of </a:t>
            </a:r>
            <a:r>
              <a:rPr lang="en-US" altLang="cs-CZ" sz="2200" b="1" dirty="0">
                <a:latin typeface="Arial" panose="020B0604020202020204" pitchFamily="34" charset="0"/>
              </a:rPr>
              <a:t>partial equilibrium </a:t>
            </a:r>
            <a:r>
              <a:rPr lang="en-US" altLang="cs-CZ" sz="2200" dirty="0">
                <a:latin typeface="Arial" panose="020B0604020202020204" pitchFamily="34" charset="0"/>
              </a:rPr>
              <a:t>- equilibrium on separate markets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(methodological approach - Alfred Marshall)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Now - </a:t>
            </a:r>
            <a:r>
              <a:rPr lang="en-US" altLang="cs-CZ" sz="2200" b="1" dirty="0">
                <a:latin typeface="Arial" panose="020B0604020202020204" pitchFamily="34" charset="0"/>
              </a:rPr>
              <a:t>general equilibrium </a:t>
            </a:r>
            <a:r>
              <a:rPr lang="en-US" altLang="cs-CZ" sz="2200" dirty="0">
                <a:latin typeface="Arial" panose="020B0604020202020204" pitchFamily="34" charset="0"/>
              </a:rPr>
              <a:t>(author of the theory M. E. </a:t>
            </a:r>
            <a:r>
              <a:rPr lang="cs-CZ" altLang="cs-CZ" sz="2200" dirty="0">
                <a:latin typeface="Arial" panose="020B0604020202020204" pitchFamily="34" charset="0"/>
              </a:rPr>
              <a:t>L. </a:t>
            </a:r>
            <a:r>
              <a:rPr lang="en-US" altLang="cs-CZ" sz="2200" dirty="0" err="1">
                <a:latin typeface="Arial" panose="020B0604020202020204" pitchFamily="34" charset="0"/>
              </a:rPr>
              <a:t>Walras</a:t>
            </a:r>
            <a:r>
              <a:rPr lang="en-US" altLang="cs-CZ" sz="2200" dirty="0">
                <a:latin typeface="Arial" panose="020B0604020202020204" pitchFamily="34" charset="0"/>
              </a:rPr>
              <a:t>) - 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nalysis</a:t>
            </a:r>
            <a:r>
              <a:rPr lang="en-US" altLang="cs-CZ" sz="2200" dirty="0">
                <a:latin typeface="Arial" panose="020B0604020202020204" pitchFamily="34" charset="0"/>
              </a:rPr>
              <a:t> of the behavior and interaction of all markets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Model of simple economics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MODEL 2x2x2x2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14" y="4604205"/>
            <a:ext cx="481610" cy="26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ASSUMPTIONS OF GENERAL EQULIBRIUM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consumers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to maximize the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, aim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producers is to maximize </a:t>
            </a:r>
            <a:r>
              <a:rPr lang="cs-CZ" altLang="cs-CZ" sz="2200" dirty="0">
                <a:latin typeface="Arial" panose="020B0604020202020204" pitchFamily="34" charset="0"/>
              </a:rPr>
              <a:t>PROFIT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markets are perfectly competitive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economy is barter-economy where goods are easily exchanged for another.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is a closed economy (without foreign trade).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ASSUMPTIONS OF GENERAL EQULIBRIUM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firms that produce consumer goods (call them A and P)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kinds of consumer goods - X and Y consumers for them spend their whole income.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factors of production - L and K (labor and capital). Consumers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own</a:t>
            </a:r>
            <a:r>
              <a:rPr lang="cs-CZ" altLang="cs-CZ" sz="2200" dirty="0">
                <a:latin typeface="Arial" panose="020B0604020202020204" pitchFamily="34" charset="0"/>
              </a:rPr>
              <a:t> t</a:t>
            </a:r>
            <a:r>
              <a:rPr lang="en-US" altLang="cs-CZ" sz="2200" dirty="0" err="1">
                <a:latin typeface="Arial" panose="020B0604020202020204" pitchFamily="34" charset="0"/>
              </a:rPr>
              <a:t>hese</a:t>
            </a:r>
            <a:r>
              <a:rPr lang="en-US" altLang="cs-CZ" sz="2200" dirty="0">
                <a:latin typeface="Arial" panose="020B0604020202020204" pitchFamily="34" charset="0"/>
              </a:rPr>
              <a:t> factors and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their sales gain income.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people forming a </a:t>
            </a:r>
            <a:r>
              <a:rPr lang="cs-CZ" altLang="cs-CZ" sz="2200" dirty="0">
                <a:latin typeface="Arial" panose="020B0604020202020204" pitchFamily="34" charset="0"/>
              </a:rPr>
              <a:t>society</a:t>
            </a:r>
            <a:r>
              <a:rPr lang="en-US" altLang="cs-CZ" sz="2200" dirty="0">
                <a:latin typeface="Arial" panose="020B0604020202020204" pitchFamily="34" charset="0"/>
              </a:rPr>
              <a:t> - A &amp; </a:t>
            </a:r>
            <a:r>
              <a:rPr lang="cs-CZ" altLang="cs-CZ" sz="2200" dirty="0">
                <a:latin typeface="Arial" panose="020B0604020202020204" pitchFamily="34" charset="0"/>
              </a:rPr>
              <a:t>B</a:t>
            </a:r>
            <a:r>
              <a:rPr lang="en-US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 err="1">
                <a:latin typeface="Arial" panose="020B0604020202020204" pitchFamily="34" charset="0"/>
              </a:rPr>
              <a:t>eg</a:t>
            </a:r>
            <a:r>
              <a:rPr lang="en-US" altLang="cs-CZ" sz="2200" dirty="0">
                <a:latin typeface="Arial" panose="020B0604020202020204" pitchFamily="34" charset="0"/>
              </a:rPr>
              <a:t>. Adam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Barbra</a:t>
            </a:r>
            <a:r>
              <a:rPr lang="en-US" altLang="cs-CZ" sz="2200" dirty="0">
                <a:latin typeface="Arial" panose="020B0604020202020204" pitchFamily="34" charset="0"/>
              </a:rPr>
              <a:t>).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situation of general equilibrium assumes equilibrium of the whole economic </a:t>
            </a:r>
            <a:r>
              <a:rPr lang="en-US" altLang="cs-CZ" sz="2200" dirty="0" err="1">
                <a:latin typeface="Arial" panose="020B0604020202020204" pitchFamily="34" charset="0"/>
              </a:rPr>
              <a:t>syst</a:t>
            </a:r>
            <a:r>
              <a:rPr lang="cs-CZ" altLang="cs-CZ" sz="2200" dirty="0">
                <a:latin typeface="Arial" panose="020B0604020202020204" pitchFamily="34" charset="0"/>
              </a:rPr>
              <a:t>e</a:t>
            </a:r>
            <a:r>
              <a:rPr lang="en-US" altLang="cs-CZ" sz="2200" dirty="0">
                <a:latin typeface="Arial" panose="020B0604020202020204" pitchFamily="34" charset="0"/>
              </a:rPr>
              <a:t>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must be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therefore achieved: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equilibrium in consumption, respectively. exchange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equilibrium in production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and consistency between what is produced and consumption requirements simultaneously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Economic theory in connection with that formulates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requirement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achiev</a:t>
            </a:r>
            <a:r>
              <a:rPr lang="cs-CZ" altLang="cs-CZ" sz="2200" dirty="0" err="1">
                <a:latin typeface="Arial" panose="020B0604020202020204" pitchFamily="34" charset="0"/>
              </a:rPr>
              <a:t>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overall efficiency through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PARETO</a:t>
            </a:r>
            <a:r>
              <a:rPr lang="cs-CZ" altLang="cs-CZ" sz="2200" b="1" dirty="0">
                <a:latin typeface="Arial" panose="020B0604020202020204" pitchFamily="34" charset="0"/>
              </a:rPr>
              <a:t> EFFECTIVE ALLOCATION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t</a:t>
            </a:r>
            <a:r>
              <a:rPr lang="en-US" altLang="cs-CZ" sz="2200" dirty="0">
                <a:latin typeface="Arial" panose="020B0604020202020204" pitchFamily="34" charset="0"/>
              </a:rPr>
              <a:t>he goods/factors of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</a:t>
            </a:r>
            <a:r>
              <a:rPr lang="cs-CZ" altLang="cs-CZ" sz="2200" dirty="0" err="1">
                <a:latin typeface="Arial" panose="020B0604020202020204" pitchFamily="34" charset="0"/>
              </a:rPr>
              <a:t>an</a:t>
            </a:r>
            <a:r>
              <a:rPr lang="en-US" altLang="cs-CZ" sz="2200" dirty="0">
                <a:latin typeface="Arial" panose="020B0604020202020204" pitchFamily="34" charset="0"/>
              </a:rPr>
              <a:t> not </a:t>
            </a:r>
            <a:r>
              <a:rPr lang="cs-CZ" altLang="cs-CZ" sz="2200" dirty="0" err="1">
                <a:latin typeface="Arial" panose="020B0604020202020204" pitchFamily="34" charset="0"/>
              </a:rPr>
              <a:t>be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reallocate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without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 without </a:t>
            </a: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ncreasing</a:t>
            </a:r>
            <a:r>
              <a:rPr lang="en-US" altLang="cs-CZ" sz="2200" dirty="0">
                <a:latin typeface="Arial" panose="020B0604020202020204" pitchFamily="34" charset="0"/>
              </a:rPr>
              <a:t> the usefulness/production result into a reduction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the usefulness or production of a second consumer/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4" y="5448054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efficiency in the exchange </a:t>
            </a:r>
            <a:r>
              <a:rPr lang="en-US" altLang="cs-CZ" sz="2200" dirty="0">
                <a:latin typeface="Arial" panose="020B0604020202020204" pitchFamily="34" charset="0"/>
              </a:rPr>
              <a:t>- it must be impossible to redistribute the supply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produced goods so that </a:t>
            </a:r>
            <a:r>
              <a:rPr lang="cs-CZ" altLang="cs-CZ" sz="2200" dirty="0" err="1">
                <a:latin typeface="Arial" panose="020B0604020202020204" pitchFamily="34" charset="0"/>
              </a:rPr>
              <a:t>one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consumers can benefit from </a:t>
            </a:r>
            <a:r>
              <a:rPr lang="cs-CZ" altLang="cs-CZ" sz="2200" dirty="0" err="1">
                <a:latin typeface="Arial" panose="020B0604020202020204" pitchFamily="34" charset="0"/>
              </a:rPr>
              <a:t>it</a:t>
            </a:r>
            <a:r>
              <a:rPr lang="en-US" altLang="cs-CZ" sz="2200" dirty="0">
                <a:latin typeface="Arial" panose="020B0604020202020204" pitchFamily="34" charset="0"/>
              </a:rPr>
              <a:t> and the second consumer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damaged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en-US" altLang="cs-CZ" sz="2200" dirty="0">
                <a:latin typeface="Arial" panose="020B0604020202020204" pitchFamily="34" charset="0"/>
              </a:rPr>
              <a:t>the same time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efficiency in production </a:t>
            </a:r>
            <a:r>
              <a:rPr lang="en-US" altLang="cs-CZ" sz="2200" dirty="0">
                <a:latin typeface="Arial" panose="020B0604020202020204" pitchFamily="34" charset="0"/>
              </a:rPr>
              <a:t>- all the factors of production in an effective combination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must be used</a:t>
            </a:r>
            <a:r>
              <a:rPr lang="cs-CZ" altLang="cs-CZ" sz="2200" dirty="0">
                <a:latin typeface="Arial" panose="020B0604020202020204" pitchFamily="34" charset="0"/>
              </a:rPr>
              <a:t> i</a:t>
            </a:r>
            <a:r>
              <a:rPr lang="en-US" altLang="cs-CZ" sz="2200" dirty="0">
                <a:latin typeface="Arial" panose="020B0604020202020204" pitchFamily="34" charset="0"/>
              </a:rPr>
              <a:t>n the economy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producer-consumer efficiency (efficiency of the production mix) </a:t>
            </a:r>
            <a:r>
              <a:rPr lang="en-US" altLang="cs-CZ" sz="2200" dirty="0">
                <a:latin typeface="Arial" panose="020B0604020202020204" pitchFamily="34" charset="0"/>
              </a:rPr>
              <a:t>- </a:t>
            </a: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>
                <a:latin typeface="Arial" panose="020B0604020202020204" pitchFamily="34" charset="0"/>
              </a:rPr>
              <a:t>t must be impossible to change produced combination of products and services so that one consumer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would benefit from</a:t>
            </a:r>
            <a:r>
              <a:rPr lang="cs-CZ" altLang="cs-CZ" sz="2200" dirty="0">
                <a:latin typeface="Arial" panose="020B0604020202020204" pitchFamily="34" charset="0"/>
              </a:rPr>
              <a:t> i</a:t>
            </a:r>
            <a:r>
              <a:rPr lang="en-US" altLang="cs-CZ" sz="2200" dirty="0">
                <a:latin typeface="Arial" panose="020B0604020202020204" pitchFamily="34" charset="0"/>
              </a:rPr>
              <a:t>t without simultaneously damaging anyone else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1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 OF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Distribution of fixed quantities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produced goods is efficient if its reallocation can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advataged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neither one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consumer without someone else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is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damaged.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A necessary condition is: M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arginal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rate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substitution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M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RS between all pairs of goods must be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equal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for all consumers.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alt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altLang="cs-CZ" sz="2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231654"/>
              </a:xfrm>
              <a:prstGeom prst="rect">
                <a:avLst/>
              </a:prstGeom>
              <a:blipFill rotWithShape="0">
                <a:blip r:embed="rId2"/>
                <a:stretch>
                  <a:fillRect l="-791" t="-1132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78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2609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 OF EXCHANGE – INDIFFERENCE MAP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22223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derive efficiencies in the exchange we have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take into account consumer preferences.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We</a:t>
            </a:r>
            <a:r>
              <a:rPr lang="cs-CZ" altLang="cs-CZ" sz="2200" dirty="0">
                <a:latin typeface="Arial" panose="020B0604020202020204" pitchFamily="34" charset="0"/>
              </a:rPr>
              <a:t> express </a:t>
            </a:r>
            <a:r>
              <a:rPr lang="en-US" altLang="cs-CZ" sz="2200" dirty="0">
                <a:latin typeface="Arial" panose="020B0604020202020204" pitchFamily="34" charset="0"/>
              </a:rPr>
              <a:t>them using </a:t>
            </a:r>
            <a:r>
              <a:rPr lang="en-US" altLang="cs-CZ" sz="2200" b="1" dirty="0">
                <a:latin typeface="Arial" panose="020B0604020202020204" pitchFamily="34" charset="0"/>
              </a:rPr>
              <a:t>indifference maps </a:t>
            </a:r>
            <a:r>
              <a:rPr lang="en-US" altLang="cs-CZ" sz="2200" dirty="0">
                <a:latin typeface="Arial" panose="020B0604020202020204" pitchFamily="34" charset="0"/>
              </a:rPr>
              <a:t>of two consumers (A, E) for the two commodities (X, Y).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10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526</TotalTime>
  <Words>1472</Words>
  <Application>Microsoft Office PowerPoint</Application>
  <PresentationFormat>Předvádění na obrazovce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82</cp:revision>
  <dcterms:created xsi:type="dcterms:W3CDTF">2016-03-17T12:08:01Z</dcterms:created>
  <dcterms:modified xsi:type="dcterms:W3CDTF">2023-09-13T10:33:50Z</dcterms:modified>
</cp:coreProperties>
</file>