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handoutMasterIdLst>
    <p:handoutMasterId r:id="rId12"/>
  </p:handoutMasterIdLst>
  <p:sldIdLst>
    <p:sldId id="256" r:id="rId2"/>
    <p:sldId id="277" r:id="rId3"/>
    <p:sldId id="339" r:id="rId4"/>
    <p:sldId id="327" r:id="rId5"/>
    <p:sldId id="323" r:id="rId6"/>
    <p:sldId id="324" r:id="rId7"/>
    <p:sldId id="328" r:id="rId8"/>
    <p:sldId id="335" r:id="rId9"/>
    <p:sldId id="336" r:id="rId10"/>
    <p:sldId id="276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9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894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ekonomie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Kamila Turečková, Ph.D., MBA</a:t>
            </a:r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NPEKP/NKEKP</a:t>
            </a:r>
          </a:p>
          <a:p>
            <a:pPr algn="r"/>
            <a:endParaRPr lang="cs-CZ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4400">
                <a:solidFill>
                  <a:schemeClr val="accent4">
                    <a:lumMod val="20000"/>
                    <a:lumOff val="80000"/>
                  </a:schemeClr>
                </a:solidFill>
              </a:rPr>
              <a:t>3) </a:t>
            </a:r>
            <a:r>
              <a:rPr lang="pl-PL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lokalizace, </a:t>
            </a:r>
          </a:p>
          <a:p>
            <a:pPr algn="r"/>
            <a:r>
              <a:rPr lang="pl-PL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měkké a tvrdé faktory lokalizace</a:t>
            </a:r>
            <a:endParaRPr lang="cs-CZ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405BE-FFF7-4D44-8279-6C0AA3BD8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lokalizace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8FF51E-174F-4EBD-9217-30290F479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08094"/>
            <a:ext cx="12192000" cy="4731702"/>
          </a:xfrm>
        </p:spPr>
        <p:txBody>
          <a:bodyPr anchor="t">
            <a:normAutofit lnSpcReduction="10000"/>
          </a:bodyPr>
          <a:lstStyle/>
          <a:p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umístění ekonomických subjektů a činností v prostoru představuje mnohorozměrný ekonomický problém</a:t>
            </a:r>
          </a:p>
          <a:p>
            <a:pPr lvl="1"/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týká se současných i potenciálně budoucích subjektů kde „být“ → subjekty objektivně i subjektivně analyzují </a:t>
            </a: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faktory</a:t>
            </a:r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které zásadním způsobem determinují rozhodování o jejich lokalizaci, tak aby subjekty maximalizovali svůj užitek (zisk)</a:t>
            </a:r>
          </a:p>
          <a:p>
            <a:pPr lvl="2"/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tradiční členění na (1) objektivní - ekonomické a (II) subjektivní - neekonomické</a:t>
            </a:r>
          </a:p>
          <a:p>
            <a:pPr lvl="2"/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dle Webera lze lokalizační faktory rozdělit na (1) všeobecné nebo (2) speciální </a:t>
            </a:r>
          </a:p>
          <a:p>
            <a:pPr lvl="2"/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moderní přístup člení lokalizační faktory na (A) tvrdé a (B) měkké</a:t>
            </a:r>
          </a:p>
          <a:p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lokalizace je prostorová volba mezi územními alternativami</a:t>
            </a:r>
          </a:p>
          <a:p>
            <a:pPr lvl="1"/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dynamický proces, který má své chtěné/nechtěné, pozitivní/negativní socioekonomické a environmentální důsledky pro samotný subjekt volby, tak pro své okolí (lokalitu, území, region) a ostatní ekonomické subjekty zde umístěné; vzájemná interakce probíhá neustále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C26C1EA-938D-40A1-8A81-E012DACC458E}"/>
              </a:ext>
            </a:extLst>
          </p:cNvPr>
          <p:cNvSpPr/>
          <p:nvPr/>
        </p:nvSpPr>
        <p:spPr>
          <a:xfrm>
            <a:off x="4598894" y="118204"/>
            <a:ext cx="7593106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/>
              <a:t>Alfred Weber </a:t>
            </a:r>
            <a:r>
              <a:rPr lang="cs-CZ" dirty="0"/>
              <a:t>(1868–1958); německý národohospodář a nejvýznamnější představitel lokalizace průmyslu (viz jiná přednáška) poprvé definoval termín „lokalizační faktor“; lokalizační faktory představují síly, které ovlivňují rozhodnutí umístit firmu na konkrétním místě (lokalitě). Kombinací uvedených sil je možno nalézt místo optimální lokalizace a posílit svou konkurenceschopnost.</a:t>
            </a:r>
          </a:p>
        </p:txBody>
      </p:sp>
      <p:sp>
        <p:nvSpPr>
          <p:cNvPr id="5" name="Pravá složená závorka 4">
            <a:extLst>
              <a:ext uri="{FF2B5EF4-FFF2-40B4-BE49-F238E27FC236}">
                <a16:creationId xmlns:a16="http://schemas.microsoft.com/office/drawing/2014/main" id="{A98257EE-1DFF-41C4-889A-E71D8E6E8CD6}"/>
              </a:ext>
            </a:extLst>
          </p:cNvPr>
          <p:cNvSpPr/>
          <p:nvPr/>
        </p:nvSpPr>
        <p:spPr>
          <a:xfrm>
            <a:off x="9296400" y="3765176"/>
            <a:ext cx="735106" cy="1255059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D525E3E-449D-4ECC-AD88-136BE30C40DA}"/>
              </a:ext>
            </a:extLst>
          </p:cNvPr>
          <p:cNvSpPr txBox="1"/>
          <p:nvPr/>
        </p:nvSpPr>
        <p:spPr>
          <a:xfrm>
            <a:off x="10228729" y="4208039"/>
            <a:ext cx="151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viz dále</a:t>
            </a:r>
          </a:p>
        </p:txBody>
      </p:sp>
    </p:spTree>
    <p:extLst>
      <p:ext uri="{BB962C8B-B14F-4D97-AF65-F5344CB8AC3E}">
        <p14:creationId xmlns:p14="http://schemas.microsoft.com/office/powerpoint/2010/main" val="4151828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405BE-FFF7-4D44-8279-6C0AA3BD8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úrovně lokalizace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8FF51E-174F-4EBD-9217-30290F479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08094"/>
            <a:ext cx="12192000" cy="4731702"/>
          </a:xfrm>
        </p:spPr>
        <p:txBody>
          <a:bodyPr anchor="t">
            <a:normAutofit/>
          </a:bodyPr>
          <a:lstStyle/>
          <a:p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lokalizační rozhodování v rámci velikosti územních celků:</a:t>
            </a:r>
          </a:p>
          <a:p>
            <a:pPr lvl="1"/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makroregion (stát)</a:t>
            </a:r>
          </a:p>
          <a:p>
            <a:pPr lvl="1"/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mezoregion (kraj)</a:t>
            </a:r>
          </a:p>
          <a:p>
            <a:pPr lvl="1"/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mikroregion (okresy)</a:t>
            </a:r>
          </a:p>
          <a:p>
            <a:pPr lvl="1"/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konkrétní sídlo (obec)</a:t>
            </a:r>
          </a:p>
          <a:p>
            <a:pPr lvl="1"/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konkrétní lokalita, pozemek, objekt</a:t>
            </a:r>
          </a:p>
          <a:p>
            <a:pPr lvl="1"/>
            <a:endParaRPr lang="cs-CZ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posuzování lokalizace z pohledu očekávaných přínosů a nákladů (</a:t>
            </a:r>
            <a:r>
              <a:rPr lang="cs-CZ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cost</a:t>
            </a:r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-benefit </a:t>
            </a:r>
            <a:r>
              <a:rPr lang="cs-CZ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analysis</a:t>
            </a:r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 CBA), ty mohou být kvantitativní (velikost tržní poptávky, očekávaný zisk, velikost daní, dopravní náklady), ale i kvalitativní (environmentální odpovědnost, přístup lokální samosprávy, loajalita pracovníků)</a:t>
            </a:r>
          </a:p>
        </p:txBody>
      </p:sp>
      <p:sp>
        <p:nvSpPr>
          <p:cNvPr id="5" name="Pravá složená závorka 4">
            <a:extLst>
              <a:ext uri="{FF2B5EF4-FFF2-40B4-BE49-F238E27FC236}">
                <a16:creationId xmlns:a16="http://schemas.microsoft.com/office/drawing/2014/main" id="{9A378ECF-7128-4A41-83A5-9A4F9EA5086B}"/>
              </a:ext>
            </a:extLst>
          </p:cNvPr>
          <p:cNvSpPr/>
          <p:nvPr/>
        </p:nvSpPr>
        <p:spPr>
          <a:xfrm>
            <a:off x="5280212" y="2483224"/>
            <a:ext cx="618564" cy="2429435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38313E0-FEEE-45AB-ABF6-3C46149C231A}"/>
              </a:ext>
            </a:extLst>
          </p:cNvPr>
          <p:cNvSpPr txBox="1"/>
          <p:nvPr/>
        </p:nvSpPr>
        <p:spPr>
          <a:xfrm>
            <a:off x="6096000" y="2420668"/>
            <a:ext cx="54236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pro každou úroveň územního celku platí při výběru trochu jiná kritéria (právní normy, dopravní dostupnost/image, cena pozemku)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dopady lokalizace se také liší pro každou úroveň územního celku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„významnější“ lokalizace jsou často určeny z vyšších úrovní vládnutí (velké přímé zahraniční investice, ale také lokalizace nových měst apod.); často na základě analýzy vlastností dané lokality</a:t>
            </a:r>
          </a:p>
        </p:txBody>
      </p:sp>
    </p:spTree>
    <p:extLst>
      <p:ext uri="{BB962C8B-B14F-4D97-AF65-F5344CB8AC3E}">
        <p14:creationId xmlns:p14="http://schemas.microsoft.com/office/powerpoint/2010/main" val="214627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Lokalizační faktory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0659" y="1936376"/>
            <a:ext cx="11546541" cy="4794623"/>
          </a:xfrm>
        </p:spPr>
        <p:txBody>
          <a:bodyPr anchor="t">
            <a:normAutofit fontScale="85000"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>
                <a:solidFill>
                  <a:schemeClr val="tx1"/>
                </a:solidFill>
              </a:rPr>
              <a:t>lokalizační faktory představují </a:t>
            </a:r>
            <a:r>
              <a:rPr lang="cs-CZ" sz="2400" b="1" dirty="0">
                <a:solidFill>
                  <a:schemeClr val="tx1"/>
                </a:solidFill>
              </a:rPr>
              <a:t>souhrn vlastních charakteristik daného místa</a:t>
            </a:r>
            <a:r>
              <a:rPr lang="cs-CZ" sz="2400" dirty="0">
                <a:solidFill>
                  <a:schemeClr val="tx1"/>
                </a:solidFill>
              </a:rPr>
              <a:t>, které jsou relevantní z pohledu rozhodování (požadavků) na umístění – lokalizaci dané firmy</a:t>
            </a:r>
          </a:p>
          <a:p>
            <a:pPr>
              <a:spcBef>
                <a:spcPts val="0"/>
              </a:spcBef>
            </a:pPr>
            <a:r>
              <a:rPr lang="cs-CZ" sz="2400" dirty="0">
                <a:solidFill>
                  <a:schemeClr val="tx1"/>
                </a:solidFill>
              </a:rPr>
              <a:t>nejsou stálé, ale podléhají neustále změnám – nové se formují, jiné ztrácení smysl a zanikají</a:t>
            </a:r>
          </a:p>
          <a:p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kategorizace i identifikace lokalizačních faktorů </a:t>
            </a:r>
            <a:r>
              <a:rPr lang="cs-CZ" sz="2200" dirty="0">
                <a:solidFill>
                  <a:schemeClr val="tx1"/>
                </a:solidFill>
              </a:rPr>
              <a:t>závisí zejména: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na hledisku prostorového rozsahu (lokální, regionální, národní či nadnárodní); na její prostorové velikosti (rozloze) a lokalizaci daného regionu (vnitřní město/centrum, semiperiférie/zázemí, periférie)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typu regionu ve vztahu k industrializaci (staré průmyslové regiony, agrární oblasti, technopole aj.)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na velikosti podniku (mikropodnik, malá či střední firma, velká firma); podle firmy ve vztahu k velikosti trhu (místní – lokální, regionální, národní, mezinárodní, globální – světová (např. nadnárodní firmy)); na odvětvové povaze produkce firmy (např. stavební vs. sklářská) a na typu produkce (výrobní či nevýrobní), případně zda se jedná o ústředí firmy nebo jeho pobočku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na změnách dynamiky jejich vlivu (s klesajícím významem; s nezměněným významem nebo s rostoucím významem)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na věcném charakteru (geografickém, ekonomickém, environmentálním, kulturním, technologickém, politickém, socioekonomickém, právním, vzdělanostním - kvalifikačním aj.</a:t>
            </a:r>
          </a:p>
          <a:p>
            <a:r>
              <a:rPr lang="cs-CZ" sz="2200" dirty="0">
                <a:solidFill>
                  <a:schemeClr val="tx1"/>
                </a:solidFill>
              </a:rPr>
              <a:t>mohou být </a:t>
            </a:r>
            <a:r>
              <a:rPr lang="cs-CZ" sz="2200" b="1" dirty="0">
                <a:solidFill>
                  <a:schemeClr val="tx1"/>
                </a:solidFill>
              </a:rPr>
              <a:t>žádoucí</a:t>
            </a:r>
            <a:r>
              <a:rPr lang="cs-CZ" sz="2200" dirty="0">
                <a:solidFill>
                  <a:schemeClr val="tx1"/>
                </a:solidFill>
              </a:rPr>
              <a:t> (ty vyhledáváme) a </a:t>
            </a:r>
            <a:r>
              <a:rPr lang="cs-CZ" sz="2200" b="1" dirty="0">
                <a:solidFill>
                  <a:schemeClr val="tx1"/>
                </a:solidFill>
              </a:rPr>
              <a:t>nežádoucí </a:t>
            </a:r>
            <a:r>
              <a:rPr lang="cs-CZ" sz="2200" dirty="0">
                <a:solidFill>
                  <a:schemeClr val="tx1"/>
                </a:solidFill>
              </a:rPr>
              <a:t>(těm se chceme vyvarovat)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Lokalizační faktory: Členění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482" y="1862666"/>
            <a:ext cx="11358284" cy="4995333"/>
          </a:xfrm>
        </p:spPr>
        <p:txBody>
          <a:bodyPr anchor="t">
            <a:normAutofit fontScale="70000" lnSpcReduction="20000"/>
          </a:bodyPr>
          <a:lstStyle/>
          <a:p>
            <a:pPr>
              <a:spcBef>
                <a:spcPts val="0"/>
              </a:spcBef>
            </a:pPr>
            <a:r>
              <a:rPr lang="cs-CZ" sz="3100" b="1" dirty="0">
                <a:solidFill>
                  <a:schemeClr val="accent5">
                    <a:lumMod val="50000"/>
                  </a:schemeClr>
                </a:solidFill>
              </a:rPr>
              <a:t>historické, tradiční členění</a:t>
            </a:r>
            <a:r>
              <a:rPr lang="cs-CZ" sz="3100" dirty="0"/>
              <a:t>: </a:t>
            </a:r>
          </a:p>
          <a:p>
            <a:pPr lvl="1">
              <a:spcBef>
                <a:spcPts val="0"/>
              </a:spcBef>
            </a:pPr>
            <a:r>
              <a:rPr lang="cs-CZ" sz="2600" dirty="0">
                <a:solidFill>
                  <a:schemeClr val="tx1"/>
                </a:solidFill>
              </a:rPr>
              <a:t>ekonomické (objektivní): cena pozemků či práce, dopravní náklady, ceny surovin …</a:t>
            </a:r>
          </a:p>
          <a:p>
            <a:pPr lvl="1">
              <a:spcBef>
                <a:spcPts val="0"/>
              </a:spcBef>
            </a:pPr>
            <a:r>
              <a:rPr lang="cs-CZ" sz="2600" dirty="0">
                <a:solidFill>
                  <a:schemeClr val="tx1"/>
                </a:solidFill>
              </a:rPr>
              <a:t>neekonomické (subjektivní): atraktivita místa, kultura dané společnosti …</a:t>
            </a:r>
          </a:p>
          <a:p>
            <a:pPr>
              <a:spcBef>
                <a:spcPts val="0"/>
              </a:spcBef>
            </a:pPr>
            <a:r>
              <a:rPr lang="cs-CZ" sz="3100" b="1" dirty="0">
                <a:solidFill>
                  <a:schemeClr val="accent5">
                    <a:lumMod val="50000"/>
                  </a:schemeClr>
                </a:solidFill>
              </a:rPr>
              <a:t>dle Webera:</a:t>
            </a:r>
          </a:p>
          <a:p>
            <a:pPr lvl="1">
              <a:spcBef>
                <a:spcPts val="0"/>
              </a:spcBef>
            </a:pPr>
            <a:r>
              <a:rPr lang="cs-CZ" sz="2600" dirty="0">
                <a:solidFill>
                  <a:schemeClr val="tx1"/>
                </a:solidFill>
              </a:rPr>
              <a:t>všeobecné (jsou zajímavé pro všechna odvětví) - takové úspory nákladů, které působí v jakémkoliv odvětví (náklady na pracovní sílu, dopravní náklady, vybavenost území technickou a sociální infrastrukturou); ty dále rozdělil na:</a:t>
            </a:r>
          </a:p>
          <a:p>
            <a:pPr lvl="2">
              <a:spcBef>
                <a:spcPts val="0"/>
              </a:spcBef>
            </a:pPr>
            <a:r>
              <a:rPr lang="cs-CZ" sz="2600" dirty="0">
                <a:solidFill>
                  <a:schemeClr val="tx1"/>
                </a:solidFill>
              </a:rPr>
              <a:t>regionální faktory - souvisí se vztahem ke geografickému prostředí, atraktivita území, místa (jsou odrazem geografických podmínek území)</a:t>
            </a:r>
          </a:p>
          <a:p>
            <a:pPr lvl="2">
              <a:spcBef>
                <a:spcPts val="0"/>
              </a:spcBef>
            </a:pPr>
            <a:r>
              <a:rPr lang="cs-CZ" sz="2600" dirty="0">
                <a:solidFill>
                  <a:schemeClr val="tx1"/>
                </a:solidFill>
              </a:rPr>
              <a:t>aglomerační faktory (efekty) - souvisí se vztahem jednotlivých firem navzájem (viz jiná přednáška)</a:t>
            </a:r>
          </a:p>
          <a:p>
            <a:pPr lvl="1">
              <a:spcBef>
                <a:spcPts val="0"/>
              </a:spcBef>
            </a:pPr>
            <a:r>
              <a:rPr lang="cs-CZ" sz="2600" dirty="0">
                <a:solidFill>
                  <a:schemeClr val="tx1"/>
                </a:solidFill>
              </a:rPr>
              <a:t>speciální (specifické)  - takové výhody, které působí jen v určitých odvětvích, např. mohou mít podobu klimatických podmínek – čistota vody, klima, výhodu má daná firma, která ji potřebuje pro svou výrobu </a:t>
            </a:r>
          </a:p>
          <a:p>
            <a:pPr>
              <a:spcBef>
                <a:spcPts val="0"/>
              </a:spcBef>
            </a:pPr>
            <a:r>
              <a:rPr lang="cs-CZ" sz="2600" dirty="0">
                <a:solidFill>
                  <a:schemeClr val="tx1"/>
                </a:solidFill>
              </a:rPr>
              <a:t>jejich význam vzrostl v 2. pol. 20. století v rámci globalizace a při „přechodu ekonomik“ od průmyslu ke službách (od tzv. fordismu k postfordismu), tzv. tercializace ekonomiky → logická transformace 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významu tvrdých a měkkých faktorů lokalizace </a:t>
            </a:r>
            <a:r>
              <a:rPr lang="cs-CZ" sz="2600" dirty="0">
                <a:solidFill>
                  <a:schemeClr val="tx1"/>
                </a:solidFill>
              </a:rPr>
              <a:t>→ v současnosti (pod vlivem nových technologií, inovací, politických a ekonomických změn) se prosazuje trend zvyšování významu měkkých faktorů na úkor těch tvrdých</a:t>
            </a:r>
          </a:p>
          <a:p>
            <a:pPr>
              <a:spcBef>
                <a:spcPts val="0"/>
              </a:spcBef>
            </a:pPr>
            <a:r>
              <a:rPr lang="cs-CZ" sz="2600" dirty="0">
                <a:solidFill>
                  <a:schemeClr val="tx1"/>
                </a:solidFill>
              </a:rPr>
              <a:t>jejich existence ovlivňuje</a:t>
            </a:r>
            <a:r>
              <a:rPr lang="cs-CZ" sz="2600" dirty="0"/>
              <a:t> </a:t>
            </a:r>
            <a:r>
              <a:rPr lang="cs-CZ" sz="2600" b="1" dirty="0">
                <a:solidFill>
                  <a:schemeClr val="accent2"/>
                </a:solidFill>
              </a:rPr>
              <a:t>konkurenceschopnost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600" dirty="0">
                <a:solidFill>
                  <a:schemeClr val="tx1"/>
                </a:solidFill>
              </a:rPr>
              <a:t>místa (regionů, států)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72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Lokalizační faktory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936376"/>
            <a:ext cx="11412071" cy="4921624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současné, moderní členění</a:t>
            </a:r>
            <a:r>
              <a:rPr lang="cs-CZ" sz="2800" dirty="0"/>
              <a:t>:</a:t>
            </a:r>
          </a:p>
          <a:p>
            <a:pPr lvl="1"/>
            <a:r>
              <a:rPr lang="cs-CZ" sz="2400" b="1" dirty="0">
                <a:solidFill>
                  <a:schemeClr val="tx1"/>
                </a:solidFill>
              </a:rPr>
              <a:t>tvrdé</a:t>
            </a:r>
            <a:r>
              <a:rPr lang="cs-CZ" sz="2400" dirty="0">
                <a:solidFill>
                  <a:schemeClr val="tx1"/>
                </a:solidFill>
              </a:rPr>
              <a:t> (měřitelné), lze je identifikovat a kvantifikovat v rámci účetnictví - jsou kalkulovatelné (na straně nákladů), přímo ovlivňují místní předpoklady pro danou ekonomickou aktivitu</a:t>
            </a:r>
          </a:p>
          <a:p>
            <a:pPr lvl="1"/>
            <a:r>
              <a:rPr lang="cs-CZ" sz="2400" b="1" dirty="0">
                <a:solidFill>
                  <a:schemeClr val="tx1"/>
                </a:solidFill>
              </a:rPr>
              <a:t>měkké</a:t>
            </a:r>
            <a:r>
              <a:rPr lang="cs-CZ" sz="2400" dirty="0">
                <a:solidFill>
                  <a:schemeClr val="tx1"/>
                </a:solidFill>
              </a:rPr>
              <a:t> (soft, neměřitelné), </a:t>
            </a:r>
            <a:r>
              <a:rPr lang="pl-PL" sz="2400" dirty="0">
                <a:solidFill>
                  <a:schemeClr val="tx1"/>
                </a:solidFill>
              </a:rPr>
              <a:t>většinou psychologické, sociologické či subjektivní povahy, nepřímo působí na ekonomiku podniku, „</a:t>
            </a:r>
            <a:r>
              <a:rPr lang="pl-PL" sz="2400" i="1" dirty="0">
                <a:solidFill>
                  <a:schemeClr val="tx1"/>
                </a:solidFill>
              </a:rPr>
              <a:t>nejsou vidět, ale vnímáte – cítíte je</a:t>
            </a:r>
            <a:r>
              <a:rPr lang="pl-PL" sz="2400" dirty="0">
                <a:solidFill>
                  <a:schemeClr val="tx1"/>
                </a:solidFill>
              </a:rPr>
              <a:t>” 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proč dnes jsou „důležitější“ měkké faktory lokalizace?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100" dirty="0">
                <a:solidFill>
                  <a:schemeClr val="tx1"/>
                </a:solidFill>
              </a:rPr>
              <a:t>proces ubikvitizace u tvrdých faktorů (zevšeobecnění, homogenita) </a:t>
            </a:r>
            <a:r>
              <a:rPr lang="cs-CZ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100" dirty="0">
                <a:solidFill>
                  <a:schemeClr val="tx1"/>
                </a:solidFill>
              </a:rPr>
              <a:t>ztráta jejich </a:t>
            </a:r>
            <a:r>
              <a:rPr lang="cs-CZ" sz="2100" b="1" dirty="0">
                <a:solidFill>
                  <a:schemeClr val="tx1"/>
                </a:solidFill>
              </a:rPr>
              <a:t>relativního</a:t>
            </a:r>
            <a:r>
              <a:rPr lang="cs-CZ" sz="2100" dirty="0">
                <a:solidFill>
                  <a:schemeClr val="tx1"/>
                </a:solidFill>
              </a:rPr>
              <a:t> významu, nelze však generalizovat, neplatí doslovně, tvrdé faktory jsou stále důležité!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100" dirty="0">
                <a:solidFill>
                  <a:schemeClr val="tx1"/>
                </a:solidFill>
              </a:rPr>
              <a:t>globalizace a růst konkurence + význam služeb (tercializace a kvarterizace ekonomik)</a:t>
            </a:r>
          </a:p>
          <a:p>
            <a:pPr lvl="2"/>
            <a:r>
              <a:rPr lang="cs-CZ" sz="1900" dirty="0">
                <a:solidFill>
                  <a:schemeClr val="tx1"/>
                </a:solidFill>
              </a:rPr>
              <a:t>pro služby není důležitý přístup k surovinám či jejich ceny</a:t>
            </a:r>
          </a:p>
          <a:p>
            <a:r>
              <a:rPr lang="cs-CZ" sz="2400" dirty="0">
                <a:solidFill>
                  <a:schemeClr val="tx1"/>
                </a:solidFill>
              </a:rPr>
              <a:t>při definování i identifikaci dílčích tvrdých a měkkých faktorů lokalizace neplatí jednoznačná odborná názorová shoda</a:t>
            </a:r>
          </a:p>
          <a:p>
            <a:r>
              <a:rPr lang="cs-CZ" sz="2400" dirty="0">
                <a:solidFill>
                  <a:schemeClr val="tx1"/>
                </a:solidFill>
              </a:rPr>
              <a:t>měkké a tvrdé faktory jsou vzájemně </a:t>
            </a:r>
            <a:r>
              <a:rPr lang="cs-CZ" sz="2400" b="1" dirty="0">
                <a:solidFill>
                  <a:schemeClr val="tx1"/>
                </a:solidFill>
              </a:rPr>
              <a:t>komplementární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1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Lokalizační faktory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905" y="1847108"/>
            <a:ext cx="11482295" cy="4004023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2200" dirty="0">
                <a:solidFill>
                  <a:schemeClr val="tx1"/>
                </a:solidFill>
              </a:rPr>
              <a:t>nejpoužívanější a asi i nejkomplexnější typologii tvrdých a měkkých lokalizačních faktorů (diferenciace na dvě skupiny: podnikatelské a individuální) na úrovni regionální přinesli </a:t>
            </a:r>
            <a:r>
              <a:rPr lang="cs-CZ" sz="2200" dirty="0" err="1">
                <a:solidFill>
                  <a:schemeClr val="tx1"/>
                </a:solidFill>
              </a:rPr>
              <a:t>Grabow</a:t>
            </a:r>
            <a:r>
              <a:rPr lang="cs-CZ" sz="2200" dirty="0">
                <a:solidFill>
                  <a:schemeClr val="tx1"/>
                </a:solidFill>
              </a:rPr>
              <a:t> and </a:t>
            </a:r>
            <a:r>
              <a:rPr lang="cs-CZ" sz="2200" dirty="0" err="1">
                <a:solidFill>
                  <a:schemeClr val="tx1"/>
                </a:solidFill>
              </a:rPr>
              <a:t>Hollbach-Grömig</a:t>
            </a:r>
            <a:r>
              <a:rPr lang="cs-CZ" sz="2200" dirty="0">
                <a:solidFill>
                  <a:schemeClr val="tx1"/>
                </a:solidFill>
              </a:rPr>
              <a:t> (1995) (In </a:t>
            </a:r>
            <a:r>
              <a:rPr lang="cs-CZ" sz="2200" dirty="0" err="1">
                <a:solidFill>
                  <a:schemeClr val="tx1"/>
                </a:solidFill>
              </a:rPr>
              <a:t>Rumpel</a:t>
            </a:r>
            <a:r>
              <a:rPr lang="cs-CZ" sz="2200" dirty="0">
                <a:solidFill>
                  <a:schemeClr val="tx1"/>
                </a:solidFill>
              </a:rPr>
              <a:t> a kol., 2008)</a:t>
            </a:r>
          </a:p>
          <a:p>
            <a:pPr lvl="1">
              <a:lnSpc>
                <a:spcPct val="110000"/>
              </a:lnSpc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tvrdé</a:t>
            </a:r>
            <a:r>
              <a:rPr lang="cs-CZ" sz="2000" dirty="0"/>
              <a:t> lokalizační faktory: disponibilita kvalifikované pracovní síly, dostupnost průmyslových zón, napojení na externí dopravní systém (letiště, železnice, silnice, vodní cesty), velikost výrobních prostor či budov </a:t>
            </a:r>
          </a:p>
          <a:p>
            <a:pPr lvl="1">
              <a:lnSpc>
                <a:spcPct val="110000"/>
              </a:lnSpc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měkké podnikatelské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tx1"/>
                </a:solidFill>
              </a:rPr>
              <a:t>lokalizační faktory: mají vliv na aktivitu podniků/podnikatelů, a jsou předmětem subjektivního hodnocení každého podnikatele/podniku (image průmyslových zón)</a:t>
            </a:r>
          </a:p>
          <a:p>
            <a:pPr lvl="1">
              <a:lnSpc>
                <a:spcPct val="110000"/>
              </a:lnSpc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měkké individuální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tx1"/>
                </a:solidFill>
              </a:rPr>
              <a:t>lokalizační faktory: odkazují na osobní preference pracovníků managementu a samotných zaměstnanců firmy (nemají vliv na aktivity podniků), souvisí s pracovní i osobní motivací a prožitky - pocity pracovníků, mají psychologickou povahu (vzhled budov a jejich okolí apod.)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F3B81DA-FD7C-4D88-9CBE-E0C8DF3CCD32}"/>
              </a:ext>
            </a:extLst>
          </p:cNvPr>
          <p:cNvSpPr/>
          <p:nvPr/>
        </p:nvSpPr>
        <p:spPr>
          <a:xfrm>
            <a:off x="170329" y="6431475"/>
            <a:ext cx="11932024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400" dirty="0">
                <a:latin typeface="Times New Roman" panose="02020603050405020304" pitchFamily="18" charset="0"/>
              </a:rPr>
              <a:t>RUMPEL, P., KOUTSKÝ, J., SLACH, O. (2008): M</a:t>
            </a:r>
            <a:r>
              <a:rPr lang="cs-CZ" sz="1400" dirty="0">
                <a:latin typeface="Arial" panose="020B0604020202020204" pitchFamily="34" charset="0"/>
              </a:rPr>
              <a:t>ě</a:t>
            </a:r>
            <a:r>
              <a:rPr lang="cs-CZ" sz="1400" dirty="0">
                <a:latin typeface="Times New Roman" panose="02020603050405020304" pitchFamily="18" charset="0"/>
              </a:rPr>
              <a:t>kké faktory regionálního rozvoje. Ostrava: Ostravská univerzita v Ostrav</a:t>
            </a:r>
            <a:r>
              <a:rPr lang="cs-CZ" sz="1400" dirty="0">
                <a:latin typeface="Arial" panose="020B0604020202020204" pitchFamily="34" charset="0"/>
              </a:rPr>
              <a:t>ě</a:t>
            </a:r>
            <a:r>
              <a:rPr lang="cs-CZ" sz="1400" dirty="0">
                <a:latin typeface="Times New Roman" panose="02020603050405020304" pitchFamily="18" charset="0"/>
              </a:rPr>
              <a:t>, 2008. ISBN 978-80-7368-435-8.</a:t>
            </a:r>
            <a:endParaRPr lang="cs-CZ" sz="14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47E842F-CE39-450D-9853-6EBCB9EE438F}"/>
              </a:ext>
            </a:extLst>
          </p:cNvPr>
          <p:cNvSpPr/>
          <p:nvPr/>
        </p:nvSpPr>
        <p:spPr>
          <a:xfrm>
            <a:off x="170329" y="6018692"/>
            <a:ext cx="11932024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400" cap="all" dirty="0" err="1">
                <a:latin typeface="Times New Roman" panose="02020603050405020304" pitchFamily="18" charset="0"/>
              </a:rPr>
              <a:t>Grabow</a:t>
            </a:r>
            <a:r>
              <a:rPr lang="cs-CZ" sz="1400" cap="all" dirty="0">
                <a:latin typeface="Times New Roman" panose="02020603050405020304" pitchFamily="18" charset="0"/>
              </a:rPr>
              <a:t>, B., </a:t>
            </a:r>
            <a:r>
              <a:rPr lang="cs-CZ" sz="1400" cap="all" dirty="0" err="1">
                <a:latin typeface="Times New Roman" panose="02020603050405020304" pitchFamily="18" charset="0"/>
              </a:rPr>
              <a:t>Hollbach-Gromig</a:t>
            </a:r>
            <a:r>
              <a:rPr lang="cs-CZ" sz="1400" cap="all" dirty="0">
                <a:latin typeface="Times New Roman" panose="02020603050405020304" pitchFamily="18" charset="0"/>
              </a:rPr>
              <a:t>, B</a:t>
            </a:r>
            <a:r>
              <a:rPr lang="cs-CZ" sz="1400" dirty="0">
                <a:latin typeface="Times New Roman" panose="02020603050405020304" pitchFamily="18" charset="0"/>
              </a:rPr>
              <a:t>. (1995): </a:t>
            </a:r>
            <a:r>
              <a:rPr lang="cs-CZ" sz="1400" dirty="0" err="1">
                <a:latin typeface="Times New Roman" panose="02020603050405020304" pitchFamily="18" charset="0"/>
              </a:rPr>
              <a:t>Weiche</a:t>
            </a:r>
            <a:r>
              <a:rPr lang="cs-CZ" sz="1400" dirty="0">
                <a:latin typeface="Times New Roman" panose="02020603050405020304" pitchFamily="18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</a:rPr>
              <a:t>Standortfaktoren</a:t>
            </a:r>
            <a:r>
              <a:rPr lang="cs-CZ" sz="1400" dirty="0">
                <a:latin typeface="Times New Roman" panose="02020603050405020304" pitchFamily="18" charset="0"/>
              </a:rPr>
              <a:t>. </a:t>
            </a:r>
            <a:r>
              <a:rPr lang="cs-CZ" sz="1400" dirty="0" err="1">
                <a:latin typeface="Times New Roman" panose="02020603050405020304" pitchFamily="18" charset="0"/>
              </a:rPr>
              <a:t>Schriften</a:t>
            </a:r>
            <a:r>
              <a:rPr lang="cs-CZ" sz="1400" dirty="0">
                <a:latin typeface="Times New Roman" panose="02020603050405020304" pitchFamily="18" charset="0"/>
              </a:rPr>
              <a:t> des </a:t>
            </a:r>
            <a:r>
              <a:rPr lang="cs-CZ" sz="1400" dirty="0" err="1">
                <a:latin typeface="Times New Roman" panose="02020603050405020304" pitchFamily="18" charset="0"/>
              </a:rPr>
              <a:t>DeutschenInstitut</a:t>
            </a:r>
            <a:r>
              <a:rPr lang="cs-CZ" sz="1400" dirty="0">
                <a:latin typeface="Times New Roman" panose="02020603050405020304" pitchFamily="18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</a:rPr>
              <a:t>für</a:t>
            </a:r>
            <a:r>
              <a:rPr lang="cs-CZ" sz="1400" dirty="0">
                <a:latin typeface="Times New Roman" panose="02020603050405020304" pitchFamily="18" charset="0"/>
              </a:rPr>
              <a:t> Urbanistik Band, 89. </a:t>
            </a:r>
          </a:p>
        </p:txBody>
      </p:sp>
    </p:spTree>
    <p:extLst>
      <p:ext uri="{BB962C8B-B14F-4D97-AF65-F5344CB8AC3E}">
        <p14:creationId xmlns:p14="http://schemas.microsoft.com/office/powerpoint/2010/main" val="3265222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Výběr klíčových faktorů lokalizace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29" y="1936377"/>
            <a:ext cx="11716871" cy="4724400"/>
          </a:xfrm>
        </p:spPr>
        <p:txBody>
          <a:bodyPr anchor="t">
            <a:normAutofit/>
          </a:bodyPr>
          <a:lstStyle/>
          <a:p>
            <a:r>
              <a:rPr lang="cs-CZ" sz="2200" b="1" dirty="0">
                <a:solidFill>
                  <a:schemeClr val="accent1"/>
                </a:solidFill>
              </a:rPr>
              <a:t>tvrdé lokalizační faktory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dopravní napojení, komunální daně a poplatky, ceny za plochy, prostory a budovy, disponibilita kvalifikovaných lidských zdrojů, disponibilita ploch (průmyslové zóny), nebytových prostor a kanceláří, blízkost jiných závodů a vědeckovýzkumných zařízení</a:t>
            </a:r>
          </a:p>
          <a:p>
            <a:r>
              <a:rPr lang="cs-CZ" sz="2200" b="1" dirty="0">
                <a:solidFill>
                  <a:schemeClr val="accent1"/>
                </a:solidFill>
              </a:rPr>
              <a:t>měkké lokalizační faktory </a:t>
            </a:r>
            <a:r>
              <a:rPr lang="cs-CZ" sz="2000" dirty="0"/>
              <a:t>(významné je pro firmy </a:t>
            </a:r>
            <a:r>
              <a:rPr lang="cs-CZ" sz="2000" b="1" dirty="0"/>
              <a:t>udržení vysoce kvalifikované pracovní síly</a:t>
            </a:r>
            <a:r>
              <a:rPr lang="cs-CZ" sz="2000" dirty="0"/>
              <a:t>)</a:t>
            </a:r>
            <a:endParaRPr lang="cs-CZ" sz="2200" dirty="0"/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měkké podnikatelské faktory (významné je udržení vysoce kvalifikované pracovní síly)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vstřícnost veřejného sektoru k podnikání, image města a regionu, image a vzhled mikrolokality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měkké individuální lokalizační faktory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bydlení a okolí bydliště, kvalita životního prostředí, atraktivita města, atraktivita dalších lokalit v rámci regionu, kulturní nabídka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ADF3017-A46A-4BA7-8DDE-E8A536C83725}"/>
              </a:ext>
            </a:extLst>
          </p:cNvPr>
          <p:cNvSpPr/>
          <p:nvPr/>
        </p:nvSpPr>
        <p:spPr>
          <a:xfrm>
            <a:off x="170329" y="6233743"/>
            <a:ext cx="1158240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</a:rPr>
              <a:t>SLACH, O., RUMPEL, P., KOUTSKÝ, J. (2008): M</a:t>
            </a:r>
            <a:r>
              <a:rPr lang="cs-CZ" sz="1600" dirty="0">
                <a:latin typeface="TimesNewRoman"/>
              </a:rPr>
              <a:t>ě</a:t>
            </a:r>
            <a:r>
              <a:rPr lang="cs-CZ" sz="1600" dirty="0">
                <a:latin typeface="Times New Roman" panose="02020603050405020304" pitchFamily="18" charset="0"/>
              </a:rPr>
              <a:t>nící se význam tvrdých a m</a:t>
            </a:r>
            <a:r>
              <a:rPr lang="cs-CZ" sz="1600" dirty="0">
                <a:latin typeface="TimesNewRoman"/>
              </a:rPr>
              <a:t>ě</a:t>
            </a:r>
            <a:r>
              <a:rPr lang="cs-CZ" sz="1600" dirty="0">
                <a:latin typeface="Times New Roman" panose="02020603050405020304" pitchFamily="18" charset="0"/>
              </a:rPr>
              <a:t>kkých faktor</a:t>
            </a:r>
            <a:r>
              <a:rPr lang="cs-CZ" sz="1600" dirty="0">
                <a:latin typeface="TimesNewRoman"/>
              </a:rPr>
              <a:t>ů</a:t>
            </a:r>
            <a:r>
              <a:rPr lang="cs-CZ" sz="1600" dirty="0">
                <a:latin typeface="Times New Roman" panose="02020603050405020304" pitchFamily="18" charset="0"/>
              </a:rPr>
              <a:t>  rozvoje.  </a:t>
            </a:r>
            <a:r>
              <a:rPr lang="cs-CZ" sz="1600" i="1" dirty="0">
                <a:latin typeface="Times New Roman" panose="02020603050405020304" pitchFamily="18" charset="0"/>
              </a:rPr>
              <a:t>Sborník  přísp</a:t>
            </a:r>
            <a:r>
              <a:rPr lang="cs-CZ" sz="1600" i="1" dirty="0">
                <a:latin typeface="TimesNewRoman,Italic"/>
              </a:rPr>
              <a:t>ě</a:t>
            </a:r>
            <a:r>
              <a:rPr lang="cs-CZ" sz="1600" i="1" dirty="0">
                <a:latin typeface="Times New Roman" panose="02020603050405020304" pitchFamily="18" charset="0"/>
              </a:rPr>
              <a:t>vku  z  mezinárodního  kolokvia  o  regionálních  v</a:t>
            </a:r>
            <a:r>
              <a:rPr lang="cs-CZ" sz="1600" i="1" dirty="0">
                <a:latin typeface="TimesNewRoman,Italic"/>
              </a:rPr>
              <a:t>ě</a:t>
            </a:r>
            <a:r>
              <a:rPr lang="cs-CZ" sz="1600" i="1" dirty="0">
                <a:latin typeface="Times New Roman" panose="02020603050405020304" pitchFamily="18" charset="0"/>
              </a:rPr>
              <a:t>dách. </a:t>
            </a:r>
            <a:r>
              <a:rPr lang="it-IT" sz="1600" dirty="0">
                <a:latin typeface="Times New Roman" panose="02020603050405020304" pitchFamily="18" charset="0"/>
              </a:rPr>
              <a:t>Brno: Masarykova univerzita, 2008. s. 15-24. ISBN 978-80-210-4625-2</a:t>
            </a:r>
            <a:r>
              <a:rPr lang="cs-CZ" sz="1600" dirty="0">
                <a:latin typeface="Times New Roman" panose="02020603050405020304" pitchFamily="18" charset="0"/>
              </a:rPr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9149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Výběr faktorů lokalizace dle sféry vlivu faktoru (oblasti)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ADF3017-A46A-4BA7-8DDE-E8A536C83725}"/>
              </a:ext>
            </a:extLst>
          </p:cNvPr>
          <p:cNvSpPr/>
          <p:nvPr/>
        </p:nvSpPr>
        <p:spPr>
          <a:xfrm>
            <a:off x="170329" y="6155844"/>
            <a:ext cx="11851342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400" dirty="0">
                <a:latin typeface="Times New Roman" panose="02020603050405020304" pitchFamily="18" charset="0"/>
              </a:rPr>
              <a:t>SLACH, O., RUMPEL, P., KOUTSKÝ, J. (2008): M</a:t>
            </a:r>
            <a:r>
              <a:rPr lang="cs-CZ" sz="1400" dirty="0">
                <a:latin typeface="TimesNewRoman"/>
              </a:rPr>
              <a:t>ě</a:t>
            </a:r>
            <a:r>
              <a:rPr lang="cs-CZ" sz="1400" dirty="0">
                <a:latin typeface="Times New Roman" panose="02020603050405020304" pitchFamily="18" charset="0"/>
              </a:rPr>
              <a:t>nící se význam tvrdých a m</a:t>
            </a:r>
            <a:r>
              <a:rPr lang="cs-CZ" sz="1400" dirty="0">
                <a:latin typeface="TimesNewRoman"/>
              </a:rPr>
              <a:t>ě</a:t>
            </a:r>
            <a:r>
              <a:rPr lang="cs-CZ" sz="1400" dirty="0">
                <a:latin typeface="Times New Roman" panose="02020603050405020304" pitchFamily="18" charset="0"/>
              </a:rPr>
              <a:t>kkých faktor</a:t>
            </a:r>
            <a:r>
              <a:rPr lang="cs-CZ" sz="1400" dirty="0">
                <a:latin typeface="TimesNewRoman"/>
              </a:rPr>
              <a:t>ů</a:t>
            </a:r>
            <a:r>
              <a:rPr lang="cs-CZ" sz="1400" dirty="0">
                <a:latin typeface="Times New Roman" panose="02020603050405020304" pitchFamily="18" charset="0"/>
              </a:rPr>
              <a:t>  rozvoje.  </a:t>
            </a:r>
            <a:r>
              <a:rPr lang="cs-CZ" sz="1400" i="1" dirty="0">
                <a:latin typeface="Times New Roman" panose="02020603050405020304" pitchFamily="18" charset="0"/>
              </a:rPr>
              <a:t>Sborník  přísp</a:t>
            </a:r>
            <a:r>
              <a:rPr lang="cs-CZ" sz="1400" i="1" dirty="0">
                <a:latin typeface="TimesNewRoman,Italic"/>
              </a:rPr>
              <a:t>ě</a:t>
            </a:r>
            <a:r>
              <a:rPr lang="cs-CZ" sz="1400" i="1" dirty="0">
                <a:latin typeface="Times New Roman" panose="02020603050405020304" pitchFamily="18" charset="0"/>
              </a:rPr>
              <a:t>vku  z  mezinárodního  kolokvia  o  regionálních  v</a:t>
            </a:r>
            <a:r>
              <a:rPr lang="cs-CZ" sz="1400" i="1" dirty="0">
                <a:latin typeface="TimesNewRoman,Italic"/>
              </a:rPr>
              <a:t>ě</a:t>
            </a:r>
            <a:r>
              <a:rPr lang="cs-CZ" sz="1400" i="1" dirty="0">
                <a:latin typeface="Times New Roman" panose="02020603050405020304" pitchFamily="18" charset="0"/>
              </a:rPr>
              <a:t>dách. </a:t>
            </a:r>
            <a:r>
              <a:rPr lang="it-IT" sz="1400" dirty="0">
                <a:latin typeface="Times New Roman" panose="02020603050405020304" pitchFamily="18" charset="0"/>
              </a:rPr>
              <a:t>Brno: Masarykova univerzita, 2008. s. 15-24. ISBN 978-80-210-4625-2</a:t>
            </a:r>
            <a:r>
              <a:rPr lang="cs-CZ" sz="1400" dirty="0">
                <a:latin typeface="Times New Roman" panose="02020603050405020304" pitchFamily="18" charset="0"/>
              </a:rPr>
              <a:t>.</a:t>
            </a:r>
            <a:endParaRPr lang="cs-CZ" sz="14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DB82325-6E4B-4454-887E-4B3312FEE3A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0329" y="1871182"/>
          <a:ext cx="11851342" cy="411480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369497663"/>
                    </a:ext>
                  </a:extLst>
                </a:gridCol>
                <a:gridCol w="2563906">
                  <a:extLst>
                    <a:ext uri="{9D8B030D-6E8A-4147-A177-3AD203B41FA5}">
                      <a16:colId xmlns:a16="http://schemas.microsoft.com/office/drawing/2014/main" val="2095339240"/>
                    </a:ext>
                  </a:extLst>
                </a:gridCol>
                <a:gridCol w="3283502">
                  <a:extLst>
                    <a:ext uri="{9D8B030D-6E8A-4147-A177-3AD203B41FA5}">
                      <a16:colId xmlns:a16="http://schemas.microsoft.com/office/drawing/2014/main" val="601796718"/>
                    </a:ext>
                  </a:extLst>
                </a:gridCol>
                <a:gridCol w="3260734">
                  <a:extLst>
                    <a:ext uri="{9D8B030D-6E8A-4147-A177-3AD203B41FA5}">
                      <a16:colId xmlns:a16="http://schemas.microsoft.com/office/drawing/2014/main" val="598412002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Sféra vlivu faktoru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Typ faktoru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363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Tvrdý faktor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Měkký podnikatelský faktor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Měkký individuální faktor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902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Trh práce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Disponibilita zaměstnanci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Instituce ovlivňující trh práce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Pracovní příležitosti</a:t>
                      </a: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345613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Podnikatelské prostředí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Disponibilita plochami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Image průmyslových zón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Kvalita podnikatelské infrastruktury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23035640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Ceny, náklady, příjmy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Cena za nájmy, daně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Regionální rozdíly v nákladech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Regionální mzdové rozdíly</a:t>
                      </a: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1158865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Trhy, vazby, </a:t>
                      </a:r>
                      <a:r>
                        <a:rPr lang="cs-CZ" sz="1800" kern="1800" dirty="0">
                          <a:effectLst/>
                        </a:rPr>
                        <a:t>“</a:t>
                      </a:r>
                      <a:r>
                        <a:rPr lang="cs-CZ" sz="1800" kern="1800" dirty="0" err="1">
                          <a:effectLst/>
                        </a:rPr>
                        <a:t>networks</a:t>
                      </a:r>
                      <a:r>
                        <a:rPr lang="cs-CZ" sz="1800" kern="1800" dirty="0">
                          <a:effectLst/>
                        </a:rPr>
                        <a:t>“</a:t>
                      </a:r>
                      <a:endParaRPr lang="cs-CZ" sz="1800" dirty="0">
                        <a:effectLst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Blízkost dodavatelů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Spolupráce s úřady práce školami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Sociální kvalita prostředí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34186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Geografická poloha města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Dostupnost zákazníků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Geoekonomická poloha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Geologická poloha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32007969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Flexibilita, Iniciativa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Mentalita zaměstnanců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Krajová specifika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833907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Ekonomické klima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Vztah státu k podnikatelům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1727277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Image, tradice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Image města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Image lokality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10598062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Kultura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Památky, divadla apod.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Sponsoring</a:t>
                      </a:r>
                      <a:r>
                        <a:rPr lang="cs-CZ" sz="1800" dirty="0">
                          <a:effectLst/>
                        </a:rPr>
                        <a:t> kultury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Dostupnost kultury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29409812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Kvalita lokality města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Vzhled města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1339853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Bydlení a volný čas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Dostupnost volných bytů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Náklady, kvalita institucí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2709551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Kvalita životního prostředí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Čistota vzduchu a vody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Postoje v ochraně ŽP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71" marR="40371" marT="0" marB="0" anchor="ctr"/>
                </a:tc>
                <a:extLst>
                  <a:ext uri="{0D108BD9-81ED-4DB2-BD59-A6C34878D82A}">
                    <a16:rowId xmlns:a16="http://schemas.microsoft.com/office/drawing/2014/main" val="3187931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90577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2169</TotalTime>
  <Words>1564</Words>
  <Application>Microsoft Office PowerPoint</Application>
  <PresentationFormat>Širokoúhlá obrazovka</PresentationFormat>
  <Paragraphs>138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TimesNewRoman</vt:lpstr>
      <vt:lpstr>TimesNewRoman,Italic</vt:lpstr>
      <vt:lpstr>Wingdings 2</vt:lpstr>
      <vt:lpstr>Dividenda</vt:lpstr>
      <vt:lpstr>Prostorová ekonomie</vt:lpstr>
      <vt:lpstr>lokalizace</vt:lpstr>
      <vt:lpstr>úrovně lokalizace</vt:lpstr>
      <vt:lpstr>Lokalizační faktory</vt:lpstr>
      <vt:lpstr>Lokalizační faktory: Členění</vt:lpstr>
      <vt:lpstr>Lokalizační faktory</vt:lpstr>
      <vt:lpstr>Lokalizační faktory</vt:lpstr>
      <vt:lpstr>Výběr klíčových faktorů lokalizace</vt:lpstr>
      <vt:lpstr>Výběr faktorů lokalizace dle sféry vlivu faktoru (oblasti)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194</cp:revision>
  <cp:lastPrinted>2024-10-09T06:24:08Z</cp:lastPrinted>
  <dcterms:created xsi:type="dcterms:W3CDTF">2017-12-11T08:34:25Z</dcterms:created>
  <dcterms:modified xsi:type="dcterms:W3CDTF">2024-10-09T06:29:11Z</dcterms:modified>
</cp:coreProperties>
</file>