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handoutMasterIdLst>
    <p:handoutMasterId r:id="rId15"/>
  </p:handoutMasterIdLst>
  <p:sldIdLst>
    <p:sldId id="256" r:id="rId2"/>
    <p:sldId id="277" r:id="rId3"/>
    <p:sldId id="334" r:id="rId4"/>
    <p:sldId id="335" r:id="rId5"/>
    <p:sldId id="310" r:id="rId6"/>
    <p:sldId id="326" r:id="rId7"/>
    <p:sldId id="323" r:id="rId8"/>
    <p:sldId id="330" r:id="rId9"/>
    <p:sldId id="337" r:id="rId10"/>
    <p:sldId id="333" r:id="rId11"/>
    <p:sldId id="329" r:id="rId12"/>
    <p:sldId id="340" r:id="rId13"/>
    <p:sldId id="276"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10.10.2024</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785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684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171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6698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620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859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4978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627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480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10/10/2024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291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10/10/2024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062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10/10/2024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689477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Prostorová ekonomie</a:t>
            </a:r>
            <a:endParaRPr lang="en-US" sz="4400" dirty="0"/>
          </a:p>
        </p:txBody>
      </p:sp>
      <p:sp>
        <p:nvSpPr>
          <p:cNvPr id="3" name="Podnadpis 2"/>
          <p:cNvSpPr>
            <a:spLocks noGrp="1"/>
          </p:cNvSpPr>
          <p:nvPr>
            <p:ph type="subTitle" idx="1"/>
          </p:nvPr>
        </p:nvSpPr>
        <p:spPr/>
        <p:txBody>
          <a:bodyPr>
            <a:normAutofit/>
          </a:bodyPr>
          <a:lstStyle/>
          <a:p>
            <a:r>
              <a:rPr lang="cs-CZ" sz="2800" dirty="0"/>
              <a:t>Doc. Ing. </a:t>
            </a:r>
            <a:r>
              <a:rPr lang="cs-CZ" sz="2800"/>
              <a:t>Kamila Turečková, Ph.D., MBA</a:t>
            </a:r>
            <a:endParaRPr lang="cs-CZ" sz="2800" dirty="0"/>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979055" y="3666836"/>
            <a:ext cx="10595682" cy="2623624"/>
          </a:xfrm>
          <a:prstGeom prst="rect">
            <a:avLst/>
          </a:prstGeom>
        </p:spPr>
        <p:txBody>
          <a:bodyPr vert="horz" lIns="91440" tIns="45720" rIns="91440" bIns="45720" rtlCol="0" anchor="t">
            <a:normAutofit fontScale="92500" lnSpcReduction="1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4000" dirty="0">
                <a:solidFill>
                  <a:schemeClr val="accent2">
                    <a:lumMod val="40000"/>
                    <a:lumOff val="60000"/>
                  </a:schemeClr>
                </a:solidFill>
              </a:rPr>
              <a:t>NPEKP/NKEKP</a:t>
            </a:r>
          </a:p>
          <a:p>
            <a:pPr algn="r"/>
            <a:r>
              <a:rPr lang="cs-CZ" sz="4400" dirty="0">
                <a:solidFill>
                  <a:schemeClr val="accent4">
                    <a:lumMod val="20000"/>
                    <a:lumOff val="80000"/>
                  </a:schemeClr>
                </a:solidFill>
              </a:rPr>
              <a:t>6) Lokalizace                     průmyslových činností a aglomerační efekty</a:t>
            </a:r>
            <a:endParaRPr lang="en-US" sz="4400" dirty="0">
              <a:solidFill>
                <a:schemeClr val="accent4">
                  <a:lumMod val="20000"/>
                  <a:lumOff val="80000"/>
                </a:schemeClr>
              </a:solidFill>
            </a:endParaRPr>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Weber; </a:t>
            </a:r>
            <a:r>
              <a:rPr lang="cs-CZ" sz="3100" b="1" dirty="0"/>
              <a:t>Náklady na pracovní sílu a </a:t>
            </a:r>
            <a:r>
              <a:rPr lang="cs-CZ" sz="3100" b="1" dirty="0" err="1"/>
              <a:t>izodapany</a:t>
            </a:r>
            <a:endParaRPr lang="cs-CZ" sz="3100" dirty="0"/>
          </a:p>
        </p:txBody>
      </p:sp>
      <p:sp>
        <p:nvSpPr>
          <p:cNvPr id="3" name="Zástupný symbol pro obsah 2"/>
          <p:cNvSpPr>
            <a:spLocks noGrp="1"/>
          </p:cNvSpPr>
          <p:nvPr>
            <p:ph idx="1"/>
          </p:nvPr>
        </p:nvSpPr>
        <p:spPr>
          <a:xfrm>
            <a:off x="-1" y="1865745"/>
            <a:ext cx="5185611" cy="4992255"/>
          </a:xfrm>
        </p:spPr>
        <p:txBody>
          <a:bodyPr anchor="t">
            <a:normAutofit/>
          </a:bodyPr>
          <a:lstStyle/>
          <a:p>
            <a:r>
              <a:rPr lang="cs-CZ" sz="2000" b="1" dirty="0">
                <a:solidFill>
                  <a:schemeClr val="tx1"/>
                </a:solidFill>
              </a:rPr>
              <a:t>náklady na pracovní sílu </a:t>
            </a:r>
            <a:r>
              <a:rPr lang="cs-CZ" sz="2000" dirty="0">
                <a:solidFill>
                  <a:schemeClr val="tx1"/>
                </a:solidFill>
              </a:rPr>
              <a:t>– firma je ochotna opustit místo s minimálními dopravními náklady pouze tehdy, jestliže zvýšení dopravních nákladů bude převýšeno snížením nákladů mzdových (pracovní náklady se v regionech liší)</a:t>
            </a:r>
          </a:p>
          <a:p>
            <a:pPr lvl="0"/>
            <a:r>
              <a:rPr lang="cs-CZ" sz="2000" dirty="0">
                <a:solidFill>
                  <a:schemeClr val="tx1"/>
                </a:solidFill>
              </a:rPr>
              <a:t>nalezení nového optimálního místa pomocí </a:t>
            </a:r>
            <a:r>
              <a:rPr lang="cs-CZ" sz="2000" b="1" dirty="0" err="1">
                <a:solidFill>
                  <a:schemeClr val="tx1"/>
                </a:solidFill>
              </a:rPr>
              <a:t>izodapan</a:t>
            </a:r>
            <a:r>
              <a:rPr lang="cs-CZ" sz="2000" dirty="0">
                <a:solidFill>
                  <a:schemeClr val="tx1"/>
                </a:solidFill>
              </a:rPr>
              <a:t> (pomyslné křivky v prostoru, které spojují místa se stejným zvýšením jednotkových dopravních nákladů od místa prodeje, resp. body lokalizace firmy, ve kterých jsou celkové náklady identické)</a:t>
            </a:r>
          </a:p>
          <a:p>
            <a:pPr lvl="0"/>
            <a:r>
              <a:rPr lang="cs-CZ" sz="2000" dirty="0" err="1">
                <a:solidFill>
                  <a:schemeClr val="tx1"/>
                </a:solidFill>
              </a:rPr>
              <a:t>izodapany</a:t>
            </a:r>
            <a:r>
              <a:rPr lang="cs-CZ" sz="2000" dirty="0">
                <a:solidFill>
                  <a:schemeClr val="tx1"/>
                </a:solidFill>
              </a:rPr>
              <a:t> – tj. izočáry představující stejnou úroveň nákladů</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5" name="Picture 3">
            <a:extLst>
              <a:ext uri="{FF2B5EF4-FFF2-40B4-BE49-F238E27FC236}">
                <a16:creationId xmlns:a16="http://schemas.microsoft.com/office/drawing/2014/main" id="{FB9E3EA9-DEBE-4C5A-B5B7-E182C978183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28510" y="2083350"/>
            <a:ext cx="6663490" cy="4311099"/>
          </a:xfrm>
          <a:prstGeom prst="rect">
            <a:avLst/>
          </a:prstGeom>
          <a:noFill/>
          <a:ln w="9525">
            <a:solidFill>
              <a:srgbClr val="000000"/>
            </a:solidFill>
            <a:round/>
            <a:headEnd/>
            <a:tailEnd/>
          </a:ln>
          <a:extLst/>
        </p:spPr>
      </p:pic>
    </p:spTree>
    <p:extLst>
      <p:ext uri="{BB962C8B-B14F-4D97-AF65-F5344CB8AC3E}">
        <p14:creationId xmlns:p14="http://schemas.microsoft.com/office/powerpoint/2010/main" val="4003197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66FCD3-AF23-4F6C-A3B4-7181402AA80B}"/>
              </a:ext>
            </a:extLst>
          </p:cNvPr>
          <p:cNvSpPr>
            <a:spLocks noGrp="1"/>
          </p:cNvSpPr>
          <p:nvPr>
            <p:ph type="title"/>
          </p:nvPr>
        </p:nvSpPr>
        <p:spPr>
          <a:xfrm>
            <a:off x="392934" y="600635"/>
            <a:ext cx="11029616" cy="1200366"/>
          </a:xfrm>
        </p:spPr>
        <p:txBody>
          <a:bodyPr>
            <a:normAutofit fontScale="90000"/>
          </a:bodyPr>
          <a:lstStyle/>
          <a:p>
            <a:br>
              <a:rPr lang="cs-CZ" sz="3600" dirty="0"/>
            </a:br>
            <a:r>
              <a:rPr lang="cs-CZ" sz="4900" dirty="0"/>
              <a:t>úspory (obecně)</a:t>
            </a:r>
            <a:endParaRPr lang="cs-CZ" sz="3600" dirty="0"/>
          </a:p>
        </p:txBody>
      </p:sp>
      <p:sp>
        <p:nvSpPr>
          <p:cNvPr id="3" name="Zástupný symbol pro obsah 2">
            <a:extLst>
              <a:ext uri="{FF2B5EF4-FFF2-40B4-BE49-F238E27FC236}">
                <a16:creationId xmlns:a16="http://schemas.microsoft.com/office/drawing/2014/main" id="{34DC3697-B7F1-4748-8886-6C13861E1F38}"/>
              </a:ext>
            </a:extLst>
          </p:cNvPr>
          <p:cNvSpPr>
            <a:spLocks noGrp="1"/>
          </p:cNvSpPr>
          <p:nvPr>
            <p:ph idx="1"/>
          </p:nvPr>
        </p:nvSpPr>
        <p:spPr>
          <a:xfrm>
            <a:off x="0" y="2008093"/>
            <a:ext cx="12192000" cy="4823013"/>
          </a:xfrm>
        </p:spPr>
        <p:txBody>
          <a:bodyPr anchor="t">
            <a:normAutofit fontScale="92500" lnSpcReduction="20000"/>
          </a:bodyPr>
          <a:lstStyle/>
          <a:p>
            <a:r>
              <a:rPr lang="cs-CZ" sz="2400" b="1" dirty="0"/>
              <a:t>vnitřní</a:t>
            </a:r>
            <a:r>
              <a:rPr lang="cs-CZ" sz="2400" dirty="0"/>
              <a:t> (interní/endogenní) – vznikají faktory nacházející se </a:t>
            </a:r>
            <a:r>
              <a:rPr lang="cs-CZ" sz="2400" b="1" dirty="0"/>
              <a:t>uvnitř</a:t>
            </a:r>
            <a:r>
              <a:rPr lang="cs-CZ" sz="2400" dirty="0"/>
              <a:t> firmy (firma např. rozšíří výrobní kapacity, zlepší technologii výroby, lepší dělba práce apod.), obvykle přímo vyplývají z rozsahu produkce</a:t>
            </a:r>
          </a:p>
          <a:p>
            <a:pPr lvl="1"/>
            <a:r>
              <a:rPr lang="cs-CZ" sz="2200" b="1" dirty="0">
                <a:solidFill>
                  <a:schemeClr val="accent2">
                    <a:lumMod val="50000"/>
                  </a:schemeClr>
                </a:solidFill>
              </a:rPr>
              <a:t>úspory z rozsahu </a:t>
            </a:r>
            <a:r>
              <a:rPr lang="cs-CZ" sz="2200" dirty="0"/>
              <a:t>(</a:t>
            </a:r>
            <a:r>
              <a:rPr lang="cs-CZ" sz="2200" dirty="0" err="1"/>
              <a:t>economies</a:t>
            </a:r>
            <a:r>
              <a:rPr lang="cs-CZ" sz="2200" dirty="0"/>
              <a:t> </a:t>
            </a:r>
            <a:r>
              <a:rPr lang="cs-CZ" sz="2200" dirty="0" err="1"/>
              <a:t>of</a:t>
            </a:r>
            <a:r>
              <a:rPr lang="cs-CZ" sz="2200" dirty="0"/>
              <a:t> </a:t>
            </a:r>
            <a:r>
              <a:rPr lang="cs-CZ" sz="2200" dirty="0" err="1"/>
              <a:t>scale</a:t>
            </a:r>
            <a:r>
              <a:rPr lang="cs-CZ" sz="2200" dirty="0"/>
              <a:t>) jsou pojem z oboru mikroekonomie, pod kterým se rozumí výhody, které skýtá provoz či výroba ve větším měřítku</a:t>
            </a:r>
          </a:p>
          <a:p>
            <a:pPr lvl="2"/>
            <a:r>
              <a:rPr lang="cs-CZ" sz="2000" dirty="0"/>
              <a:t>náklady na výrobu dodatečné jednotky klesají s rostoucím objemem výroby</a:t>
            </a:r>
          </a:p>
          <a:p>
            <a:pPr lvl="1"/>
            <a:r>
              <a:rPr lang="cs-CZ" sz="2200" b="1" dirty="0">
                <a:solidFill>
                  <a:schemeClr val="accent2">
                    <a:lumMod val="50000"/>
                  </a:schemeClr>
                </a:solidFill>
              </a:rPr>
              <a:t>úspory ze specializace </a:t>
            </a:r>
            <a:r>
              <a:rPr lang="cs-CZ" sz="2200" dirty="0"/>
              <a:t>– přínosy vzniklé z prohlubování specializace</a:t>
            </a:r>
          </a:p>
          <a:p>
            <a:r>
              <a:rPr lang="cs-CZ" sz="2400" b="1" dirty="0"/>
              <a:t>vnější</a:t>
            </a:r>
            <a:r>
              <a:rPr lang="cs-CZ" sz="2400" dirty="0"/>
              <a:t> (externí/exogenní;  </a:t>
            </a:r>
            <a:r>
              <a:rPr lang="cs-CZ" sz="2400" b="1" dirty="0">
                <a:solidFill>
                  <a:schemeClr val="accent1">
                    <a:lumMod val="75000"/>
                  </a:schemeClr>
                </a:solidFill>
              </a:rPr>
              <a:t>AGLOMERČNÍ</a:t>
            </a:r>
            <a:r>
              <a:rPr lang="cs-CZ" sz="2400" dirty="0"/>
              <a:t>) – vznikají díky faktorům mimo firmu, firma jich dosahuje expanzí odvětví, kterého je součástí, obecným růstem kvalifikace pracovní síly, nalezením nových surovinových zdrojů, účastí v klastru, implementace inovací a technologických postupů, zlepšení infrastruktury apod.</a:t>
            </a:r>
            <a:endParaRPr lang="cs-CZ" sz="2600" b="1" dirty="0">
              <a:solidFill>
                <a:schemeClr val="accent6">
                  <a:lumMod val="50000"/>
                </a:schemeClr>
              </a:solidFill>
            </a:endParaRPr>
          </a:p>
          <a:p>
            <a:pPr lvl="1"/>
            <a:r>
              <a:rPr lang="cs-CZ" sz="2200" b="1" dirty="0">
                <a:solidFill>
                  <a:schemeClr val="accent6">
                    <a:lumMod val="50000"/>
                  </a:schemeClr>
                </a:solidFill>
              </a:rPr>
              <a:t>lokalizační faktory </a:t>
            </a:r>
            <a:r>
              <a:rPr lang="cs-CZ" sz="2200" dirty="0"/>
              <a:t>(</a:t>
            </a:r>
            <a:r>
              <a:rPr lang="cs-CZ" sz="2200" dirty="0" err="1"/>
              <a:t>localization</a:t>
            </a:r>
            <a:r>
              <a:rPr lang="cs-CZ" sz="2200" dirty="0"/>
              <a:t> </a:t>
            </a:r>
            <a:r>
              <a:rPr lang="cs-CZ" sz="2200" dirty="0" err="1"/>
              <a:t>factors</a:t>
            </a:r>
            <a:r>
              <a:rPr lang="cs-CZ" sz="2200" dirty="0"/>
              <a:t>) - specifické vlastnosti daných míst, které mají vliv na umístění socioekonomických aktivit ve formě </a:t>
            </a:r>
            <a:r>
              <a:rPr lang="cs-CZ" sz="2400" b="1" dirty="0">
                <a:solidFill>
                  <a:schemeClr val="accent5">
                    <a:lumMod val="50000"/>
                  </a:schemeClr>
                </a:solidFill>
              </a:rPr>
              <a:t>úspor z lokalizace </a:t>
            </a:r>
            <a:r>
              <a:rPr lang="cs-CZ" sz="2200" dirty="0"/>
              <a:t>(v různé míře je mohou dosahovat všechny jednotky lokalizované v daném prostoru a projevuje se zejména růstem produktivity a poklesem nákladů)</a:t>
            </a:r>
          </a:p>
          <a:p>
            <a:pPr lvl="1"/>
            <a:r>
              <a:rPr lang="cs-CZ" sz="2400" dirty="0">
                <a:solidFill>
                  <a:schemeClr val="tx1"/>
                </a:solidFill>
              </a:rPr>
              <a:t>patří zde také tzv. </a:t>
            </a:r>
            <a:r>
              <a:rPr lang="cs-CZ" sz="2400" b="1" dirty="0">
                <a:solidFill>
                  <a:schemeClr val="accent5">
                    <a:lumMod val="50000"/>
                  </a:schemeClr>
                </a:solidFill>
              </a:rPr>
              <a:t>úspory z urbanizace</a:t>
            </a:r>
            <a:r>
              <a:rPr lang="cs-CZ" sz="2400" dirty="0">
                <a:solidFill>
                  <a:schemeClr val="tx1"/>
                </a:solidFill>
              </a:rPr>
              <a:t>, které vyplývají z koncentrace obyvatelstva (dostupnost kvalifikované pracovní síly, možnosti kooperace a vyšší specializace apod.)</a:t>
            </a:r>
          </a:p>
        </p:txBody>
      </p:sp>
      <p:sp>
        <p:nvSpPr>
          <p:cNvPr id="5" name="Obdélník 4">
            <a:extLst>
              <a:ext uri="{FF2B5EF4-FFF2-40B4-BE49-F238E27FC236}">
                <a16:creationId xmlns:a16="http://schemas.microsoft.com/office/drawing/2014/main" id="{979F599E-DAB9-46C2-9B69-2B2E89D01E12}"/>
              </a:ext>
            </a:extLst>
          </p:cNvPr>
          <p:cNvSpPr/>
          <p:nvPr/>
        </p:nvSpPr>
        <p:spPr>
          <a:xfrm>
            <a:off x="9789460" y="61531"/>
            <a:ext cx="2330824" cy="1477328"/>
          </a:xfrm>
          <a:prstGeom prst="rect">
            <a:avLst/>
          </a:prstGeom>
          <a:solidFill>
            <a:schemeClr val="accent5">
              <a:lumMod val="20000"/>
              <a:lumOff val="80000"/>
            </a:schemeClr>
          </a:solidFill>
        </p:spPr>
        <p:txBody>
          <a:bodyPr wrap="square">
            <a:spAutoFit/>
          </a:bodyPr>
          <a:lstStyle/>
          <a:p>
            <a:r>
              <a:rPr lang="cs-CZ" dirty="0">
                <a:latin typeface="Calibri" panose="020F0502020204030204" pitchFamily="34" charset="0"/>
                <a:ea typeface="Calibri" panose="020F0502020204030204" pitchFamily="34" charset="0"/>
                <a:cs typeface="Times New Roman" panose="02020603050405020304" pitchFamily="18" charset="0"/>
              </a:rPr>
              <a:t>difúze inovací = snadné předávání inovativních postupů v rámci prostorově koncentrovaných firem</a:t>
            </a:r>
            <a:endParaRPr lang="cs-CZ" dirty="0"/>
          </a:p>
        </p:txBody>
      </p:sp>
      <p:sp>
        <p:nvSpPr>
          <p:cNvPr id="6" name="Obdélník 5">
            <a:extLst>
              <a:ext uri="{FF2B5EF4-FFF2-40B4-BE49-F238E27FC236}">
                <a16:creationId xmlns:a16="http://schemas.microsoft.com/office/drawing/2014/main" id="{2C4F2272-3D43-4ABD-903E-92EE681E5BE0}"/>
              </a:ext>
            </a:extLst>
          </p:cNvPr>
          <p:cNvSpPr/>
          <p:nvPr/>
        </p:nvSpPr>
        <p:spPr>
          <a:xfrm>
            <a:off x="5505088" y="61531"/>
            <a:ext cx="4177553" cy="1477328"/>
          </a:xfrm>
          <a:prstGeom prst="rect">
            <a:avLst/>
          </a:prstGeom>
          <a:solidFill>
            <a:schemeClr val="accent3">
              <a:lumMod val="20000"/>
              <a:lumOff val="80000"/>
            </a:schemeClr>
          </a:solidFill>
        </p:spPr>
        <p:txBody>
          <a:bodyPr wrap="square">
            <a:spAutoFit/>
          </a:bodyPr>
          <a:lstStyle/>
          <a:p>
            <a:pPr>
              <a:spcAft>
                <a:spcPts val="0"/>
              </a:spcAft>
            </a:pPr>
            <a:r>
              <a:rPr lang="cs-CZ" dirty="0">
                <a:latin typeface="Calibri" panose="020F0502020204030204" pitchFamily="34" charset="0"/>
                <a:cs typeface="Times New Roman" panose="02020603050405020304" pitchFamily="18" charset="0"/>
              </a:rPr>
              <a:t>úspory z lokalizace = </a:t>
            </a:r>
            <a:r>
              <a:rPr lang="cs-CZ" dirty="0"/>
              <a:t>využití dostupné infrastruktury a snížení dopravních nákladů, sdílení obslužných závodů či stejných technologií, difúze inovací</a:t>
            </a:r>
            <a:r>
              <a:rPr lang="cs-CZ" dirty="0">
                <a:latin typeface="Calibri" panose="020F0502020204030204" pitchFamily="34" charset="0"/>
                <a:cs typeface="Times New Roman" panose="02020603050405020304" pitchFamily="18" charset="0"/>
              </a:rPr>
              <a:t>, zesílení vazeb mezi podniky a tvorba vztahů </a:t>
            </a:r>
          </a:p>
        </p:txBody>
      </p:sp>
    </p:spTree>
    <p:extLst>
      <p:ext uri="{BB962C8B-B14F-4D97-AF65-F5344CB8AC3E}">
        <p14:creationId xmlns:p14="http://schemas.microsoft.com/office/powerpoint/2010/main" val="2122306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66FCD3-AF23-4F6C-A3B4-7181402AA80B}"/>
              </a:ext>
            </a:extLst>
          </p:cNvPr>
          <p:cNvSpPr>
            <a:spLocks noGrp="1"/>
          </p:cNvSpPr>
          <p:nvPr>
            <p:ph type="title"/>
          </p:nvPr>
        </p:nvSpPr>
        <p:spPr/>
        <p:txBody>
          <a:bodyPr>
            <a:normAutofit/>
          </a:bodyPr>
          <a:lstStyle/>
          <a:p>
            <a:r>
              <a:rPr lang="cs-CZ" sz="3600" dirty="0"/>
              <a:t>Aglomerační efekty</a:t>
            </a:r>
          </a:p>
        </p:txBody>
      </p:sp>
      <p:sp>
        <p:nvSpPr>
          <p:cNvPr id="3" name="Zástupný symbol pro obsah 2">
            <a:extLst>
              <a:ext uri="{FF2B5EF4-FFF2-40B4-BE49-F238E27FC236}">
                <a16:creationId xmlns:a16="http://schemas.microsoft.com/office/drawing/2014/main" id="{34DC3697-B7F1-4748-8886-6C13861E1F38}"/>
              </a:ext>
            </a:extLst>
          </p:cNvPr>
          <p:cNvSpPr>
            <a:spLocks noGrp="1"/>
          </p:cNvSpPr>
          <p:nvPr>
            <p:ph idx="1"/>
          </p:nvPr>
        </p:nvSpPr>
        <p:spPr>
          <a:xfrm>
            <a:off x="0" y="2026025"/>
            <a:ext cx="12079127" cy="4831976"/>
          </a:xfrm>
        </p:spPr>
        <p:txBody>
          <a:bodyPr anchor="t">
            <a:normAutofit fontScale="85000" lnSpcReduction="20000"/>
          </a:bodyPr>
          <a:lstStyle/>
          <a:p>
            <a:r>
              <a:rPr lang="cs-CZ" sz="2400" dirty="0">
                <a:solidFill>
                  <a:schemeClr val="tx1"/>
                </a:solidFill>
              </a:rPr>
              <a:t>jsou to efekty, které vyplývají z </a:t>
            </a:r>
            <a:r>
              <a:rPr lang="cs-CZ" sz="2400" b="1" dirty="0">
                <a:solidFill>
                  <a:schemeClr val="accent3">
                    <a:lumMod val="50000"/>
                  </a:schemeClr>
                </a:solidFill>
              </a:rPr>
              <a:t>koncentrace </a:t>
            </a:r>
            <a:r>
              <a:rPr lang="cs-CZ" sz="2400" dirty="0">
                <a:solidFill>
                  <a:schemeClr val="tx1"/>
                </a:solidFill>
              </a:rPr>
              <a:t>(prostorové blízkosti) firem a obyvatel </a:t>
            </a:r>
            <a:r>
              <a:rPr lang="cs-CZ" sz="2400" dirty="0">
                <a:solidFill>
                  <a:schemeClr val="tx1"/>
                </a:solidFill>
                <a:latin typeface="Times New Roman" panose="02020603050405020304" pitchFamily="18" charset="0"/>
                <a:cs typeface="Times New Roman" panose="02020603050405020304" pitchFamily="18" charset="0"/>
              </a:rPr>
              <a:t>→ </a:t>
            </a:r>
            <a:r>
              <a:rPr lang="cs-CZ" sz="2400" dirty="0">
                <a:solidFill>
                  <a:schemeClr val="tx1"/>
                </a:solidFill>
              </a:rPr>
              <a:t>soustředěním trhu pracovních sil a ostatních výrobních faktorů do malého místa </a:t>
            </a:r>
          </a:p>
          <a:p>
            <a:r>
              <a:rPr lang="cs-CZ" sz="2400" b="1" dirty="0">
                <a:solidFill>
                  <a:schemeClr val="tx1"/>
                </a:solidFill>
              </a:rPr>
              <a:t>zvláštní typ externalit </a:t>
            </a:r>
            <a:r>
              <a:rPr lang="cs-CZ" sz="2400" dirty="0">
                <a:solidFill>
                  <a:schemeClr val="tx1"/>
                </a:solidFill>
              </a:rPr>
              <a:t>spojených s koncentrací socioekonomických aktivit </a:t>
            </a:r>
            <a:r>
              <a:rPr lang="cs-CZ" sz="2400" dirty="0">
                <a:solidFill>
                  <a:schemeClr val="tx1"/>
                </a:solidFill>
                <a:latin typeface="Times New Roman" panose="02020603050405020304" pitchFamily="18" charset="0"/>
                <a:cs typeface="Times New Roman" panose="02020603050405020304" pitchFamily="18" charset="0"/>
              </a:rPr>
              <a:t>→</a:t>
            </a:r>
            <a:r>
              <a:rPr lang="cs-CZ" sz="2400" dirty="0">
                <a:solidFill>
                  <a:schemeClr val="tx1"/>
                </a:solidFill>
              </a:rPr>
              <a:t> čím vyšší koncentrace, tím vyšší jsou aglomerační efekty</a:t>
            </a:r>
          </a:p>
          <a:p>
            <a:r>
              <a:rPr lang="cs-CZ" sz="2400" b="1" dirty="0">
                <a:solidFill>
                  <a:schemeClr val="accent6">
                    <a:lumMod val="50000"/>
                  </a:schemeClr>
                </a:solidFill>
              </a:rPr>
              <a:t>pozitivní (aglomerační výhody, úspory ) a negativní (aglomerační nevýhody, náklady)</a:t>
            </a:r>
          </a:p>
          <a:p>
            <a:pPr lvl="1"/>
            <a:r>
              <a:rPr lang="cs-CZ" sz="2300" dirty="0">
                <a:solidFill>
                  <a:schemeClr val="tx1"/>
                </a:solidFill>
              </a:rPr>
              <a:t>pozitivní vedou k prohlubování koncentrace a lokalizaci dalších subjektům, zatímco negativní efekty povedou k jejich dislokaci</a:t>
            </a:r>
          </a:p>
          <a:p>
            <a:pPr lvl="1"/>
            <a:r>
              <a:rPr lang="cs-CZ" sz="2300" dirty="0">
                <a:solidFill>
                  <a:schemeClr val="tx1"/>
                </a:solidFill>
              </a:rPr>
              <a:t>aglomerační úspory mají vliv na produkční funkci dané firmy → snižují její náklady a poskytují dané firmě konkurenční výhodu (mají podobu úspor nákladů na infrastrukturu, možností využívat speciální služby nebo provozy, snížení dopravních nákladů; úspory jsou realizovány na základě spolupráce mezi firmami apod. (společná železniční vlečka, bezpečnostní systém)</a:t>
            </a:r>
          </a:p>
          <a:p>
            <a:pPr lvl="1"/>
            <a:r>
              <a:rPr lang="cs-CZ" sz="2300" dirty="0">
                <a:solidFill>
                  <a:schemeClr val="tx1"/>
                </a:solidFill>
              </a:rPr>
              <a:t>na určitém stupni prostorové koncentrace se mohou zvyšovat náklady - rostoucí ceny pozemků, přetížená infrastruktura – ohrožení kvality životního prostředí. Podle Webera se při překročení určité absorpční kapacity prostoru začínají projevovat tendence k umísťování mimo tato místa prostorové koncentrace a převládají deglomerační faktory (</a:t>
            </a:r>
            <a:r>
              <a:rPr lang="cs-CZ" sz="2300" b="1" i="1" dirty="0">
                <a:solidFill>
                  <a:schemeClr val="accent1">
                    <a:lumMod val="90000"/>
                    <a:lumOff val="10000"/>
                  </a:schemeClr>
                </a:solidFill>
              </a:rPr>
              <a:t>deglomerační</a:t>
            </a:r>
            <a:r>
              <a:rPr lang="cs-CZ" sz="2300" b="1" dirty="0">
                <a:solidFill>
                  <a:schemeClr val="accent1">
                    <a:lumMod val="90000"/>
                    <a:lumOff val="10000"/>
                  </a:schemeClr>
                </a:solidFill>
              </a:rPr>
              <a:t> faktory </a:t>
            </a:r>
            <a:r>
              <a:rPr lang="cs-CZ" sz="2300" dirty="0">
                <a:solidFill>
                  <a:schemeClr val="tx1"/>
                </a:solidFill>
                <a:latin typeface="Times New Roman" panose="02020603050405020304" pitchFamily="18" charset="0"/>
                <a:cs typeface="Times New Roman" panose="02020603050405020304" pitchFamily="18" charset="0"/>
              </a:rPr>
              <a:t>→</a:t>
            </a:r>
            <a:r>
              <a:rPr lang="cs-CZ" sz="2300" dirty="0">
                <a:solidFill>
                  <a:schemeClr val="tx1"/>
                </a:solidFill>
              </a:rPr>
              <a:t> faktory, které zapříčiňují rozptýlení výroby)</a:t>
            </a:r>
            <a:endParaRPr lang="cs-CZ" sz="2200" dirty="0">
              <a:solidFill>
                <a:schemeClr val="tx1"/>
              </a:solidFill>
            </a:endParaRPr>
          </a:p>
          <a:p>
            <a:r>
              <a:rPr lang="cs-CZ" sz="2400" dirty="0">
                <a:solidFill>
                  <a:schemeClr val="tx1"/>
                </a:solidFill>
              </a:rPr>
              <a:t>rozeznáváme je na úrovni jednotlivých subjektů (zejména firem), odvětví či daného místa</a:t>
            </a:r>
          </a:p>
        </p:txBody>
      </p:sp>
      <p:sp>
        <p:nvSpPr>
          <p:cNvPr id="7" name="TextovéPole 6">
            <a:extLst>
              <a:ext uri="{FF2B5EF4-FFF2-40B4-BE49-F238E27FC236}">
                <a16:creationId xmlns:a16="http://schemas.microsoft.com/office/drawing/2014/main" id="{84C5DD63-F740-4295-8BBB-9740387BFC8F}"/>
              </a:ext>
            </a:extLst>
          </p:cNvPr>
          <p:cNvSpPr txBox="1"/>
          <p:nvPr/>
        </p:nvSpPr>
        <p:spPr>
          <a:xfrm>
            <a:off x="6355976" y="190212"/>
            <a:ext cx="5723151" cy="1200329"/>
          </a:xfrm>
          <a:prstGeom prst="rect">
            <a:avLst/>
          </a:prstGeom>
          <a:solidFill>
            <a:schemeClr val="accent1">
              <a:lumMod val="10000"/>
              <a:lumOff val="90000"/>
            </a:schemeClr>
          </a:solidFill>
        </p:spPr>
        <p:txBody>
          <a:bodyPr wrap="square" rtlCol="0">
            <a:spAutoFit/>
          </a:bodyPr>
          <a:lstStyle/>
          <a:p>
            <a:r>
              <a:rPr lang="cs-CZ" dirty="0"/>
              <a:t>aglomerační úspory jsou součástí </a:t>
            </a:r>
            <a:r>
              <a:rPr lang="cs-CZ" b="1" dirty="0"/>
              <a:t>vnějších úspor (definované Alfredem </a:t>
            </a:r>
            <a:r>
              <a:rPr lang="cs-CZ" b="1" dirty="0" err="1"/>
              <a:t>Marshallem</a:t>
            </a:r>
            <a:r>
              <a:rPr lang="cs-CZ" b="1" dirty="0"/>
              <a:t>; 1920)</a:t>
            </a:r>
            <a:r>
              <a:rPr lang="cs-CZ" dirty="0"/>
              <a:t>, získané díky existenci jiných subjektů nebo veřejnou disponibilitou některých zdrojů (např. kvalitní veřejný vzdělávací systém)</a:t>
            </a:r>
          </a:p>
        </p:txBody>
      </p:sp>
    </p:spTree>
    <p:extLst>
      <p:ext uri="{BB962C8B-B14F-4D97-AF65-F5344CB8AC3E}">
        <p14:creationId xmlns:p14="http://schemas.microsoft.com/office/powerpoint/2010/main" val="3393999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4865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1) Jednodimenzionální lokalizační modely</a:t>
            </a:r>
            <a:endParaRPr lang="cs-CZ" sz="3600" dirty="0"/>
          </a:p>
        </p:txBody>
      </p:sp>
      <p:sp>
        <p:nvSpPr>
          <p:cNvPr id="3" name="Zástupný symbol pro obsah 2"/>
          <p:cNvSpPr>
            <a:spLocks noGrp="1"/>
          </p:cNvSpPr>
          <p:nvPr>
            <p:ph idx="1"/>
          </p:nvPr>
        </p:nvSpPr>
        <p:spPr>
          <a:xfrm>
            <a:off x="221673" y="1967345"/>
            <a:ext cx="11637818" cy="4784436"/>
          </a:xfrm>
        </p:spPr>
        <p:txBody>
          <a:bodyPr anchor="t">
            <a:normAutofit lnSpcReduction="10000"/>
          </a:bodyPr>
          <a:lstStyle/>
          <a:p>
            <a:r>
              <a:rPr lang="cs-CZ" sz="2400" dirty="0">
                <a:solidFill>
                  <a:schemeClr val="tx1"/>
                </a:solidFill>
              </a:rPr>
              <a:t>nejjednodušší modely lokalizace průmyslových činností</a:t>
            </a:r>
          </a:p>
          <a:p>
            <a:r>
              <a:rPr lang="cs-CZ" sz="2400" dirty="0">
                <a:solidFill>
                  <a:schemeClr val="tx1"/>
                </a:solidFill>
              </a:rPr>
              <a:t>firmy se zde rozhodují o své lokalizaci pouze na základě optimální vzdálenosti ke dvěma výrobních faktorům (vstupům, zdrojům)</a:t>
            </a:r>
          </a:p>
          <a:p>
            <a:pPr lvl="1"/>
            <a:r>
              <a:rPr lang="cs-CZ" sz="2200" dirty="0">
                <a:solidFill>
                  <a:schemeClr val="tx1"/>
                </a:solidFill>
              </a:rPr>
              <a:t>tyto dva zdroje se nacházejí v místě M1 a M2</a:t>
            </a:r>
          </a:p>
          <a:p>
            <a:r>
              <a:rPr lang="cs-CZ" sz="2400" dirty="0">
                <a:solidFill>
                  <a:schemeClr val="tx1"/>
                </a:solidFill>
              </a:rPr>
              <a:t>objem vstupů (jejich váha – v tunách), vzdálenost od jejich naleziště (místa výskytu) a náklady na jejich přepravu (náklady tunu a kilometr) na  tvoří celkové dopravní náklady (</a:t>
            </a:r>
            <a:r>
              <a:rPr lang="cs-CZ" sz="2400" dirty="0" err="1">
                <a:solidFill>
                  <a:schemeClr val="tx1"/>
                </a:solidFill>
              </a:rPr>
              <a:t>total</a:t>
            </a:r>
            <a:r>
              <a:rPr lang="cs-CZ" sz="2400" dirty="0">
                <a:solidFill>
                  <a:schemeClr val="tx1"/>
                </a:solidFill>
              </a:rPr>
              <a:t> </a:t>
            </a:r>
            <a:r>
              <a:rPr lang="cs-CZ" sz="2400" dirty="0" err="1">
                <a:solidFill>
                  <a:schemeClr val="tx1"/>
                </a:solidFill>
              </a:rPr>
              <a:t>transportation</a:t>
            </a:r>
            <a:r>
              <a:rPr lang="cs-CZ" sz="2400" dirty="0">
                <a:solidFill>
                  <a:schemeClr val="tx1"/>
                </a:solidFill>
              </a:rPr>
              <a:t> </a:t>
            </a:r>
            <a:r>
              <a:rPr lang="cs-CZ" sz="2400" dirty="0" err="1">
                <a:solidFill>
                  <a:schemeClr val="tx1"/>
                </a:solidFill>
              </a:rPr>
              <a:t>costs</a:t>
            </a:r>
            <a:r>
              <a:rPr lang="cs-CZ" sz="2400" dirty="0">
                <a:solidFill>
                  <a:schemeClr val="tx1"/>
                </a:solidFill>
              </a:rPr>
              <a:t>):</a:t>
            </a:r>
          </a:p>
          <a:p>
            <a:pPr marL="0" indent="0">
              <a:buNone/>
            </a:pPr>
            <a:r>
              <a:rPr lang="cs-CZ" sz="2400" dirty="0">
                <a:solidFill>
                  <a:schemeClr val="tx1"/>
                </a:solidFill>
              </a:rPr>
              <a:t>						</a:t>
            </a:r>
            <a:r>
              <a:rPr lang="cs-CZ" sz="2400" b="1" dirty="0">
                <a:solidFill>
                  <a:schemeClr val="tx1"/>
                </a:solidFill>
              </a:rPr>
              <a:t>TTC= m</a:t>
            </a:r>
            <a:r>
              <a:rPr lang="cs-CZ" sz="2400" b="1" baseline="-25000" dirty="0">
                <a:solidFill>
                  <a:schemeClr val="tx1"/>
                </a:solidFill>
              </a:rPr>
              <a:t>1</a:t>
            </a:r>
            <a:r>
              <a:rPr lang="cs-CZ" sz="2400" b="1" dirty="0">
                <a:solidFill>
                  <a:schemeClr val="tx1"/>
                </a:solidFill>
              </a:rPr>
              <a:t>t</a:t>
            </a:r>
            <a:r>
              <a:rPr lang="cs-CZ" sz="2400" b="1" baseline="-25000" dirty="0">
                <a:solidFill>
                  <a:schemeClr val="tx1"/>
                </a:solidFill>
              </a:rPr>
              <a:t>1</a:t>
            </a:r>
            <a:r>
              <a:rPr lang="cs-CZ" sz="2400" b="1" dirty="0">
                <a:solidFill>
                  <a:schemeClr val="tx1"/>
                </a:solidFill>
              </a:rPr>
              <a:t>d</a:t>
            </a:r>
            <a:r>
              <a:rPr lang="cs-CZ" sz="2400" b="1" baseline="-25000" dirty="0">
                <a:solidFill>
                  <a:schemeClr val="tx1"/>
                </a:solidFill>
              </a:rPr>
              <a:t>1</a:t>
            </a:r>
            <a:r>
              <a:rPr lang="cs-CZ" sz="2400" b="1" dirty="0">
                <a:solidFill>
                  <a:schemeClr val="tx1"/>
                </a:solidFill>
              </a:rPr>
              <a:t> + m</a:t>
            </a:r>
            <a:r>
              <a:rPr lang="cs-CZ" sz="2400" b="1" baseline="-25000" dirty="0">
                <a:solidFill>
                  <a:schemeClr val="tx1"/>
                </a:solidFill>
              </a:rPr>
              <a:t>2</a:t>
            </a:r>
            <a:r>
              <a:rPr lang="cs-CZ" sz="2400" b="1" dirty="0">
                <a:solidFill>
                  <a:schemeClr val="tx1"/>
                </a:solidFill>
              </a:rPr>
              <a:t>t</a:t>
            </a:r>
            <a:r>
              <a:rPr lang="cs-CZ" sz="2400" b="1" baseline="-25000" dirty="0">
                <a:solidFill>
                  <a:schemeClr val="tx1"/>
                </a:solidFill>
              </a:rPr>
              <a:t>2</a:t>
            </a:r>
            <a:r>
              <a:rPr lang="cs-CZ" sz="2400" b="1" dirty="0">
                <a:solidFill>
                  <a:schemeClr val="tx1"/>
                </a:solidFill>
              </a:rPr>
              <a:t>d</a:t>
            </a:r>
            <a:r>
              <a:rPr lang="cs-CZ" sz="2400" b="1" baseline="-25000" dirty="0">
                <a:solidFill>
                  <a:schemeClr val="tx1"/>
                </a:solidFill>
              </a:rPr>
              <a:t>2</a:t>
            </a:r>
            <a:endParaRPr lang="cs-CZ" sz="2200" b="1" baseline="-25000" dirty="0">
              <a:solidFill>
                <a:schemeClr val="tx1"/>
              </a:solidFill>
            </a:endParaRPr>
          </a:p>
          <a:p>
            <a:pPr lvl="1"/>
            <a:r>
              <a:rPr lang="cs-CZ" sz="2200" i="1" dirty="0">
                <a:solidFill>
                  <a:schemeClr val="tx1"/>
                </a:solidFill>
              </a:rPr>
              <a:t>m</a:t>
            </a:r>
            <a:r>
              <a:rPr lang="cs-CZ" sz="2200" dirty="0">
                <a:solidFill>
                  <a:schemeClr val="tx1"/>
                </a:solidFill>
              </a:rPr>
              <a:t> je váha jednotlivých vstupů</a:t>
            </a:r>
          </a:p>
          <a:p>
            <a:pPr lvl="1"/>
            <a:r>
              <a:rPr lang="cs-CZ" sz="2200" i="1" dirty="0">
                <a:solidFill>
                  <a:schemeClr val="tx1"/>
                </a:solidFill>
              </a:rPr>
              <a:t>d</a:t>
            </a:r>
            <a:r>
              <a:rPr lang="cs-CZ" sz="2200" dirty="0">
                <a:solidFill>
                  <a:schemeClr val="tx1"/>
                </a:solidFill>
              </a:rPr>
              <a:t> dílčí vzdálenost od vstupu m</a:t>
            </a:r>
            <a:r>
              <a:rPr lang="cs-CZ" sz="2200" baseline="-25000" dirty="0">
                <a:solidFill>
                  <a:schemeClr val="tx1"/>
                </a:solidFill>
              </a:rPr>
              <a:t>1</a:t>
            </a:r>
            <a:r>
              <a:rPr lang="cs-CZ" sz="2200" dirty="0">
                <a:solidFill>
                  <a:schemeClr val="tx1"/>
                </a:solidFill>
              </a:rPr>
              <a:t> a m</a:t>
            </a:r>
            <a:r>
              <a:rPr lang="cs-CZ" sz="2200" baseline="-25000" dirty="0">
                <a:solidFill>
                  <a:schemeClr val="tx1"/>
                </a:solidFill>
              </a:rPr>
              <a:t>2</a:t>
            </a:r>
          </a:p>
          <a:p>
            <a:pPr lvl="1"/>
            <a:r>
              <a:rPr lang="cs-CZ" sz="2200" i="1" dirty="0">
                <a:solidFill>
                  <a:schemeClr val="tx1"/>
                </a:solidFill>
              </a:rPr>
              <a:t>t</a:t>
            </a:r>
            <a:r>
              <a:rPr lang="cs-CZ" sz="2200" dirty="0">
                <a:solidFill>
                  <a:schemeClr val="tx1"/>
                </a:solidFill>
              </a:rPr>
              <a:t> jsou náklady na přepravu tuny na kilometr</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a:t>
            </a:fld>
            <a:endParaRPr lang="en-US" dirty="0"/>
          </a:p>
        </p:txBody>
      </p:sp>
      <p:sp>
        <p:nvSpPr>
          <p:cNvPr id="8" name="TextovéPole 7"/>
          <p:cNvSpPr txBox="1"/>
          <p:nvPr/>
        </p:nvSpPr>
        <p:spPr>
          <a:xfrm>
            <a:off x="6903126" y="4720456"/>
            <a:ext cx="5288874" cy="2031325"/>
          </a:xfrm>
          <a:prstGeom prst="rect">
            <a:avLst/>
          </a:prstGeom>
          <a:solidFill>
            <a:schemeClr val="accent5">
              <a:lumMod val="20000"/>
              <a:lumOff val="80000"/>
            </a:schemeClr>
          </a:solidFill>
        </p:spPr>
        <p:txBody>
          <a:bodyPr wrap="square" rtlCol="0">
            <a:spAutoFit/>
          </a:bodyPr>
          <a:lstStyle/>
          <a:p>
            <a:r>
              <a:rPr lang="cs-CZ" dirty="0"/>
              <a:t>Jaké budou celkové dopravní náklady, pokud 70 tun uhlí dovážíme z 20ti kilometrové vzdálenosti, zatímco 150 tun dřeva ze vzdálenosti 45 kilometrů. Dopravní náklady uhlí činí 50 korun za tunu a kilometr a tuna dřeva nás stojí 25 korun/kilometr?</a:t>
            </a:r>
          </a:p>
          <a:p>
            <a:r>
              <a:rPr lang="cs-CZ" dirty="0"/>
              <a:t>TTC=70.20.50 + 150.45.25</a:t>
            </a:r>
          </a:p>
          <a:p>
            <a:r>
              <a:rPr lang="cs-CZ" dirty="0"/>
              <a:t>TTC=70000 + 168750 = </a:t>
            </a:r>
            <a:r>
              <a:rPr lang="cs-CZ" u="sng" dirty="0"/>
              <a:t>238750</a:t>
            </a:r>
          </a:p>
        </p:txBody>
      </p:sp>
    </p:spTree>
    <p:extLst>
      <p:ext uri="{BB962C8B-B14F-4D97-AF65-F5344CB8AC3E}">
        <p14:creationId xmlns:p14="http://schemas.microsoft.com/office/powerpoint/2010/main" val="1100312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stretch>
            <a:fillRect/>
          </a:stretch>
        </p:blipFill>
        <p:spPr>
          <a:xfrm>
            <a:off x="7263114" y="3617259"/>
            <a:ext cx="4758557" cy="3240741"/>
          </a:xfrm>
          <a:prstGeom prst="rect">
            <a:avLst/>
          </a:prstGeom>
        </p:spPr>
      </p:pic>
      <p:sp>
        <p:nvSpPr>
          <p:cNvPr id="2" name="Nadpis 1"/>
          <p:cNvSpPr>
            <a:spLocks noGrp="1"/>
          </p:cNvSpPr>
          <p:nvPr>
            <p:ph type="title"/>
          </p:nvPr>
        </p:nvSpPr>
        <p:spPr/>
        <p:txBody>
          <a:bodyPr>
            <a:normAutofit fontScale="90000"/>
          </a:bodyPr>
          <a:lstStyle/>
          <a:p>
            <a:r>
              <a:rPr lang="cs-CZ" sz="3600" b="1" dirty="0"/>
              <a:t>1) Jednodimenzionální lokalizační modely</a:t>
            </a:r>
            <a:br>
              <a:rPr lang="cs-CZ" sz="3600" b="1" dirty="0"/>
            </a:br>
            <a:r>
              <a:rPr lang="cs-CZ" sz="3600" b="1" dirty="0"/>
              <a:t>konstantní dopravní tarify</a:t>
            </a:r>
            <a:endParaRPr lang="cs-CZ" sz="3600" dirty="0"/>
          </a:p>
        </p:txBody>
      </p:sp>
      <p:sp>
        <p:nvSpPr>
          <p:cNvPr id="3" name="Zástupný symbol pro obsah 2"/>
          <p:cNvSpPr>
            <a:spLocks noGrp="1"/>
          </p:cNvSpPr>
          <p:nvPr>
            <p:ph idx="1"/>
          </p:nvPr>
        </p:nvSpPr>
        <p:spPr>
          <a:xfrm>
            <a:off x="94129" y="1967345"/>
            <a:ext cx="11927542" cy="2080220"/>
          </a:xfrm>
        </p:spPr>
        <p:txBody>
          <a:bodyPr anchor="t">
            <a:normAutofit lnSpcReduction="10000"/>
          </a:bodyPr>
          <a:lstStyle/>
          <a:p>
            <a:r>
              <a:rPr lang="cs-CZ" sz="2400" dirty="0">
                <a:solidFill>
                  <a:schemeClr val="tx1"/>
                </a:solidFill>
              </a:rPr>
              <a:t>náklady na přepravu tuny na kilometr (</a:t>
            </a:r>
            <a:r>
              <a:rPr lang="cs-CZ" sz="2400" i="1" dirty="0">
                <a:solidFill>
                  <a:schemeClr val="tx1"/>
                </a:solidFill>
              </a:rPr>
              <a:t>t</a:t>
            </a:r>
            <a:r>
              <a:rPr lang="cs-CZ" sz="2400" dirty="0">
                <a:solidFill>
                  <a:schemeClr val="tx1"/>
                </a:solidFill>
              </a:rPr>
              <a:t>) se pro oba vstupy nemění – jsou fixní</a:t>
            </a:r>
          </a:p>
          <a:p>
            <a:r>
              <a:rPr lang="cs-CZ" sz="2400" dirty="0">
                <a:solidFill>
                  <a:schemeClr val="tx1"/>
                </a:solidFill>
              </a:rPr>
              <a:t>dopravní náklady rostou lineárně se zvětšující se vzdálenosti od naleziště vstupu M1, resp. M2</a:t>
            </a:r>
            <a:endParaRPr lang="cs-CZ" sz="2400" baseline="-25000" dirty="0">
              <a:solidFill>
                <a:schemeClr val="tx1"/>
              </a:solidFill>
            </a:endParaRPr>
          </a:p>
          <a:p>
            <a:r>
              <a:rPr lang="cs-CZ" sz="2400" dirty="0">
                <a:solidFill>
                  <a:schemeClr val="tx1"/>
                </a:solidFill>
              </a:rPr>
              <a:t>firma se rozhoduje o lokalizaci v místě, kde dosahuje </a:t>
            </a:r>
            <a:r>
              <a:rPr lang="cs-CZ" sz="2400" b="1" dirty="0">
                <a:solidFill>
                  <a:schemeClr val="tx1"/>
                </a:solidFill>
              </a:rPr>
              <a:t>minimálních</a:t>
            </a:r>
            <a:r>
              <a:rPr lang="cs-CZ" sz="2400" dirty="0">
                <a:solidFill>
                  <a:schemeClr val="tx1"/>
                </a:solidFill>
              </a:rPr>
              <a:t> </a:t>
            </a:r>
            <a:r>
              <a:rPr lang="cs-CZ" sz="2400" b="1" dirty="0">
                <a:solidFill>
                  <a:schemeClr val="tx1"/>
                </a:solidFill>
              </a:rPr>
              <a:t>dopravních nákladů </a:t>
            </a:r>
            <a:r>
              <a:rPr lang="cs-CZ" sz="2400" dirty="0">
                <a:solidFill>
                  <a:schemeClr val="tx1"/>
                </a:solidFill>
              </a:rPr>
              <a:t>(minimum TTC, kde TTC=m</a:t>
            </a:r>
            <a:r>
              <a:rPr lang="cs-CZ" sz="2400" baseline="-25000" dirty="0">
                <a:solidFill>
                  <a:schemeClr val="tx1"/>
                </a:solidFill>
              </a:rPr>
              <a:t>1</a:t>
            </a:r>
            <a:r>
              <a:rPr lang="cs-CZ" sz="2400" dirty="0">
                <a:solidFill>
                  <a:schemeClr val="tx1"/>
                </a:solidFill>
              </a:rPr>
              <a:t>t</a:t>
            </a:r>
            <a:r>
              <a:rPr lang="cs-CZ" sz="2400" baseline="-25000" dirty="0">
                <a:solidFill>
                  <a:schemeClr val="tx1"/>
                </a:solidFill>
              </a:rPr>
              <a:t>1</a:t>
            </a:r>
            <a:r>
              <a:rPr lang="cs-CZ" sz="2400" dirty="0">
                <a:solidFill>
                  <a:schemeClr val="tx1"/>
                </a:solidFill>
              </a:rPr>
              <a:t>d</a:t>
            </a:r>
            <a:r>
              <a:rPr lang="cs-CZ" sz="2400" baseline="-25000" dirty="0">
                <a:solidFill>
                  <a:schemeClr val="tx1"/>
                </a:solidFill>
              </a:rPr>
              <a:t>1</a:t>
            </a:r>
            <a:r>
              <a:rPr lang="cs-CZ" sz="2400" dirty="0">
                <a:solidFill>
                  <a:schemeClr val="tx1"/>
                </a:solidFill>
              </a:rPr>
              <a:t>+m</a:t>
            </a:r>
            <a:r>
              <a:rPr lang="cs-CZ" sz="2400" baseline="-25000" dirty="0">
                <a:solidFill>
                  <a:schemeClr val="tx1"/>
                </a:solidFill>
              </a:rPr>
              <a:t>2</a:t>
            </a:r>
            <a:r>
              <a:rPr lang="cs-CZ" sz="2400" dirty="0">
                <a:solidFill>
                  <a:schemeClr val="tx1"/>
                </a:solidFill>
              </a:rPr>
              <a:t>t</a:t>
            </a:r>
            <a:r>
              <a:rPr lang="cs-CZ" sz="2400" baseline="-25000" dirty="0">
                <a:solidFill>
                  <a:schemeClr val="tx1"/>
                </a:solidFill>
              </a:rPr>
              <a:t>2</a:t>
            </a:r>
            <a:r>
              <a:rPr lang="cs-CZ" sz="2400" dirty="0">
                <a:solidFill>
                  <a:schemeClr val="tx1"/>
                </a:solidFill>
              </a:rPr>
              <a:t>d</a:t>
            </a:r>
            <a:r>
              <a:rPr lang="cs-CZ" sz="2400" baseline="-25000" dirty="0">
                <a:solidFill>
                  <a:schemeClr val="tx1"/>
                </a:solidFill>
              </a:rPr>
              <a:t>2</a:t>
            </a:r>
            <a:r>
              <a:rPr lang="cs-CZ" sz="2400" dirty="0">
                <a:solidFill>
                  <a:schemeClr val="tx1"/>
                </a:solidFill>
              </a:rPr>
              <a:t>)</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sp>
        <p:nvSpPr>
          <p:cNvPr id="6" name="TextovéPole 5"/>
          <p:cNvSpPr txBox="1"/>
          <p:nvPr/>
        </p:nvSpPr>
        <p:spPr>
          <a:xfrm>
            <a:off x="47065" y="4298954"/>
            <a:ext cx="7263114" cy="2446824"/>
          </a:xfrm>
          <a:prstGeom prst="rect">
            <a:avLst/>
          </a:prstGeom>
          <a:solidFill>
            <a:schemeClr val="accent1">
              <a:lumMod val="10000"/>
              <a:lumOff val="90000"/>
            </a:schemeClr>
          </a:solidFill>
        </p:spPr>
        <p:txBody>
          <a:bodyPr wrap="square" rtlCol="0">
            <a:spAutoFit/>
          </a:bodyPr>
          <a:lstStyle/>
          <a:p>
            <a:pPr marL="285750" indent="-285750">
              <a:buFont typeface="Arial" panose="020B0604020202020204" pitchFamily="34" charset="0"/>
              <a:buChar char="•"/>
            </a:pPr>
            <a:r>
              <a:rPr lang="cs-CZ" sz="1700" dirty="0"/>
              <a:t>v bodech umístění vstupů (v nalezištích) jsou dopravní náklady na daný vstup nulové, náklady na druhý vstup jsou maximální</a:t>
            </a:r>
          </a:p>
          <a:p>
            <a:pPr marL="285750" indent="-285750">
              <a:buFont typeface="Arial" panose="020B0604020202020204" pitchFamily="34" charset="0"/>
              <a:buChar char="•"/>
            </a:pPr>
            <a:r>
              <a:rPr lang="cs-CZ" sz="1700" dirty="0"/>
              <a:t>firma se rozhoduje o své lokalizaci podle křivky celkových dopravních nákladů – tam kde je funkce „nejníže“, tam umístí svou firmu</a:t>
            </a:r>
          </a:p>
          <a:p>
            <a:pPr marL="285750" indent="-285750">
              <a:buFont typeface="Arial" panose="020B0604020202020204" pitchFamily="34" charset="0"/>
              <a:buChar char="•"/>
            </a:pPr>
            <a:r>
              <a:rPr lang="cs-CZ" sz="1700" dirty="0"/>
              <a:t>v modelu s konstantními dopravními tarify bude řešením umístění firmy vždy lokalizace v místě jednoho ze vstupů (neplatí, pokud budou shodné náklady na přepravu pro oba vstupy (funkce TTC by byla vertikální), pak by se firma mohla lokalizovat kdekoli, protože TCC by byly kdekoli mezi nalezišti totožné</a:t>
            </a:r>
          </a:p>
        </p:txBody>
      </p:sp>
      <p:sp>
        <p:nvSpPr>
          <p:cNvPr id="7" name="Ovál 6"/>
          <p:cNvSpPr/>
          <p:nvPr/>
        </p:nvSpPr>
        <p:spPr>
          <a:xfrm rot="610757">
            <a:off x="7680912" y="6302350"/>
            <a:ext cx="252000" cy="252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extLst>
      <p:ext uri="{BB962C8B-B14F-4D97-AF65-F5344CB8AC3E}">
        <p14:creationId xmlns:p14="http://schemas.microsoft.com/office/powerpoint/2010/main" val="2270171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1) Jednodimenzionální lokalizační modely</a:t>
            </a:r>
            <a:br>
              <a:rPr lang="cs-CZ" sz="3600" b="1" dirty="0"/>
            </a:br>
            <a:r>
              <a:rPr lang="cs-CZ" sz="3600" b="1" dirty="0"/>
              <a:t>rostoucí či klesající dopravní tarify</a:t>
            </a:r>
            <a:endParaRPr lang="cs-CZ" sz="3600" dirty="0"/>
          </a:p>
        </p:txBody>
      </p:sp>
      <p:sp>
        <p:nvSpPr>
          <p:cNvPr id="3" name="Zástupný symbol pro obsah 2"/>
          <p:cNvSpPr>
            <a:spLocks noGrp="1"/>
          </p:cNvSpPr>
          <p:nvPr>
            <p:ph idx="1"/>
          </p:nvPr>
        </p:nvSpPr>
        <p:spPr>
          <a:xfrm>
            <a:off x="94129" y="1967345"/>
            <a:ext cx="11927542" cy="2147455"/>
          </a:xfrm>
        </p:spPr>
        <p:txBody>
          <a:bodyPr anchor="t">
            <a:normAutofit lnSpcReduction="10000"/>
          </a:bodyPr>
          <a:lstStyle/>
          <a:p>
            <a:r>
              <a:rPr lang="cs-CZ" sz="2400" dirty="0">
                <a:solidFill>
                  <a:schemeClr val="tx1"/>
                </a:solidFill>
              </a:rPr>
              <a:t>náklady na přepravu tuny na kilometr (</a:t>
            </a:r>
            <a:r>
              <a:rPr lang="cs-CZ" sz="2400" i="1" dirty="0">
                <a:solidFill>
                  <a:schemeClr val="tx1"/>
                </a:solidFill>
              </a:rPr>
              <a:t>t</a:t>
            </a:r>
            <a:r>
              <a:rPr lang="cs-CZ" sz="2400" dirty="0">
                <a:solidFill>
                  <a:schemeClr val="tx1"/>
                </a:solidFill>
              </a:rPr>
              <a:t>) se pro oba vstupy mění – jsou variabilní</a:t>
            </a:r>
          </a:p>
          <a:p>
            <a:r>
              <a:rPr lang="cs-CZ" sz="2400" dirty="0">
                <a:solidFill>
                  <a:schemeClr val="tx1"/>
                </a:solidFill>
              </a:rPr>
              <a:t>dopravní náklady rostou progresivně nebo degresivně se zvětšující se vzdálenosti od naleziště vstupu M1, resp. M2</a:t>
            </a:r>
            <a:endParaRPr lang="cs-CZ" sz="2400" baseline="-25000" dirty="0">
              <a:solidFill>
                <a:schemeClr val="tx1"/>
              </a:solidFill>
            </a:endParaRPr>
          </a:p>
          <a:p>
            <a:r>
              <a:rPr lang="cs-CZ" sz="2400" dirty="0">
                <a:solidFill>
                  <a:schemeClr val="tx1"/>
                </a:solidFill>
              </a:rPr>
              <a:t>pořád platí, že se firma rozhoduje o lokalizaci v místě, kde dosahuje </a:t>
            </a:r>
            <a:r>
              <a:rPr lang="cs-CZ" sz="2400" b="1" dirty="0">
                <a:solidFill>
                  <a:schemeClr val="tx1"/>
                </a:solidFill>
              </a:rPr>
              <a:t>minimálních</a:t>
            </a:r>
            <a:r>
              <a:rPr lang="cs-CZ" sz="2400" dirty="0">
                <a:solidFill>
                  <a:schemeClr val="tx1"/>
                </a:solidFill>
              </a:rPr>
              <a:t> </a:t>
            </a:r>
            <a:r>
              <a:rPr lang="cs-CZ" sz="2400" b="1" dirty="0">
                <a:solidFill>
                  <a:schemeClr val="tx1"/>
                </a:solidFill>
              </a:rPr>
              <a:t>dopravních nákladů</a:t>
            </a:r>
            <a:endParaRPr lang="cs-CZ" sz="24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8" name="Obrázek 7"/>
          <p:cNvPicPr>
            <a:picLocks noChangeAspect="1"/>
          </p:cNvPicPr>
          <p:nvPr/>
        </p:nvPicPr>
        <p:blipFill>
          <a:blip r:embed="rId2"/>
          <a:stretch>
            <a:fillRect/>
          </a:stretch>
        </p:blipFill>
        <p:spPr>
          <a:xfrm>
            <a:off x="94129" y="3898651"/>
            <a:ext cx="4496427" cy="2924583"/>
          </a:xfrm>
          <a:prstGeom prst="rect">
            <a:avLst/>
          </a:prstGeom>
        </p:spPr>
      </p:pic>
      <p:sp>
        <p:nvSpPr>
          <p:cNvPr id="5" name="TextovéPole 4"/>
          <p:cNvSpPr txBox="1"/>
          <p:nvPr/>
        </p:nvSpPr>
        <p:spPr>
          <a:xfrm>
            <a:off x="9201299" y="4114800"/>
            <a:ext cx="2820372" cy="2185214"/>
          </a:xfrm>
          <a:prstGeom prst="rect">
            <a:avLst/>
          </a:prstGeom>
          <a:solidFill>
            <a:schemeClr val="accent6">
              <a:lumMod val="20000"/>
              <a:lumOff val="80000"/>
            </a:schemeClr>
          </a:solidFill>
        </p:spPr>
        <p:txBody>
          <a:bodyPr wrap="square" rtlCol="0">
            <a:spAutoFit/>
          </a:bodyPr>
          <a:lstStyle/>
          <a:p>
            <a:r>
              <a:rPr lang="cs-CZ" sz="1700" dirty="0"/>
              <a:t>Pokud bychom pracovali ještě navíc s fixními přirážkami (např. nástupní taxou), pak budou dílčí i celkové nákladové dopravní funkce totožné, jen budou posunuty vzhůru o hodnotu přirážky.</a:t>
            </a:r>
          </a:p>
        </p:txBody>
      </p:sp>
      <p:pic>
        <p:nvPicPr>
          <p:cNvPr id="10" name="Obrázek 9">
            <a:extLst>
              <a:ext uri="{FF2B5EF4-FFF2-40B4-BE49-F238E27FC236}">
                <a16:creationId xmlns:a16="http://schemas.microsoft.com/office/drawing/2014/main" id="{AB87AB30-DF53-49B3-AC50-FF35A233D7CC}"/>
              </a:ext>
            </a:extLst>
          </p:cNvPr>
          <p:cNvPicPr>
            <a:picLocks noChangeAspect="1"/>
          </p:cNvPicPr>
          <p:nvPr/>
        </p:nvPicPr>
        <p:blipFill>
          <a:blip r:embed="rId3"/>
          <a:stretch>
            <a:fillRect/>
          </a:stretch>
        </p:blipFill>
        <p:spPr>
          <a:xfrm>
            <a:off x="3207258" y="3284982"/>
            <a:ext cx="5777484" cy="288036"/>
          </a:xfrm>
          <a:prstGeom prst="rect">
            <a:avLst/>
          </a:prstGeom>
        </p:spPr>
      </p:pic>
      <p:pic>
        <p:nvPicPr>
          <p:cNvPr id="13" name="Obrázek 12">
            <a:extLst>
              <a:ext uri="{FF2B5EF4-FFF2-40B4-BE49-F238E27FC236}">
                <a16:creationId xmlns:a16="http://schemas.microsoft.com/office/drawing/2014/main" id="{0D6EBDBC-B27C-4C66-BF6B-FC6DEB7C2718}"/>
              </a:ext>
            </a:extLst>
          </p:cNvPr>
          <p:cNvPicPr>
            <a:picLocks noChangeAspect="1"/>
          </p:cNvPicPr>
          <p:nvPr/>
        </p:nvPicPr>
        <p:blipFill>
          <a:blip r:embed="rId4"/>
          <a:stretch>
            <a:fillRect/>
          </a:stretch>
        </p:blipFill>
        <p:spPr>
          <a:xfrm>
            <a:off x="4590556" y="3878723"/>
            <a:ext cx="4374259" cy="2964437"/>
          </a:xfrm>
          <a:prstGeom prst="rect">
            <a:avLst/>
          </a:prstGeom>
        </p:spPr>
      </p:pic>
    </p:spTree>
    <p:extLst>
      <p:ext uri="{BB962C8B-B14F-4D97-AF65-F5344CB8AC3E}">
        <p14:creationId xmlns:p14="http://schemas.microsoft.com/office/powerpoint/2010/main" val="3819242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2) </a:t>
            </a:r>
            <a:r>
              <a:rPr lang="cs-CZ" sz="3600" b="1" dirty="0" err="1"/>
              <a:t>Laundhardtův</a:t>
            </a:r>
            <a:r>
              <a:rPr lang="cs-CZ" sz="3600" b="1" dirty="0"/>
              <a:t> model</a:t>
            </a:r>
            <a:endParaRPr lang="cs-CZ" sz="3600" dirty="0"/>
          </a:p>
        </p:txBody>
      </p:sp>
      <p:sp>
        <p:nvSpPr>
          <p:cNvPr id="3" name="Zástupný symbol pro obsah 2"/>
          <p:cNvSpPr>
            <a:spLocks noGrp="1"/>
          </p:cNvSpPr>
          <p:nvPr>
            <p:ph idx="1"/>
          </p:nvPr>
        </p:nvSpPr>
        <p:spPr>
          <a:xfrm>
            <a:off x="431074" y="1894114"/>
            <a:ext cx="8321040" cy="4712426"/>
          </a:xfrm>
        </p:spPr>
        <p:txBody>
          <a:bodyPr anchor="t">
            <a:normAutofit lnSpcReduction="10000"/>
          </a:bodyPr>
          <a:lstStyle/>
          <a:p>
            <a:r>
              <a:rPr lang="cs-CZ" sz="2800" dirty="0">
                <a:solidFill>
                  <a:schemeClr val="tx1"/>
                </a:solidFill>
                <a:latin typeface="Arial" panose="020B0604020202020204" pitchFamily="34" charset="0"/>
                <a:cs typeface="Arial" panose="020B0604020202020204" pitchFamily="34" charset="0"/>
              </a:rPr>
              <a:t>Wilhelm Laundhardt (1832-1918); </a:t>
            </a:r>
            <a:r>
              <a:rPr lang="cs-CZ" sz="2400" dirty="0">
                <a:solidFill>
                  <a:schemeClr val="tx1"/>
                </a:solidFill>
                <a:latin typeface="Arial" panose="020B0604020202020204" pitchFamily="34" charset="0"/>
                <a:cs typeface="Arial" panose="020B0604020202020204" pitchFamily="34" charset="0"/>
              </a:rPr>
              <a:t>německý matematik a ekonom</a:t>
            </a:r>
          </a:p>
          <a:p>
            <a:r>
              <a:rPr lang="cs-CZ" sz="2400" i="1" dirty="0" err="1">
                <a:solidFill>
                  <a:schemeClr val="tx1"/>
                </a:solidFill>
                <a:latin typeface="Arial" panose="020B0604020202020204" pitchFamily="34" charset="0"/>
                <a:cs typeface="Arial" panose="020B0604020202020204" pitchFamily="34" charset="0"/>
              </a:rPr>
              <a:t>Theorie</a:t>
            </a:r>
            <a:r>
              <a:rPr lang="cs-CZ" sz="2400" i="1" dirty="0">
                <a:solidFill>
                  <a:schemeClr val="tx1"/>
                </a:solidFill>
                <a:latin typeface="Arial" panose="020B0604020202020204" pitchFamily="34" charset="0"/>
                <a:cs typeface="Arial" panose="020B0604020202020204" pitchFamily="34" charset="0"/>
              </a:rPr>
              <a:t> des </a:t>
            </a:r>
            <a:r>
              <a:rPr lang="cs-CZ" sz="2400" i="1" dirty="0" err="1">
                <a:solidFill>
                  <a:schemeClr val="tx1"/>
                </a:solidFill>
                <a:latin typeface="Arial" panose="020B0604020202020204" pitchFamily="34" charset="0"/>
                <a:cs typeface="Arial" panose="020B0604020202020204" pitchFamily="34" charset="0"/>
              </a:rPr>
              <a:t>Trassirens</a:t>
            </a:r>
            <a:r>
              <a:rPr lang="cs-CZ" sz="2400" i="1" dirty="0">
                <a:solidFill>
                  <a:schemeClr val="tx1"/>
                </a:solidFill>
                <a:latin typeface="Arial" panose="020B0604020202020204" pitchFamily="34" charset="0"/>
                <a:cs typeface="Arial" panose="020B0604020202020204" pitchFamily="34" charset="0"/>
              </a:rPr>
              <a:t> </a:t>
            </a:r>
            <a:r>
              <a:rPr lang="cs-CZ" sz="2400" dirty="0">
                <a:solidFill>
                  <a:schemeClr val="tx1"/>
                </a:solidFill>
                <a:latin typeface="Arial" panose="020B0604020202020204" pitchFamily="34" charset="0"/>
                <a:cs typeface="Arial" panose="020B0604020202020204" pitchFamily="34" charset="0"/>
              </a:rPr>
              <a:t>(1887 – 1888) (</a:t>
            </a:r>
            <a:r>
              <a:rPr lang="cs-CZ" sz="2400" i="1" dirty="0" err="1">
                <a:solidFill>
                  <a:schemeClr val="tx1"/>
                </a:solidFill>
                <a:latin typeface="Arial" panose="020B0604020202020204" pitchFamily="34" charset="0"/>
                <a:cs typeface="Arial" panose="020B0604020202020204" pitchFamily="34" charset="0"/>
              </a:rPr>
              <a:t>Theory</a:t>
            </a:r>
            <a:r>
              <a:rPr lang="cs-CZ" sz="2400" i="1" dirty="0">
                <a:solidFill>
                  <a:schemeClr val="tx1"/>
                </a:solidFill>
                <a:latin typeface="Arial" panose="020B0604020202020204" pitchFamily="34" charset="0"/>
                <a:cs typeface="Arial" panose="020B0604020202020204" pitchFamily="34" charset="0"/>
              </a:rPr>
              <a:t> </a:t>
            </a:r>
            <a:r>
              <a:rPr lang="cs-CZ" sz="2400" i="1" dirty="0" err="1">
                <a:solidFill>
                  <a:schemeClr val="tx1"/>
                </a:solidFill>
                <a:latin typeface="Arial" panose="020B0604020202020204" pitchFamily="34" charset="0"/>
                <a:cs typeface="Arial" panose="020B0604020202020204" pitchFamily="34" charset="0"/>
              </a:rPr>
              <a:t>of</a:t>
            </a:r>
            <a:r>
              <a:rPr lang="cs-CZ" sz="2400" i="1" dirty="0">
                <a:solidFill>
                  <a:schemeClr val="tx1"/>
                </a:solidFill>
                <a:latin typeface="Arial" panose="020B0604020202020204" pitchFamily="34" charset="0"/>
                <a:cs typeface="Arial" panose="020B0604020202020204" pitchFamily="34" charset="0"/>
              </a:rPr>
              <a:t> </a:t>
            </a:r>
            <a:r>
              <a:rPr lang="cs-CZ" sz="2400" i="1" dirty="0" err="1">
                <a:solidFill>
                  <a:schemeClr val="tx1"/>
                </a:solidFill>
                <a:latin typeface="Arial" panose="020B0604020202020204" pitchFamily="34" charset="0"/>
                <a:cs typeface="Arial" panose="020B0604020202020204" pitchFamily="34" charset="0"/>
              </a:rPr>
              <a:t>the</a:t>
            </a:r>
            <a:r>
              <a:rPr lang="cs-CZ" sz="2400" i="1" dirty="0">
                <a:solidFill>
                  <a:schemeClr val="tx1"/>
                </a:solidFill>
                <a:latin typeface="Arial" panose="020B0604020202020204" pitchFamily="34" charset="0"/>
                <a:cs typeface="Arial" panose="020B0604020202020204" pitchFamily="34" charset="0"/>
              </a:rPr>
              <a:t> </a:t>
            </a:r>
            <a:r>
              <a:rPr lang="cs-CZ" sz="2400" i="1" dirty="0" err="1">
                <a:solidFill>
                  <a:schemeClr val="tx1"/>
                </a:solidFill>
                <a:latin typeface="Arial" panose="020B0604020202020204" pitchFamily="34" charset="0"/>
                <a:cs typeface="Arial" panose="020B0604020202020204" pitchFamily="34" charset="0"/>
              </a:rPr>
              <a:t>Trace</a:t>
            </a:r>
            <a:r>
              <a:rPr lang="cs-CZ" sz="2400" dirty="0">
                <a:solidFill>
                  <a:schemeClr val="tx1"/>
                </a:solidFill>
                <a:latin typeface="Arial" panose="020B0604020202020204" pitchFamily="34" charset="0"/>
                <a:cs typeface="Arial" panose="020B0604020202020204" pitchFamily="34" charset="0"/>
              </a:rPr>
              <a:t>)</a:t>
            </a:r>
          </a:p>
          <a:p>
            <a:r>
              <a:rPr lang="cs-CZ" sz="2400" dirty="0">
                <a:solidFill>
                  <a:schemeClr val="tx1"/>
                </a:solidFill>
                <a:latin typeface="Arial" panose="020B0604020202020204" pitchFamily="34" charset="0"/>
                <a:cs typeface="Arial" panose="020B0604020202020204" pitchFamily="34" charset="0"/>
              </a:rPr>
              <a:t>jako první vypracoval abstraktní model řešení lokalizace průmyslového podnik, tzv. </a:t>
            </a:r>
            <a:r>
              <a:rPr lang="cs-CZ" sz="2400" b="1" dirty="0">
                <a:solidFill>
                  <a:schemeClr val="tx1"/>
                </a:solidFill>
                <a:latin typeface="Arial" panose="020B0604020202020204" pitchFamily="34" charset="0"/>
                <a:cs typeface="Arial" panose="020B0604020202020204" pitchFamily="34" charset="0"/>
              </a:rPr>
              <a:t>lokalizační trojúhelník</a:t>
            </a:r>
          </a:p>
          <a:p>
            <a:r>
              <a:rPr lang="cs-CZ" sz="2400" dirty="0">
                <a:solidFill>
                  <a:schemeClr val="tx1"/>
                </a:solidFill>
                <a:latin typeface="Arial" panose="020B0604020202020204" pitchFamily="34" charset="0"/>
                <a:cs typeface="Arial" panose="020B0604020202020204" pitchFamily="34" charset="0"/>
              </a:rPr>
              <a:t>hledal optimální lokalizaci firmy na </a:t>
            </a:r>
            <a:r>
              <a:rPr lang="cs-CZ" sz="2400" b="1" dirty="0">
                <a:solidFill>
                  <a:schemeClr val="tx1"/>
                </a:solidFill>
                <a:latin typeface="Arial" panose="020B0604020202020204" pitchFamily="34" charset="0"/>
                <a:cs typeface="Arial" panose="020B0604020202020204" pitchFamily="34" charset="0"/>
              </a:rPr>
              <a:t>základě polohy zdrojů a surovin </a:t>
            </a:r>
            <a:r>
              <a:rPr lang="cs-CZ" sz="2400" dirty="0">
                <a:solidFill>
                  <a:schemeClr val="tx1"/>
                </a:solidFill>
                <a:latin typeface="Arial" panose="020B0604020202020204" pitchFamily="34" charset="0"/>
                <a:cs typeface="Arial" panose="020B0604020202020204" pitchFamily="34" charset="0"/>
              </a:rPr>
              <a:t>a </a:t>
            </a:r>
            <a:r>
              <a:rPr lang="cs-CZ" sz="2400" b="1" dirty="0">
                <a:solidFill>
                  <a:schemeClr val="tx1"/>
                </a:solidFill>
                <a:latin typeface="Arial" panose="020B0604020202020204" pitchFamily="34" charset="0"/>
                <a:cs typeface="Arial" panose="020B0604020202020204" pitchFamily="34" charset="0"/>
              </a:rPr>
              <a:t>polohy trhu </a:t>
            </a:r>
            <a:r>
              <a:rPr lang="cs-CZ" sz="2400" dirty="0">
                <a:solidFill>
                  <a:schemeClr val="tx1"/>
                </a:solidFill>
                <a:latin typeface="Arial" panose="020B0604020202020204" pitchFamily="34" charset="0"/>
                <a:cs typeface="Arial" panose="020B0604020202020204" pitchFamily="34" charset="0"/>
              </a:rPr>
              <a:t>a faktoru </a:t>
            </a:r>
            <a:r>
              <a:rPr lang="cs-CZ" sz="2400" b="1" i="1" dirty="0">
                <a:solidFill>
                  <a:schemeClr val="tx1"/>
                </a:solidFill>
                <a:latin typeface="Arial" panose="020B0604020202020204" pitchFamily="34" charset="0"/>
                <a:cs typeface="Arial" panose="020B0604020202020204" pitchFamily="34" charset="0"/>
              </a:rPr>
              <a:t>dopravních nákladů</a:t>
            </a:r>
          </a:p>
          <a:p>
            <a:pPr lvl="1"/>
            <a:r>
              <a:rPr lang="cs-CZ" sz="2000" dirty="0">
                <a:solidFill>
                  <a:schemeClr val="tx1"/>
                </a:solidFill>
                <a:latin typeface="Arial" panose="020B0604020202020204" pitchFamily="34" charset="0"/>
                <a:cs typeface="Arial" panose="020B0604020202020204" pitchFamily="34" charset="0"/>
              </a:rPr>
              <a:t>analyzovat vliv dopravních nákladů na rozhodování firmy o její prostorové lokalizaci</a:t>
            </a:r>
          </a:p>
          <a:p>
            <a:pPr lvl="1"/>
            <a:r>
              <a:rPr lang="cs-CZ" sz="2000" dirty="0">
                <a:solidFill>
                  <a:schemeClr val="tx1"/>
                </a:solidFill>
                <a:latin typeface="Arial" panose="020B0604020202020204" pitchFamily="34" charset="0"/>
                <a:cs typeface="Arial" panose="020B0604020202020204" pitchFamily="34" charset="0"/>
              </a:rPr>
              <a:t>oproti jednodimenziálním modelům tak přidává další faktor - „trh“</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6684" y="265187"/>
            <a:ext cx="2459648" cy="3274847"/>
          </a:xfrm>
          <a:prstGeom prst="rect">
            <a:avLst/>
          </a:prstGeom>
        </p:spPr>
      </p:pic>
      <p:pic>
        <p:nvPicPr>
          <p:cNvPr id="6" name="Obrázek 5"/>
          <p:cNvPicPr>
            <a:picLocks noChangeAspect="1"/>
          </p:cNvPicPr>
          <p:nvPr/>
        </p:nvPicPr>
        <p:blipFill>
          <a:blip r:embed="rId3"/>
          <a:stretch>
            <a:fillRect/>
          </a:stretch>
        </p:blipFill>
        <p:spPr>
          <a:xfrm>
            <a:off x="8489170" y="3977003"/>
            <a:ext cx="3589130" cy="2629537"/>
          </a:xfrm>
          <a:prstGeom prst="rect">
            <a:avLst/>
          </a:prstGeom>
          <a:ln>
            <a:solidFill>
              <a:schemeClr val="tx1"/>
            </a:solidFill>
          </a:ln>
        </p:spPr>
      </p:pic>
    </p:spTree>
    <p:extLst>
      <p:ext uri="{BB962C8B-B14F-4D97-AF65-F5344CB8AC3E}">
        <p14:creationId xmlns:p14="http://schemas.microsoft.com/office/powerpoint/2010/main" val="1936835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p:cNvPicPr>
            <a:picLocks noChangeAspect="1"/>
          </p:cNvPicPr>
          <p:nvPr/>
        </p:nvPicPr>
        <p:blipFill>
          <a:blip r:embed="rId2"/>
          <a:stretch>
            <a:fillRect/>
          </a:stretch>
        </p:blipFill>
        <p:spPr>
          <a:xfrm>
            <a:off x="5069541" y="1862772"/>
            <a:ext cx="6828909" cy="4311673"/>
          </a:xfrm>
          <a:prstGeom prst="rect">
            <a:avLst/>
          </a:prstGeom>
        </p:spPr>
      </p:pic>
      <p:sp>
        <p:nvSpPr>
          <p:cNvPr id="2" name="Nadpis 1"/>
          <p:cNvSpPr>
            <a:spLocks noGrp="1"/>
          </p:cNvSpPr>
          <p:nvPr>
            <p:ph type="title"/>
          </p:nvPr>
        </p:nvSpPr>
        <p:spPr/>
        <p:txBody>
          <a:bodyPr>
            <a:normAutofit fontScale="90000"/>
          </a:bodyPr>
          <a:lstStyle/>
          <a:p>
            <a:r>
              <a:rPr lang="cs-CZ" sz="3600" b="1" dirty="0"/>
              <a:t>2) Laundhardtův model</a:t>
            </a:r>
            <a:br>
              <a:rPr lang="cs-CZ" sz="3600" b="1" dirty="0"/>
            </a:br>
            <a:r>
              <a:rPr lang="cs-CZ" sz="3600" b="1" dirty="0"/>
              <a:t>Laundhardtův lokalizační trojúhelník</a:t>
            </a:r>
            <a:endParaRPr lang="cs-CZ" sz="3600" dirty="0"/>
          </a:p>
        </p:txBody>
      </p:sp>
      <p:sp>
        <p:nvSpPr>
          <p:cNvPr id="3" name="Zástupný symbol pro obsah 2"/>
          <p:cNvSpPr>
            <a:spLocks noGrp="1"/>
          </p:cNvSpPr>
          <p:nvPr>
            <p:ph idx="1"/>
          </p:nvPr>
        </p:nvSpPr>
        <p:spPr>
          <a:xfrm>
            <a:off x="0" y="1894114"/>
            <a:ext cx="4781899" cy="4712426"/>
          </a:xfrm>
        </p:spPr>
        <p:txBody>
          <a:bodyPr anchor="t">
            <a:normAutofit/>
          </a:bodyPr>
          <a:lstStyle/>
          <a:p>
            <a:pPr lvl="1">
              <a:lnSpc>
                <a:spcPct val="110000"/>
              </a:lnSpc>
              <a:buClr>
                <a:srgbClr val="000099"/>
              </a:buClr>
              <a:buFont typeface="Arial" panose="020B0604020202020204" pitchFamily="34" charset="0"/>
              <a:buChar char="•"/>
            </a:pPr>
            <a:r>
              <a:rPr lang="cs-CZ" sz="2000" dirty="0">
                <a:solidFill>
                  <a:schemeClr val="tx1"/>
                </a:solidFill>
                <a:latin typeface="Arial" panose="020B0604020202020204" pitchFamily="34" charset="0"/>
                <a:cs typeface="Arial" panose="020B0604020202020204" pitchFamily="34" charset="0"/>
              </a:rPr>
              <a:t>umístění průmyslového podniku závisí na: umístění zdrojů surovin a poloze trhu</a:t>
            </a:r>
          </a:p>
          <a:p>
            <a:pPr lvl="1">
              <a:lnSpc>
                <a:spcPct val="110000"/>
              </a:lnSpc>
              <a:buClr>
                <a:srgbClr val="000099"/>
              </a:buClr>
              <a:buFont typeface="Arial" panose="020B0604020202020204" pitchFamily="34" charset="0"/>
              <a:buChar char="•"/>
            </a:pPr>
            <a:r>
              <a:rPr lang="cs-CZ" sz="2000" dirty="0">
                <a:solidFill>
                  <a:schemeClr val="tx1"/>
                </a:solidFill>
                <a:latin typeface="Arial" panose="020B0604020202020204" pitchFamily="34" charset="0"/>
                <a:cs typeface="Arial" panose="020B0604020202020204" pitchFamily="34" charset="0"/>
              </a:rPr>
              <a:t>dopravní náklady jsou minimální v situaci, kdy je minimální vzdálenost podniku mezi trhem a podnikem a nalezišti surovin („vrcholy trojúhelníku“), tj. v</a:t>
            </a:r>
            <a:r>
              <a:rPr lang="cs-CZ" altLang="cs-CZ" sz="2000" dirty="0">
                <a:latin typeface="Arial" panose="020B0604020202020204" pitchFamily="34" charset="0"/>
                <a:cs typeface="Arial" panose="020B0604020202020204" pitchFamily="34" charset="0"/>
              </a:rPr>
              <a:t> průsečíku těžnic („nejkratších“ přímek spojujících vrchol se středem protější strany), tj. v těžišti, zde Laundhardt určil základní optimální místo lokalizace výroby</a:t>
            </a:r>
          </a:p>
          <a:p>
            <a:pPr lvl="1">
              <a:lnSpc>
                <a:spcPct val="110000"/>
              </a:lnSpc>
              <a:buClr>
                <a:srgbClr val="000099"/>
              </a:buClr>
              <a:buFont typeface="Arial" panose="020B0604020202020204" pitchFamily="34" charset="0"/>
              <a:buChar char="•"/>
            </a:pPr>
            <a:endParaRPr lang="cs-CZ" sz="2000" dirty="0">
              <a:solidFill>
                <a:schemeClr val="tx1"/>
              </a:solidFill>
              <a:latin typeface="Arial" panose="020B0604020202020204" pitchFamily="34" charset="0"/>
              <a:cs typeface="Arial" panose="020B0604020202020204" pitchFamily="34" charset="0"/>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sp>
        <p:nvSpPr>
          <p:cNvPr id="5" name="TextovéPole 4"/>
          <p:cNvSpPr txBox="1"/>
          <p:nvPr/>
        </p:nvSpPr>
        <p:spPr>
          <a:xfrm>
            <a:off x="2958353" y="6321262"/>
            <a:ext cx="9049871" cy="338554"/>
          </a:xfrm>
          <a:prstGeom prst="rect">
            <a:avLst/>
          </a:prstGeom>
          <a:solidFill>
            <a:schemeClr val="accent1">
              <a:lumMod val="10000"/>
              <a:lumOff val="90000"/>
            </a:schemeClr>
          </a:solidFill>
        </p:spPr>
        <p:txBody>
          <a:bodyPr wrap="square" rtlCol="0">
            <a:spAutoFit/>
          </a:bodyPr>
          <a:lstStyle/>
          <a:p>
            <a:r>
              <a:rPr lang="cs-CZ" sz="1600" dirty="0"/>
              <a:t>dopravní náklady minimalizujeme, pokud minimalizujeme vzdálenost mezi dodavateli a odběrateli</a:t>
            </a:r>
          </a:p>
        </p:txBody>
      </p:sp>
    </p:spTree>
    <p:extLst>
      <p:ext uri="{BB962C8B-B14F-4D97-AF65-F5344CB8AC3E}">
        <p14:creationId xmlns:p14="http://schemas.microsoft.com/office/powerpoint/2010/main" val="1344954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a:t>3) Alfred Weber</a:t>
            </a:r>
          </a:p>
        </p:txBody>
      </p:sp>
      <p:sp>
        <p:nvSpPr>
          <p:cNvPr id="3" name="Zástupný symbol pro obsah 2"/>
          <p:cNvSpPr>
            <a:spLocks noGrp="1"/>
          </p:cNvSpPr>
          <p:nvPr>
            <p:ph idx="1"/>
          </p:nvPr>
        </p:nvSpPr>
        <p:spPr>
          <a:xfrm>
            <a:off x="0" y="1933303"/>
            <a:ext cx="12191999" cy="4924697"/>
          </a:xfrm>
        </p:spPr>
        <p:txBody>
          <a:bodyPr anchor="t">
            <a:normAutofit fontScale="70000" lnSpcReduction="20000"/>
          </a:bodyPr>
          <a:lstStyle/>
          <a:p>
            <a:r>
              <a:rPr lang="cs-CZ" sz="3100" dirty="0">
                <a:solidFill>
                  <a:schemeClr val="tx1"/>
                </a:solidFill>
              </a:rPr>
              <a:t>Alfred Weber (1868–1958); německý národohospodář</a:t>
            </a:r>
          </a:p>
          <a:p>
            <a:r>
              <a:rPr lang="cs-CZ" sz="2800" b="1" dirty="0">
                <a:solidFill>
                  <a:schemeClr val="tx1"/>
                </a:solidFill>
              </a:rPr>
              <a:t>nejvýznamnější představitel lokalizace průmyslu</a:t>
            </a:r>
            <a:r>
              <a:rPr lang="cs-CZ" sz="2800" dirty="0">
                <a:solidFill>
                  <a:schemeClr val="tx1"/>
                </a:solidFill>
              </a:rPr>
              <a:t>; navázal na                                                Wilhelma Laundhardta a jeho rozšířil jeho model o další prvky</a:t>
            </a:r>
          </a:p>
          <a:p>
            <a:r>
              <a:rPr lang="cs-CZ" sz="2800" dirty="0">
                <a:solidFill>
                  <a:schemeClr val="tx1"/>
                </a:solidFill>
              </a:rPr>
              <a:t>definoval termín „lokalizační faktor“ (</a:t>
            </a:r>
            <a:r>
              <a:rPr lang="cs-CZ" sz="2800" i="1" dirty="0">
                <a:solidFill>
                  <a:schemeClr val="tx1"/>
                </a:solidFill>
              </a:rPr>
              <a:t>viz dřívější přednáška</a:t>
            </a:r>
            <a:r>
              <a:rPr lang="cs-CZ" sz="2800" dirty="0">
                <a:solidFill>
                  <a:schemeClr val="tx1"/>
                </a:solidFill>
              </a:rPr>
              <a:t>)</a:t>
            </a:r>
          </a:p>
          <a:p>
            <a:r>
              <a:rPr lang="cs-CZ" sz="2800" dirty="0">
                <a:solidFill>
                  <a:schemeClr val="tx1"/>
                </a:solidFill>
              </a:rPr>
              <a:t>v rámci lokalizace výroby usiloval o </a:t>
            </a:r>
            <a:r>
              <a:rPr lang="cs-CZ" sz="2800" b="1" dirty="0">
                <a:solidFill>
                  <a:schemeClr val="tx1"/>
                </a:solidFill>
              </a:rPr>
              <a:t>dosažení minimálních </a:t>
            </a:r>
            <a:r>
              <a:rPr lang="cs-CZ" sz="2800" b="1" u="sng" dirty="0">
                <a:solidFill>
                  <a:schemeClr val="tx1"/>
                </a:solidFill>
              </a:rPr>
              <a:t>výrobních</a:t>
            </a:r>
            <a:r>
              <a:rPr lang="cs-CZ" sz="2800" b="1" dirty="0">
                <a:solidFill>
                  <a:schemeClr val="tx1"/>
                </a:solidFill>
              </a:rPr>
              <a:t> nákladů</a:t>
            </a:r>
            <a:r>
              <a:rPr lang="cs-CZ" sz="2800" dirty="0">
                <a:solidFill>
                  <a:schemeClr val="tx1"/>
                </a:solidFill>
              </a:rPr>
              <a:t>, tj. firma má být umístěna v místě, kde jsou </a:t>
            </a:r>
            <a:r>
              <a:rPr lang="cs-CZ" sz="2800" u="sng" dirty="0">
                <a:solidFill>
                  <a:schemeClr val="tx1"/>
                </a:solidFill>
              </a:rPr>
              <a:t>celkové náklady minimální</a:t>
            </a:r>
            <a:r>
              <a:rPr lang="cs-CZ" sz="2800" dirty="0">
                <a:solidFill>
                  <a:schemeClr val="tx1"/>
                </a:solidFill>
              </a:rPr>
              <a:t>. Náklady rozlišoval na:</a:t>
            </a:r>
          </a:p>
          <a:p>
            <a:pPr lvl="1"/>
            <a:r>
              <a:rPr lang="cs-CZ" sz="2900" dirty="0">
                <a:solidFill>
                  <a:schemeClr val="tx1"/>
                </a:solidFill>
              </a:rPr>
              <a:t>náklady spojené s přepravou surovin</a:t>
            </a:r>
          </a:p>
          <a:p>
            <a:pPr lvl="1"/>
            <a:r>
              <a:rPr lang="cs-CZ" sz="2900" dirty="0">
                <a:solidFill>
                  <a:schemeClr val="tx1"/>
                </a:solidFill>
              </a:rPr>
              <a:t>výrobními náklady (zde se jedná o mzdové náklady)</a:t>
            </a:r>
          </a:p>
          <a:p>
            <a:pPr lvl="1"/>
            <a:r>
              <a:rPr lang="cs-CZ" sz="2900" dirty="0">
                <a:solidFill>
                  <a:schemeClr val="tx1"/>
                </a:solidFill>
              </a:rPr>
              <a:t>náklady na přepravu hotových výrobků na odbytový trh</a:t>
            </a:r>
          </a:p>
          <a:p>
            <a:r>
              <a:rPr lang="cs-CZ" sz="2800" dirty="0">
                <a:solidFill>
                  <a:schemeClr val="tx1"/>
                </a:solidFill>
              </a:rPr>
              <a:t>mezi </a:t>
            </a:r>
            <a:r>
              <a:rPr lang="cs-CZ" sz="2800" b="1" dirty="0">
                <a:solidFill>
                  <a:schemeClr val="tx1"/>
                </a:solidFill>
              </a:rPr>
              <a:t>„jeho“ tři hlavní faktory lokalizace </a:t>
            </a:r>
            <a:r>
              <a:rPr lang="cs-CZ" sz="2800" dirty="0">
                <a:solidFill>
                  <a:schemeClr val="tx1"/>
                </a:solidFill>
              </a:rPr>
              <a:t>průmyslového závodu patří: (1) dopravní náklady; (2) náklady na pracovní sílu a (3) působení aglomerací, tzv. aglomerační efekty (</a:t>
            </a:r>
            <a:r>
              <a:rPr lang="cs-CZ" sz="2800" i="1" dirty="0">
                <a:solidFill>
                  <a:schemeClr val="tx1"/>
                </a:solidFill>
              </a:rPr>
              <a:t>tyto 3 faktory rozpracoval, viz další snímky</a:t>
            </a:r>
            <a:r>
              <a:rPr lang="cs-CZ" sz="2800" dirty="0">
                <a:solidFill>
                  <a:schemeClr val="tx1"/>
                </a:solidFill>
              </a:rPr>
              <a:t>)</a:t>
            </a:r>
          </a:p>
          <a:p>
            <a:r>
              <a:rPr lang="cs-CZ" sz="2800" dirty="0">
                <a:solidFill>
                  <a:schemeClr val="tx1"/>
                </a:solidFill>
              </a:rPr>
              <a:t>mezi </a:t>
            </a:r>
            <a:r>
              <a:rPr lang="cs-CZ" sz="2800" b="1" dirty="0">
                <a:solidFill>
                  <a:schemeClr val="tx1"/>
                </a:solidFill>
              </a:rPr>
              <a:t>předpoklady jeho modelu </a:t>
            </a:r>
            <a:r>
              <a:rPr lang="cs-CZ" sz="2800" dirty="0">
                <a:solidFill>
                  <a:schemeClr val="tx1"/>
                </a:solidFill>
              </a:rPr>
              <a:t>patří: existence izolovaného státu, dokonale konkurenční trhy jak výrobků tak i výrobních faktorů (firma nemůže ceny ovlivnit), nerovnoměrné rozmístění zdrojů, pevně je umístěn trh, regionální trhy se liší pouze cenou pracovní síly</a:t>
            </a:r>
            <a:endParaRPr lang="cs-CZ" sz="2600" dirty="0">
              <a:solidFill>
                <a:schemeClr val="tx1"/>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0126" y="0"/>
            <a:ext cx="2439566" cy="3278777"/>
          </a:xfrm>
          <a:prstGeom prst="rect">
            <a:avLst/>
          </a:prstGeom>
        </p:spPr>
      </p:pic>
    </p:spTree>
    <p:extLst>
      <p:ext uri="{BB962C8B-B14F-4D97-AF65-F5344CB8AC3E}">
        <p14:creationId xmlns:p14="http://schemas.microsoft.com/office/powerpoint/2010/main" val="2284729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Weber</a:t>
            </a:r>
            <a:br>
              <a:rPr lang="cs-CZ" sz="3600" b="1" dirty="0"/>
            </a:br>
            <a:r>
              <a:rPr lang="cs-CZ" sz="3600" b="1" dirty="0"/>
              <a:t>materiál a materiálový index (MI)</a:t>
            </a:r>
            <a:endParaRPr lang="cs-CZ" sz="3100" dirty="0"/>
          </a:p>
        </p:txBody>
      </p:sp>
      <p:sp>
        <p:nvSpPr>
          <p:cNvPr id="3" name="Zástupný symbol pro obsah 2"/>
          <p:cNvSpPr>
            <a:spLocks noGrp="1"/>
          </p:cNvSpPr>
          <p:nvPr>
            <p:ph idx="1"/>
          </p:nvPr>
        </p:nvSpPr>
        <p:spPr>
          <a:xfrm>
            <a:off x="135415" y="1865745"/>
            <a:ext cx="9663009" cy="4992255"/>
          </a:xfrm>
        </p:spPr>
        <p:txBody>
          <a:bodyPr anchor="t">
            <a:normAutofit fontScale="77500" lnSpcReduction="20000"/>
          </a:bodyPr>
          <a:lstStyle/>
          <a:p>
            <a:r>
              <a:rPr lang="cs-CZ" sz="2800" dirty="0">
                <a:solidFill>
                  <a:schemeClr val="tx1"/>
                </a:solidFill>
              </a:rPr>
              <a:t>přepravovaný materiál (suroviny) členil na:</a:t>
            </a:r>
          </a:p>
          <a:p>
            <a:pPr lvl="1"/>
            <a:r>
              <a:rPr lang="cs-CZ" sz="2400" b="1" dirty="0">
                <a:solidFill>
                  <a:schemeClr val="tx1"/>
                </a:solidFill>
              </a:rPr>
              <a:t>ubiktivní</a:t>
            </a:r>
            <a:r>
              <a:rPr lang="cs-CZ" sz="2400" dirty="0">
                <a:solidFill>
                  <a:schemeClr val="tx1"/>
                </a:solidFill>
              </a:rPr>
              <a:t> (všeobecné) = takové, které jsou k dispozici všude, na všech místech regionu, neovlivňují lokalizaci firmy</a:t>
            </a:r>
          </a:p>
          <a:p>
            <a:pPr lvl="1"/>
            <a:r>
              <a:rPr lang="cs-CZ" sz="2400" b="1" dirty="0">
                <a:solidFill>
                  <a:schemeClr val="tx1"/>
                </a:solidFill>
              </a:rPr>
              <a:t>lokalizované</a:t>
            </a:r>
            <a:r>
              <a:rPr lang="cs-CZ" sz="2400" dirty="0">
                <a:solidFill>
                  <a:schemeClr val="tx1"/>
                </a:solidFill>
              </a:rPr>
              <a:t> = suroviny nebo materiál, který se nachází pouze v určitých lokalitách, je k dispozici pouze v určitém regionu a jejich výskyt v území se musí respektovat ve vztahu k lokalizaci firmy (uhelné doly, stáčírny minerálních vod)</a:t>
            </a:r>
          </a:p>
          <a:p>
            <a:pPr marL="630000" lvl="2" indent="0">
              <a:buNone/>
            </a:pPr>
            <a:endParaRPr lang="cs-CZ" sz="1800" dirty="0">
              <a:solidFill>
                <a:schemeClr val="tx1"/>
              </a:solidFill>
            </a:endParaRPr>
          </a:p>
          <a:p>
            <a:pPr lvl="0"/>
            <a:r>
              <a:rPr lang="cs-CZ" sz="2400" dirty="0"/>
              <a:t>Weber zkonstruoval </a:t>
            </a:r>
            <a:r>
              <a:rPr lang="cs-CZ" sz="2400" b="1" dirty="0"/>
              <a:t>materiálový index (MI), </a:t>
            </a:r>
            <a:r>
              <a:rPr lang="cs-CZ" sz="2400" dirty="0"/>
              <a:t>další proměnnou , kterou zavedl do svého modelu a který spolurozhoduje o místně lokalizace</a:t>
            </a:r>
          </a:p>
          <a:p>
            <a:pPr lvl="0"/>
            <a:r>
              <a:rPr lang="cs-CZ" sz="2400" b="1" i="1" dirty="0"/>
              <a:t>MI = váha vstupů/váha hotového výrobku</a:t>
            </a:r>
          </a:p>
          <a:p>
            <a:pPr lvl="0"/>
            <a:r>
              <a:rPr lang="cs-CZ" sz="2400" dirty="0"/>
              <a:t>výše indexu rozhoduje o tom, zda firma má být lokalizována blíže surovinným zdrojům či blíže trhu (spotřebě)</a:t>
            </a:r>
          </a:p>
          <a:p>
            <a:pPr lvl="1"/>
            <a:r>
              <a:rPr lang="cs-CZ" sz="2400" dirty="0"/>
              <a:t>MI &gt; 1 – jedná se o firmu orientovanou na zdroje surovin (materiálově orientovaná firma), firma se bude lokalizovat poblíž místa zdroje surovin</a:t>
            </a:r>
          </a:p>
          <a:p>
            <a:pPr lvl="1"/>
            <a:r>
              <a:rPr lang="cs-CZ" sz="2400" dirty="0"/>
              <a:t>MI &lt;1 – jedná se o firmu orientovanou na místo spotřeby (na trh) (spotřebně orientovaná firma) – lokalizace tíhne k místu spotřeby, tedy finálnímu trhu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sp>
        <p:nvSpPr>
          <p:cNvPr id="6" name="TextovéPole 5">
            <a:extLst>
              <a:ext uri="{FF2B5EF4-FFF2-40B4-BE49-F238E27FC236}">
                <a16:creationId xmlns:a16="http://schemas.microsoft.com/office/drawing/2014/main" id="{9E33FEC3-66A4-4F8D-9D92-6E2370611B8D}"/>
              </a:ext>
            </a:extLst>
          </p:cNvPr>
          <p:cNvSpPr txBox="1"/>
          <p:nvPr/>
        </p:nvSpPr>
        <p:spPr>
          <a:xfrm>
            <a:off x="10049435" y="2034988"/>
            <a:ext cx="2007150" cy="4524315"/>
          </a:xfrm>
          <a:prstGeom prst="rect">
            <a:avLst/>
          </a:prstGeom>
          <a:solidFill>
            <a:schemeClr val="accent5">
              <a:lumMod val="20000"/>
              <a:lumOff val="80000"/>
            </a:schemeClr>
          </a:solidFill>
        </p:spPr>
        <p:txBody>
          <a:bodyPr wrap="square" rtlCol="0">
            <a:spAutoFit/>
          </a:bodyPr>
          <a:lstStyle/>
          <a:p>
            <a:r>
              <a:rPr lang="cs-CZ" dirty="0"/>
              <a:t>Když sečteme váhu všech nezbytných komponentů na výrobu dřevěného stolu, činí tato 9,6 kg. Samotný hotový výrobek váží 7,5 kg. Jaký je materiálový index u tohoto vysavače?</a:t>
            </a:r>
          </a:p>
          <a:p>
            <a:endParaRPr lang="cs-CZ" dirty="0"/>
          </a:p>
          <a:p>
            <a:r>
              <a:rPr lang="cs-CZ" dirty="0"/>
              <a:t>MI = 9,6/7,5 = 1,28</a:t>
            </a:r>
          </a:p>
          <a:p>
            <a:endParaRPr lang="cs-CZ" dirty="0"/>
          </a:p>
          <a:p>
            <a:r>
              <a:rPr lang="cs-CZ" dirty="0">
                <a:latin typeface="Times New Roman" panose="02020603050405020304" pitchFamily="18" charset="0"/>
                <a:cs typeface="Times New Roman" panose="02020603050405020304" pitchFamily="18" charset="0"/>
              </a:rPr>
              <a:t>→ jedná se firmu, která by měla stát někde „ u lesa/pily“</a:t>
            </a:r>
            <a:endParaRPr lang="cs-CZ" dirty="0"/>
          </a:p>
        </p:txBody>
      </p:sp>
    </p:spTree>
    <p:extLst>
      <p:ext uri="{BB962C8B-B14F-4D97-AF65-F5344CB8AC3E}">
        <p14:creationId xmlns:p14="http://schemas.microsoft.com/office/powerpoint/2010/main" val="4174612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a:t>3) Alfred Weber; dopravní náklady,</a:t>
            </a:r>
            <a:br>
              <a:rPr lang="cs-CZ" sz="3600" b="1" dirty="0"/>
            </a:br>
            <a:r>
              <a:rPr lang="cs-CZ" sz="3600" b="1" dirty="0"/>
              <a:t>lokalizační trojúhelník</a:t>
            </a:r>
            <a:endParaRPr lang="cs-CZ" sz="3100" dirty="0"/>
          </a:p>
        </p:txBody>
      </p:sp>
      <mc:AlternateContent xmlns:mc="http://schemas.openxmlformats.org/markup-compatibility/2006">
        <mc:Choice xmlns:a14="http://schemas.microsoft.com/office/drawing/2010/main" Requires="a14">
          <p:sp>
            <p:nvSpPr>
              <p:cNvPr id="3" name="Zástupný symbol pro obsah 2"/>
              <p:cNvSpPr>
                <a:spLocks noGrp="1"/>
              </p:cNvSpPr>
              <p:nvPr>
                <p:ph idx="1"/>
              </p:nvPr>
            </p:nvSpPr>
            <p:spPr>
              <a:xfrm>
                <a:off x="385227" y="1865745"/>
                <a:ext cx="6725653" cy="4992255"/>
              </a:xfrm>
            </p:spPr>
            <p:txBody>
              <a:bodyPr anchor="t">
                <a:normAutofit/>
              </a:bodyPr>
              <a:lstStyle/>
              <a:p>
                <a:r>
                  <a:rPr lang="cs-CZ" sz="2400" dirty="0">
                    <a:solidFill>
                      <a:schemeClr val="tx1"/>
                    </a:solidFill>
                  </a:rPr>
                  <a:t>celkové náklady TC=</a:t>
                </a:r>
                <a14:m>
                  <m:oMath xmlns:m="http://schemas.openxmlformats.org/officeDocument/2006/math">
                    <m:nary>
                      <m:naryPr>
                        <m:chr m:val="∑"/>
                        <m:ctrlPr>
                          <a:rPr lang="cs-CZ" sz="2400" i="1" smtClean="0">
                            <a:solidFill>
                              <a:schemeClr val="tx1"/>
                            </a:solidFill>
                            <a:latin typeface="Cambria Math" panose="02040503050406030204" pitchFamily="18" charset="0"/>
                          </a:rPr>
                        </m:ctrlPr>
                      </m:naryPr>
                      <m:sub>
                        <m:r>
                          <m:rPr>
                            <m:brk m:alnAt="23"/>
                          </m:rPr>
                          <a:rPr lang="cs-CZ" sz="2400" b="0" i="1" smtClean="0">
                            <a:solidFill>
                              <a:schemeClr val="tx1"/>
                            </a:solidFill>
                            <a:latin typeface="Cambria Math" panose="02040503050406030204" pitchFamily="18" charset="0"/>
                          </a:rPr>
                          <m:t>𝑖</m:t>
                        </m:r>
                        <m:r>
                          <a:rPr lang="cs-CZ" sz="2400" b="0" i="1" smtClean="0">
                            <a:solidFill>
                              <a:schemeClr val="tx1"/>
                            </a:solidFill>
                            <a:latin typeface="Cambria Math" panose="02040503050406030204" pitchFamily="18" charset="0"/>
                          </a:rPr>
                          <m:t>=1</m:t>
                        </m:r>
                      </m:sub>
                      <m:sup>
                        <m:r>
                          <a:rPr lang="cs-CZ" sz="2400" b="0" i="1" smtClean="0">
                            <a:solidFill>
                              <a:schemeClr val="tx1"/>
                            </a:solidFill>
                            <a:latin typeface="Cambria Math" panose="02040503050406030204" pitchFamily="18" charset="0"/>
                          </a:rPr>
                          <m:t>3</m:t>
                        </m:r>
                      </m:sup>
                      <m:e>
                        <m:r>
                          <a:rPr lang="cs-CZ" sz="2400" i="1">
                            <a:solidFill>
                              <a:schemeClr val="tx1"/>
                            </a:solidFill>
                            <a:latin typeface="Cambria Math" panose="02040503050406030204" pitchFamily="18" charset="0"/>
                          </a:rPr>
                          <m:t>𝑚</m:t>
                        </m:r>
                        <m:r>
                          <a:rPr lang="cs-CZ" sz="2400" b="0" i="1" baseline="-25000" smtClean="0">
                            <a:solidFill>
                              <a:schemeClr val="tx1"/>
                            </a:solidFill>
                            <a:latin typeface="Cambria Math" panose="02040503050406030204" pitchFamily="18" charset="0"/>
                          </a:rPr>
                          <m:t>𝑖</m:t>
                        </m:r>
                        <m:r>
                          <a:rPr lang="cs-CZ" sz="2400" i="1">
                            <a:solidFill>
                              <a:schemeClr val="tx1"/>
                            </a:solidFill>
                            <a:latin typeface="Cambria Math" panose="02040503050406030204" pitchFamily="18" charset="0"/>
                          </a:rPr>
                          <m:t>𝑡</m:t>
                        </m:r>
                        <m:r>
                          <a:rPr lang="cs-CZ" sz="2400" b="0" i="1" baseline="-25000" smtClean="0">
                            <a:solidFill>
                              <a:schemeClr val="tx1"/>
                            </a:solidFill>
                            <a:latin typeface="Cambria Math" panose="02040503050406030204" pitchFamily="18" charset="0"/>
                          </a:rPr>
                          <m:t>𝑖</m:t>
                        </m:r>
                        <m:r>
                          <a:rPr lang="cs-CZ" sz="2400" i="1">
                            <a:solidFill>
                              <a:schemeClr val="tx1"/>
                            </a:solidFill>
                            <a:latin typeface="Cambria Math" panose="02040503050406030204" pitchFamily="18" charset="0"/>
                          </a:rPr>
                          <m:t>𝑑</m:t>
                        </m:r>
                        <m:r>
                          <a:rPr lang="cs-CZ" sz="2400" b="0" i="1" baseline="-25000" smtClean="0">
                            <a:solidFill>
                              <a:schemeClr val="tx1"/>
                            </a:solidFill>
                            <a:latin typeface="Cambria Math" panose="02040503050406030204" pitchFamily="18" charset="0"/>
                          </a:rPr>
                          <m:t>𝑖</m:t>
                        </m:r>
                      </m:e>
                    </m:nary>
                  </m:oMath>
                </a14:m>
                <a:endParaRPr lang="cs-CZ" sz="2000" dirty="0">
                  <a:solidFill>
                    <a:schemeClr val="tx1"/>
                  </a:solidFill>
                </a:endParaRPr>
              </a:p>
              <a:p>
                <a:pPr lvl="1"/>
                <a:r>
                  <a:rPr lang="cs-CZ" sz="1800" dirty="0">
                    <a:solidFill>
                      <a:schemeClr val="tx1"/>
                    </a:solidFill>
                  </a:rPr>
                  <a:t>náklady na dopravu ze tří destinací (vrcholů trojúhelníku)</a:t>
                </a:r>
              </a:p>
              <a:p>
                <a:pPr lvl="1"/>
                <a:r>
                  <a:rPr lang="cs-CZ" sz="1800" i="1" dirty="0">
                    <a:solidFill>
                      <a:schemeClr val="tx1"/>
                    </a:solidFill>
                  </a:rPr>
                  <a:t>m</a:t>
                </a:r>
                <a:r>
                  <a:rPr lang="cs-CZ" sz="1800" dirty="0">
                    <a:solidFill>
                      <a:schemeClr val="tx1"/>
                    </a:solidFill>
                  </a:rPr>
                  <a:t> je cena vstupu na jednotku, </a:t>
                </a:r>
              </a:p>
              <a:p>
                <a:pPr lvl="1"/>
                <a:r>
                  <a:rPr lang="cs-CZ" sz="1800" i="1" dirty="0">
                    <a:solidFill>
                      <a:schemeClr val="tx1"/>
                    </a:solidFill>
                  </a:rPr>
                  <a:t>t</a:t>
                </a:r>
                <a:r>
                  <a:rPr lang="cs-CZ" sz="1800" dirty="0">
                    <a:solidFill>
                      <a:schemeClr val="tx1"/>
                    </a:solidFill>
                  </a:rPr>
                  <a:t> je cena za dopravu tun na kilometr</a:t>
                </a:r>
              </a:p>
              <a:p>
                <a:pPr lvl="1"/>
                <a:r>
                  <a:rPr lang="cs-CZ" sz="1800" i="1" dirty="0">
                    <a:solidFill>
                      <a:schemeClr val="tx1"/>
                    </a:solidFill>
                  </a:rPr>
                  <a:t>d</a:t>
                </a:r>
                <a:r>
                  <a:rPr lang="cs-CZ" sz="1800" dirty="0">
                    <a:solidFill>
                      <a:schemeClr val="tx1"/>
                    </a:solidFill>
                  </a:rPr>
                  <a:t> lze vypočítat Pythagorovou větou pro jednotlivé vzdálenosti</a:t>
                </a:r>
              </a:p>
              <a:p>
                <a:pPr lvl="2"/>
                <a:r>
                  <a:rPr lang="cs-CZ" sz="1600" dirty="0">
                    <a:solidFill>
                      <a:schemeClr val="tx1"/>
                    </a:solidFill>
                  </a:rPr>
                  <a:t>d</a:t>
                </a:r>
                <a:r>
                  <a:rPr lang="cs-CZ" dirty="0">
                    <a:solidFill>
                      <a:schemeClr val="tx1"/>
                    </a:solidFill>
                    <a:latin typeface="Arial" panose="020B0604020202020204" pitchFamily="34" charset="0"/>
                    <a:cs typeface="Arial" panose="020B0604020202020204" pitchFamily="34" charset="0"/>
                  </a:rPr>
                  <a:t>1</a:t>
                </a:r>
                <a:r>
                  <a:rPr lang="cs-CZ" sz="1600" dirty="0">
                    <a:solidFill>
                      <a:schemeClr val="tx1"/>
                    </a:solidFill>
                  </a:rPr>
                  <a:t>=</a:t>
                </a:r>
                <a14:m>
                  <m:oMath xmlns:m="http://schemas.openxmlformats.org/officeDocument/2006/math">
                    <m:rad>
                      <m:radPr>
                        <m:degHide m:val="on"/>
                        <m:ctrlPr>
                          <a:rPr lang="cs-CZ" sz="1600" i="1" smtClean="0">
                            <a:solidFill>
                              <a:schemeClr val="tx1"/>
                            </a:solidFill>
                            <a:latin typeface="Cambria Math" panose="02040503050406030204" pitchFamily="18" charset="0"/>
                          </a:rPr>
                        </m:ctrlPr>
                      </m:radPr>
                      <m:deg/>
                      <m:e>
                        <m:sSup>
                          <m:sSupPr>
                            <m:ctrlPr>
                              <a:rPr lang="cs-CZ" sz="1600" i="1" smtClean="0">
                                <a:solidFill>
                                  <a:schemeClr val="tx1"/>
                                </a:solidFill>
                                <a:latin typeface="Cambria Math" panose="02040503050406030204" pitchFamily="18" charset="0"/>
                              </a:rPr>
                            </m:ctrlPr>
                          </m:sSupPr>
                          <m:e>
                            <m:r>
                              <a:rPr lang="cs-CZ" sz="1600" b="0" i="1" smtClean="0">
                                <a:solidFill>
                                  <a:schemeClr val="tx1"/>
                                </a:solidFill>
                                <a:latin typeface="Cambria Math" panose="02040503050406030204" pitchFamily="18" charset="0"/>
                              </a:rPr>
                              <m:t>(</m:t>
                            </m:r>
                            <m:r>
                              <a:rPr lang="cs-CZ" sz="1600" b="0" i="1" smtClean="0">
                                <a:solidFill>
                                  <a:schemeClr val="tx1"/>
                                </a:solidFill>
                                <a:latin typeface="Cambria Math" panose="02040503050406030204" pitchFamily="18" charset="0"/>
                              </a:rPr>
                              <m:t>𝑦𝐿</m:t>
                            </m:r>
                            <m:r>
                              <a:rPr lang="cs-CZ" sz="1600" b="0" i="1" smtClean="0">
                                <a:solidFill>
                                  <a:schemeClr val="tx1"/>
                                </a:solidFill>
                                <a:latin typeface="Cambria Math" panose="02040503050406030204" pitchFamily="18" charset="0"/>
                              </a:rPr>
                              <m:t>−</m:t>
                            </m:r>
                            <m:r>
                              <a:rPr lang="cs-CZ" sz="1600" b="0" i="1" smtClean="0">
                                <a:solidFill>
                                  <a:schemeClr val="tx1"/>
                                </a:solidFill>
                                <a:latin typeface="Cambria Math" panose="02040503050406030204" pitchFamily="18" charset="0"/>
                              </a:rPr>
                              <m:t>𝑦</m:t>
                            </m:r>
                            <m:r>
                              <a:rPr lang="cs-CZ" sz="1600" b="0" i="1" smtClean="0">
                                <a:solidFill>
                                  <a:schemeClr val="tx1"/>
                                </a:solidFill>
                                <a:latin typeface="Cambria Math" panose="02040503050406030204" pitchFamily="18" charset="0"/>
                              </a:rPr>
                              <m:t>1)</m:t>
                            </m:r>
                          </m:e>
                          <m:sup>
                            <m:r>
                              <a:rPr lang="cs-CZ" sz="1600" i="1" smtClean="0">
                                <a:solidFill>
                                  <a:schemeClr val="tx1"/>
                                </a:solidFill>
                                <a:latin typeface="Cambria Math" panose="02040503050406030204" pitchFamily="18" charset="0"/>
                              </a:rPr>
                              <m:t>2</m:t>
                            </m:r>
                          </m:sup>
                        </m:sSup>
                        <m:r>
                          <a:rPr lang="cs-CZ" sz="1600" i="1" smtClean="0">
                            <a:solidFill>
                              <a:schemeClr val="tx1"/>
                            </a:solidFill>
                            <a:latin typeface="Cambria Math" panose="02040503050406030204" pitchFamily="18" charset="0"/>
                          </a:rPr>
                          <m:t>+</m:t>
                        </m:r>
                        <m:sSup>
                          <m:sSupPr>
                            <m:ctrlPr>
                              <a:rPr lang="cs-CZ" sz="1600" i="1" smtClean="0">
                                <a:solidFill>
                                  <a:schemeClr val="tx1"/>
                                </a:solidFill>
                                <a:latin typeface="Cambria Math" panose="02040503050406030204" pitchFamily="18" charset="0"/>
                              </a:rPr>
                            </m:ctrlPr>
                          </m:sSupPr>
                          <m:e>
                            <m:r>
                              <a:rPr lang="cs-CZ" sz="1600" b="0" i="1" smtClean="0">
                                <a:solidFill>
                                  <a:schemeClr val="tx1"/>
                                </a:solidFill>
                                <a:latin typeface="Cambria Math" panose="02040503050406030204" pitchFamily="18" charset="0"/>
                              </a:rPr>
                              <m:t>(</m:t>
                            </m:r>
                            <m:r>
                              <a:rPr lang="cs-CZ" sz="1600" b="0" i="1" smtClean="0">
                                <a:solidFill>
                                  <a:schemeClr val="tx1"/>
                                </a:solidFill>
                                <a:latin typeface="Cambria Math" panose="02040503050406030204" pitchFamily="18" charset="0"/>
                              </a:rPr>
                              <m:t>𝑥𝐿</m:t>
                            </m:r>
                            <m:r>
                              <a:rPr lang="cs-CZ" sz="1600" b="0" i="1" smtClean="0">
                                <a:solidFill>
                                  <a:schemeClr val="tx1"/>
                                </a:solidFill>
                                <a:latin typeface="Cambria Math" panose="02040503050406030204" pitchFamily="18" charset="0"/>
                              </a:rPr>
                              <m:t>−</m:t>
                            </m:r>
                            <m:r>
                              <a:rPr lang="cs-CZ" sz="1600" b="0" i="1" smtClean="0">
                                <a:solidFill>
                                  <a:schemeClr val="tx1"/>
                                </a:solidFill>
                                <a:latin typeface="Cambria Math" panose="02040503050406030204" pitchFamily="18" charset="0"/>
                              </a:rPr>
                              <m:t>𝑥</m:t>
                            </m:r>
                            <m:r>
                              <a:rPr lang="cs-CZ" sz="1600" b="0" i="1" smtClean="0">
                                <a:solidFill>
                                  <a:schemeClr val="tx1"/>
                                </a:solidFill>
                                <a:latin typeface="Cambria Math" panose="02040503050406030204" pitchFamily="18" charset="0"/>
                              </a:rPr>
                              <m:t>1)</m:t>
                            </m:r>
                          </m:e>
                          <m:sup>
                            <m:r>
                              <a:rPr lang="cs-CZ" sz="1600" i="1" smtClean="0">
                                <a:solidFill>
                                  <a:schemeClr val="tx1"/>
                                </a:solidFill>
                                <a:latin typeface="Cambria Math" panose="02040503050406030204" pitchFamily="18" charset="0"/>
                              </a:rPr>
                              <m:t>2</m:t>
                            </m:r>
                          </m:sup>
                        </m:sSup>
                      </m:e>
                    </m:rad>
                  </m:oMath>
                </a14:m>
                <a:endParaRPr lang="cs-CZ" sz="1600" dirty="0">
                  <a:solidFill>
                    <a:schemeClr val="tx1"/>
                  </a:solidFill>
                </a:endParaRPr>
              </a:p>
              <a:p>
                <a:pPr lvl="2"/>
                <a:r>
                  <a:rPr lang="cs-CZ" sz="1600" dirty="0">
                    <a:solidFill>
                      <a:schemeClr val="tx1"/>
                    </a:solidFill>
                  </a:rPr>
                  <a:t>po odmocnění d</a:t>
                </a:r>
                <a:r>
                  <a:rPr lang="cs-CZ" dirty="0">
                    <a:solidFill>
                      <a:schemeClr val="tx1"/>
                    </a:solidFill>
                    <a:latin typeface="Arial" panose="020B0604020202020204" pitchFamily="34" charset="0"/>
                    <a:cs typeface="Arial" panose="020B0604020202020204" pitchFamily="34" charset="0"/>
                  </a:rPr>
                  <a:t>1</a:t>
                </a:r>
                <a:r>
                  <a:rPr lang="cs-CZ" sz="1600" baseline="30000" dirty="0">
                    <a:solidFill>
                      <a:schemeClr val="tx1"/>
                    </a:solidFill>
                  </a:rPr>
                  <a:t>2</a:t>
                </a:r>
                <a:r>
                  <a:rPr lang="cs-CZ" sz="1600" dirty="0">
                    <a:solidFill>
                      <a:schemeClr val="tx1"/>
                    </a:solidFill>
                  </a:rPr>
                  <a:t>=</a:t>
                </a:r>
                <a14:m>
                  <m:oMath xmlns:m="http://schemas.openxmlformats.org/officeDocument/2006/math">
                    <m:sSup>
                      <m:sSupPr>
                        <m:ctrlPr>
                          <a:rPr lang="cs-CZ" sz="1600" i="1">
                            <a:solidFill>
                              <a:schemeClr val="tx1"/>
                            </a:solidFill>
                            <a:latin typeface="Cambria Math" panose="02040503050406030204" pitchFamily="18" charset="0"/>
                          </a:rPr>
                        </m:ctrlPr>
                      </m:sSupPr>
                      <m:e>
                        <m:r>
                          <a:rPr lang="cs-CZ" sz="1600" i="1">
                            <a:solidFill>
                              <a:schemeClr val="tx1"/>
                            </a:solidFill>
                            <a:latin typeface="Cambria Math" panose="02040503050406030204" pitchFamily="18" charset="0"/>
                          </a:rPr>
                          <m:t>(</m:t>
                        </m:r>
                        <m:r>
                          <a:rPr lang="cs-CZ" sz="1600" i="1">
                            <a:solidFill>
                              <a:schemeClr val="tx1"/>
                            </a:solidFill>
                            <a:latin typeface="Cambria Math" panose="02040503050406030204" pitchFamily="18" charset="0"/>
                          </a:rPr>
                          <m:t>𝑦𝐿</m:t>
                        </m:r>
                        <m:r>
                          <a:rPr lang="cs-CZ" sz="1600" i="1">
                            <a:solidFill>
                              <a:schemeClr val="tx1"/>
                            </a:solidFill>
                            <a:latin typeface="Cambria Math" panose="02040503050406030204" pitchFamily="18" charset="0"/>
                          </a:rPr>
                          <m:t>−</m:t>
                        </m:r>
                        <m:r>
                          <a:rPr lang="cs-CZ" sz="1600" i="1">
                            <a:solidFill>
                              <a:schemeClr val="tx1"/>
                            </a:solidFill>
                            <a:latin typeface="Cambria Math" panose="02040503050406030204" pitchFamily="18" charset="0"/>
                          </a:rPr>
                          <m:t>𝑦</m:t>
                        </m:r>
                        <m:r>
                          <a:rPr lang="cs-CZ" sz="1600" i="1">
                            <a:solidFill>
                              <a:schemeClr val="tx1"/>
                            </a:solidFill>
                            <a:latin typeface="Cambria Math" panose="02040503050406030204" pitchFamily="18" charset="0"/>
                          </a:rPr>
                          <m:t>1)</m:t>
                        </m:r>
                      </m:e>
                      <m:sup>
                        <m:r>
                          <a:rPr lang="cs-CZ" sz="1600" i="1">
                            <a:solidFill>
                              <a:schemeClr val="tx1"/>
                            </a:solidFill>
                            <a:latin typeface="Cambria Math" panose="02040503050406030204" pitchFamily="18" charset="0"/>
                          </a:rPr>
                          <m:t>2</m:t>
                        </m:r>
                      </m:sup>
                    </m:sSup>
                    <m:r>
                      <a:rPr lang="cs-CZ" sz="1600" i="1">
                        <a:solidFill>
                          <a:schemeClr val="tx1"/>
                        </a:solidFill>
                        <a:latin typeface="Cambria Math" panose="02040503050406030204" pitchFamily="18" charset="0"/>
                      </a:rPr>
                      <m:t>+</m:t>
                    </m:r>
                    <m:sSup>
                      <m:sSupPr>
                        <m:ctrlPr>
                          <a:rPr lang="cs-CZ" sz="1600" i="1">
                            <a:solidFill>
                              <a:schemeClr val="tx1"/>
                            </a:solidFill>
                            <a:latin typeface="Cambria Math" panose="02040503050406030204" pitchFamily="18" charset="0"/>
                          </a:rPr>
                        </m:ctrlPr>
                      </m:sSupPr>
                      <m:e>
                        <m:r>
                          <a:rPr lang="cs-CZ" sz="1600" i="1">
                            <a:solidFill>
                              <a:schemeClr val="tx1"/>
                            </a:solidFill>
                            <a:latin typeface="Cambria Math" panose="02040503050406030204" pitchFamily="18" charset="0"/>
                          </a:rPr>
                          <m:t>(</m:t>
                        </m:r>
                        <m:r>
                          <a:rPr lang="cs-CZ" sz="1600" i="1">
                            <a:solidFill>
                              <a:schemeClr val="tx1"/>
                            </a:solidFill>
                            <a:latin typeface="Cambria Math" panose="02040503050406030204" pitchFamily="18" charset="0"/>
                          </a:rPr>
                          <m:t>𝑥𝐿</m:t>
                        </m:r>
                        <m:r>
                          <a:rPr lang="cs-CZ" sz="1600" i="1">
                            <a:solidFill>
                              <a:schemeClr val="tx1"/>
                            </a:solidFill>
                            <a:latin typeface="Cambria Math" panose="02040503050406030204" pitchFamily="18" charset="0"/>
                          </a:rPr>
                          <m:t>−</m:t>
                        </m:r>
                        <m:r>
                          <a:rPr lang="cs-CZ" sz="1600" i="1">
                            <a:solidFill>
                              <a:schemeClr val="tx1"/>
                            </a:solidFill>
                            <a:latin typeface="Cambria Math" panose="02040503050406030204" pitchFamily="18" charset="0"/>
                          </a:rPr>
                          <m:t>𝑥</m:t>
                        </m:r>
                        <m:r>
                          <a:rPr lang="cs-CZ" sz="1600" i="1">
                            <a:solidFill>
                              <a:schemeClr val="tx1"/>
                            </a:solidFill>
                            <a:latin typeface="Cambria Math" panose="02040503050406030204" pitchFamily="18" charset="0"/>
                          </a:rPr>
                          <m:t>1)</m:t>
                        </m:r>
                      </m:e>
                      <m:sup>
                        <m:r>
                          <a:rPr lang="cs-CZ" sz="1600" i="1">
                            <a:solidFill>
                              <a:schemeClr val="tx1"/>
                            </a:solidFill>
                            <a:latin typeface="Cambria Math" panose="02040503050406030204" pitchFamily="18" charset="0"/>
                          </a:rPr>
                          <m:t>2</m:t>
                        </m:r>
                      </m:sup>
                    </m:sSup>
                  </m:oMath>
                </a14:m>
                <a:endParaRPr lang="cs-CZ" sz="1600" dirty="0">
                  <a:solidFill>
                    <a:schemeClr val="tx1"/>
                  </a:solidFill>
                </a:endParaRPr>
              </a:p>
              <a:p>
                <a:r>
                  <a:rPr lang="cs-CZ" sz="2000" dirty="0">
                    <a:solidFill>
                      <a:schemeClr val="tx1"/>
                    </a:solidFill>
                  </a:rPr>
                  <a:t>celkové náklady včetně požadavku minimalizace TC=min</a:t>
                </a:r>
                <a14:m>
                  <m:oMath xmlns:m="http://schemas.openxmlformats.org/officeDocument/2006/math">
                    <m:nary>
                      <m:naryPr>
                        <m:chr m:val="∑"/>
                        <m:ctrlPr>
                          <a:rPr lang="cs-CZ" sz="2000" i="1">
                            <a:solidFill>
                              <a:schemeClr val="tx1"/>
                            </a:solidFill>
                            <a:latin typeface="Cambria Math" panose="02040503050406030204" pitchFamily="18" charset="0"/>
                          </a:rPr>
                        </m:ctrlPr>
                      </m:naryPr>
                      <m:sub>
                        <m:r>
                          <m:rPr>
                            <m:brk m:alnAt="23"/>
                          </m:rPr>
                          <a:rPr lang="cs-CZ" sz="2000" i="1">
                            <a:solidFill>
                              <a:schemeClr val="tx1"/>
                            </a:solidFill>
                            <a:latin typeface="Cambria Math" panose="02040503050406030204" pitchFamily="18" charset="0"/>
                          </a:rPr>
                          <m:t>𝑖</m:t>
                        </m:r>
                        <m:r>
                          <a:rPr lang="cs-CZ" sz="2000" i="1">
                            <a:solidFill>
                              <a:schemeClr val="tx1"/>
                            </a:solidFill>
                            <a:latin typeface="Cambria Math" panose="02040503050406030204" pitchFamily="18" charset="0"/>
                          </a:rPr>
                          <m:t>=1</m:t>
                        </m:r>
                      </m:sub>
                      <m:sup>
                        <m:r>
                          <a:rPr lang="cs-CZ" sz="2000" i="1">
                            <a:solidFill>
                              <a:schemeClr val="tx1"/>
                            </a:solidFill>
                            <a:latin typeface="Cambria Math" panose="02040503050406030204" pitchFamily="18" charset="0"/>
                          </a:rPr>
                          <m:t>3</m:t>
                        </m:r>
                      </m:sup>
                      <m:e>
                        <m:r>
                          <a:rPr lang="cs-CZ" sz="2000" i="1">
                            <a:solidFill>
                              <a:schemeClr val="tx1"/>
                            </a:solidFill>
                            <a:latin typeface="Cambria Math" panose="02040503050406030204" pitchFamily="18" charset="0"/>
                          </a:rPr>
                          <m:t>𝑚</m:t>
                        </m:r>
                        <m:r>
                          <a:rPr lang="cs-CZ" sz="2000" i="1" baseline="-25000">
                            <a:solidFill>
                              <a:schemeClr val="tx1"/>
                            </a:solidFill>
                            <a:latin typeface="Cambria Math" panose="02040503050406030204" pitchFamily="18" charset="0"/>
                          </a:rPr>
                          <m:t>𝑖</m:t>
                        </m:r>
                        <m:r>
                          <a:rPr lang="cs-CZ" sz="2000" i="1">
                            <a:solidFill>
                              <a:schemeClr val="tx1"/>
                            </a:solidFill>
                            <a:latin typeface="Cambria Math" panose="02040503050406030204" pitchFamily="18" charset="0"/>
                          </a:rPr>
                          <m:t>𝑡</m:t>
                        </m:r>
                        <m:r>
                          <a:rPr lang="cs-CZ" sz="2000" i="1" baseline="-25000">
                            <a:solidFill>
                              <a:schemeClr val="tx1"/>
                            </a:solidFill>
                            <a:latin typeface="Cambria Math" panose="02040503050406030204" pitchFamily="18" charset="0"/>
                          </a:rPr>
                          <m:t>𝑖</m:t>
                        </m:r>
                        <m:rad>
                          <m:radPr>
                            <m:degHide m:val="on"/>
                            <m:ctrlPr>
                              <a:rPr lang="cs-CZ" sz="2000" i="1">
                                <a:solidFill>
                                  <a:schemeClr val="tx1"/>
                                </a:solidFill>
                                <a:latin typeface="Cambria Math" panose="02040503050406030204" pitchFamily="18" charset="0"/>
                              </a:rPr>
                            </m:ctrlPr>
                          </m:radPr>
                          <m:deg/>
                          <m:e>
                            <m:sSup>
                              <m:sSupPr>
                                <m:ctrlPr>
                                  <a:rPr lang="cs-CZ" sz="2000" i="1">
                                    <a:solidFill>
                                      <a:schemeClr val="tx1"/>
                                    </a:solidFill>
                                    <a:latin typeface="Cambria Math" panose="02040503050406030204" pitchFamily="18" charset="0"/>
                                  </a:rPr>
                                </m:ctrlPr>
                              </m:sSupPr>
                              <m:e>
                                <m:r>
                                  <a:rPr lang="cs-CZ" sz="2000" i="1">
                                    <a:solidFill>
                                      <a:schemeClr val="tx1"/>
                                    </a:solidFill>
                                    <a:latin typeface="Cambria Math" panose="02040503050406030204" pitchFamily="18" charset="0"/>
                                  </a:rPr>
                                  <m:t>(</m:t>
                                </m:r>
                                <m:r>
                                  <a:rPr lang="cs-CZ" sz="2000" i="1">
                                    <a:solidFill>
                                      <a:schemeClr val="tx1"/>
                                    </a:solidFill>
                                    <a:latin typeface="Cambria Math" panose="02040503050406030204" pitchFamily="18" charset="0"/>
                                  </a:rPr>
                                  <m:t>𝑦𝐿</m:t>
                                </m:r>
                                <m:r>
                                  <a:rPr lang="cs-CZ" sz="2000" i="1">
                                    <a:solidFill>
                                      <a:schemeClr val="tx1"/>
                                    </a:solidFill>
                                    <a:latin typeface="Cambria Math" panose="02040503050406030204" pitchFamily="18" charset="0"/>
                                  </a:rPr>
                                  <m:t>−</m:t>
                                </m:r>
                                <m:r>
                                  <a:rPr lang="cs-CZ" sz="2000" i="1">
                                    <a:solidFill>
                                      <a:schemeClr val="tx1"/>
                                    </a:solidFill>
                                    <a:latin typeface="Cambria Math" panose="02040503050406030204" pitchFamily="18" charset="0"/>
                                  </a:rPr>
                                  <m:t>𝑦𝑖</m:t>
                                </m:r>
                                <m:r>
                                  <a:rPr lang="cs-CZ" sz="2000" i="1">
                                    <a:solidFill>
                                      <a:schemeClr val="tx1"/>
                                    </a:solidFill>
                                    <a:latin typeface="Cambria Math" panose="02040503050406030204" pitchFamily="18" charset="0"/>
                                  </a:rPr>
                                  <m:t>)</m:t>
                                </m:r>
                              </m:e>
                              <m:sup>
                                <m:r>
                                  <a:rPr lang="cs-CZ" sz="2000" i="1">
                                    <a:solidFill>
                                      <a:schemeClr val="tx1"/>
                                    </a:solidFill>
                                    <a:latin typeface="Cambria Math" panose="02040503050406030204" pitchFamily="18" charset="0"/>
                                  </a:rPr>
                                  <m:t>2</m:t>
                                </m:r>
                              </m:sup>
                            </m:sSup>
                            <m:r>
                              <a:rPr lang="cs-CZ" sz="2000" i="1">
                                <a:solidFill>
                                  <a:schemeClr val="tx1"/>
                                </a:solidFill>
                                <a:latin typeface="Cambria Math" panose="02040503050406030204" pitchFamily="18" charset="0"/>
                              </a:rPr>
                              <m:t>+</m:t>
                            </m:r>
                            <m:sSup>
                              <m:sSupPr>
                                <m:ctrlPr>
                                  <a:rPr lang="cs-CZ" sz="2000" i="1">
                                    <a:solidFill>
                                      <a:schemeClr val="tx1"/>
                                    </a:solidFill>
                                    <a:latin typeface="Cambria Math" panose="02040503050406030204" pitchFamily="18" charset="0"/>
                                  </a:rPr>
                                </m:ctrlPr>
                              </m:sSupPr>
                              <m:e>
                                <m:r>
                                  <a:rPr lang="cs-CZ" sz="2000" i="1">
                                    <a:solidFill>
                                      <a:schemeClr val="tx1"/>
                                    </a:solidFill>
                                    <a:latin typeface="Cambria Math" panose="02040503050406030204" pitchFamily="18" charset="0"/>
                                  </a:rPr>
                                  <m:t>(</m:t>
                                </m:r>
                                <m:r>
                                  <a:rPr lang="cs-CZ" sz="2000" i="1">
                                    <a:solidFill>
                                      <a:schemeClr val="tx1"/>
                                    </a:solidFill>
                                    <a:latin typeface="Cambria Math" panose="02040503050406030204" pitchFamily="18" charset="0"/>
                                  </a:rPr>
                                  <m:t>𝑥𝐿</m:t>
                                </m:r>
                                <m:r>
                                  <a:rPr lang="cs-CZ" sz="2000" i="1">
                                    <a:solidFill>
                                      <a:schemeClr val="tx1"/>
                                    </a:solidFill>
                                    <a:latin typeface="Cambria Math" panose="02040503050406030204" pitchFamily="18" charset="0"/>
                                  </a:rPr>
                                  <m:t>−</m:t>
                                </m:r>
                                <m:r>
                                  <a:rPr lang="cs-CZ" sz="2000" i="1">
                                    <a:solidFill>
                                      <a:schemeClr val="tx1"/>
                                    </a:solidFill>
                                    <a:latin typeface="Cambria Math" panose="02040503050406030204" pitchFamily="18" charset="0"/>
                                  </a:rPr>
                                  <m:t>𝑥𝑖</m:t>
                                </m:r>
                                <m:r>
                                  <a:rPr lang="cs-CZ" sz="2000" i="1">
                                    <a:solidFill>
                                      <a:schemeClr val="tx1"/>
                                    </a:solidFill>
                                    <a:latin typeface="Cambria Math" panose="02040503050406030204" pitchFamily="18" charset="0"/>
                                  </a:rPr>
                                  <m:t>)</m:t>
                                </m:r>
                              </m:e>
                              <m:sup>
                                <m:r>
                                  <a:rPr lang="cs-CZ" sz="2000" i="1">
                                    <a:solidFill>
                                      <a:schemeClr val="tx1"/>
                                    </a:solidFill>
                                    <a:latin typeface="Cambria Math" panose="02040503050406030204" pitchFamily="18" charset="0"/>
                                  </a:rPr>
                                  <m:t>2</m:t>
                                </m:r>
                              </m:sup>
                            </m:sSup>
                          </m:e>
                        </m:rad>
                      </m:e>
                    </m:nary>
                  </m:oMath>
                </a14:m>
                <a:endParaRPr lang="cs-CZ" sz="2000" dirty="0">
                  <a:solidFill>
                    <a:schemeClr val="tx1"/>
                  </a:solidFill>
                </a:endParaRPr>
              </a:p>
              <a:p>
                <a:r>
                  <a:rPr lang="cs-CZ" sz="2000" dirty="0">
                    <a:solidFill>
                      <a:schemeClr val="tx1"/>
                    </a:solidFill>
                  </a:rPr>
                  <a:t>pokud se zdraží doprava vstupu M</a:t>
                </a:r>
                <a:r>
                  <a:rPr lang="cs-CZ" sz="2000" dirty="0">
                    <a:solidFill>
                      <a:schemeClr val="tx1"/>
                    </a:solidFill>
                    <a:latin typeface="Arial" panose="020B0604020202020204" pitchFamily="34" charset="0"/>
                    <a:cs typeface="Arial" panose="020B0604020202020204" pitchFamily="34" charset="0"/>
                  </a:rPr>
                  <a:t>1</a:t>
                </a:r>
                <a:r>
                  <a:rPr lang="cs-CZ" sz="2000" dirty="0">
                    <a:solidFill>
                      <a:schemeClr val="tx1"/>
                    </a:solidFill>
                  </a:rPr>
                  <a:t>, </a:t>
                </a:r>
                <a:r>
                  <a:rPr lang="cs-CZ" sz="2000" u="sng" dirty="0">
                    <a:solidFill>
                      <a:schemeClr val="tx1"/>
                    </a:solidFill>
                  </a:rPr>
                  <a:t>posune se firma blíže bodu M</a:t>
                </a:r>
                <a:r>
                  <a:rPr lang="cs-CZ" sz="2000" dirty="0">
                    <a:solidFill>
                      <a:schemeClr val="tx1"/>
                    </a:solidFill>
                    <a:latin typeface="Arial" panose="020B0604020202020204" pitchFamily="34" charset="0"/>
                    <a:cs typeface="Arial" panose="020B0604020202020204" pitchFamily="34" charset="0"/>
                  </a:rPr>
                  <a:t>1</a:t>
                </a:r>
                <a:r>
                  <a:rPr lang="cs-CZ" sz="2000" dirty="0">
                    <a:solidFill>
                      <a:schemeClr val="tx1"/>
                    </a:solidFill>
                  </a:rPr>
                  <a:t> s cílem minimalizovat tyto náklady, stejně tak firma zareaguje zdražením tohoto vstupu…</a:t>
                </a:r>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385227" y="1865745"/>
                <a:ext cx="6725653" cy="4992255"/>
              </a:xfrm>
              <a:blipFill>
                <a:blip r:embed="rId2"/>
                <a:stretch>
                  <a:fillRect l="-907" t="-611" r="-907"/>
                </a:stretch>
              </a:blipFill>
            </p:spPr>
            <p:txBody>
              <a:bodyPr/>
              <a:lstStyle/>
              <a:p>
                <a:r>
                  <a:rPr lang="cs-CZ">
                    <a:noFill/>
                  </a:rPr>
                  <a:t> </a:t>
                </a:r>
              </a:p>
            </p:txBody>
          </p:sp>
        </mc:Fallback>
      </mc:AlternateContent>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6" name="Obrázek 5">
            <a:extLst>
              <a:ext uri="{FF2B5EF4-FFF2-40B4-BE49-F238E27FC236}">
                <a16:creationId xmlns:a16="http://schemas.microsoft.com/office/drawing/2014/main" id="{9E024521-D4AF-4071-AFDC-B106A21A54A3}"/>
              </a:ext>
            </a:extLst>
          </p:cNvPr>
          <p:cNvPicPr>
            <a:picLocks noChangeAspect="1"/>
          </p:cNvPicPr>
          <p:nvPr/>
        </p:nvPicPr>
        <p:blipFill>
          <a:blip r:embed="rId3"/>
          <a:stretch>
            <a:fillRect/>
          </a:stretch>
        </p:blipFill>
        <p:spPr>
          <a:xfrm>
            <a:off x="7110880" y="1340987"/>
            <a:ext cx="4936739" cy="3801058"/>
          </a:xfrm>
          <a:prstGeom prst="rect">
            <a:avLst/>
          </a:prstGeom>
        </p:spPr>
      </p:pic>
      <p:sp>
        <p:nvSpPr>
          <p:cNvPr id="7" name="Obdélník 6">
            <a:extLst>
              <a:ext uri="{FF2B5EF4-FFF2-40B4-BE49-F238E27FC236}">
                <a16:creationId xmlns:a16="http://schemas.microsoft.com/office/drawing/2014/main" id="{5D8F6243-544B-4A6D-AF9E-35BBD258E88D}"/>
              </a:ext>
            </a:extLst>
          </p:cNvPr>
          <p:cNvSpPr/>
          <p:nvPr/>
        </p:nvSpPr>
        <p:spPr>
          <a:xfrm>
            <a:off x="7603940" y="5039031"/>
            <a:ext cx="4443681" cy="1631216"/>
          </a:xfrm>
          <a:prstGeom prst="rect">
            <a:avLst/>
          </a:prstGeom>
        </p:spPr>
        <p:txBody>
          <a:bodyPr wrap="square">
            <a:spAutoFit/>
          </a:bodyPr>
          <a:lstStyle/>
          <a:p>
            <a:pPr lvl="0"/>
            <a:r>
              <a:rPr lang="cs-CZ" sz="2000" dirty="0">
                <a:latin typeface="Times New Roman" panose="02020603050405020304" pitchFamily="18" charset="0"/>
                <a:cs typeface="Times New Roman" panose="02020603050405020304" pitchFamily="18" charset="0"/>
              </a:rPr>
              <a:t>→ </a:t>
            </a:r>
            <a:r>
              <a:rPr lang="cs-CZ" sz="2000" dirty="0"/>
              <a:t>za použití </a:t>
            </a:r>
            <a:r>
              <a:rPr lang="cs-CZ" sz="2000" dirty="0" err="1"/>
              <a:t>Laundhardtova</a:t>
            </a:r>
            <a:r>
              <a:rPr lang="cs-CZ" sz="2000" dirty="0"/>
              <a:t> lokalizačního trojúhelníku hledá místo </a:t>
            </a:r>
            <a:r>
              <a:rPr lang="cs-CZ" sz="2000" b="1" dirty="0">
                <a:solidFill>
                  <a:schemeClr val="accent3"/>
                </a:solidFill>
              </a:rPr>
              <a:t>minimálních dopravních nákladů </a:t>
            </a:r>
            <a:r>
              <a:rPr lang="cs-CZ" sz="2000" dirty="0">
                <a:latin typeface="Times New Roman" panose="02020603050405020304" pitchFamily="18" charset="0"/>
                <a:cs typeface="Times New Roman" panose="02020603050405020304" pitchFamily="18" charset="0"/>
              </a:rPr>
              <a:t>→ </a:t>
            </a:r>
            <a:r>
              <a:rPr lang="cs-CZ" sz="2000" dirty="0"/>
              <a:t>znárodněním Weberova lokalizačního modelu je tzv</a:t>
            </a:r>
            <a:r>
              <a:rPr lang="cs-CZ" sz="2000" b="1" dirty="0"/>
              <a:t>. lokalizační trojúhelník</a:t>
            </a:r>
          </a:p>
        </p:txBody>
      </p:sp>
    </p:spTree>
    <p:extLst>
      <p:ext uri="{BB962C8B-B14F-4D97-AF65-F5344CB8AC3E}">
        <p14:creationId xmlns:p14="http://schemas.microsoft.com/office/powerpoint/2010/main" val="3014423390"/>
      </p:ext>
    </p:extLst>
  </p:cSld>
  <p:clrMapOvr>
    <a:masterClrMapping/>
  </p:clrMapOvr>
</p:sld>
</file>

<file path=ppt/theme/theme1.xml><?xml version="1.0" encoding="utf-8"?>
<a:theme xmlns:a="http://schemas.openxmlformats.org/drawingml/2006/main" name="Dividenda">
  <a:themeElements>
    <a:clrScheme name="Dividenda">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TM03457464[[fn=Dividenda]]</Template>
  <TotalTime>1115</TotalTime>
  <Words>1752</Words>
  <Application>Microsoft Office PowerPoint</Application>
  <PresentationFormat>Širokoúhlá obrazovka</PresentationFormat>
  <Paragraphs>109</Paragraphs>
  <Slides>13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Arial</vt:lpstr>
      <vt:lpstr>Calibri</vt:lpstr>
      <vt:lpstr>Cambria Math</vt:lpstr>
      <vt:lpstr>Gill Sans MT</vt:lpstr>
      <vt:lpstr>Times New Roman</vt:lpstr>
      <vt:lpstr>Wingdings 2</vt:lpstr>
      <vt:lpstr>Dividenda</vt:lpstr>
      <vt:lpstr>Prostorová ekonomie</vt:lpstr>
      <vt:lpstr>1) Jednodimenzionální lokalizační modely</vt:lpstr>
      <vt:lpstr>1) Jednodimenzionální lokalizační modely konstantní dopravní tarify</vt:lpstr>
      <vt:lpstr>1) Jednodimenzionální lokalizační modely rostoucí či klesající dopravní tarify</vt:lpstr>
      <vt:lpstr>2) Laundhardtův model</vt:lpstr>
      <vt:lpstr>2) Laundhardtův model Laundhardtův lokalizační trojúhelník</vt:lpstr>
      <vt:lpstr>3) Alfred Weber</vt:lpstr>
      <vt:lpstr>3) Alfred Weber materiál a materiálový index (MI)</vt:lpstr>
      <vt:lpstr>3) Alfred Weber; dopravní náklady, lokalizační trojúhelník</vt:lpstr>
      <vt:lpstr>3) Alfred Weber; Náklady na pracovní sílu a izodapany</vt:lpstr>
      <vt:lpstr> úspory (obecně)</vt:lpstr>
      <vt:lpstr>Aglomerační efekty</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Kamila Turečková</cp:lastModifiedBy>
  <cp:revision>226</cp:revision>
  <cp:lastPrinted>2018-02-12T08:12:35Z</cp:lastPrinted>
  <dcterms:created xsi:type="dcterms:W3CDTF">2017-12-11T08:34:25Z</dcterms:created>
  <dcterms:modified xsi:type="dcterms:W3CDTF">2024-10-10T18:27:21Z</dcterms:modified>
</cp:coreProperties>
</file>