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3"/>
  </p:handoutMasterIdLst>
  <p:sldIdLst>
    <p:sldId id="256" r:id="rId2"/>
    <p:sldId id="260" r:id="rId3"/>
    <p:sldId id="277" r:id="rId4"/>
    <p:sldId id="326" r:id="rId5"/>
    <p:sldId id="310" r:id="rId6"/>
    <p:sldId id="327" r:id="rId7"/>
    <p:sldId id="323" r:id="rId8"/>
    <p:sldId id="328" r:id="rId9"/>
    <p:sldId id="304" r:id="rId10"/>
    <p:sldId id="329" r:id="rId11"/>
    <p:sldId id="27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03.09.2024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2800"/>
              <a:t>Kamila Turečková, Ph.D., MBA</a:t>
            </a:r>
            <a:endParaRPr lang="cs-CZ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11) Lokalizace mezinárodních firem – vybrané teorie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4)</a:t>
            </a:r>
            <a:r>
              <a:rPr lang="cs-CZ" sz="3600" b="1" dirty="0"/>
              <a:t> Teorie územích (prostorových) děleb práce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359" y="2056450"/>
            <a:ext cx="8318378" cy="4682836"/>
          </a:xfrm>
        </p:spPr>
        <p:txBody>
          <a:bodyPr anchor="t">
            <a:normAutofit lnSpcReduction="10000"/>
          </a:bodyPr>
          <a:lstStyle/>
          <a:p>
            <a:r>
              <a:rPr lang="cs-CZ" sz="2400" dirty="0"/>
              <a:t>hlavní příčinu velkých změn v prostorové dělbě práce jsou považovány změny v prostorové organizaci vztahů ve výrobě (např. vyčlenění manažerských funkcí a zánik dříve běžných vedoucích technických pracovníků, předáků)</a:t>
            </a:r>
          </a:p>
          <a:p>
            <a:r>
              <a:rPr lang="cs-CZ" sz="2400" dirty="0"/>
              <a:t>k nové prostorové dělbě práce dochází změnou sociálních vztahů, které utvářejí ekonomický prostor → v důsledku jejich změny tak dochází i k vytváření nové formy </a:t>
            </a:r>
            <a:r>
              <a:rPr lang="cs-CZ" sz="2400" b="1" dirty="0"/>
              <a:t>problémových regionů</a:t>
            </a:r>
          </a:p>
          <a:p>
            <a:r>
              <a:rPr lang="cs-CZ" sz="2400" dirty="0"/>
              <a:t>při regionálních analýzách průmyslu je považováno za důležitější než samotné studium odvětví zkoumání </a:t>
            </a:r>
            <a:r>
              <a:rPr lang="cs-CZ" sz="2400" b="1" dirty="0"/>
              <a:t>vlastnické a velikostní struktury podniků</a:t>
            </a:r>
            <a:r>
              <a:rPr lang="cs-CZ" sz="2400" dirty="0"/>
              <a:t>; důraz je kladen na roli strategie podniků vedené vždy snahou o maximalizaci zisku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F0A1208-00FA-41BE-8B72-87D18AC73C88}"/>
              </a:ext>
            </a:extLst>
          </p:cNvPr>
          <p:cNvSpPr/>
          <p:nvPr/>
        </p:nvSpPr>
        <p:spPr>
          <a:xfrm>
            <a:off x="8524502" y="1893831"/>
            <a:ext cx="3219263" cy="4154984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 dirty="0"/>
              <a:t>Dělba práce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000" dirty="0"/>
              <a:t> rozdělení pracovních postupů mezi jednotlivé subjekty (forma koordinované spolupráce, na níž se různé ekonomické subjekty podílejí různými činnostmi (obvykle na základě specializace) s cílem dosáhnout vyšší produktivity práce, nižších nákladů a lepších technologických možností</a:t>
            </a:r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4708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003" y="2034863"/>
            <a:ext cx="11346288" cy="4623514"/>
          </a:xfrm>
        </p:spPr>
        <p:txBody>
          <a:bodyPr>
            <a:normAutofit/>
          </a:bodyPr>
          <a:lstStyle/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mezoekonomiky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výrobních cyklů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ziskových cyklů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územních děleb práce</a:t>
            </a: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09BAD06-9063-4F16-BB4A-85117E9F94C6}"/>
              </a:ext>
            </a:extLst>
          </p:cNvPr>
          <p:cNvSpPr txBox="1"/>
          <p:nvPr/>
        </p:nvSpPr>
        <p:spPr>
          <a:xfrm>
            <a:off x="7180729" y="2184082"/>
            <a:ext cx="4586268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Soubor teorií determinující faktory, podle nichž </a:t>
            </a:r>
            <a:r>
              <a:rPr lang="cs-CZ" sz="2400" b="1" dirty="0"/>
              <a:t>mezinárodní firmy </a:t>
            </a:r>
            <a:r>
              <a:rPr lang="cs-CZ" sz="2400" dirty="0"/>
              <a:t>uvažují o své lokaci v rámci celého </a:t>
            </a:r>
            <a:r>
              <a:rPr lang="cs-CZ" sz="2400" b="1" dirty="0"/>
              <a:t>globalizovaného světa </a:t>
            </a:r>
            <a:r>
              <a:rPr lang="cs-CZ" sz="2400" dirty="0"/>
              <a:t>(obvykle jde opět o nalezení takového místa, kde firma může v danou chvíli minimalizovat náklady na produkci → firmy svou lokaci přizpůsobují situaci na trhu a mají tendenci část svých produkčních kapacit podle této situace „stěhovat“)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1)</a:t>
            </a:r>
            <a:r>
              <a:rPr lang="cs-CZ" sz="3600" b="1" dirty="0"/>
              <a:t> Teorie mezoekonomiky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673" y="2152073"/>
            <a:ext cx="11637818" cy="4599708"/>
          </a:xfrm>
        </p:spPr>
        <p:txBody>
          <a:bodyPr anchor="t">
            <a:normAutofit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hlavní představitel: </a:t>
            </a:r>
            <a:r>
              <a:rPr lang="cs-CZ" sz="2400" b="1" dirty="0" err="1">
                <a:solidFill>
                  <a:schemeClr val="tx1"/>
                </a:solidFill>
              </a:rPr>
              <a:t>Stuard</a:t>
            </a:r>
            <a:r>
              <a:rPr lang="cs-CZ" sz="2400" b="1" dirty="0">
                <a:solidFill>
                  <a:schemeClr val="tx1"/>
                </a:solidFill>
              </a:rPr>
              <a:t> Holland </a:t>
            </a:r>
            <a:r>
              <a:rPr lang="cs-CZ" sz="2400" dirty="0">
                <a:solidFill>
                  <a:schemeClr val="tx1"/>
                </a:solidFill>
              </a:rPr>
              <a:t>(1940 - ), britský ekonom a politik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zdůrazňuje meziregionální rozdíly v ekonomické struktuře, které jsou důsledkem průmyslové revoluce</a:t>
            </a:r>
          </a:p>
          <a:p>
            <a:r>
              <a:rPr lang="cs-CZ" sz="2200" dirty="0">
                <a:solidFill>
                  <a:schemeClr val="tx1"/>
                </a:solidFill>
              </a:rPr>
              <a:t>klíčová role v regionálním rozvoji – </a:t>
            </a:r>
            <a:r>
              <a:rPr lang="cs-CZ" sz="2200" b="1" dirty="0">
                <a:solidFill>
                  <a:schemeClr val="tx1"/>
                </a:solidFill>
              </a:rPr>
              <a:t>velké firmy </a:t>
            </a:r>
            <a:r>
              <a:rPr lang="cs-CZ" sz="2200" dirty="0">
                <a:solidFill>
                  <a:schemeClr val="tx1"/>
                </a:solidFill>
              </a:rPr>
              <a:t>– vytvářejí specifický sektor, tzv. „</a:t>
            </a:r>
            <a:r>
              <a:rPr lang="cs-CZ" sz="2200" b="1" dirty="0" err="1">
                <a:solidFill>
                  <a:schemeClr val="tx1"/>
                </a:solidFill>
              </a:rPr>
              <a:t>mezoekonomiku</a:t>
            </a:r>
            <a:r>
              <a:rPr lang="cs-CZ" sz="2200" dirty="0">
                <a:solidFill>
                  <a:schemeClr val="tx1"/>
                </a:solidFill>
              </a:rPr>
              <a:t>“, jejich lokalizace posiluje ekonomickou (sociální, společenskou …) sféru regionu, který se stává vyspělým a rozdíl mezi ním a méně vyspělými regiony se dále prohlubuje</a:t>
            </a:r>
          </a:p>
          <a:p>
            <a:r>
              <a:rPr lang="cs-CZ" sz="2200" dirty="0">
                <a:solidFill>
                  <a:schemeClr val="tx1"/>
                </a:solidFill>
              </a:rPr>
              <a:t>tyto velké firmy často dosahují pozice monopolu či oligopolu, mají významnou lobbovací i odběratelsko-vyjednávací sílu, mají specifické možnosti boje s konkurencí (ceny, nákladů aj.) či mohou snižovat daňové odvody transferem daňových povinností do tzv. daňových rájů, mají předpoklad získat výhodněji finanční zdroje, rychleji inovují apod.</a:t>
            </a:r>
          </a:p>
          <a:p>
            <a:r>
              <a:rPr lang="cs-CZ" sz="2200" dirty="0" err="1">
                <a:solidFill>
                  <a:schemeClr val="tx1"/>
                </a:solidFill>
              </a:rPr>
              <a:t>Hollander</a:t>
            </a:r>
            <a:r>
              <a:rPr lang="cs-CZ" sz="2200" dirty="0">
                <a:solidFill>
                  <a:schemeClr val="tx1"/>
                </a:solidFill>
              </a:rPr>
              <a:t> uvádí, že 1-2% firem vytvářejí ve vyspělých státech přes 50% celkové produkce</a:t>
            </a:r>
          </a:p>
          <a:p>
            <a:r>
              <a:rPr lang="cs-CZ" sz="2200" dirty="0">
                <a:solidFill>
                  <a:schemeClr val="tx1"/>
                </a:solidFill>
              </a:rPr>
              <a:t>existence těchto „velkých firem“ negativně ovlivňuje počet, velikost a strukturu firem v méně vyspělých regionech a narušuje také „zdravé“ podnikatelské prostředí v regionech vyspělých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200" dirty="0">
              <a:solidFill>
                <a:schemeClr val="tx1"/>
              </a:solidFill>
            </a:endParaRPr>
          </a:p>
          <a:p>
            <a:pPr lvl="1"/>
            <a:endParaRPr lang="cs-CZ" sz="22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8" name="Picture 4" descr="Stuart Holland - Alchetron, The Free Social Encyclopedia">
            <a:extLst>
              <a:ext uri="{FF2B5EF4-FFF2-40B4-BE49-F238E27FC236}">
                <a16:creationId xmlns:a16="http://schemas.microsoft.com/office/drawing/2014/main" id="{2178D77B-AF67-4C78-B0B0-A7D43D26A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672" y="146201"/>
            <a:ext cx="3008808" cy="200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1)</a:t>
            </a:r>
            <a:r>
              <a:rPr lang="cs-CZ" sz="3600" b="1" dirty="0"/>
              <a:t> Teorie mezoekonomiky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673" y="2152073"/>
            <a:ext cx="11637818" cy="4599708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aby se zabránilo negativním efektům koncentrace „velkých firem“ v některých regionech a snížily se meziregionální rozdíly, navrhuje Holland posílení regulační role státu a posílení pravomocí odborových organizací kombinované s vhodnou expanzivní fiskální politikou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hospodářské soutěže, protimonopolní zákonodárství, zákaz kartelových dohod aj.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infrastruktury, pobídkové programy, daňová zvýhodnění …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umisťování „pobočných“ závodů do méně rozvinutých regionů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problémovým, méně rozvinutým regionů lze také pomoci prostřednictvím masivního transferu investic v rámci jak veřejného, tak i soukromého sektoru, které by vedly k rozvoji vybraných, nadprůměrně rostoucích „moderních“ odvětví generujících významné zisky a efekty (tato </a:t>
            </a:r>
            <a:r>
              <a:rPr lang="cs-CZ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Hollandova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rada naráží na politické a ekonomické bariéry)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firem je v rámci teorie mezoekonomiky jednak (1) silně ovlivněna samotným umístěním „velkých firem“ a současně (2) aktivistickou „regulační“ národohospodářskou politikou státu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1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2)</a:t>
            </a:r>
            <a:r>
              <a:rPr lang="cs-CZ" sz="3600" b="1" dirty="0"/>
              <a:t> Teorie výrobních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071" y="1857080"/>
            <a:ext cx="11161337" cy="4892512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400" dirty="0"/>
              <a:t>Raymond </a:t>
            </a:r>
            <a:r>
              <a:rPr lang="cs-CZ" sz="2400" dirty="0" err="1"/>
              <a:t>Vernon</a:t>
            </a:r>
            <a:r>
              <a:rPr lang="cs-CZ" sz="2400" dirty="0"/>
              <a:t> (1913 – 1999), americký ekonom</a:t>
            </a:r>
          </a:p>
          <a:p>
            <a:r>
              <a:rPr lang="cs-CZ" sz="2400" dirty="0">
                <a:solidFill>
                  <a:schemeClr val="tx1"/>
                </a:solidFill>
              </a:rPr>
              <a:t>základní teze této teorie je, že regiony jsou odlišně disponovány                             podmínkami, zdroji a předpoklady pro výrobu určitého produktu                                                  v závisti na jeho životním cyklu (zralosti)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výrobky mají </a:t>
            </a:r>
            <a:r>
              <a:rPr lang="cs-CZ" sz="2200" b="1" dirty="0">
                <a:solidFill>
                  <a:schemeClr val="tx1"/>
                </a:solidFill>
              </a:rPr>
              <a:t>třífázový cyklus</a:t>
            </a:r>
            <a:r>
              <a:rPr lang="cs-CZ" sz="2200" dirty="0">
                <a:solidFill>
                  <a:schemeClr val="tx1"/>
                </a:solidFill>
              </a:rPr>
              <a:t>: fáze nového výrobku, fáze zralého                                                      výrobku a fáze standardního výrobku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výroba se bude v průběhu cyklu přesouvat do regionů s aktuálně nejlepšími výrobními podmínkami pro danou fázi výrobku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neplatí taxativně pro všechny typy produktu!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firmy se v prostoru lokalizují podle fáze výrobního cyklu svého produktu, pokud tento těmto fázím podléhá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200" dirty="0"/>
              <a:t>fáze </a:t>
            </a:r>
            <a:r>
              <a:rPr lang="cs-CZ" sz="2200" u="sng" dirty="0"/>
              <a:t>nového výrobku </a:t>
            </a:r>
            <a:r>
              <a:rPr lang="cs-CZ" sz="2200" dirty="0"/>
              <a:t>je lokalizována v nejvyspělejších regionech (komparativní výhoda v oblasti technologické vyspělosti, vysoce kvalifikované pracovní síly a „moderního“ velkého trhu aj). Sídlí zde obvykle ústřední firmy.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 descr="Raymond Vernon biography, founder of the product life cycle theory |  ToolsHero">
            <a:extLst>
              <a:ext uri="{FF2B5EF4-FFF2-40B4-BE49-F238E27FC236}">
                <a16:creationId xmlns:a16="http://schemas.microsoft.com/office/drawing/2014/main" id="{DD472A60-F74F-4057-A838-C0AB28D6C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309" y="194256"/>
            <a:ext cx="2704499" cy="37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83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2)</a:t>
            </a:r>
            <a:r>
              <a:rPr lang="cs-CZ" sz="3600" b="1" dirty="0"/>
              <a:t> Teorie výrobních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2487" y="2099256"/>
            <a:ext cx="11255604" cy="4650336"/>
          </a:xfrm>
        </p:spPr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sz="2200" dirty="0">
                <a:solidFill>
                  <a:schemeClr val="tx1"/>
                </a:solidFill>
              </a:rPr>
              <a:t>fáze </a:t>
            </a:r>
            <a:r>
              <a:rPr lang="cs-CZ" sz="2200" u="sng" dirty="0">
                <a:solidFill>
                  <a:schemeClr val="tx1"/>
                </a:solidFill>
              </a:rPr>
              <a:t>zralého výrobku </a:t>
            </a:r>
            <a:r>
              <a:rPr lang="cs-CZ" sz="2200" dirty="0">
                <a:solidFill>
                  <a:schemeClr val="tx1"/>
                </a:solidFill>
              </a:rPr>
              <a:t>je doprovázena růstem objemu výroby a exportu (úspory z rozsahu, snižování výrobních nákladů, zvládnutí technologie výroby → pokles ceny výrobku, ale i pokles úspěchu produkce a růst konkurence. Produkce je stále lokalizována ve vyspělých regionech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sz="2200" dirty="0">
                <a:solidFill>
                  <a:schemeClr val="tx1"/>
                </a:solidFill>
              </a:rPr>
              <a:t>ve fázi </a:t>
            </a:r>
            <a:r>
              <a:rPr lang="cs-CZ" sz="2200" u="sng" dirty="0">
                <a:solidFill>
                  <a:schemeClr val="tx1"/>
                </a:solidFill>
              </a:rPr>
              <a:t>standardního výrobku</a:t>
            </a:r>
            <a:r>
              <a:rPr lang="cs-CZ" sz="2200" dirty="0">
                <a:solidFill>
                  <a:schemeClr val="tx1"/>
                </a:solidFill>
              </a:rPr>
              <a:t>, po všeobecném zvládnutí technologie výroby, ztrácí vyspělý region komparativní výhodu. Plně standardizovaný výrobek se vyrábí ve velkých sériích strojově, není potřeba kvalifikovanou pracovní sílu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200" dirty="0">
                <a:solidFill>
                  <a:schemeClr val="tx1"/>
                </a:solidFill>
              </a:rPr>
              <a:t>tlak na další snižování nákladů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2200" dirty="0">
                <a:solidFill>
                  <a:schemeClr val="tx1"/>
                </a:solidFill>
              </a:rPr>
              <a:t> výroba se přesouvá do méně vyspělých regionů s levnění pracovní silou, které posilují svoji exportní pozici pro daný výrobek. Omezuje se výroba a exportu z vyspělejších regionů nebo tato se zde zcela ukončí a začne se toto zboží do něj naopak dovážet</a:t>
            </a:r>
          </a:p>
          <a:p>
            <a:r>
              <a:rPr lang="cs-CZ" sz="2200" dirty="0">
                <a:solidFill>
                  <a:schemeClr val="tx1"/>
                </a:solidFill>
              </a:rPr>
              <a:t>kalkulačky, televizory, mobilní přístroje, počítače ….</a:t>
            </a:r>
          </a:p>
          <a:p>
            <a:r>
              <a:rPr lang="cs-CZ" sz="2200" dirty="0">
                <a:solidFill>
                  <a:schemeClr val="tx1"/>
                </a:solidFill>
              </a:rPr>
              <a:t>„teorii a závěry z ní“ lze částečně překonat</a:t>
            </a:r>
            <a:r>
              <a:rPr lang="cs-CZ" sz="2200" b="1" dirty="0">
                <a:solidFill>
                  <a:schemeClr val="tx1"/>
                </a:solidFill>
              </a:rPr>
              <a:t> inovacemi </a:t>
            </a:r>
            <a:r>
              <a:rPr lang="cs-CZ" sz="2200" dirty="0">
                <a:solidFill>
                  <a:schemeClr val="tx1"/>
                </a:solidFill>
              </a:rPr>
              <a:t>stávajících produktů (otázkou je, zda se pak jedná o zcela nový nebo původní produkt?)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0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3)</a:t>
            </a:r>
            <a:r>
              <a:rPr lang="cs-CZ" sz="3600" b="1" dirty="0"/>
              <a:t> Teorie ziskových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109" y="1865745"/>
            <a:ext cx="11249891" cy="4992255"/>
          </a:xfrm>
        </p:spPr>
        <p:txBody>
          <a:bodyPr anchor="t">
            <a:normAutofit fontScale="77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Ann </a:t>
            </a:r>
            <a:r>
              <a:rPr lang="cs-CZ" sz="2800" dirty="0" err="1">
                <a:solidFill>
                  <a:schemeClr val="tx1"/>
                </a:solidFill>
              </a:rPr>
              <a:t>Markusen</a:t>
            </a:r>
            <a:r>
              <a:rPr lang="cs-CZ" sz="2800" dirty="0">
                <a:solidFill>
                  <a:schemeClr val="tx1"/>
                </a:solidFill>
              </a:rPr>
              <a:t>, (1946 - ), americká ekonomka </a:t>
            </a:r>
          </a:p>
          <a:p>
            <a:r>
              <a:rPr lang="cs-CZ" sz="2800" dirty="0">
                <a:solidFill>
                  <a:schemeClr val="tx1"/>
                </a:solidFill>
              </a:rPr>
              <a:t>vychází a navazuje na teorii výrobních cyklů</a:t>
            </a:r>
          </a:p>
          <a:p>
            <a:r>
              <a:rPr lang="cs-CZ" sz="2800" dirty="0">
                <a:solidFill>
                  <a:schemeClr val="tx1"/>
                </a:solidFill>
              </a:rPr>
              <a:t>teze této teorie je, že </a:t>
            </a:r>
            <a:r>
              <a:rPr lang="cs-CZ" sz="2800" b="1" dirty="0">
                <a:solidFill>
                  <a:schemeClr val="tx1"/>
                </a:solidFill>
              </a:rPr>
              <a:t>prosperita regionu závisí na chování velkých firem, které se snaží dosáhnout velkých zisků („superzisků“). </a:t>
            </a:r>
            <a:r>
              <a:rPr lang="cs-CZ" sz="2800" dirty="0">
                <a:solidFill>
                  <a:schemeClr val="tx1"/>
                </a:solidFill>
              </a:rPr>
              <a:t>Firemní strategie se liší v jednotlivých fázích cyklu zisku, kterých Ann </a:t>
            </a:r>
            <a:r>
              <a:rPr lang="cs-CZ" sz="2800" dirty="0" err="1">
                <a:solidFill>
                  <a:schemeClr val="tx1"/>
                </a:solidFill>
              </a:rPr>
              <a:t>Markusen</a:t>
            </a:r>
            <a:r>
              <a:rPr lang="cs-CZ" sz="2800" dirty="0">
                <a:solidFill>
                  <a:schemeClr val="tx1"/>
                </a:solidFill>
              </a:rPr>
              <a:t> rozlišuje pět, a ty přímo ovlivňují lokalizaci daných firem v prostoru: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nulových (záporných) 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superzisků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normálních 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normálních „plus“ nebo „mínus“ 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ztráty</a:t>
            </a:r>
          </a:p>
          <a:p>
            <a:r>
              <a:rPr lang="cs-CZ" sz="2800" dirty="0">
                <a:solidFill>
                  <a:schemeClr val="tx1"/>
                </a:solidFill>
              </a:rPr>
              <a:t>teorie se opírá o přesvědčení o rozhodujícím vlivu firemních strategií na regionální rozvoj</a:t>
            </a:r>
          </a:p>
          <a:p>
            <a:r>
              <a:rPr lang="cs-CZ" sz="2800" dirty="0">
                <a:solidFill>
                  <a:schemeClr val="tx1"/>
                </a:solidFill>
              </a:rPr>
              <a:t>hlavní mechanismy nutící firmy ke změnám strategií jsou změny v potřebě koncentrace výrobních a řídících funkcí, difúzi inovací a změny ve vztazích práce a kapitálu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100" name="Picture 4" descr="Ann Markusen on the &quot;Creative Placemaking&quot; White Paper - YouTube">
            <a:extLst>
              <a:ext uri="{FF2B5EF4-FFF2-40B4-BE49-F238E27FC236}">
                <a16:creationId xmlns:a16="http://schemas.microsoft.com/office/drawing/2014/main" id="{7B078828-4CE4-4888-B9A7-29BDEEF3C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0"/>
            <a:ext cx="3366926" cy="253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72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3)</a:t>
            </a:r>
            <a:r>
              <a:rPr lang="cs-CZ" sz="3600" b="1" dirty="0"/>
              <a:t> Teorie ziskových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65745"/>
            <a:ext cx="12192000" cy="4992255"/>
          </a:xfrm>
        </p:spPr>
        <p:txBody>
          <a:bodyPr anchor="t"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nulových (záporných) 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vznik odvětví, objem výroby je malý, stejně jako zaměstnanost, výroba je náročná na kvalifikovanou pracovní sílu, koncentrace výroby do jedné nebo několika lokalit ve vyspělém regionu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superzisků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monopolní/oligopolní postavení na trhu – technologický náskok firmy či několika firem, růst vysoce kvalifikované pracovní síly, proces výroby není plně automatizovaný. Dochází k aglomeraci z důvodu vysoké náročnosti na vědu, výzkum, design, marketing apod. – firma intenzivně spolupracuje se specializovanými firmami. Vytváří se velké aglomerace koncentrovaných firem, resp. metropolitních areálů.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normálních 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zvládnutí a zjednodušení technologie výroby, vstup konkurence – tlak na pokles cen – intenzivní hledání úspor ve výrobě a hledání nových trhů. Mění se struktura zaměstnanosti ve prospěch dělnických profesí. Produkce se vyznačuje prostorovou disperzí vzhledem k novým trhům a využití levnější pracovní síly.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normálních „plus“ nebo „mínus“ 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nasycení poptávky, tlak na oligopolizaci (vyšší zisky) nebo eskaluje konkurence (minimální zisky), dochází již k odlivu kapitálu do nových, výnosnějších odvětví, zpomaluje se či zastavuje proces prostorové disperze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ztráty</a:t>
            </a:r>
          </a:p>
          <a:p>
            <a:pPr lvl="1"/>
            <a:r>
              <a:rPr lang="cs-CZ" sz="2100" dirty="0">
                <a:solidFill>
                  <a:schemeClr val="tx1"/>
                </a:solidFill>
              </a:rPr>
              <a:t>odvětí charakterizujeme jako zastaralé, omezení nebo ukončení výroby a odchod firem do odvětví jiného či nového, uzavírají se závody, dochází k tzv. delokalizaci. Obvykle se tak již děje v periferních, méně vyspělých regionech.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4)</a:t>
            </a:r>
            <a:r>
              <a:rPr lang="cs-CZ" sz="3600" b="1" dirty="0"/>
              <a:t> Teorie územích (prostorových)                děleb práce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55" y="2041237"/>
            <a:ext cx="11896436" cy="4682836"/>
          </a:xfrm>
        </p:spPr>
        <p:txBody>
          <a:bodyPr anchor="t">
            <a:normAutofit fontScale="62500" lnSpcReduction="2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Doreen </a:t>
            </a:r>
            <a:r>
              <a:rPr lang="en-US" sz="3200" b="1" dirty="0" err="1">
                <a:solidFill>
                  <a:schemeClr val="tx1"/>
                </a:solidFill>
              </a:rPr>
              <a:t>Masey</a:t>
            </a:r>
            <a:r>
              <a:rPr lang="cs-CZ" sz="3200" b="1" dirty="0">
                <a:solidFill>
                  <a:schemeClr val="tx1"/>
                </a:solidFill>
              </a:rPr>
              <a:t> </a:t>
            </a:r>
            <a:r>
              <a:rPr lang="cs-CZ" sz="3200" dirty="0">
                <a:solidFill>
                  <a:schemeClr val="tx1"/>
                </a:solidFill>
              </a:rPr>
              <a:t>(1944 – 2016); britská geografka</a:t>
            </a:r>
          </a:p>
          <a:p>
            <a:r>
              <a:rPr lang="en-US" sz="3200" dirty="0">
                <a:solidFill>
                  <a:schemeClr val="tx1"/>
                </a:solidFill>
              </a:rPr>
              <a:t>v </a:t>
            </a:r>
            <a:r>
              <a:rPr lang="cs-CZ" sz="3200" dirty="0">
                <a:solidFill>
                  <a:schemeClr val="tx1"/>
                </a:solidFill>
              </a:rPr>
              <a:t>rámci svého díla </a:t>
            </a:r>
            <a:r>
              <a:rPr lang="en-US" sz="3200" dirty="0">
                <a:solidFill>
                  <a:schemeClr val="tx1"/>
                </a:solidFill>
              </a:rPr>
              <a:t>Spatial Divisions of </a:t>
            </a:r>
            <a:r>
              <a:rPr lang="en-US" sz="3200" dirty="0" err="1">
                <a:solidFill>
                  <a:schemeClr val="tx1"/>
                </a:solidFill>
              </a:rPr>
              <a:t>Labour</a:t>
            </a:r>
            <a:r>
              <a:rPr lang="en-US" sz="3200" dirty="0">
                <a:solidFill>
                  <a:schemeClr val="tx1"/>
                </a:solidFill>
              </a:rPr>
              <a:t>: Social Structures and Geography of Production</a:t>
            </a:r>
            <a:r>
              <a:rPr lang="cs-CZ" sz="3200" dirty="0">
                <a:solidFill>
                  <a:schemeClr val="tx1"/>
                </a:solidFill>
              </a:rPr>
              <a:t> (</a:t>
            </a:r>
            <a:r>
              <a:rPr lang="en-US" sz="3200" dirty="0">
                <a:solidFill>
                  <a:schemeClr val="tx1"/>
                </a:solidFill>
              </a:rPr>
              <a:t>1984</a:t>
            </a:r>
            <a:r>
              <a:rPr lang="cs-CZ" sz="3200" dirty="0">
                <a:solidFill>
                  <a:schemeClr val="tx1"/>
                </a:solidFill>
              </a:rPr>
              <a:t>)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cs-CZ" sz="3200" dirty="0">
                <a:solidFill>
                  <a:schemeClr val="tx1"/>
                </a:solidFill>
              </a:rPr>
              <a:t>hledala příčinu změn v prostorové dělbě práce v souvislosti se změnami v prostorové organizaci vtahů ve výrobě</a:t>
            </a:r>
          </a:p>
          <a:p>
            <a:pPr lvl="1"/>
            <a:r>
              <a:rPr lang="cs-CZ" sz="3200" dirty="0">
                <a:solidFill>
                  <a:schemeClr val="tx1"/>
                </a:solidFill>
              </a:rPr>
              <a:t>dnes lze oddělit řízení firmy, vývoj, účetnictví či propagaci od vlastní výroby (specializace jednotlivých „závodů“ v rámci jedné velké firmy), které se promítá také do prostorového odloučení → v některých regionech se koncertují dělnické profese, jinde profese řídící – více a „jinak“ kvalifikované  </a:t>
            </a:r>
          </a:p>
          <a:p>
            <a:r>
              <a:rPr lang="cs-CZ" sz="2900" dirty="0">
                <a:solidFill>
                  <a:schemeClr val="tx1"/>
                </a:solidFill>
              </a:rPr>
              <a:t>teorie prostorových děleb práce se opírá o tezi, že firmy využívají meziregionálních rozdílů ve svůj prospěch, zde se rozlišují tři typy firem: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900" dirty="0">
                <a:solidFill>
                  <a:schemeClr val="tx1"/>
                </a:solidFill>
              </a:rPr>
              <a:t>firmy, které veškeré své aktivity realizují v jednom regionu a regionálních rozdílů nevyužívají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900" dirty="0">
                <a:solidFill>
                  <a:schemeClr val="tx1"/>
                </a:solidFill>
              </a:rPr>
              <a:t>firmy, které rozmísťují své závody mezi regiony podle požadavků jednotlivých fází výroby </a:t>
            </a:r>
          </a:p>
          <a:p>
            <a:pPr marL="1051200" lvl="2" indent="-457200"/>
            <a:r>
              <a:rPr lang="cs-CZ" sz="2600" dirty="0">
                <a:solidFill>
                  <a:schemeClr val="tx1"/>
                </a:solidFill>
              </a:rPr>
              <a:t>ústředí a vývoj jsou umístěny v nejvyspělejších metropolitních regionech, špičkové výrobní závody se nacházejí v vyspělých průmyslových regionech zatímco montážní linky se nacházejí v zaostávajících regionech s levnou pracovní silou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900" dirty="0">
                <a:solidFill>
                  <a:schemeClr val="tx1"/>
                </a:solidFill>
              </a:rPr>
              <a:t>firmy s klonovanou strukturou</a:t>
            </a:r>
          </a:p>
          <a:p>
            <a:pPr marL="1051200" lvl="2" indent="-457200"/>
            <a:r>
              <a:rPr lang="cs-CZ" sz="2600" dirty="0">
                <a:solidFill>
                  <a:schemeClr val="tx1"/>
                </a:solidFill>
              </a:rPr>
              <a:t>firma má ústředí a další závody, z nichž se vyrábí celý produkt, tyto závody nejsou bezprostředně technologicky závislé na dodávkách z ostatních podniků v rámci firmy a jsou více provázány s místními podniky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24A29E-841C-4D1C-BA7F-4716D2176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5383" y="275199"/>
            <a:ext cx="3166918" cy="211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898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2190</TotalTime>
  <Words>1489</Words>
  <Application>Microsoft Office PowerPoint</Application>
  <PresentationFormat>Širokoúhlá obrazovka</PresentationFormat>
  <Paragraphs>86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Times New Roman</vt:lpstr>
      <vt:lpstr>Wingdings 2</vt:lpstr>
      <vt:lpstr>Dividenda</vt:lpstr>
      <vt:lpstr>Prostorová ekonomie</vt:lpstr>
      <vt:lpstr>Obsah</vt:lpstr>
      <vt:lpstr>1) Teorie mezoekonomiky</vt:lpstr>
      <vt:lpstr>1) Teorie mezoekonomiky</vt:lpstr>
      <vt:lpstr>2) Teorie výrobních cyklů</vt:lpstr>
      <vt:lpstr>2) Teorie výrobních cyklů</vt:lpstr>
      <vt:lpstr>3) Teorie ziskových cyklů</vt:lpstr>
      <vt:lpstr>3) Teorie ziskových cyklů</vt:lpstr>
      <vt:lpstr>4) Teorie územích (prostorových)                děleb práce</vt:lpstr>
      <vt:lpstr>4) Teorie územích (prostorových) děleb práce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182</cp:revision>
  <cp:lastPrinted>2018-02-12T08:12:35Z</cp:lastPrinted>
  <dcterms:created xsi:type="dcterms:W3CDTF">2017-12-11T08:34:25Z</dcterms:created>
  <dcterms:modified xsi:type="dcterms:W3CDTF">2024-09-03T06:27:56Z</dcterms:modified>
</cp:coreProperties>
</file>