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4" r:id="rId7"/>
    <p:sldId id="261" r:id="rId8"/>
    <p:sldId id="262" r:id="rId9"/>
    <p:sldId id="263" r:id="rId10"/>
    <p:sldId id="265" r:id="rId11"/>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4" autoAdjust="0"/>
    <p:restoredTop sz="94660"/>
  </p:normalViewPr>
  <p:slideViewPr>
    <p:cSldViewPr snapToGrid="0">
      <p:cViewPr varScale="1">
        <p:scale>
          <a:sx n="75" d="100"/>
          <a:sy n="75" d="100"/>
        </p:scale>
        <p:origin x="22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51CC42E1-DBBA-4151-9F2A-A21A4CD6AB1C}" type="datetimeFigureOut">
              <a:rPr lang="cs-CZ" smtClean="0"/>
              <a:t>23.10.2023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DC95F4B-04CC-4216-A4C0-8CE3D53C9C1A}" type="slidenum">
              <a:rPr lang="cs-CZ" smtClean="0"/>
              <a:t>‹#›</a:t>
            </a:fld>
            <a:endParaRPr lang="cs-CZ"/>
          </a:p>
        </p:txBody>
      </p:sp>
    </p:spTree>
    <p:extLst>
      <p:ext uri="{BB962C8B-B14F-4D97-AF65-F5344CB8AC3E}">
        <p14:creationId xmlns:p14="http://schemas.microsoft.com/office/powerpoint/2010/main" val="2922001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51CC42E1-DBBA-4151-9F2A-A21A4CD6AB1C}" type="datetimeFigureOut">
              <a:rPr lang="cs-CZ" smtClean="0"/>
              <a:t>23.10.2023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DC95F4B-04CC-4216-A4C0-8CE3D53C9C1A}" type="slidenum">
              <a:rPr lang="cs-CZ" smtClean="0"/>
              <a:t>‹#›</a:t>
            </a:fld>
            <a:endParaRPr lang="cs-CZ"/>
          </a:p>
        </p:txBody>
      </p:sp>
    </p:spTree>
    <p:extLst>
      <p:ext uri="{BB962C8B-B14F-4D97-AF65-F5344CB8AC3E}">
        <p14:creationId xmlns:p14="http://schemas.microsoft.com/office/powerpoint/2010/main" val="3420457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51CC42E1-DBBA-4151-9F2A-A21A4CD6AB1C}" type="datetimeFigureOut">
              <a:rPr lang="cs-CZ" smtClean="0"/>
              <a:t>23.10.2023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DC95F4B-04CC-4216-A4C0-8CE3D53C9C1A}" type="slidenum">
              <a:rPr lang="cs-CZ" smtClean="0"/>
              <a:t>‹#›</a:t>
            </a:fld>
            <a:endParaRPr lang="cs-CZ"/>
          </a:p>
        </p:txBody>
      </p:sp>
    </p:spTree>
    <p:extLst>
      <p:ext uri="{BB962C8B-B14F-4D97-AF65-F5344CB8AC3E}">
        <p14:creationId xmlns:p14="http://schemas.microsoft.com/office/powerpoint/2010/main" val="2032358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51CC42E1-DBBA-4151-9F2A-A21A4CD6AB1C}" type="datetimeFigureOut">
              <a:rPr lang="cs-CZ" smtClean="0"/>
              <a:t>23.10.2023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DC95F4B-04CC-4216-A4C0-8CE3D53C9C1A}" type="slidenum">
              <a:rPr lang="cs-CZ" smtClean="0"/>
              <a:t>‹#›</a:t>
            </a:fld>
            <a:endParaRPr lang="cs-CZ"/>
          </a:p>
        </p:txBody>
      </p:sp>
    </p:spTree>
    <p:extLst>
      <p:ext uri="{BB962C8B-B14F-4D97-AF65-F5344CB8AC3E}">
        <p14:creationId xmlns:p14="http://schemas.microsoft.com/office/powerpoint/2010/main" val="567597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51CC42E1-DBBA-4151-9F2A-A21A4CD6AB1C}" type="datetimeFigureOut">
              <a:rPr lang="cs-CZ" smtClean="0"/>
              <a:t>23.10.2023</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1DC95F4B-04CC-4216-A4C0-8CE3D53C9C1A}" type="slidenum">
              <a:rPr lang="cs-CZ" smtClean="0"/>
              <a:t>‹#›</a:t>
            </a:fld>
            <a:endParaRPr lang="cs-CZ"/>
          </a:p>
        </p:txBody>
      </p:sp>
    </p:spTree>
    <p:extLst>
      <p:ext uri="{BB962C8B-B14F-4D97-AF65-F5344CB8AC3E}">
        <p14:creationId xmlns:p14="http://schemas.microsoft.com/office/powerpoint/2010/main" val="913951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51CC42E1-DBBA-4151-9F2A-A21A4CD6AB1C}" type="datetimeFigureOut">
              <a:rPr lang="cs-CZ" smtClean="0"/>
              <a:t>23.10.2023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DC95F4B-04CC-4216-A4C0-8CE3D53C9C1A}" type="slidenum">
              <a:rPr lang="cs-CZ" smtClean="0"/>
              <a:t>‹#›</a:t>
            </a:fld>
            <a:endParaRPr lang="cs-CZ"/>
          </a:p>
        </p:txBody>
      </p:sp>
    </p:spTree>
    <p:extLst>
      <p:ext uri="{BB962C8B-B14F-4D97-AF65-F5344CB8AC3E}">
        <p14:creationId xmlns:p14="http://schemas.microsoft.com/office/powerpoint/2010/main" val="2588468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51CC42E1-DBBA-4151-9F2A-A21A4CD6AB1C}" type="datetimeFigureOut">
              <a:rPr lang="cs-CZ" smtClean="0"/>
              <a:t>23.10.2023</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1DC95F4B-04CC-4216-A4C0-8CE3D53C9C1A}" type="slidenum">
              <a:rPr lang="cs-CZ" smtClean="0"/>
              <a:t>‹#›</a:t>
            </a:fld>
            <a:endParaRPr lang="cs-CZ"/>
          </a:p>
        </p:txBody>
      </p:sp>
    </p:spTree>
    <p:extLst>
      <p:ext uri="{BB962C8B-B14F-4D97-AF65-F5344CB8AC3E}">
        <p14:creationId xmlns:p14="http://schemas.microsoft.com/office/powerpoint/2010/main" val="21820486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51CC42E1-DBBA-4151-9F2A-A21A4CD6AB1C}" type="datetimeFigureOut">
              <a:rPr lang="cs-CZ" smtClean="0"/>
              <a:t>23.10.2023</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1DC95F4B-04CC-4216-A4C0-8CE3D53C9C1A}" type="slidenum">
              <a:rPr lang="cs-CZ" smtClean="0"/>
              <a:t>‹#›</a:t>
            </a:fld>
            <a:endParaRPr lang="cs-CZ"/>
          </a:p>
        </p:txBody>
      </p:sp>
    </p:spTree>
    <p:extLst>
      <p:ext uri="{BB962C8B-B14F-4D97-AF65-F5344CB8AC3E}">
        <p14:creationId xmlns:p14="http://schemas.microsoft.com/office/powerpoint/2010/main" val="3725309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51CC42E1-DBBA-4151-9F2A-A21A4CD6AB1C}" type="datetimeFigureOut">
              <a:rPr lang="cs-CZ" smtClean="0"/>
              <a:t>23.10.2023</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1DC95F4B-04CC-4216-A4C0-8CE3D53C9C1A}" type="slidenum">
              <a:rPr lang="cs-CZ" smtClean="0"/>
              <a:t>‹#›</a:t>
            </a:fld>
            <a:endParaRPr lang="cs-CZ"/>
          </a:p>
        </p:txBody>
      </p:sp>
    </p:spTree>
    <p:extLst>
      <p:ext uri="{BB962C8B-B14F-4D97-AF65-F5344CB8AC3E}">
        <p14:creationId xmlns:p14="http://schemas.microsoft.com/office/powerpoint/2010/main" val="16582605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51CC42E1-DBBA-4151-9F2A-A21A4CD6AB1C}" type="datetimeFigureOut">
              <a:rPr lang="cs-CZ" smtClean="0"/>
              <a:t>23.10.2023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DC95F4B-04CC-4216-A4C0-8CE3D53C9C1A}" type="slidenum">
              <a:rPr lang="cs-CZ" smtClean="0"/>
              <a:t>‹#›</a:t>
            </a:fld>
            <a:endParaRPr lang="cs-CZ"/>
          </a:p>
        </p:txBody>
      </p:sp>
    </p:spTree>
    <p:extLst>
      <p:ext uri="{BB962C8B-B14F-4D97-AF65-F5344CB8AC3E}">
        <p14:creationId xmlns:p14="http://schemas.microsoft.com/office/powerpoint/2010/main" val="2721219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51CC42E1-DBBA-4151-9F2A-A21A4CD6AB1C}" type="datetimeFigureOut">
              <a:rPr lang="cs-CZ" smtClean="0"/>
              <a:t>23.10.2023</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1DC95F4B-04CC-4216-A4C0-8CE3D53C9C1A}" type="slidenum">
              <a:rPr lang="cs-CZ" smtClean="0"/>
              <a:t>‹#›</a:t>
            </a:fld>
            <a:endParaRPr lang="cs-CZ"/>
          </a:p>
        </p:txBody>
      </p:sp>
    </p:spTree>
    <p:extLst>
      <p:ext uri="{BB962C8B-B14F-4D97-AF65-F5344CB8AC3E}">
        <p14:creationId xmlns:p14="http://schemas.microsoft.com/office/powerpoint/2010/main" val="4163545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CC42E1-DBBA-4151-9F2A-A21A4CD6AB1C}" type="datetimeFigureOut">
              <a:rPr lang="cs-CZ" smtClean="0"/>
              <a:t>23.10.2023</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C95F4B-04CC-4216-A4C0-8CE3D53C9C1A}" type="slidenum">
              <a:rPr lang="cs-CZ" smtClean="0"/>
              <a:t>‹#›</a:t>
            </a:fld>
            <a:endParaRPr lang="cs-CZ"/>
          </a:p>
        </p:txBody>
      </p:sp>
    </p:spTree>
    <p:extLst>
      <p:ext uri="{BB962C8B-B14F-4D97-AF65-F5344CB8AC3E}">
        <p14:creationId xmlns:p14="http://schemas.microsoft.com/office/powerpoint/2010/main" val="39426909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lstStyle/>
          <a:p>
            <a:r>
              <a:rPr lang="cs-CZ" dirty="0" smtClean="0"/>
              <a:t>Historie sociální politiky</a:t>
            </a:r>
            <a:br>
              <a:rPr lang="cs-CZ" dirty="0" smtClean="0"/>
            </a:br>
            <a:endParaRPr lang="cs-CZ" dirty="0"/>
          </a:p>
        </p:txBody>
      </p:sp>
      <p:sp>
        <p:nvSpPr>
          <p:cNvPr id="3" name="Podnadpis 2"/>
          <p:cNvSpPr>
            <a:spLocks noGrp="1"/>
          </p:cNvSpPr>
          <p:nvPr>
            <p:ph type="subTitle" idx="1"/>
          </p:nvPr>
        </p:nvSpPr>
        <p:spPr/>
        <p:txBody>
          <a:bodyPr/>
          <a:lstStyle/>
          <a:p>
            <a:endParaRPr lang="cs-CZ"/>
          </a:p>
        </p:txBody>
      </p:sp>
    </p:spTree>
    <p:extLst>
      <p:ext uri="{BB962C8B-B14F-4D97-AF65-F5344CB8AC3E}">
        <p14:creationId xmlns:p14="http://schemas.microsoft.com/office/powerpoint/2010/main" val="32287975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pPr marL="0" indent="0" algn="ctr">
              <a:buNone/>
            </a:pPr>
            <a:r>
              <a:rPr lang="cs-CZ" sz="7200" smtClean="0"/>
              <a:t>KONEC </a:t>
            </a:r>
          </a:p>
          <a:p>
            <a:pPr marL="0" indent="0" algn="ctr">
              <a:buNone/>
            </a:pPr>
            <a:endParaRPr lang="cs-CZ" sz="7200" dirty="0" smtClean="0"/>
          </a:p>
          <a:p>
            <a:pPr algn="ctr"/>
            <a:endParaRPr lang="cs-CZ" dirty="0"/>
          </a:p>
          <a:p>
            <a:pPr algn="ctr"/>
            <a:endParaRPr lang="cs-CZ" dirty="0"/>
          </a:p>
        </p:txBody>
      </p:sp>
    </p:spTree>
    <p:extLst>
      <p:ext uri="{BB962C8B-B14F-4D97-AF65-F5344CB8AC3E}">
        <p14:creationId xmlns:p14="http://schemas.microsoft.com/office/powerpoint/2010/main" val="18988406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Rodové společnosti</a:t>
            </a:r>
            <a:endParaRPr lang="cs-CZ" dirty="0"/>
          </a:p>
        </p:txBody>
      </p:sp>
      <p:sp>
        <p:nvSpPr>
          <p:cNvPr id="3" name="Zástupný symbol pro obsah 2"/>
          <p:cNvSpPr>
            <a:spLocks noGrp="1"/>
          </p:cNvSpPr>
          <p:nvPr>
            <p:ph idx="1"/>
          </p:nvPr>
        </p:nvSpPr>
        <p:spPr/>
        <p:txBody>
          <a:bodyPr/>
          <a:lstStyle/>
          <a:p>
            <a:r>
              <a:rPr lang="cs-CZ" dirty="0" smtClean="0"/>
              <a:t>Patrně nejstarší formou sociálně politické činnosti je společné úsilí – solidarita rodu – přežít. Rodová solidarita ovšem nevytváří žádné zvláštní instituce pro potřebné členy rodu, ale je realizována prostřednictvím hlavy rodu – patriarchy. </a:t>
            </a:r>
          </a:p>
          <a:p>
            <a:endParaRPr lang="cs-CZ" dirty="0"/>
          </a:p>
        </p:txBody>
      </p:sp>
      <p:pic>
        <p:nvPicPr>
          <p:cNvPr id="4" name="Obrázek 3"/>
          <p:cNvPicPr>
            <a:picLocks noChangeAspect="1"/>
          </p:cNvPicPr>
          <p:nvPr/>
        </p:nvPicPr>
        <p:blipFill>
          <a:blip r:embed="rId2"/>
          <a:stretch>
            <a:fillRect/>
          </a:stretch>
        </p:blipFill>
        <p:spPr>
          <a:xfrm>
            <a:off x="2805112" y="3404394"/>
            <a:ext cx="4878388" cy="3654082"/>
          </a:xfrm>
          <a:prstGeom prst="rect">
            <a:avLst/>
          </a:prstGeom>
        </p:spPr>
      </p:pic>
    </p:spTree>
    <p:extLst>
      <p:ext uri="{BB962C8B-B14F-4D97-AF65-F5344CB8AC3E}">
        <p14:creationId xmlns:p14="http://schemas.microsoft.com/office/powerpoint/2010/main" val="2994493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Starověk</a:t>
            </a:r>
            <a:endParaRPr lang="cs-CZ" dirty="0"/>
          </a:p>
        </p:txBody>
      </p:sp>
      <p:sp>
        <p:nvSpPr>
          <p:cNvPr id="3" name="Zástupný symbol pro obsah 2"/>
          <p:cNvSpPr>
            <a:spLocks noGrp="1"/>
          </p:cNvSpPr>
          <p:nvPr>
            <p:ph idx="1"/>
          </p:nvPr>
        </p:nvSpPr>
        <p:spPr/>
        <p:txBody>
          <a:bodyPr/>
          <a:lstStyle/>
          <a:p>
            <a:r>
              <a:rPr lang="cs-CZ" dirty="0" smtClean="0"/>
              <a:t>Sociálně zaměřené úlevy ve starověku se orientují na nejrůznější úlevy z fiskálních, pracovních nebo vojenských povinností pro určité vrstvy obyvatelstva. Podobně tomu bylo i ve starověkém Egyptě, antickém Řecku a Římě. </a:t>
            </a:r>
          </a:p>
          <a:p>
            <a:endParaRPr lang="cs-CZ" dirty="0"/>
          </a:p>
        </p:txBody>
      </p:sp>
      <p:pic>
        <p:nvPicPr>
          <p:cNvPr id="4" name="Obrázek 3"/>
          <p:cNvPicPr>
            <a:picLocks noChangeAspect="1"/>
          </p:cNvPicPr>
          <p:nvPr/>
        </p:nvPicPr>
        <p:blipFill>
          <a:blip r:embed="rId2"/>
          <a:stretch>
            <a:fillRect/>
          </a:stretch>
        </p:blipFill>
        <p:spPr>
          <a:xfrm>
            <a:off x="3902074" y="3138487"/>
            <a:ext cx="8178268" cy="3605213"/>
          </a:xfrm>
          <a:prstGeom prst="rect">
            <a:avLst/>
          </a:prstGeom>
        </p:spPr>
      </p:pic>
    </p:spTree>
    <p:extLst>
      <p:ext uri="{BB962C8B-B14F-4D97-AF65-F5344CB8AC3E}">
        <p14:creationId xmlns:p14="http://schemas.microsoft.com/office/powerpoint/2010/main" val="34636095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Středověk</a:t>
            </a:r>
            <a:endParaRPr lang="cs-CZ" dirty="0"/>
          </a:p>
        </p:txBody>
      </p:sp>
      <p:sp>
        <p:nvSpPr>
          <p:cNvPr id="5" name="Zástupný symbol pro obsah 4"/>
          <p:cNvSpPr>
            <a:spLocks noGrp="1"/>
          </p:cNvSpPr>
          <p:nvPr>
            <p:ph idx="1"/>
          </p:nvPr>
        </p:nvSpPr>
        <p:spPr/>
        <p:txBody>
          <a:bodyPr/>
          <a:lstStyle/>
          <a:p>
            <a:r>
              <a:rPr lang="cs-CZ" dirty="0" smtClean="0"/>
              <a:t>. Na našem území byla ve středověku chudinská péče záležitostí církví, obcí, vrchnosti a profesních korporací – cechů. Od 16. století bylo chudinství regulováno státem na základě povinnosti domovských obcí postarat se o své chudé.</a:t>
            </a:r>
          </a:p>
          <a:p>
            <a:endParaRPr lang="cs-CZ" dirty="0"/>
          </a:p>
        </p:txBody>
      </p:sp>
      <p:pic>
        <p:nvPicPr>
          <p:cNvPr id="6" name="Obrázek 5"/>
          <p:cNvPicPr>
            <a:picLocks noChangeAspect="1"/>
          </p:cNvPicPr>
          <p:nvPr/>
        </p:nvPicPr>
        <p:blipFill>
          <a:blip r:embed="rId2"/>
          <a:stretch>
            <a:fillRect/>
          </a:stretch>
        </p:blipFill>
        <p:spPr>
          <a:xfrm>
            <a:off x="5334000" y="3046988"/>
            <a:ext cx="6337300" cy="3597194"/>
          </a:xfrm>
          <a:prstGeom prst="rect">
            <a:avLst/>
          </a:prstGeom>
        </p:spPr>
      </p:pic>
    </p:spTree>
    <p:extLst>
      <p:ext uri="{BB962C8B-B14F-4D97-AF65-F5344CB8AC3E}">
        <p14:creationId xmlns:p14="http://schemas.microsoft.com/office/powerpoint/2010/main" val="3438600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700" y="-55563"/>
            <a:ext cx="10515600" cy="1325563"/>
          </a:xfrm>
        </p:spPr>
        <p:txBody>
          <a:bodyPr/>
          <a:lstStyle/>
          <a:p>
            <a:r>
              <a:rPr lang="cs-CZ" dirty="0" smtClean="0"/>
              <a:t>Kapitalismus</a:t>
            </a:r>
            <a:endParaRPr lang="cs-CZ" dirty="0"/>
          </a:p>
        </p:txBody>
      </p:sp>
      <p:sp>
        <p:nvSpPr>
          <p:cNvPr id="3" name="Zástupný symbol pro obsah 2"/>
          <p:cNvSpPr>
            <a:spLocks noGrp="1"/>
          </p:cNvSpPr>
          <p:nvPr>
            <p:ph idx="1"/>
          </p:nvPr>
        </p:nvSpPr>
        <p:spPr>
          <a:xfrm>
            <a:off x="-7938" y="2578100"/>
            <a:ext cx="12161838" cy="4818063"/>
          </a:xfrm>
        </p:spPr>
        <p:txBody>
          <a:bodyPr>
            <a:normAutofit/>
          </a:bodyPr>
          <a:lstStyle/>
          <a:p>
            <a:pPr algn="just"/>
            <a:r>
              <a:rPr lang="cs-CZ" sz="2600" dirty="0" smtClean="0"/>
              <a:t>Další etapou ve vývoji sociální politiky byl vznik </a:t>
            </a:r>
            <a:r>
              <a:rPr lang="cs-CZ" sz="2600" b="1" dirty="0" smtClean="0"/>
              <a:t>institutu sociálního pojištění. </a:t>
            </a:r>
            <a:r>
              <a:rPr lang="cs-CZ" sz="2600" dirty="0" smtClean="0"/>
              <a:t>Využití myšlenky pojištění k řešení sociálně politických problémů bylo zcela realizováno v Německu během 80. let 19. století, kdy kancléř </a:t>
            </a:r>
            <a:r>
              <a:rPr lang="cs-CZ" sz="2600" b="1" dirty="0" smtClean="0"/>
              <a:t>Otto von Bismarck </a:t>
            </a:r>
            <a:r>
              <a:rPr lang="cs-CZ" sz="2600" dirty="0" smtClean="0"/>
              <a:t>uskutečnil projekt sociálního pojištění vydáním celé řady legislativních opatření. </a:t>
            </a:r>
          </a:p>
          <a:p>
            <a:pPr algn="just"/>
            <a:r>
              <a:rPr lang="cs-CZ" sz="2600" dirty="0" smtClean="0"/>
              <a:t>Typickým rysem sociálního pojištění a všech korporativních systémů vůbec je obligatorní účast zaměstnavatele na zabezpečení zaměstnance jako součásti systému odměňování. Otto von Bismarck se netajil tím, že navržené sociální pojištění má odvádět dělníky od revolučních nálad a připoutávat je materiální motivací k existujícímu státu. Podle Bismarckova vzoru byla také u nás v době Rakouska-Uherska přijata sociální legislativa upravující sociální pojištění dělníků (zákon o nemocenském, úrazovém pojištění) a řada opatření upravující pracovní podmínky žen a mladistvých</a:t>
            </a:r>
            <a:r>
              <a:rPr lang="cs-CZ" dirty="0" smtClean="0"/>
              <a:t>.</a:t>
            </a:r>
            <a:endParaRPr lang="cs-CZ" dirty="0"/>
          </a:p>
        </p:txBody>
      </p:sp>
      <p:pic>
        <p:nvPicPr>
          <p:cNvPr id="4" name="Obrázek 3"/>
          <p:cNvPicPr>
            <a:picLocks noChangeAspect="1"/>
          </p:cNvPicPr>
          <p:nvPr/>
        </p:nvPicPr>
        <p:blipFill>
          <a:blip r:embed="rId2"/>
          <a:stretch>
            <a:fillRect/>
          </a:stretch>
        </p:blipFill>
        <p:spPr>
          <a:xfrm>
            <a:off x="3213100" y="170541"/>
            <a:ext cx="3187700" cy="2387699"/>
          </a:xfrm>
          <a:prstGeom prst="rect">
            <a:avLst/>
          </a:prstGeom>
        </p:spPr>
      </p:pic>
    </p:spTree>
    <p:extLst>
      <p:ext uri="{BB962C8B-B14F-4D97-AF65-F5344CB8AC3E}">
        <p14:creationId xmlns:p14="http://schemas.microsoft.com/office/powerpoint/2010/main" val="21801233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228600" y="390524"/>
            <a:ext cx="10515600" cy="6061075"/>
          </a:xfrm>
        </p:spPr>
        <p:txBody>
          <a:bodyPr/>
          <a:lstStyle/>
          <a:p>
            <a:r>
              <a:rPr lang="cs-CZ" dirty="0"/>
              <a:t>Koncem 2. světové války se poprvé v Anglii na podnět ekonoma </a:t>
            </a:r>
            <a:r>
              <a:rPr lang="cs-CZ" b="1" dirty="0"/>
              <a:t>W. H. </a:t>
            </a:r>
            <a:r>
              <a:rPr lang="cs-CZ" b="1" dirty="0" err="1"/>
              <a:t>Beveridge</a:t>
            </a:r>
            <a:r>
              <a:rPr lang="cs-CZ" b="1" dirty="0"/>
              <a:t> </a:t>
            </a:r>
            <a:r>
              <a:rPr lang="cs-CZ" dirty="0"/>
              <a:t>začaly realizovat návrhy reformy soustavy zdravotní péče, zdravotního pojištění, rodinných přídavků a počalo se konstituovat sociální pojištění, založené na vymezení existenčního minima. W. H. </a:t>
            </a:r>
            <a:r>
              <a:rPr lang="cs-CZ" dirty="0" err="1"/>
              <a:t>Beveridge</a:t>
            </a:r>
            <a:r>
              <a:rPr lang="cs-CZ" dirty="0"/>
              <a:t> svými návrhy položil základy vzniku a realizace teorie sociálního státu. </a:t>
            </a:r>
          </a:p>
        </p:txBody>
      </p:sp>
      <p:pic>
        <p:nvPicPr>
          <p:cNvPr id="5" name="Obrázek 4"/>
          <p:cNvPicPr>
            <a:picLocks noChangeAspect="1"/>
          </p:cNvPicPr>
          <p:nvPr/>
        </p:nvPicPr>
        <p:blipFill>
          <a:blip r:embed="rId2"/>
          <a:stretch>
            <a:fillRect/>
          </a:stretch>
        </p:blipFill>
        <p:spPr>
          <a:xfrm>
            <a:off x="5006189" y="2523368"/>
            <a:ext cx="3475021" cy="4334632"/>
          </a:xfrm>
          <a:prstGeom prst="rect">
            <a:avLst/>
          </a:prstGeom>
        </p:spPr>
      </p:pic>
    </p:spTree>
    <p:extLst>
      <p:ext uri="{BB962C8B-B14F-4D97-AF65-F5344CB8AC3E}">
        <p14:creationId xmlns:p14="http://schemas.microsoft.com/office/powerpoint/2010/main" val="118892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44500" y="390525"/>
            <a:ext cx="10515600" cy="1325563"/>
          </a:xfrm>
        </p:spPr>
        <p:txBody>
          <a:bodyPr>
            <a:normAutofit fontScale="90000"/>
          </a:bodyPr>
          <a:lstStyle/>
          <a:p>
            <a:r>
              <a:rPr lang="cs-CZ" sz="2700" dirty="0" smtClean="0"/>
              <a:t>Koncem 2. světové války se poprvé v Anglii na podnět ekonoma W. H. </a:t>
            </a:r>
            <a:r>
              <a:rPr lang="cs-CZ" sz="2700" dirty="0" err="1" smtClean="0"/>
              <a:t>Beveridge</a:t>
            </a:r>
            <a:r>
              <a:rPr lang="cs-CZ" sz="2700" dirty="0" smtClean="0"/>
              <a:t> začaly realizovat návrhy reformy soustavy zdravotní péče, zdravotního pojištění, rodinných přídavků a počalo se konstituovat sociální pojištění, založené na vymezení existenčního minima. W. H. </a:t>
            </a:r>
            <a:r>
              <a:rPr lang="cs-CZ" sz="2700" dirty="0" err="1" smtClean="0"/>
              <a:t>Beveridge</a:t>
            </a:r>
            <a:r>
              <a:rPr lang="cs-CZ" sz="2700" dirty="0" smtClean="0"/>
              <a:t> svými návrhy položil základy vzniku a realizace </a:t>
            </a:r>
            <a:r>
              <a:rPr lang="cs-CZ" sz="3100" b="1" dirty="0" smtClean="0"/>
              <a:t>teorie sociálního státu. </a:t>
            </a:r>
            <a:endParaRPr lang="cs-CZ" sz="3100" b="1" dirty="0"/>
          </a:p>
        </p:txBody>
      </p:sp>
      <p:pic>
        <p:nvPicPr>
          <p:cNvPr id="6" name="Zástupný symbol pro obsah 5"/>
          <p:cNvPicPr>
            <a:picLocks noGrp="1" noChangeAspect="1"/>
          </p:cNvPicPr>
          <p:nvPr>
            <p:ph idx="1"/>
          </p:nvPr>
        </p:nvPicPr>
        <p:blipFill>
          <a:blip r:embed="rId2"/>
          <a:stretch>
            <a:fillRect/>
          </a:stretch>
        </p:blipFill>
        <p:spPr>
          <a:xfrm>
            <a:off x="711199" y="2066925"/>
            <a:ext cx="6654851" cy="4412456"/>
          </a:xfrm>
          <a:prstGeom prst="rect">
            <a:avLst/>
          </a:prstGeom>
        </p:spPr>
      </p:pic>
    </p:spTree>
    <p:extLst>
      <p:ext uri="{BB962C8B-B14F-4D97-AF65-F5344CB8AC3E}">
        <p14:creationId xmlns:p14="http://schemas.microsoft.com/office/powerpoint/2010/main" val="3526447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Socialismus</a:t>
            </a:r>
            <a:endParaRPr lang="cs-CZ" dirty="0"/>
          </a:p>
        </p:txBody>
      </p:sp>
      <p:pic>
        <p:nvPicPr>
          <p:cNvPr id="4" name="Zástupný symbol pro obsah 3"/>
          <p:cNvPicPr>
            <a:picLocks noGrp="1" noChangeAspect="1"/>
          </p:cNvPicPr>
          <p:nvPr>
            <p:ph idx="1"/>
          </p:nvPr>
        </p:nvPicPr>
        <p:blipFill>
          <a:blip r:embed="rId2"/>
          <a:stretch>
            <a:fillRect/>
          </a:stretch>
        </p:blipFill>
        <p:spPr>
          <a:xfrm>
            <a:off x="469901" y="1292813"/>
            <a:ext cx="6030912" cy="3540331"/>
          </a:xfrm>
          <a:prstGeom prst="rect">
            <a:avLst/>
          </a:prstGeom>
        </p:spPr>
      </p:pic>
      <p:pic>
        <p:nvPicPr>
          <p:cNvPr id="5" name="Obrázek 4"/>
          <p:cNvPicPr>
            <a:picLocks noChangeAspect="1"/>
          </p:cNvPicPr>
          <p:nvPr/>
        </p:nvPicPr>
        <p:blipFill>
          <a:blip r:embed="rId3"/>
          <a:stretch>
            <a:fillRect/>
          </a:stretch>
        </p:blipFill>
        <p:spPr>
          <a:xfrm>
            <a:off x="6654488" y="2963862"/>
            <a:ext cx="5087808" cy="3373438"/>
          </a:xfrm>
          <a:prstGeom prst="rect">
            <a:avLst/>
          </a:prstGeom>
        </p:spPr>
      </p:pic>
      <p:pic>
        <p:nvPicPr>
          <p:cNvPr id="6" name="Obrázek 5"/>
          <p:cNvPicPr>
            <a:picLocks noChangeAspect="1"/>
          </p:cNvPicPr>
          <p:nvPr/>
        </p:nvPicPr>
        <p:blipFill>
          <a:blip r:embed="rId4"/>
          <a:stretch>
            <a:fillRect/>
          </a:stretch>
        </p:blipFill>
        <p:spPr>
          <a:xfrm>
            <a:off x="7380287" y="131762"/>
            <a:ext cx="3440113" cy="2705860"/>
          </a:xfrm>
          <a:prstGeom prst="rect">
            <a:avLst/>
          </a:prstGeom>
        </p:spPr>
      </p:pic>
    </p:spTree>
    <p:extLst>
      <p:ext uri="{BB962C8B-B14F-4D97-AF65-F5344CB8AC3E}">
        <p14:creationId xmlns:p14="http://schemas.microsoft.com/office/powerpoint/2010/main" val="1690351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Demokracie</a:t>
            </a:r>
            <a:endParaRPr lang="cs-CZ" dirty="0"/>
          </a:p>
        </p:txBody>
      </p:sp>
      <p:pic>
        <p:nvPicPr>
          <p:cNvPr id="4" name="Zástupný symbol pro obsah 3"/>
          <p:cNvPicPr>
            <a:picLocks noGrp="1" noChangeAspect="1"/>
          </p:cNvPicPr>
          <p:nvPr>
            <p:ph idx="1"/>
          </p:nvPr>
        </p:nvPicPr>
        <p:blipFill>
          <a:blip r:embed="rId2"/>
          <a:stretch>
            <a:fillRect/>
          </a:stretch>
        </p:blipFill>
        <p:spPr>
          <a:xfrm>
            <a:off x="647700" y="1545281"/>
            <a:ext cx="4924425" cy="3306913"/>
          </a:xfrm>
          <a:prstGeom prst="rect">
            <a:avLst/>
          </a:prstGeom>
        </p:spPr>
      </p:pic>
      <p:pic>
        <p:nvPicPr>
          <p:cNvPr id="5" name="Obrázek 4"/>
          <p:cNvPicPr>
            <a:picLocks noChangeAspect="1"/>
          </p:cNvPicPr>
          <p:nvPr/>
        </p:nvPicPr>
        <p:blipFill>
          <a:blip r:embed="rId3"/>
          <a:stretch>
            <a:fillRect/>
          </a:stretch>
        </p:blipFill>
        <p:spPr>
          <a:xfrm>
            <a:off x="5691391" y="3051174"/>
            <a:ext cx="5764173" cy="3032126"/>
          </a:xfrm>
          <a:prstGeom prst="rect">
            <a:avLst/>
          </a:prstGeom>
        </p:spPr>
      </p:pic>
    </p:spTree>
    <p:extLst>
      <p:ext uri="{BB962C8B-B14F-4D97-AF65-F5344CB8AC3E}">
        <p14:creationId xmlns:p14="http://schemas.microsoft.com/office/powerpoint/2010/main" val="2244072959"/>
      </p:ext>
    </p:extLst>
  </p:cSld>
  <p:clrMapOvr>
    <a:masterClrMapping/>
  </p:clrMapOvr>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370</Words>
  <Application>Microsoft Office PowerPoint</Application>
  <PresentationFormat>Širokoúhlá obrazovka</PresentationFormat>
  <Paragraphs>16</Paragraphs>
  <Slides>10</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10</vt:i4>
      </vt:variant>
    </vt:vector>
  </HeadingPairs>
  <TitlesOfParts>
    <vt:vector size="14" baseType="lpstr">
      <vt:lpstr>Arial</vt:lpstr>
      <vt:lpstr>Calibri</vt:lpstr>
      <vt:lpstr>Calibri Light</vt:lpstr>
      <vt:lpstr>Motiv Office</vt:lpstr>
      <vt:lpstr>Historie sociální politiky </vt:lpstr>
      <vt:lpstr>Rodové společnosti</vt:lpstr>
      <vt:lpstr>Starověk</vt:lpstr>
      <vt:lpstr>Středověk</vt:lpstr>
      <vt:lpstr>Kapitalismus</vt:lpstr>
      <vt:lpstr>Prezentace aplikace PowerPoint</vt:lpstr>
      <vt:lpstr>Koncem 2. světové války se poprvé v Anglii na podnět ekonoma W. H. Beveridge začaly realizovat návrhy reformy soustavy zdravotní péče, zdravotního pojištění, rodinných přídavků a počalo se konstituovat sociální pojištění, založené na vymezení existenčního minima. W. H. Beveridge svými návrhy položil základy vzniku a realizace teorie sociálního státu. </vt:lpstr>
      <vt:lpstr>Socialismus</vt:lpstr>
      <vt:lpstr>Demokracie</vt:lpstr>
      <vt:lpstr>Prezentace aplikace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Historie sociální politiky</dc:title>
  <dc:creator>buryova</dc:creator>
  <cp:lastModifiedBy>buryova</cp:lastModifiedBy>
  <cp:revision>5</cp:revision>
  <dcterms:created xsi:type="dcterms:W3CDTF">2023-10-23T09:48:45Z</dcterms:created>
  <dcterms:modified xsi:type="dcterms:W3CDTF">2023-10-23T10:24:55Z</dcterms:modified>
</cp:coreProperties>
</file>