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49BB67-21E5-4A1E-87BF-2CF68C34164E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24D2852-B46F-43A2-B336-2C4028A4D0E9}">
      <dgm:prSet/>
      <dgm:spPr/>
      <dgm:t>
        <a:bodyPr/>
        <a:lstStyle/>
        <a:p>
          <a:r>
            <a:rPr lang="cs-CZ"/>
            <a:t>Ekonomické důvody</a:t>
          </a:r>
          <a:endParaRPr lang="en-US"/>
        </a:p>
      </dgm:t>
    </dgm:pt>
    <dgm:pt modelId="{EAB26D0C-31C2-42F5-8193-8176B67C0344}" type="parTrans" cxnId="{417EAF28-2DF8-4602-89D0-93EF6D1EBBAF}">
      <dgm:prSet/>
      <dgm:spPr/>
      <dgm:t>
        <a:bodyPr/>
        <a:lstStyle/>
        <a:p>
          <a:endParaRPr lang="en-US"/>
        </a:p>
      </dgm:t>
    </dgm:pt>
    <dgm:pt modelId="{3B2BB568-1952-4663-B935-C877424C9026}" type="sibTrans" cxnId="{417EAF28-2DF8-4602-89D0-93EF6D1EBBAF}">
      <dgm:prSet/>
      <dgm:spPr/>
      <dgm:t>
        <a:bodyPr/>
        <a:lstStyle/>
        <a:p>
          <a:endParaRPr lang="en-US"/>
        </a:p>
      </dgm:t>
    </dgm:pt>
    <dgm:pt modelId="{35A4244D-6E32-430C-8975-3F875879258C}">
      <dgm:prSet/>
      <dgm:spPr/>
      <dgm:t>
        <a:bodyPr/>
        <a:lstStyle/>
        <a:p>
          <a:r>
            <a:rPr lang="cs-CZ"/>
            <a:t>Ztráta sociálního konsenzu</a:t>
          </a:r>
          <a:endParaRPr lang="en-US"/>
        </a:p>
      </dgm:t>
    </dgm:pt>
    <dgm:pt modelId="{58264D52-1658-4A56-BB74-7E6AEEE26975}" type="parTrans" cxnId="{7755032F-109E-4FDC-94BE-C645B0441200}">
      <dgm:prSet/>
      <dgm:spPr/>
      <dgm:t>
        <a:bodyPr/>
        <a:lstStyle/>
        <a:p>
          <a:endParaRPr lang="en-US"/>
        </a:p>
      </dgm:t>
    </dgm:pt>
    <dgm:pt modelId="{C6D085C7-9DF8-4DA4-8B3B-9E16CB48C449}" type="sibTrans" cxnId="{7755032F-109E-4FDC-94BE-C645B0441200}">
      <dgm:prSet/>
      <dgm:spPr/>
      <dgm:t>
        <a:bodyPr/>
        <a:lstStyle/>
        <a:p>
          <a:endParaRPr lang="en-US"/>
        </a:p>
      </dgm:t>
    </dgm:pt>
    <dgm:pt modelId="{674ABE16-76AE-44A4-B323-A09EDFF01A88}">
      <dgm:prSet/>
      <dgm:spPr/>
      <dgm:t>
        <a:bodyPr/>
        <a:lstStyle/>
        <a:p>
          <a:r>
            <a:rPr lang="cs-CZ"/>
            <a:t>Ztráta efektivnosti</a:t>
          </a:r>
          <a:endParaRPr lang="en-US"/>
        </a:p>
      </dgm:t>
    </dgm:pt>
    <dgm:pt modelId="{600906BD-B33B-41EA-B0A7-407D0FB26C29}" type="parTrans" cxnId="{8D8B4697-6F96-4432-82AB-D70732794FF4}">
      <dgm:prSet/>
      <dgm:spPr/>
      <dgm:t>
        <a:bodyPr/>
        <a:lstStyle/>
        <a:p>
          <a:endParaRPr lang="en-US"/>
        </a:p>
      </dgm:t>
    </dgm:pt>
    <dgm:pt modelId="{1D9F24A3-CB31-456C-A8B2-EABAC7615A88}" type="sibTrans" cxnId="{8D8B4697-6F96-4432-82AB-D70732794FF4}">
      <dgm:prSet/>
      <dgm:spPr/>
      <dgm:t>
        <a:bodyPr/>
        <a:lstStyle/>
        <a:p>
          <a:endParaRPr lang="en-US"/>
        </a:p>
      </dgm:t>
    </dgm:pt>
    <dgm:pt modelId="{63630773-4F37-4827-B1C4-6B9E9F4736FD}">
      <dgm:prSet/>
      <dgm:spPr/>
      <dgm:t>
        <a:bodyPr/>
        <a:lstStyle/>
        <a:p>
          <a:r>
            <a:rPr lang="cs-CZ"/>
            <a:t>Demografické změny</a:t>
          </a:r>
          <a:endParaRPr lang="en-US"/>
        </a:p>
      </dgm:t>
    </dgm:pt>
    <dgm:pt modelId="{3488E088-850F-4142-9334-78E4A4F8696E}" type="parTrans" cxnId="{1AEB2E9B-4300-461F-833E-FB04333ECAD9}">
      <dgm:prSet/>
      <dgm:spPr/>
      <dgm:t>
        <a:bodyPr/>
        <a:lstStyle/>
        <a:p>
          <a:endParaRPr lang="en-US"/>
        </a:p>
      </dgm:t>
    </dgm:pt>
    <dgm:pt modelId="{9DE54A96-CB45-47B0-81AF-EEB38E0D1EDC}" type="sibTrans" cxnId="{1AEB2E9B-4300-461F-833E-FB04333ECAD9}">
      <dgm:prSet/>
      <dgm:spPr/>
      <dgm:t>
        <a:bodyPr/>
        <a:lstStyle/>
        <a:p>
          <a:endParaRPr lang="en-US"/>
        </a:p>
      </dgm:t>
    </dgm:pt>
    <dgm:pt modelId="{1CD23F61-6462-4574-AE12-E1948F1CBC82}">
      <dgm:prSet/>
      <dgm:spPr/>
      <dgm:t>
        <a:bodyPr/>
        <a:lstStyle/>
        <a:p>
          <a:r>
            <a:rPr lang="cs-CZ"/>
            <a:t>Politické změny</a:t>
          </a:r>
          <a:endParaRPr lang="en-US"/>
        </a:p>
      </dgm:t>
    </dgm:pt>
    <dgm:pt modelId="{8F7AE3F1-FF5D-435F-862A-DB275ACD230B}" type="parTrans" cxnId="{4B29D708-7D05-493C-AE5C-76F730548422}">
      <dgm:prSet/>
      <dgm:spPr/>
      <dgm:t>
        <a:bodyPr/>
        <a:lstStyle/>
        <a:p>
          <a:endParaRPr lang="en-US"/>
        </a:p>
      </dgm:t>
    </dgm:pt>
    <dgm:pt modelId="{447F8F0A-9B8F-4757-B354-AE5D5BA60772}" type="sibTrans" cxnId="{4B29D708-7D05-493C-AE5C-76F730548422}">
      <dgm:prSet/>
      <dgm:spPr/>
      <dgm:t>
        <a:bodyPr/>
        <a:lstStyle/>
        <a:p>
          <a:endParaRPr lang="en-US"/>
        </a:p>
      </dgm:t>
    </dgm:pt>
    <dgm:pt modelId="{B4AADB53-0C29-4FE9-9049-310BC3E428C7}" type="pres">
      <dgm:prSet presAssocID="{F849BB67-21E5-4A1E-87BF-2CF68C34164E}" presName="vert0" presStyleCnt="0">
        <dgm:presLayoutVars>
          <dgm:dir/>
          <dgm:animOne val="branch"/>
          <dgm:animLvl val="lvl"/>
        </dgm:presLayoutVars>
      </dgm:prSet>
      <dgm:spPr/>
    </dgm:pt>
    <dgm:pt modelId="{62AEA2C6-1664-4348-883B-AF35C033DE63}" type="pres">
      <dgm:prSet presAssocID="{824D2852-B46F-43A2-B336-2C4028A4D0E9}" presName="thickLine" presStyleLbl="alignNode1" presStyleIdx="0" presStyleCnt="5"/>
      <dgm:spPr/>
    </dgm:pt>
    <dgm:pt modelId="{1601E286-8E14-44D2-B89F-4EC87FC7458D}" type="pres">
      <dgm:prSet presAssocID="{824D2852-B46F-43A2-B336-2C4028A4D0E9}" presName="horz1" presStyleCnt="0"/>
      <dgm:spPr/>
    </dgm:pt>
    <dgm:pt modelId="{2C5F5FD7-4104-450A-A67B-FF1F7A50B58C}" type="pres">
      <dgm:prSet presAssocID="{824D2852-B46F-43A2-B336-2C4028A4D0E9}" presName="tx1" presStyleLbl="revTx" presStyleIdx="0" presStyleCnt="5"/>
      <dgm:spPr/>
    </dgm:pt>
    <dgm:pt modelId="{4AC36E13-9AB0-47E1-87D3-88BD62A2DC87}" type="pres">
      <dgm:prSet presAssocID="{824D2852-B46F-43A2-B336-2C4028A4D0E9}" presName="vert1" presStyleCnt="0"/>
      <dgm:spPr/>
    </dgm:pt>
    <dgm:pt modelId="{EDA1C1B1-1787-4C1B-8269-8D13682934D5}" type="pres">
      <dgm:prSet presAssocID="{35A4244D-6E32-430C-8975-3F875879258C}" presName="thickLine" presStyleLbl="alignNode1" presStyleIdx="1" presStyleCnt="5"/>
      <dgm:spPr/>
    </dgm:pt>
    <dgm:pt modelId="{F78B62FD-FB1F-4FD0-9100-6A8522DEC8BB}" type="pres">
      <dgm:prSet presAssocID="{35A4244D-6E32-430C-8975-3F875879258C}" presName="horz1" presStyleCnt="0"/>
      <dgm:spPr/>
    </dgm:pt>
    <dgm:pt modelId="{FB10307D-7BB3-428A-8D72-637988F93E48}" type="pres">
      <dgm:prSet presAssocID="{35A4244D-6E32-430C-8975-3F875879258C}" presName="tx1" presStyleLbl="revTx" presStyleIdx="1" presStyleCnt="5"/>
      <dgm:spPr/>
    </dgm:pt>
    <dgm:pt modelId="{1567F1DA-F3AC-4FCD-AAF8-11F2C8B34527}" type="pres">
      <dgm:prSet presAssocID="{35A4244D-6E32-430C-8975-3F875879258C}" presName="vert1" presStyleCnt="0"/>
      <dgm:spPr/>
    </dgm:pt>
    <dgm:pt modelId="{63ABC745-262F-4273-8226-970699168D3F}" type="pres">
      <dgm:prSet presAssocID="{674ABE16-76AE-44A4-B323-A09EDFF01A88}" presName="thickLine" presStyleLbl="alignNode1" presStyleIdx="2" presStyleCnt="5"/>
      <dgm:spPr/>
    </dgm:pt>
    <dgm:pt modelId="{A7640C0B-8102-4F6B-83E3-97F01C8BCF62}" type="pres">
      <dgm:prSet presAssocID="{674ABE16-76AE-44A4-B323-A09EDFF01A88}" presName="horz1" presStyleCnt="0"/>
      <dgm:spPr/>
    </dgm:pt>
    <dgm:pt modelId="{B90BDA6A-111E-438E-90D2-17049C48E8B6}" type="pres">
      <dgm:prSet presAssocID="{674ABE16-76AE-44A4-B323-A09EDFF01A88}" presName="tx1" presStyleLbl="revTx" presStyleIdx="2" presStyleCnt="5"/>
      <dgm:spPr/>
    </dgm:pt>
    <dgm:pt modelId="{AD38FFAF-DCFD-45F7-B72F-EB49EDA58C2C}" type="pres">
      <dgm:prSet presAssocID="{674ABE16-76AE-44A4-B323-A09EDFF01A88}" presName="vert1" presStyleCnt="0"/>
      <dgm:spPr/>
    </dgm:pt>
    <dgm:pt modelId="{5D69B297-F40B-4A51-8CDB-E0F2D4B0F78F}" type="pres">
      <dgm:prSet presAssocID="{63630773-4F37-4827-B1C4-6B9E9F4736FD}" presName="thickLine" presStyleLbl="alignNode1" presStyleIdx="3" presStyleCnt="5"/>
      <dgm:spPr/>
    </dgm:pt>
    <dgm:pt modelId="{7EAA7249-8B38-415C-AD13-9C6229AC1183}" type="pres">
      <dgm:prSet presAssocID="{63630773-4F37-4827-B1C4-6B9E9F4736FD}" presName="horz1" presStyleCnt="0"/>
      <dgm:spPr/>
    </dgm:pt>
    <dgm:pt modelId="{39E620C7-00FF-4B26-961F-CF6DFE5994C5}" type="pres">
      <dgm:prSet presAssocID="{63630773-4F37-4827-B1C4-6B9E9F4736FD}" presName="tx1" presStyleLbl="revTx" presStyleIdx="3" presStyleCnt="5"/>
      <dgm:spPr/>
    </dgm:pt>
    <dgm:pt modelId="{503B21F0-6C7C-4A7D-8194-75EB5C849CB5}" type="pres">
      <dgm:prSet presAssocID="{63630773-4F37-4827-B1C4-6B9E9F4736FD}" presName="vert1" presStyleCnt="0"/>
      <dgm:spPr/>
    </dgm:pt>
    <dgm:pt modelId="{319488D3-5AC0-4C38-8B22-2E3E9E14824D}" type="pres">
      <dgm:prSet presAssocID="{1CD23F61-6462-4574-AE12-E1948F1CBC82}" presName="thickLine" presStyleLbl="alignNode1" presStyleIdx="4" presStyleCnt="5"/>
      <dgm:spPr/>
    </dgm:pt>
    <dgm:pt modelId="{C709C4D9-C264-4B80-A092-EF4038B26C52}" type="pres">
      <dgm:prSet presAssocID="{1CD23F61-6462-4574-AE12-E1948F1CBC82}" presName="horz1" presStyleCnt="0"/>
      <dgm:spPr/>
    </dgm:pt>
    <dgm:pt modelId="{60F49DC8-1CD3-485B-8A97-EFC80F5CF8FF}" type="pres">
      <dgm:prSet presAssocID="{1CD23F61-6462-4574-AE12-E1948F1CBC82}" presName="tx1" presStyleLbl="revTx" presStyleIdx="4" presStyleCnt="5"/>
      <dgm:spPr/>
    </dgm:pt>
    <dgm:pt modelId="{32612E5D-4287-4E8B-B981-C6F3C4DC5176}" type="pres">
      <dgm:prSet presAssocID="{1CD23F61-6462-4574-AE12-E1948F1CBC82}" presName="vert1" presStyleCnt="0"/>
      <dgm:spPr/>
    </dgm:pt>
  </dgm:ptLst>
  <dgm:cxnLst>
    <dgm:cxn modelId="{A8421208-1DC6-4EBE-9F3F-5FA11A3E2EBD}" type="presOf" srcId="{824D2852-B46F-43A2-B336-2C4028A4D0E9}" destId="{2C5F5FD7-4104-450A-A67B-FF1F7A50B58C}" srcOrd="0" destOrd="0" presId="urn:microsoft.com/office/officeart/2008/layout/LinedList"/>
    <dgm:cxn modelId="{4B29D708-7D05-493C-AE5C-76F730548422}" srcId="{F849BB67-21E5-4A1E-87BF-2CF68C34164E}" destId="{1CD23F61-6462-4574-AE12-E1948F1CBC82}" srcOrd="4" destOrd="0" parTransId="{8F7AE3F1-FF5D-435F-862A-DB275ACD230B}" sibTransId="{447F8F0A-9B8F-4757-B354-AE5D5BA60772}"/>
    <dgm:cxn modelId="{417EAF28-2DF8-4602-89D0-93EF6D1EBBAF}" srcId="{F849BB67-21E5-4A1E-87BF-2CF68C34164E}" destId="{824D2852-B46F-43A2-B336-2C4028A4D0E9}" srcOrd="0" destOrd="0" parTransId="{EAB26D0C-31C2-42F5-8193-8176B67C0344}" sibTransId="{3B2BB568-1952-4663-B935-C877424C9026}"/>
    <dgm:cxn modelId="{7755032F-109E-4FDC-94BE-C645B0441200}" srcId="{F849BB67-21E5-4A1E-87BF-2CF68C34164E}" destId="{35A4244D-6E32-430C-8975-3F875879258C}" srcOrd="1" destOrd="0" parTransId="{58264D52-1658-4A56-BB74-7E6AEEE26975}" sibTransId="{C6D085C7-9DF8-4DA4-8B3B-9E16CB48C449}"/>
    <dgm:cxn modelId="{A9A47790-B7B6-46A3-A529-E03F69922C1E}" type="presOf" srcId="{674ABE16-76AE-44A4-B323-A09EDFF01A88}" destId="{B90BDA6A-111E-438E-90D2-17049C48E8B6}" srcOrd="0" destOrd="0" presId="urn:microsoft.com/office/officeart/2008/layout/LinedList"/>
    <dgm:cxn modelId="{0F010495-F8D6-4F06-96D8-7F76A2813102}" type="presOf" srcId="{35A4244D-6E32-430C-8975-3F875879258C}" destId="{FB10307D-7BB3-428A-8D72-637988F93E48}" srcOrd="0" destOrd="0" presId="urn:microsoft.com/office/officeart/2008/layout/LinedList"/>
    <dgm:cxn modelId="{8D8B4697-6F96-4432-82AB-D70732794FF4}" srcId="{F849BB67-21E5-4A1E-87BF-2CF68C34164E}" destId="{674ABE16-76AE-44A4-B323-A09EDFF01A88}" srcOrd="2" destOrd="0" parTransId="{600906BD-B33B-41EA-B0A7-407D0FB26C29}" sibTransId="{1D9F24A3-CB31-456C-A8B2-EABAC7615A88}"/>
    <dgm:cxn modelId="{1AEB2E9B-4300-461F-833E-FB04333ECAD9}" srcId="{F849BB67-21E5-4A1E-87BF-2CF68C34164E}" destId="{63630773-4F37-4827-B1C4-6B9E9F4736FD}" srcOrd="3" destOrd="0" parTransId="{3488E088-850F-4142-9334-78E4A4F8696E}" sibTransId="{9DE54A96-CB45-47B0-81AF-EEB38E0D1EDC}"/>
    <dgm:cxn modelId="{5F5733B3-3ADE-4130-BDDE-D631537B5720}" type="presOf" srcId="{63630773-4F37-4827-B1C4-6B9E9F4736FD}" destId="{39E620C7-00FF-4B26-961F-CF6DFE5994C5}" srcOrd="0" destOrd="0" presId="urn:microsoft.com/office/officeart/2008/layout/LinedList"/>
    <dgm:cxn modelId="{9FEAC8CE-AF51-4DDA-9E44-1F0644DCE981}" type="presOf" srcId="{1CD23F61-6462-4574-AE12-E1948F1CBC82}" destId="{60F49DC8-1CD3-485B-8A97-EFC80F5CF8FF}" srcOrd="0" destOrd="0" presId="urn:microsoft.com/office/officeart/2008/layout/LinedList"/>
    <dgm:cxn modelId="{B3C45CF3-CAB5-46A7-A586-8F19BE3DE4F0}" type="presOf" srcId="{F849BB67-21E5-4A1E-87BF-2CF68C34164E}" destId="{B4AADB53-0C29-4FE9-9049-310BC3E428C7}" srcOrd="0" destOrd="0" presId="urn:microsoft.com/office/officeart/2008/layout/LinedList"/>
    <dgm:cxn modelId="{77B98003-A46B-4FCB-B405-CAF8AE5E4F54}" type="presParOf" srcId="{B4AADB53-0C29-4FE9-9049-310BC3E428C7}" destId="{62AEA2C6-1664-4348-883B-AF35C033DE63}" srcOrd="0" destOrd="0" presId="urn:microsoft.com/office/officeart/2008/layout/LinedList"/>
    <dgm:cxn modelId="{A5D9AC20-2599-48E9-943D-BDB8D7C347B9}" type="presParOf" srcId="{B4AADB53-0C29-4FE9-9049-310BC3E428C7}" destId="{1601E286-8E14-44D2-B89F-4EC87FC7458D}" srcOrd="1" destOrd="0" presId="urn:microsoft.com/office/officeart/2008/layout/LinedList"/>
    <dgm:cxn modelId="{CF0F6B0D-0BB3-40DD-B59C-0F4E493D80A8}" type="presParOf" srcId="{1601E286-8E14-44D2-B89F-4EC87FC7458D}" destId="{2C5F5FD7-4104-450A-A67B-FF1F7A50B58C}" srcOrd="0" destOrd="0" presId="urn:microsoft.com/office/officeart/2008/layout/LinedList"/>
    <dgm:cxn modelId="{2193CC04-649A-4BD9-8E67-3919A901B8D6}" type="presParOf" srcId="{1601E286-8E14-44D2-B89F-4EC87FC7458D}" destId="{4AC36E13-9AB0-47E1-87D3-88BD62A2DC87}" srcOrd="1" destOrd="0" presId="urn:microsoft.com/office/officeart/2008/layout/LinedList"/>
    <dgm:cxn modelId="{AB072D73-EE9B-4F0D-9FC4-E95B9C8A4586}" type="presParOf" srcId="{B4AADB53-0C29-4FE9-9049-310BC3E428C7}" destId="{EDA1C1B1-1787-4C1B-8269-8D13682934D5}" srcOrd="2" destOrd="0" presId="urn:microsoft.com/office/officeart/2008/layout/LinedList"/>
    <dgm:cxn modelId="{3F42C06B-D39F-4790-927B-9B1C791569D1}" type="presParOf" srcId="{B4AADB53-0C29-4FE9-9049-310BC3E428C7}" destId="{F78B62FD-FB1F-4FD0-9100-6A8522DEC8BB}" srcOrd="3" destOrd="0" presId="urn:microsoft.com/office/officeart/2008/layout/LinedList"/>
    <dgm:cxn modelId="{DB1232D5-1EC5-49D2-98FE-5737C0B0F076}" type="presParOf" srcId="{F78B62FD-FB1F-4FD0-9100-6A8522DEC8BB}" destId="{FB10307D-7BB3-428A-8D72-637988F93E48}" srcOrd="0" destOrd="0" presId="urn:microsoft.com/office/officeart/2008/layout/LinedList"/>
    <dgm:cxn modelId="{9D3F9489-5AAA-4050-88D2-F3F5AA07C24B}" type="presParOf" srcId="{F78B62FD-FB1F-4FD0-9100-6A8522DEC8BB}" destId="{1567F1DA-F3AC-4FCD-AAF8-11F2C8B34527}" srcOrd="1" destOrd="0" presId="urn:microsoft.com/office/officeart/2008/layout/LinedList"/>
    <dgm:cxn modelId="{22C3DC7A-0D7B-4B6A-9DA6-C77778995183}" type="presParOf" srcId="{B4AADB53-0C29-4FE9-9049-310BC3E428C7}" destId="{63ABC745-262F-4273-8226-970699168D3F}" srcOrd="4" destOrd="0" presId="urn:microsoft.com/office/officeart/2008/layout/LinedList"/>
    <dgm:cxn modelId="{FEABA650-04A3-4C37-974A-055B1DB741A5}" type="presParOf" srcId="{B4AADB53-0C29-4FE9-9049-310BC3E428C7}" destId="{A7640C0B-8102-4F6B-83E3-97F01C8BCF62}" srcOrd="5" destOrd="0" presId="urn:microsoft.com/office/officeart/2008/layout/LinedList"/>
    <dgm:cxn modelId="{9EEE3B6E-30A5-41B6-AAE0-57021160928F}" type="presParOf" srcId="{A7640C0B-8102-4F6B-83E3-97F01C8BCF62}" destId="{B90BDA6A-111E-438E-90D2-17049C48E8B6}" srcOrd="0" destOrd="0" presId="urn:microsoft.com/office/officeart/2008/layout/LinedList"/>
    <dgm:cxn modelId="{689161C2-6BC1-4E8D-AE1C-9BEFF72A7322}" type="presParOf" srcId="{A7640C0B-8102-4F6B-83E3-97F01C8BCF62}" destId="{AD38FFAF-DCFD-45F7-B72F-EB49EDA58C2C}" srcOrd="1" destOrd="0" presId="urn:microsoft.com/office/officeart/2008/layout/LinedList"/>
    <dgm:cxn modelId="{6E7E58A8-A063-4F6D-9D9E-010A547A00A0}" type="presParOf" srcId="{B4AADB53-0C29-4FE9-9049-310BC3E428C7}" destId="{5D69B297-F40B-4A51-8CDB-E0F2D4B0F78F}" srcOrd="6" destOrd="0" presId="urn:microsoft.com/office/officeart/2008/layout/LinedList"/>
    <dgm:cxn modelId="{45AE85C2-CF68-428A-B581-69A550B4665A}" type="presParOf" srcId="{B4AADB53-0C29-4FE9-9049-310BC3E428C7}" destId="{7EAA7249-8B38-415C-AD13-9C6229AC1183}" srcOrd="7" destOrd="0" presId="urn:microsoft.com/office/officeart/2008/layout/LinedList"/>
    <dgm:cxn modelId="{831BC4FD-F2EB-4596-BF22-7453FBEBD085}" type="presParOf" srcId="{7EAA7249-8B38-415C-AD13-9C6229AC1183}" destId="{39E620C7-00FF-4B26-961F-CF6DFE5994C5}" srcOrd="0" destOrd="0" presId="urn:microsoft.com/office/officeart/2008/layout/LinedList"/>
    <dgm:cxn modelId="{9473FF71-74D2-460A-A3D3-23647EF31AC4}" type="presParOf" srcId="{7EAA7249-8B38-415C-AD13-9C6229AC1183}" destId="{503B21F0-6C7C-4A7D-8194-75EB5C849CB5}" srcOrd="1" destOrd="0" presId="urn:microsoft.com/office/officeart/2008/layout/LinedList"/>
    <dgm:cxn modelId="{7A4963FE-537C-44F6-8DCD-846A0B1D5E03}" type="presParOf" srcId="{B4AADB53-0C29-4FE9-9049-310BC3E428C7}" destId="{319488D3-5AC0-4C38-8B22-2E3E9E14824D}" srcOrd="8" destOrd="0" presId="urn:microsoft.com/office/officeart/2008/layout/LinedList"/>
    <dgm:cxn modelId="{50E3FB88-3A7C-45C1-8163-D11E5778DFF7}" type="presParOf" srcId="{B4AADB53-0C29-4FE9-9049-310BC3E428C7}" destId="{C709C4D9-C264-4B80-A092-EF4038B26C52}" srcOrd="9" destOrd="0" presId="urn:microsoft.com/office/officeart/2008/layout/LinedList"/>
    <dgm:cxn modelId="{EBEF42D6-88E5-4C7A-9FDF-F33A12CC3F54}" type="presParOf" srcId="{C709C4D9-C264-4B80-A092-EF4038B26C52}" destId="{60F49DC8-1CD3-485B-8A97-EFC80F5CF8FF}" srcOrd="0" destOrd="0" presId="urn:microsoft.com/office/officeart/2008/layout/LinedList"/>
    <dgm:cxn modelId="{2CDA217A-7A4E-4562-B2DD-5075329EA205}" type="presParOf" srcId="{C709C4D9-C264-4B80-A092-EF4038B26C52}" destId="{32612E5D-4287-4E8B-B981-C6F3C4DC517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AEA2C6-1664-4348-883B-AF35C033DE63}">
      <dsp:nvSpPr>
        <dsp:cNvPr id="0" name=""/>
        <dsp:cNvSpPr/>
      </dsp:nvSpPr>
      <dsp:spPr>
        <a:xfrm>
          <a:off x="0" y="589"/>
          <a:ext cx="539833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5F5FD7-4104-450A-A67B-FF1F7A50B58C}">
      <dsp:nvSpPr>
        <dsp:cNvPr id="0" name=""/>
        <dsp:cNvSpPr/>
      </dsp:nvSpPr>
      <dsp:spPr>
        <a:xfrm>
          <a:off x="0" y="589"/>
          <a:ext cx="5398337" cy="965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/>
            <a:t>Ekonomické důvody</a:t>
          </a:r>
          <a:endParaRPr lang="en-US" sz="3400" kern="1200"/>
        </a:p>
      </dsp:txBody>
      <dsp:txXfrm>
        <a:off x="0" y="589"/>
        <a:ext cx="5398337" cy="965633"/>
      </dsp:txXfrm>
    </dsp:sp>
    <dsp:sp modelId="{EDA1C1B1-1787-4C1B-8269-8D13682934D5}">
      <dsp:nvSpPr>
        <dsp:cNvPr id="0" name=""/>
        <dsp:cNvSpPr/>
      </dsp:nvSpPr>
      <dsp:spPr>
        <a:xfrm>
          <a:off x="0" y="966222"/>
          <a:ext cx="5398337" cy="0"/>
        </a:xfrm>
        <a:prstGeom prst="line">
          <a:avLst/>
        </a:prstGeom>
        <a:solidFill>
          <a:schemeClr val="accent5">
            <a:hueOff val="-4378839"/>
            <a:satOff val="6604"/>
            <a:lumOff val="-5196"/>
            <a:alphaOff val="0"/>
          </a:schemeClr>
        </a:solidFill>
        <a:ln w="12700" cap="flat" cmpd="sng" algn="ctr">
          <a:solidFill>
            <a:schemeClr val="accent5">
              <a:hueOff val="-4378839"/>
              <a:satOff val="6604"/>
              <a:lumOff val="-5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10307D-7BB3-428A-8D72-637988F93E48}">
      <dsp:nvSpPr>
        <dsp:cNvPr id="0" name=""/>
        <dsp:cNvSpPr/>
      </dsp:nvSpPr>
      <dsp:spPr>
        <a:xfrm>
          <a:off x="0" y="966222"/>
          <a:ext cx="5398337" cy="965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/>
            <a:t>Ztráta sociálního konsenzu</a:t>
          </a:r>
          <a:endParaRPr lang="en-US" sz="3400" kern="1200"/>
        </a:p>
      </dsp:txBody>
      <dsp:txXfrm>
        <a:off x="0" y="966222"/>
        <a:ext cx="5398337" cy="965633"/>
      </dsp:txXfrm>
    </dsp:sp>
    <dsp:sp modelId="{63ABC745-262F-4273-8226-970699168D3F}">
      <dsp:nvSpPr>
        <dsp:cNvPr id="0" name=""/>
        <dsp:cNvSpPr/>
      </dsp:nvSpPr>
      <dsp:spPr>
        <a:xfrm>
          <a:off x="0" y="1931855"/>
          <a:ext cx="5398337" cy="0"/>
        </a:xfrm>
        <a:prstGeom prst="line">
          <a:avLst/>
        </a:prstGeom>
        <a:solidFill>
          <a:schemeClr val="accent5">
            <a:hueOff val="-8757677"/>
            <a:satOff val="13208"/>
            <a:lumOff val="-10392"/>
            <a:alphaOff val="0"/>
          </a:schemeClr>
        </a:solidFill>
        <a:ln w="12700" cap="flat" cmpd="sng" algn="ctr">
          <a:solidFill>
            <a:schemeClr val="accent5">
              <a:hueOff val="-8757677"/>
              <a:satOff val="13208"/>
              <a:lumOff val="-103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0BDA6A-111E-438E-90D2-17049C48E8B6}">
      <dsp:nvSpPr>
        <dsp:cNvPr id="0" name=""/>
        <dsp:cNvSpPr/>
      </dsp:nvSpPr>
      <dsp:spPr>
        <a:xfrm>
          <a:off x="0" y="1931855"/>
          <a:ext cx="5398337" cy="965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/>
            <a:t>Ztráta efektivnosti</a:t>
          </a:r>
          <a:endParaRPr lang="en-US" sz="3400" kern="1200"/>
        </a:p>
      </dsp:txBody>
      <dsp:txXfrm>
        <a:off x="0" y="1931855"/>
        <a:ext cx="5398337" cy="965633"/>
      </dsp:txXfrm>
    </dsp:sp>
    <dsp:sp modelId="{5D69B297-F40B-4A51-8CDB-E0F2D4B0F78F}">
      <dsp:nvSpPr>
        <dsp:cNvPr id="0" name=""/>
        <dsp:cNvSpPr/>
      </dsp:nvSpPr>
      <dsp:spPr>
        <a:xfrm>
          <a:off x="0" y="2897489"/>
          <a:ext cx="5398337" cy="0"/>
        </a:xfrm>
        <a:prstGeom prst="line">
          <a:avLst/>
        </a:prstGeom>
        <a:solidFill>
          <a:schemeClr val="accent5">
            <a:hueOff val="-13136516"/>
            <a:satOff val="19811"/>
            <a:lumOff val="-15589"/>
            <a:alphaOff val="0"/>
          </a:schemeClr>
        </a:solidFill>
        <a:ln w="12700" cap="flat" cmpd="sng" algn="ctr">
          <a:solidFill>
            <a:schemeClr val="accent5">
              <a:hueOff val="-13136516"/>
              <a:satOff val="19811"/>
              <a:lumOff val="-155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E620C7-00FF-4B26-961F-CF6DFE5994C5}">
      <dsp:nvSpPr>
        <dsp:cNvPr id="0" name=""/>
        <dsp:cNvSpPr/>
      </dsp:nvSpPr>
      <dsp:spPr>
        <a:xfrm>
          <a:off x="0" y="2897489"/>
          <a:ext cx="5398337" cy="965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/>
            <a:t>Demografické změny</a:t>
          </a:r>
          <a:endParaRPr lang="en-US" sz="3400" kern="1200"/>
        </a:p>
      </dsp:txBody>
      <dsp:txXfrm>
        <a:off x="0" y="2897489"/>
        <a:ext cx="5398337" cy="965633"/>
      </dsp:txXfrm>
    </dsp:sp>
    <dsp:sp modelId="{319488D3-5AC0-4C38-8B22-2E3E9E14824D}">
      <dsp:nvSpPr>
        <dsp:cNvPr id="0" name=""/>
        <dsp:cNvSpPr/>
      </dsp:nvSpPr>
      <dsp:spPr>
        <a:xfrm>
          <a:off x="0" y="3863122"/>
          <a:ext cx="5398337" cy="0"/>
        </a:xfrm>
        <a:prstGeom prst="line">
          <a:avLst/>
        </a:prstGeom>
        <a:solidFill>
          <a:schemeClr val="accent5">
            <a:hueOff val="-17515355"/>
            <a:satOff val="26415"/>
            <a:lumOff val="-20785"/>
            <a:alphaOff val="0"/>
          </a:schemeClr>
        </a:solidFill>
        <a:ln w="12700" cap="flat" cmpd="sng" algn="ctr">
          <a:solidFill>
            <a:schemeClr val="accent5">
              <a:hueOff val="-17515355"/>
              <a:satOff val="26415"/>
              <a:lumOff val="-207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F49DC8-1CD3-485B-8A97-EFC80F5CF8FF}">
      <dsp:nvSpPr>
        <dsp:cNvPr id="0" name=""/>
        <dsp:cNvSpPr/>
      </dsp:nvSpPr>
      <dsp:spPr>
        <a:xfrm>
          <a:off x="0" y="3863122"/>
          <a:ext cx="5398337" cy="965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/>
            <a:t>Politické změny</a:t>
          </a:r>
          <a:endParaRPr lang="en-US" sz="3400" kern="1200"/>
        </a:p>
      </dsp:txBody>
      <dsp:txXfrm>
        <a:off x="0" y="3863122"/>
        <a:ext cx="5398337" cy="9656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CD60141-EEBD-4EC1-8E34-0344C16A1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18308" y="0"/>
            <a:ext cx="6873692" cy="6858000"/>
          </a:xfrm>
          <a:custGeom>
            <a:avLst/>
            <a:gdLst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0 w 12192000"/>
              <a:gd name="connsiteY6" fmla="*/ 0 h 6858000"/>
              <a:gd name="connsiteX7" fmla="*/ 6700 w 12192000"/>
              <a:gd name="connsiteY7" fmla="*/ 0 h 6858000"/>
              <a:gd name="connsiteX8" fmla="*/ 6700 w 12192000"/>
              <a:gd name="connsiteY8" fmla="*/ 6858000 h 6858000"/>
              <a:gd name="connsiteX9" fmla="*/ 0 w 12192000"/>
              <a:gd name="connsiteY9" fmla="*/ 6858000 h 6858000"/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11328900 w 12192000"/>
              <a:gd name="connsiteY6" fmla="*/ 0 h 6858000"/>
              <a:gd name="connsiteX7" fmla="*/ 0 w 12192000"/>
              <a:gd name="connsiteY7" fmla="*/ 6858000 h 6858000"/>
              <a:gd name="connsiteX8" fmla="*/ 6700 w 12192000"/>
              <a:gd name="connsiteY8" fmla="*/ 0 h 6858000"/>
              <a:gd name="connsiteX9" fmla="*/ 6700 w 12192000"/>
              <a:gd name="connsiteY9" fmla="*/ 6858000 h 6858000"/>
              <a:gd name="connsiteX10" fmla="*/ 0 w 12192000"/>
              <a:gd name="connsiteY10" fmla="*/ 6858000 h 6858000"/>
              <a:gd name="connsiteX0" fmla="*/ 11322200 w 12185300"/>
              <a:gd name="connsiteY0" fmla="*/ 0 h 6858000"/>
              <a:gd name="connsiteX1" fmla="*/ 12185300 w 12185300"/>
              <a:gd name="connsiteY1" fmla="*/ 0 h 6858000"/>
              <a:gd name="connsiteX2" fmla="*/ 12185300 w 12185300"/>
              <a:gd name="connsiteY2" fmla="*/ 6858000 h 6858000"/>
              <a:gd name="connsiteX3" fmla="*/ 5311608 w 12185300"/>
              <a:gd name="connsiteY3" fmla="*/ 6858000 h 6858000"/>
              <a:gd name="connsiteX4" fmla="*/ 11322197 w 12185300"/>
              <a:gd name="connsiteY4" fmla="*/ 4 h 6858000"/>
              <a:gd name="connsiteX5" fmla="*/ 11322198 w 12185300"/>
              <a:gd name="connsiteY5" fmla="*/ 2 h 6858000"/>
              <a:gd name="connsiteX6" fmla="*/ 11322200 w 12185300"/>
              <a:gd name="connsiteY6" fmla="*/ 0 h 6858000"/>
              <a:gd name="connsiteX7" fmla="*/ 0 w 12185300"/>
              <a:gd name="connsiteY7" fmla="*/ 6858000 h 6858000"/>
              <a:gd name="connsiteX8" fmla="*/ 0 w 12185300"/>
              <a:gd name="connsiteY8" fmla="*/ 0 h 6858000"/>
              <a:gd name="connsiteX9" fmla="*/ 0 w 12185300"/>
              <a:gd name="connsiteY9" fmla="*/ 6858000 h 6858000"/>
              <a:gd name="connsiteX0" fmla="*/ 6010592 w 6873692"/>
              <a:gd name="connsiteY0" fmla="*/ 0 h 6858000"/>
              <a:gd name="connsiteX1" fmla="*/ 6873692 w 6873692"/>
              <a:gd name="connsiteY1" fmla="*/ 0 h 6858000"/>
              <a:gd name="connsiteX2" fmla="*/ 6873692 w 6873692"/>
              <a:gd name="connsiteY2" fmla="*/ 6858000 h 6858000"/>
              <a:gd name="connsiteX3" fmla="*/ 0 w 6873692"/>
              <a:gd name="connsiteY3" fmla="*/ 6858000 h 6858000"/>
              <a:gd name="connsiteX4" fmla="*/ 6010589 w 6873692"/>
              <a:gd name="connsiteY4" fmla="*/ 4 h 6858000"/>
              <a:gd name="connsiteX5" fmla="*/ 6010590 w 6873692"/>
              <a:gd name="connsiteY5" fmla="*/ 2 h 6858000"/>
              <a:gd name="connsiteX6" fmla="*/ 6010592 w 6873692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3692" h="685800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lnTo>
                  <a:pt x="6010592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FCBBA-905A-4FD1-BFBA-F3EE6DA26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81098"/>
            <a:ext cx="8986580" cy="2832404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8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DD287E-F1C8-463F-8429-D1B5B1582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463522"/>
            <a:ext cx="8986580" cy="65031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F44ED-7973-4A99-B2CA-A8962BCE0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F96F2-D6BE-49AC-A605-5AE87C3F2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7FC50-B13C-4B63-AE64-F71A6EDE6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C75A547-BCD1-42BE-966E-53CA0AB93165}"/>
              </a:ext>
            </a:extLst>
          </p:cNvPr>
          <p:cNvCxnSpPr>
            <a:cxnSpLocks/>
          </p:cNvCxnSpPr>
          <p:nvPr/>
        </p:nvCxnSpPr>
        <p:spPr>
          <a:xfrm>
            <a:off x="1188357" y="5151666"/>
            <a:ext cx="98225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7966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A3BF2-BCE9-47D7-B1C0-1F0E4936B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722E9-C3E4-48AF-996A-495AE659FA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9E516-382B-4845-93BF-20C16EE0D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96E16-F168-442A-843C-5D490D54B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61BEA-A969-437A-BD8B-CB1B709AD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755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528449-3E11-45FF-BF3A-651867603E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572500" y="870625"/>
            <a:ext cx="2476499" cy="50292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C0EAB0-2DFA-4CBA-86B1-1826EF52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43000" y="870625"/>
            <a:ext cx="7324928" cy="50292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22F89-E1F5-45D7-945A-8A2886C4B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E7E82-5FB8-4289-AD0C-0BA788E14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A4046-1A2C-41F5-A177-1C3919C20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CD6F3-88F1-4195-8395-57AA096BB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8D06C-EB08-40B3-AFB3-A62F44112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3962F-B413-4C4C-A490-724DDB9E7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71813-4E87-4C04-835D-76246010B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22BA3-033C-491E-A045-F0052AC19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360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E19AD-2EDD-4B4F-9F9E-46A444184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709738"/>
            <a:ext cx="8520952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EE5927-21D5-4EBA-A112-CAD1BD38B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4589466"/>
            <a:ext cx="8520952" cy="81326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F0D16-9D87-4D76-A5A5-534E24B7D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5F387-5AAC-45D0-ABCE-B1CF4BC7E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AF6FE-0006-4F40-A7FB-E0FDBADF7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30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8AADE-587E-4574-B21B-7ABDE5A23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F9DA5-4DFB-4211-A58A-FFD842C27A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0" y="2339501"/>
            <a:ext cx="4798979" cy="3550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A99F26-66AF-4614-91CE-C93A24BAC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0020" y="2339501"/>
            <a:ext cx="4798980" cy="355059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8F678E-59B5-4DF9-ABCB-506B9CB70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50A53-317B-444A-9BA2-F69CDBF5D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269A1-B0FB-4C8F-B6AA-0718C92D3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772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2BBBF-42B2-4A5D-B145-46983A530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133272"/>
            <a:ext cx="9905999" cy="84630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04BE44-5271-4B5D-B649-35E3AF20B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2999" y="2067127"/>
            <a:ext cx="4798980" cy="710119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7891E-0C0A-4688-97DD-C0715E322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3001" y="2864795"/>
            <a:ext cx="4798978" cy="30253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5EAF30-3412-49B0-93D1-596CC2695B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018" y="2067127"/>
            <a:ext cx="4798981" cy="710119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07B9B7-F41C-4314-9F0C-BB84547FB8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019" y="2864795"/>
            <a:ext cx="4798982" cy="30253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21587F-6AFC-4906-86EB-6B0A86EEF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4BE2C5-583B-49BC-9864-B01EEF798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39B236-45F5-4CC6-8D53-A6903A1CC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250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6B206-0678-4577-B79F-760526A5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1322615"/>
            <a:ext cx="8175171" cy="421277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D5FCB8-AFD3-4801-BBD6-9548F4CF7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6DACF8-CBC0-416B-B28E-EE18C4238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0C7421-FF49-4CE9-87D0-2B4FFE0E3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34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19CBFE-15AA-4447-9F9C-D8B0BEB24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B48227-EC1E-4063-9682-891A2DB1A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2C6A63-C3F4-4563-A542-9A41AC946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99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900C1-FE18-461C-801C-8626C7759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00200"/>
            <a:ext cx="3932237" cy="1964986"/>
          </a:xfrm>
        </p:spPr>
        <p:txBody>
          <a:bodyPr anchor="b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4CFF3-3406-49E3-9D5A-1BE90FFA5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451" y="987425"/>
            <a:ext cx="5421548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3D14FF-9082-4BBA-BC7A-F4C5B7859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000" y="3662464"/>
            <a:ext cx="3932237" cy="2206523"/>
          </a:xfrm>
        </p:spPr>
        <p:txBody>
          <a:bodyPr/>
          <a:lstStyle>
            <a:lvl1pPr marL="0" indent="0">
              <a:buNone/>
              <a:defRPr sz="16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5A2726-EB8E-4DF7-9A1B-F03BD8C71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9929BE-611C-4FE6-B0A5-E0FF9DF96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B90B32-1D0E-4BCD-8850-59EA235F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42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A1460E-1069-4FCA-B04E-28F77C861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13614" y="987425"/>
            <a:ext cx="553538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138C1E-867B-4FE9-8783-9B1246AEB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000" y="3657601"/>
            <a:ext cx="3932236" cy="2211388"/>
          </a:xfrm>
        </p:spPr>
        <p:txBody>
          <a:bodyPr/>
          <a:lstStyle>
            <a:lvl1pPr marL="0" indent="0">
              <a:buNone/>
              <a:defRPr sz="16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721568-4870-46F2-9F7E-F41070201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B3CC65-0E73-45A1-9D4F-3F4559B3B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8C58CD-9BC3-431E-A7B4-D596A7F06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68F756-D171-474C-8B1A-C818032F6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00201"/>
            <a:ext cx="3932236" cy="1959428"/>
          </a:xfrm>
        </p:spPr>
        <p:txBody>
          <a:bodyPr anchor="b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1504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1C2F78B-DEE8-4195-A196-DFC51BDADFF9}"/>
              </a:ext>
            </a:extLst>
          </p:cNvPr>
          <p:cNvSpPr/>
          <p:nvPr/>
        </p:nvSpPr>
        <p:spPr>
          <a:xfrm>
            <a:off x="9749268" y="4070878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1D79D08-4BE8-4799-BE09-5078DFEE2256}"/>
              </a:ext>
            </a:extLst>
          </p:cNvPr>
          <p:cNvSpPr/>
          <p:nvPr/>
        </p:nvSpPr>
        <p:spPr>
          <a:xfrm rot="10800000">
            <a:off x="0" y="0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5D65A1-16CB-407F-993F-2A6D59BCC0C8}"/>
              </a:ext>
            </a:extLst>
          </p:cNvPr>
          <p:cNvCxnSpPr>
            <a:cxnSpLocks/>
          </p:cNvCxnSpPr>
          <p:nvPr/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A018A2-815D-41B0-A189-FDF7A5E8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872935"/>
            <a:ext cx="9905999" cy="1360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FAE63-1276-4C7C-BFF5-F5DF1CDB2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332026"/>
            <a:ext cx="9905999" cy="3567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80268-2D73-487C-843B-51648AE181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8157" y="6356350"/>
            <a:ext cx="30933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3CADBD16-5BFB-4D9F-9646-C75D1B53BBB6}" type="datetimeFigureOut">
              <a:rPr lang="en-US" smtClean="0"/>
              <a:pPr/>
              <a:t>10/29/2024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61E6D-D51F-4BD7-B59D-19AF17917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3000" y="6356350"/>
            <a:ext cx="3959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701B1-1C93-41C2-AEE1-815DEA51B9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23186" y="6356350"/>
            <a:ext cx="62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1385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2" r:id="rId6"/>
    <p:sldLayoutId id="2147483818" r:id="rId7"/>
    <p:sldLayoutId id="2147483819" r:id="rId8"/>
    <p:sldLayoutId id="2147483820" r:id="rId9"/>
    <p:sldLayoutId id="2147483821" r:id="rId10"/>
    <p:sldLayoutId id="214748382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029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4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6BF1DCD9-4684-4B84-AD73-6652C8BAC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078DEF-1EFF-2602-8578-2047F6A3E8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61"/>
          <a:stretch/>
        </p:blipFill>
        <p:spPr>
          <a:xfrm>
            <a:off x="20" y="10"/>
            <a:ext cx="12199237" cy="6857989"/>
          </a:xfrm>
          <a:prstGeom prst="rect">
            <a:avLst/>
          </a:prstGeom>
        </p:spPr>
      </p:pic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4BE6A732-8124-4A59-8EC9-BF4A1648A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2226538" y="-2233466"/>
            <a:ext cx="6858000" cy="11324929"/>
          </a:xfrm>
          <a:custGeom>
            <a:avLst/>
            <a:gdLst>
              <a:gd name="connsiteX0" fmla="*/ 0 w 6858000"/>
              <a:gd name="connsiteY0" fmla="*/ 9303227 h 11262142"/>
              <a:gd name="connsiteX1" fmla="*/ 0 w 6858000"/>
              <a:gd name="connsiteY1" fmla="*/ 6495555 h 11262142"/>
              <a:gd name="connsiteX2" fmla="*/ 1 w 6858000"/>
              <a:gd name="connsiteY2" fmla="*/ 6495555 h 11262142"/>
              <a:gd name="connsiteX3" fmla="*/ 1 w 6858000"/>
              <a:gd name="connsiteY3" fmla="*/ 0 h 11262142"/>
              <a:gd name="connsiteX4" fmla="*/ 6858000 w 6858000"/>
              <a:gd name="connsiteY4" fmla="*/ 6015407 h 11262142"/>
              <a:gd name="connsiteX5" fmla="*/ 6858000 w 6858000"/>
              <a:gd name="connsiteY5" fmla="*/ 8999698 h 11262142"/>
              <a:gd name="connsiteX6" fmla="*/ 6858000 w 6858000"/>
              <a:gd name="connsiteY6" fmla="*/ 11262142 h 11262142"/>
              <a:gd name="connsiteX7" fmla="*/ 1 w 6858000"/>
              <a:gd name="connsiteY7" fmla="*/ 11262142 h 11262142"/>
              <a:gd name="connsiteX8" fmla="*/ 1 w 6858000"/>
              <a:gd name="connsiteY8" fmla="*/ 9303227 h 11262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8000" h="11262142">
                <a:moveTo>
                  <a:pt x="0" y="9303227"/>
                </a:moveTo>
                <a:lnTo>
                  <a:pt x="0" y="6495555"/>
                </a:lnTo>
                <a:lnTo>
                  <a:pt x="1" y="6495555"/>
                </a:lnTo>
                <a:lnTo>
                  <a:pt x="1" y="0"/>
                </a:lnTo>
                <a:lnTo>
                  <a:pt x="6858000" y="6015407"/>
                </a:lnTo>
                <a:lnTo>
                  <a:pt x="6858000" y="8999698"/>
                </a:lnTo>
                <a:lnTo>
                  <a:pt x="6858000" y="11262142"/>
                </a:lnTo>
                <a:lnTo>
                  <a:pt x="1" y="11262142"/>
                </a:lnTo>
                <a:lnTo>
                  <a:pt x="1" y="9303227"/>
                </a:lnTo>
                <a:close/>
              </a:path>
            </a:pathLst>
          </a:cu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A68D11A-CDBE-D670-C1FD-9E365064EA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890" y="1061686"/>
            <a:ext cx="8266139" cy="3793336"/>
          </a:xfrm>
        </p:spPr>
        <p:txBody>
          <a:bodyPr anchor="t">
            <a:normAutofit/>
          </a:bodyPr>
          <a:lstStyle/>
          <a:p>
            <a:r>
              <a:rPr lang="cs-CZ" sz="6600" dirty="0">
                <a:solidFill>
                  <a:srgbClr val="FFFFFF"/>
                </a:solidFill>
              </a:rPr>
              <a:t>Krize sociálního státu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6D083C8-3456-46B1-0C2A-6A7000DA42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453796"/>
            <a:ext cx="4264677" cy="732996"/>
          </a:xfrm>
        </p:spPr>
        <p:txBody>
          <a:bodyPr anchor="t">
            <a:normAutofit/>
          </a:bodyPr>
          <a:lstStyle/>
          <a:p>
            <a:endParaRPr lang="cs-CZ" dirty="0">
              <a:solidFill>
                <a:srgbClr val="FFFFFF"/>
              </a:solidFill>
            </a:endParaRPr>
          </a:p>
          <a:p>
            <a:endParaRPr lang="cs-CZ" dirty="0">
              <a:solidFill>
                <a:srgbClr val="FFFFFF"/>
              </a:solidFill>
            </a:endParaRP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EFDAA6A4-1F42-460B-A500-921EEB4BC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88357" y="5151666"/>
            <a:ext cx="9860643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0957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35A9DDF-D4C5-CFE9-788E-1CF97DB07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1583918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2FF488-3749-17E7-5D63-2F3777EBA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19C6A5-AF29-3DC7-50C0-04D285A0A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Webový portál JABOK [online] [vid. 27.10.2023]. Dostupné zhttps://is.jabok.cz/el/JA10/zima2009/S2061/um/SP_I_Socialni_stat.pdf</a:t>
            </a:r>
          </a:p>
          <a:p>
            <a:r>
              <a:rPr lang="cs-CZ" dirty="0"/>
              <a:t>Webový portál Sociologický časopis [online] [vid. 27.10.2023]. Dostupné zhttps://esreview.soc.cas.cz/pdfs/csr/2005/05/13.pdf</a:t>
            </a:r>
          </a:p>
          <a:p>
            <a:r>
              <a:rPr lang="cs-CZ" dirty="0"/>
              <a:t>Webový portál A2 [online] [vid. 27.10.2023]. Dostupné zhttps://www.advojka.cz/archiv/2005/9/krize-socialniho-statu</a:t>
            </a:r>
          </a:p>
        </p:txBody>
      </p:sp>
    </p:spTree>
    <p:extLst>
      <p:ext uri="{BB962C8B-B14F-4D97-AF65-F5344CB8AC3E}">
        <p14:creationId xmlns:p14="http://schemas.microsoft.com/office/powerpoint/2010/main" val="399970687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85B57F6-59DE-4274-A37C-F47FE4E42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8C63406-9171-4282-BAAB-2DDC6831F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3870" y="-2"/>
            <a:ext cx="8239927" cy="6858000"/>
          </a:xfrm>
          <a:custGeom>
            <a:avLst/>
            <a:gdLst>
              <a:gd name="connsiteX0" fmla="*/ 6010593 w 8239927"/>
              <a:gd name="connsiteY0" fmla="*/ 0 h 6858000"/>
              <a:gd name="connsiteX1" fmla="*/ 8239927 w 8239927"/>
              <a:gd name="connsiteY1" fmla="*/ 0 h 6858000"/>
              <a:gd name="connsiteX2" fmla="*/ 2229335 w 8239927"/>
              <a:gd name="connsiteY2" fmla="*/ 6858000 h 6858000"/>
              <a:gd name="connsiteX3" fmla="*/ 0 w 823992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9927" h="6858000">
                <a:moveTo>
                  <a:pt x="6010593" y="0"/>
                </a:moveTo>
                <a:lnTo>
                  <a:pt x="8239927" y="0"/>
                </a:lnTo>
                <a:lnTo>
                  <a:pt x="22293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6C4E25B-E697-28B2-9084-F7250B188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872937"/>
            <a:ext cx="5920740" cy="1360898"/>
          </a:xfrm>
        </p:spPr>
        <p:txBody>
          <a:bodyPr>
            <a:normAutofit/>
          </a:bodyPr>
          <a:lstStyle/>
          <a:p>
            <a:r>
              <a:rPr lang="cs-CZ" dirty="0"/>
              <a:t>Příčiny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E539EB-1C02-5E82-DDB6-87F76841E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332028"/>
            <a:ext cx="3769468" cy="3840171"/>
          </a:xfrm>
        </p:spPr>
        <p:txBody>
          <a:bodyPr>
            <a:normAutofit/>
          </a:bodyPr>
          <a:lstStyle/>
          <a:p>
            <a:r>
              <a:rPr lang="cs-CZ" dirty="0"/>
              <a:t>Ekonomické důvody</a:t>
            </a:r>
          </a:p>
          <a:p>
            <a:r>
              <a:rPr lang="cs-CZ" dirty="0"/>
              <a:t>Ztráta sociálního konsenzu</a:t>
            </a:r>
          </a:p>
          <a:p>
            <a:r>
              <a:rPr lang="cs-CZ" dirty="0"/>
              <a:t>Ztráta efektivnosti</a:t>
            </a:r>
          </a:p>
          <a:p>
            <a:r>
              <a:rPr lang="cs-CZ" dirty="0"/>
              <a:t>Demografické změny</a:t>
            </a:r>
          </a:p>
          <a:p>
            <a:r>
              <a:rPr lang="cs-CZ" dirty="0"/>
              <a:t>Politické změny</a:t>
            </a:r>
          </a:p>
        </p:txBody>
      </p:sp>
      <p:pic>
        <p:nvPicPr>
          <p:cNvPr id="5" name="Picture 4" descr="Digitální čísla a grafy">
            <a:extLst>
              <a:ext uri="{FF2B5EF4-FFF2-40B4-BE49-F238E27FC236}">
                <a16:creationId xmlns:a16="http://schemas.microsoft.com/office/drawing/2014/main" id="{0CB2083F-8FFF-CC2A-5D3C-D2B5C5FB38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24686" r="8040" b="-1"/>
          <a:stretch/>
        </p:blipFill>
        <p:spPr>
          <a:xfrm>
            <a:off x="5280193" y="10"/>
            <a:ext cx="6911808" cy="6857990"/>
          </a:xfrm>
          <a:custGeom>
            <a:avLst/>
            <a:gdLst/>
            <a:ahLst/>
            <a:cxnLst/>
            <a:rect l="l" t="t" r="r" b="b"/>
            <a:pathLst>
              <a:path w="6911808" h="6858000">
                <a:moveTo>
                  <a:pt x="6001291" y="0"/>
                </a:moveTo>
                <a:lnTo>
                  <a:pt x="6010593" y="0"/>
                </a:lnTo>
                <a:lnTo>
                  <a:pt x="6911808" y="0"/>
                </a:lnTo>
                <a:lnTo>
                  <a:pt x="6911808" y="6858000"/>
                </a:lnTo>
                <a:lnTo>
                  <a:pt x="6094479" y="6858000"/>
                </a:lnTo>
                <a:lnTo>
                  <a:pt x="6001291" y="6858000"/>
                </a:lnTo>
                <a:lnTo>
                  <a:pt x="2229335" y="6858000"/>
                </a:lnTo>
                <a:lnTo>
                  <a:pt x="1633138" y="6858000"/>
                </a:lnTo>
                <a:lnTo>
                  <a:pt x="0" y="6858000"/>
                </a:lnTo>
                <a:lnTo>
                  <a:pt x="6001291" y="1061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9777872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85B57F6-59DE-4274-A37C-F47FE4E42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40E1FE9-1128-F402-E1A7-510192060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872937"/>
            <a:ext cx="7810169" cy="1360898"/>
          </a:xfrm>
        </p:spPr>
        <p:txBody>
          <a:bodyPr>
            <a:normAutofit/>
          </a:bodyPr>
          <a:lstStyle/>
          <a:p>
            <a:r>
              <a:rPr lang="cs-CZ" dirty="0"/>
              <a:t>Ekonomické důvody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C0661E-AA08-309B-543F-56B2D4634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999" y="2332029"/>
            <a:ext cx="5435302" cy="3382972"/>
          </a:xfrm>
        </p:spPr>
        <p:txBody>
          <a:bodyPr>
            <a:normAutofit/>
          </a:bodyPr>
          <a:lstStyle/>
          <a:p>
            <a:r>
              <a:rPr lang="cs-CZ" dirty="0"/>
              <a:t>Souvisí s ropnou krizí</a:t>
            </a:r>
          </a:p>
          <a:p>
            <a:r>
              <a:rPr lang="cs-CZ" dirty="0"/>
              <a:t>60% dosahoval celkový podíl veřejných výdajů z HDP</a:t>
            </a:r>
          </a:p>
          <a:p>
            <a:r>
              <a:rPr lang="cs-CZ" dirty="0"/>
              <a:t>„holandská nemoc“ = sociální výdaje vytlačují investiční prostředky a tvoří bariéru ekonomickému růstu</a:t>
            </a:r>
          </a:p>
          <a:p>
            <a:endParaRPr lang="cs-CZ" dirty="0"/>
          </a:p>
        </p:txBody>
      </p:sp>
      <p:pic>
        <p:nvPicPr>
          <p:cNvPr id="5" name="Picture 4" descr="Graf v dokumentu a pero">
            <a:extLst>
              <a:ext uri="{FF2B5EF4-FFF2-40B4-BE49-F238E27FC236}">
                <a16:creationId xmlns:a16="http://schemas.microsoft.com/office/drawing/2014/main" id="{4D78D0A9-1BFD-86C4-CCD4-BBC75BCDC5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20082" r="6360" b="-1"/>
          <a:stretch/>
        </p:blipFill>
        <p:spPr>
          <a:xfrm>
            <a:off x="4634621" y="10"/>
            <a:ext cx="7557379" cy="6857990"/>
          </a:xfrm>
          <a:custGeom>
            <a:avLst/>
            <a:gdLst/>
            <a:ahLst/>
            <a:cxnLst/>
            <a:rect l="l" t="t" r="r" b="b"/>
            <a:pathLst>
              <a:path w="7557379" h="6858000">
                <a:moveTo>
                  <a:pt x="62130" y="0"/>
                </a:moveTo>
                <a:lnTo>
                  <a:pt x="7557379" y="0"/>
                </a:lnTo>
                <a:lnTo>
                  <a:pt x="755737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736812" y="6857999"/>
                </a:lnTo>
                <a:lnTo>
                  <a:pt x="6722464" y="3"/>
                </a:lnTo>
                <a:lnTo>
                  <a:pt x="7041779" y="1"/>
                </a:lnTo>
                <a:lnTo>
                  <a:pt x="62130" y="1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D6B3702-19B7-471C-974D-4A163151E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76547" y="0"/>
            <a:ext cx="6812757" cy="6858000"/>
          </a:xfrm>
          <a:custGeom>
            <a:avLst/>
            <a:gdLst>
              <a:gd name="connsiteX0" fmla="*/ 6010592 w 6899617"/>
              <a:gd name="connsiteY0" fmla="*/ 0 h 6858000"/>
              <a:gd name="connsiteX1" fmla="*/ 6899617 w 6899617"/>
              <a:gd name="connsiteY1" fmla="*/ 0 h 6858000"/>
              <a:gd name="connsiteX2" fmla="*/ 6899617 w 6899617"/>
              <a:gd name="connsiteY2" fmla="*/ 1529274 h 6858000"/>
              <a:gd name="connsiteX3" fmla="*/ 2229334 w 6899617"/>
              <a:gd name="connsiteY3" fmla="*/ 6858000 h 6858000"/>
              <a:gd name="connsiteX4" fmla="*/ 0 w 6899617"/>
              <a:gd name="connsiteY4" fmla="*/ 6858000 h 6858000"/>
              <a:gd name="connsiteX0" fmla="*/ 5966258 w 6855283"/>
              <a:gd name="connsiteY0" fmla="*/ 0 h 6858000"/>
              <a:gd name="connsiteX1" fmla="*/ 6855283 w 6855283"/>
              <a:gd name="connsiteY1" fmla="*/ 0 h 6858000"/>
              <a:gd name="connsiteX2" fmla="*/ 6855283 w 6855283"/>
              <a:gd name="connsiteY2" fmla="*/ 1529274 h 6858000"/>
              <a:gd name="connsiteX3" fmla="*/ 2185000 w 6855283"/>
              <a:gd name="connsiteY3" fmla="*/ 6858000 h 6858000"/>
              <a:gd name="connsiteX4" fmla="*/ 0 w 6855283"/>
              <a:gd name="connsiteY4" fmla="*/ 6858000 h 6858000"/>
              <a:gd name="connsiteX5" fmla="*/ 5966258 w 6855283"/>
              <a:gd name="connsiteY5" fmla="*/ 0 h 6858000"/>
              <a:gd name="connsiteX0" fmla="*/ 5966258 w 6855283"/>
              <a:gd name="connsiteY0" fmla="*/ 0 h 6858000"/>
              <a:gd name="connsiteX1" fmla="*/ 6810948 w 6855283"/>
              <a:gd name="connsiteY1" fmla="*/ 0 h 6858000"/>
              <a:gd name="connsiteX2" fmla="*/ 6855283 w 6855283"/>
              <a:gd name="connsiteY2" fmla="*/ 1529274 h 6858000"/>
              <a:gd name="connsiteX3" fmla="*/ 2185000 w 6855283"/>
              <a:gd name="connsiteY3" fmla="*/ 6858000 h 6858000"/>
              <a:gd name="connsiteX4" fmla="*/ 0 w 6855283"/>
              <a:gd name="connsiteY4" fmla="*/ 6858000 h 6858000"/>
              <a:gd name="connsiteX5" fmla="*/ 5966258 w 6855283"/>
              <a:gd name="connsiteY5" fmla="*/ 0 h 6858000"/>
              <a:gd name="connsiteX0" fmla="*/ 5966258 w 6810948"/>
              <a:gd name="connsiteY0" fmla="*/ 0 h 6858000"/>
              <a:gd name="connsiteX1" fmla="*/ 6810948 w 6810948"/>
              <a:gd name="connsiteY1" fmla="*/ 0 h 6858000"/>
              <a:gd name="connsiteX2" fmla="*/ 6799865 w 6810948"/>
              <a:gd name="connsiteY2" fmla="*/ 1562525 h 6858000"/>
              <a:gd name="connsiteX3" fmla="*/ 2185000 w 6810948"/>
              <a:gd name="connsiteY3" fmla="*/ 6858000 h 6858000"/>
              <a:gd name="connsiteX4" fmla="*/ 0 w 6810948"/>
              <a:gd name="connsiteY4" fmla="*/ 6858000 h 6858000"/>
              <a:gd name="connsiteX5" fmla="*/ 5966258 w 6810948"/>
              <a:gd name="connsiteY5" fmla="*/ 0 h 6858000"/>
              <a:gd name="connsiteX0" fmla="*/ 5966258 w 6810948"/>
              <a:gd name="connsiteY0" fmla="*/ 0 h 6858000"/>
              <a:gd name="connsiteX1" fmla="*/ 6810948 w 6810948"/>
              <a:gd name="connsiteY1" fmla="*/ 0 h 6858000"/>
              <a:gd name="connsiteX2" fmla="*/ 6799865 w 6810948"/>
              <a:gd name="connsiteY2" fmla="*/ 1551442 h 6858000"/>
              <a:gd name="connsiteX3" fmla="*/ 2185000 w 6810948"/>
              <a:gd name="connsiteY3" fmla="*/ 6858000 h 6858000"/>
              <a:gd name="connsiteX4" fmla="*/ 0 w 6810948"/>
              <a:gd name="connsiteY4" fmla="*/ 6858000 h 6858000"/>
              <a:gd name="connsiteX5" fmla="*/ 5966258 w 6810948"/>
              <a:gd name="connsiteY5" fmla="*/ 0 h 6858000"/>
              <a:gd name="connsiteX0" fmla="*/ 5966258 w 6812757"/>
              <a:gd name="connsiteY0" fmla="*/ 0 h 6858000"/>
              <a:gd name="connsiteX1" fmla="*/ 6810948 w 6812757"/>
              <a:gd name="connsiteY1" fmla="*/ 0 h 6858000"/>
              <a:gd name="connsiteX2" fmla="*/ 6811779 w 6812757"/>
              <a:gd name="connsiteY2" fmla="*/ 1527614 h 6858000"/>
              <a:gd name="connsiteX3" fmla="*/ 2185000 w 6812757"/>
              <a:gd name="connsiteY3" fmla="*/ 6858000 h 6858000"/>
              <a:gd name="connsiteX4" fmla="*/ 0 w 6812757"/>
              <a:gd name="connsiteY4" fmla="*/ 6858000 h 6858000"/>
              <a:gd name="connsiteX5" fmla="*/ 5966258 w 6812757"/>
              <a:gd name="connsiteY5" fmla="*/ 0 h 6858000"/>
              <a:gd name="connsiteX0" fmla="*/ 5966258 w 6812757"/>
              <a:gd name="connsiteY0" fmla="*/ 0 h 6858000"/>
              <a:gd name="connsiteX1" fmla="*/ 6810948 w 6812757"/>
              <a:gd name="connsiteY1" fmla="*/ 0 h 6858000"/>
              <a:gd name="connsiteX2" fmla="*/ 6811779 w 6812757"/>
              <a:gd name="connsiteY2" fmla="*/ 1527614 h 6858000"/>
              <a:gd name="connsiteX3" fmla="*/ 2185000 w 6812757"/>
              <a:gd name="connsiteY3" fmla="*/ 6858000 h 6858000"/>
              <a:gd name="connsiteX4" fmla="*/ 0 w 6812757"/>
              <a:gd name="connsiteY4" fmla="*/ 6858000 h 6858000"/>
              <a:gd name="connsiteX5" fmla="*/ 5966258 w 6812757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12757" h="6858000">
                <a:moveTo>
                  <a:pt x="5966258" y="0"/>
                </a:moveTo>
                <a:lnTo>
                  <a:pt x="6810948" y="0"/>
                </a:lnTo>
                <a:cubicBezTo>
                  <a:pt x="6807254" y="520842"/>
                  <a:pt x="6815473" y="1006772"/>
                  <a:pt x="6811779" y="1527614"/>
                </a:cubicBezTo>
                <a:lnTo>
                  <a:pt x="2185000" y="6858000"/>
                </a:lnTo>
                <a:lnTo>
                  <a:pt x="0" y="6858000"/>
                </a:lnTo>
                <a:lnTo>
                  <a:pt x="5966258" y="0"/>
                </a:lnTo>
                <a:close/>
              </a:path>
            </a:pathLst>
          </a:custGeom>
          <a:solidFill>
            <a:schemeClr val="bg2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0D86B0D-0E25-49AC-8123-2522E0A76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154742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85B57F6-59DE-4274-A37C-F47FE4E42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B5F0911-96E8-B449-D2E2-4F8A03C24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872937"/>
            <a:ext cx="7810169" cy="1360898"/>
          </a:xfrm>
        </p:spPr>
        <p:txBody>
          <a:bodyPr>
            <a:normAutofit/>
          </a:bodyPr>
          <a:lstStyle/>
          <a:p>
            <a:r>
              <a:rPr lang="cs-CZ" dirty="0"/>
              <a:t>Ztráta sociálního konsenzu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8CCD87-4406-890C-6525-2B16F7EE5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999" y="2332029"/>
            <a:ext cx="5435302" cy="3382972"/>
          </a:xfrm>
        </p:spPr>
        <p:txBody>
          <a:bodyPr>
            <a:normAutofit/>
          </a:bodyPr>
          <a:lstStyle/>
          <a:p>
            <a:r>
              <a:rPr lang="cs-CZ" dirty="0"/>
              <a:t>Sociální konsenzus = lidé jsou si rovni z hlediska práv, svobody myšlení a vlastního názoru</a:t>
            </a:r>
          </a:p>
          <a:p>
            <a:r>
              <a:rPr lang="cs-CZ" dirty="0"/>
              <a:t>Rovnost, která byla v počátcích sociálního státu vyprchala</a:t>
            </a:r>
          </a:p>
          <a:p>
            <a:r>
              <a:rPr lang="cs-CZ" dirty="0"/>
              <a:t>Nespravedlivý sociální stát</a:t>
            </a:r>
          </a:p>
          <a:p>
            <a:r>
              <a:rPr lang="cs-CZ" dirty="0"/>
              <a:t>Lidé nedůvěřují státu</a:t>
            </a:r>
          </a:p>
        </p:txBody>
      </p:sp>
      <p:pic>
        <p:nvPicPr>
          <p:cNvPr id="5" name="Picture 4" descr="Jeden v davu">
            <a:extLst>
              <a:ext uri="{FF2B5EF4-FFF2-40B4-BE49-F238E27FC236}">
                <a16:creationId xmlns:a16="http://schemas.microsoft.com/office/drawing/2014/main" id="{88F37270-E48A-7129-2AE9-8C99A65EF9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2771" r="4581"/>
          <a:stretch/>
        </p:blipFill>
        <p:spPr>
          <a:xfrm>
            <a:off x="4672721" y="10"/>
            <a:ext cx="7557379" cy="6857990"/>
          </a:xfrm>
          <a:custGeom>
            <a:avLst/>
            <a:gdLst/>
            <a:ahLst/>
            <a:cxnLst/>
            <a:rect l="l" t="t" r="r" b="b"/>
            <a:pathLst>
              <a:path w="7557379" h="6858000">
                <a:moveTo>
                  <a:pt x="62130" y="0"/>
                </a:moveTo>
                <a:lnTo>
                  <a:pt x="7557379" y="0"/>
                </a:lnTo>
                <a:lnTo>
                  <a:pt x="755737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736812" y="6857999"/>
                </a:lnTo>
                <a:lnTo>
                  <a:pt x="6722464" y="3"/>
                </a:lnTo>
                <a:lnTo>
                  <a:pt x="7041779" y="1"/>
                </a:lnTo>
                <a:lnTo>
                  <a:pt x="62130" y="1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D6B3702-19B7-471C-974D-4A163151E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76547" y="0"/>
            <a:ext cx="6812757" cy="6858000"/>
          </a:xfrm>
          <a:custGeom>
            <a:avLst/>
            <a:gdLst>
              <a:gd name="connsiteX0" fmla="*/ 6010592 w 6899617"/>
              <a:gd name="connsiteY0" fmla="*/ 0 h 6858000"/>
              <a:gd name="connsiteX1" fmla="*/ 6899617 w 6899617"/>
              <a:gd name="connsiteY1" fmla="*/ 0 h 6858000"/>
              <a:gd name="connsiteX2" fmla="*/ 6899617 w 6899617"/>
              <a:gd name="connsiteY2" fmla="*/ 1529274 h 6858000"/>
              <a:gd name="connsiteX3" fmla="*/ 2229334 w 6899617"/>
              <a:gd name="connsiteY3" fmla="*/ 6858000 h 6858000"/>
              <a:gd name="connsiteX4" fmla="*/ 0 w 6899617"/>
              <a:gd name="connsiteY4" fmla="*/ 6858000 h 6858000"/>
              <a:gd name="connsiteX0" fmla="*/ 5966258 w 6855283"/>
              <a:gd name="connsiteY0" fmla="*/ 0 h 6858000"/>
              <a:gd name="connsiteX1" fmla="*/ 6855283 w 6855283"/>
              <a:gd name="connsiteY1" fmla="*/ 0 h 6858000"/>
              <a:gd name="connsiteX2" fmla="*/ 6855283 w 6855283"/>
              <a:gd name="connsiteY2" fmla="*/ 1529274 h 6858000"/>
              <a:gd name="connsiteX3" fmla="*/ 2185000 w 6855283"/>
              <a:gd name="connsiteY3" fmla="*/ 6858000 h 6858000"/>
              <a:gd name="connsiteX4" fmla="*/ 0 w 6855283"/>
              <a:gd name="connsiteY4" fmla="*/ 6858000 h 6858000"/>
              <a:gd name="connsiteX5" fmla="*/ 5966258 w 6855283"/>
              <a:gd name="connsiteY5" fmla="*/ 0 h 6858000"/>
              <a:gd name="connsiteX0" fmla="*/ 5966258 w 6855283"/>
              <a:gd name="connsiteY0" fmla="*/ 0 h 6858000"/>
              <a:gd name="connsiteX1" fmla="*/ 6810948 w 6855283"/>
              <a:gd name="connsiteY1" fmla="*/ 0 h 6858000"/>
              <a:gd name="connsiteX2" fmla="*/ 6855283 w 6855283"/>
              <a:gd name="connsiteY2" fmla="*/ 1529274 h 6858000"/>
              <a:gd name="connsiteX3" fmla="*/ 2185000 w 6855283"/>
              <a:gd name="connsiteY3" fmla="*/ 6858000 h 6858000"/>
              <a:gd name="connsiteX4" fmla="*/ 0 w 6855283"/>
              <a:gd name="connsiteY4" fmla="*/ 6858000 h 6858000"/>
              <a:gd name="connsiteX5" fmla="*/ 5966258 w 6855283"/>
              <a:gd name="connsiteY5" fmla="*/ 0 h 6858000"/>
              <a:gd name="connsiteX0" fmla="*/ 5966258 w 6810948"/>
              <a:gd name="connsiteY0" fmla="*/ 0 h 6858000"/>
              <a:gd name="connsiteX1" fmla="*/ 6810948 w 6810948"/>
              <a:gd name="connsiteY1" fmla="*/ 0 h 6858000"/>
              <a:gd name="connsiteX2" fmla="*/ 6799865 w 6810948"/>
              <a:gd name="connsiteY2" fmla="*/ 1562525 h 6858000"/>
              <a:gd name="connsiteX3" fmla="*/ 2185000 w 6810948"/>
              <a:gd name="connsiteY3" fmla="*/ 6858000 h 6858000"/>
              <a:gd name="connsiteX4" fmla="*/ 0 w 6810948"/>
              <a:gd name="connsiteY4" fmla="*/ 6858000 h 6858000"/>
              <a:gd name="connsiteX5" fmla="*/ 5966258 w 6810948"/>
              <a:gd name="connsiteY5" fmla="*/ 0 h 6858000"/>
              <a:gd name="connsiteX0" fmla="*/ 5966258 w 6810948"/>
              <a:gd name="connsiteY0" fmla="*/ 0 h 6858000"/>
              <a:gd name="connsiteX1" fmla="*/ 6810948 w 6810948"/>
              <a:gd name="connsiteY1" fmla="*/ 0 h 6858000"/>
              <a:gd name="connsiteX2" fmla="*/ 6799865 w 6810948"/>
              <a:gd name="connsiteY2" fmla="*/ 1551442 h 6858000"/>
              <a:gd name="connsiteX3" fmla="*/ 2185000 w 6810948"/>
              <a:gd name="connsiteY3" fmla="*/ 6858000 h 6858000"/>
              <a:gd name="connsiteX4" fmla="*/ 0 w 6810948"/>
              <a:gd name="connsiteY4" fmla="*/ 6858000 h 6858000"/>
              <a:gd name="connsiteX5" fmla="*/ 5966258 w 6810948"/>
              <a:gd name="connsiteY5" fmla="*/ 0 h 6858000"/>
              <a:gd name="connsiteX0" fmla="*/ 5966258 w 6812757"/>
              <a:gd name="connsiteY0" fmla="*/ 0 h 6858000"/>
              <a:gd name="connsiteX1" fmla="*/ 6810948 w 6812757"/>
              <a:gd name="connsiteY1" fmla="*/ 0 h 6858000"/>
              <a:gd name="connsiteX2" fmla="*/ 6811779 w 6812757"/>
              <a:gd name="connsiteY2" fmla="*/ 1527614 h 6858000"/>
              <a:gd name="connsiteX3" fmla="*/ 2185000 w 6812757"/>
              <a:gd name="connsiteY3" fmla="*/ 6858000 h 6858000"/>
              <a:gd name="connsiteX4" fmla="*/ 0 w 6812757"/>
              <a:gd name="connsiteY4" fmla="*/ 6858000 h 6858000"/>
              <a:gd name="connsiteX5" fmla="*/ 5966258 w 6812757"/>
              <a:gd name="connsiteY5" fmla="*/ 0 h 6858000"/>
              <a:gd name="connsiteX0" fmla="*/ 5966258 w 6812757"/>
              <a:gd name="connsiteY0" fmla="*/ 0 h 6858000"/>
              <a:gd name="connsiteX1" fmla="*/ 6810948 w 6812757"/>
              <a:gd name="connsiteY1" fmla="*/ 0 h 6858000"/>
              <a:gd name="connsiteX2" fmla="*/ 6811779 w 6812757"/>
              <a:gd name="connsiteY2" fmla="*/ 1527614 h 6858000"/>
              <a:gd name="connsiteX3" fmla="*/ 2185000 w 6812757"/>
              <a:gd name="connsiteY3" fmla="*/ 6858000 h 6858000"/>
              <a:gd name="connsiteX4" fmla="*/ 0 w 6812757"/>
              <a:gd name="connsiteY4" fmla="*/ 6858000 h 6858000"/>
              <a:gd name="connsiteX5" fmla="*/ 5966258 w 6812757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12757" h="6858000">
                <a:moveTo>
                  <a:pt x="5966258" y="0"/>
                </a:moveTo>
                <a:lnTo>
                  <a:pt x="6810948" y="0"/>
                </a:lnTo>
                <a:cubicBezTo>
                  <a:pt x="6807254" y="520842"/>
                  <a:pt x="6815473" y="1006772"/>
                  <a:pt x="6811779" y="1527614"/>
                </a:cubicBezTo>
                <a:lnTo>
                  <a:pt x="2185000" y="6858000"/>
                </a:lnTo>
                <a:lnTo>
                  <a:pt x="0" y="6858000"/>
                </a:lnTo>
                <a:lnTo>
                  <a:pt x="5966258" y="0"/>
                </a:lnTo>
                <a:close/>
              </a:path>
            </a:pathLst>
          </a:custGeom>
          <a:solidFill>
            <a:schemeClr val="bg2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0D86B0D-0E25-49AC-8123-2522E0A76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7610805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85B57F6-59DE-4274-A37C-F47FE4E42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upa ukazující klesající výkon">
            <a:extLst>
              <a:ext uri="{FF2B5EF4-FFF2-40B4-BE49-F238E27FC236}">
                <a16:creationId xmlns:a16="http://schemas.microsoft.com/office/drawing/2014/main" id="{AE5CBC8A-E6D3-50C9-4102-7B0383B117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439" b="-1"/>
          <a:stretch/>
        </p:blipFill>
        <p:spPr>
          <a:xfrm>
            <a:off x="3093268" y="10"/>
            <a:ext cx="9098732" cy="6857990"/>
          </a:xfrm>
          <a:custGeom>
            <a:avLst/>
            <a:gdLst/>
            <a:ahLst/>
            <a:cxnLst/>
            <a:rect l="l" t="t" r="r" b="b"/>
            <a:pathLst>
              <a:path w="9098732" h="6858000">
                <a:moveTo>
                  <a:pt x="6010592" y="0"/>
                </a:moveTo>
                <a:lnTo>
                  <a:pt x="8235629" y="4"/>
                </a:lnTo>
                <a:cubicBezTo>
                  <a:pt x="8235629" y="3"/>
                  <a:pt x="8235630" y="3"/>
                  <a:pt x="8235630" y="2"/>
                </a:cubicBezTo>
                <a:lnTo>
                  <a:pt x="9098732" y="0"/>
                </a:lnTo>
                <a:lnTo>
                  <a:pt x="909873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8C63406-9171-4282-BAAB-2DDC6831F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90295" y="-2"/>
            <a:ext cx="8239927" cy="6858000"/>
          </a:xfrm>
          <a:custGeom>
            <a:avLst/>
            <a:gdLst>
              <a:gd name="connsiteX0" fmla="*/ 6010593 w 8239927"/>
              <a:gd name="connsiteY0" fmla="*/ 0 h 6858000"/>
              <a:gd name="connsiteX1" fmla="*/ 8239927 w 8239927"/>
              <a:gd name="connsiteY1" fmla="*/ 0 h 6858000"/>
              <a:gd name="connsiteX2" fmla="*/ 2229335 w 8239927"/>
              <a:gd name="connsiteY2" fmla="*/ 6858000 h 6858000"/>
              <a:gd name="connsiteX3" fmla="*/ 0 w 823992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9927" h="6858000">
                <a:moveTo>
                  <a:pt x="6010593" y="0"/>
                </a:moveTo>
                <a:lnTo>
                  <a:pt x="8239927" y="0"/>
                </a:lnTo>
                <a:lnTo>
                  <a:pt x="22293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C60E783-9EE6-A430-6AA9-ADCDB06A3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872937"/>
            <a:ext cx="5920740" cy="1360898"/>
          </a:xfrm>
        </p:spPr>
        <p:txBody>
          <a:bodyPr>
            <a:normAutofit/>
          </a:bodyPr>
          <a:lstStyle/>
          <a:p>
            <a:r>
              <a:rPr lang="cs-CZ" dirty="0"/>
              <a:t>Ztráta efektivnosti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4D19D3-BCE8-2185-1A55-E65C1F176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2" y="2332029"/>
            <a:ext cx="4118906" cy="3840171"/>
          </a:xfrm>
        </p:spPr>
        <p:txBody>
          <a:bodyPr>
            <a:normAutofit/>
          </a:bodyPr>
          <a:lstStyle/>
          <a:p>
            <a:r>
              <a:rPr lang="cs-CZ" dirty="0"/>
              <a:t>Kritika sociálního státu v důsledku zaměstnávání velkého počtu úředníků</a:t>
            </a:r>
          </a:p>
          <a:p>
            <a:r>
              <a:rPr lang="cs-CZ" dirty="0"/>
              <a:t>Nedostatek veřejných sociálních služeb</a:t>
            </a:r>
          </a:p>
          <a:p>
            <a:r>
              <a:rPr lang="cs-CZ" dirty="0"/>
              <a:t>Kritika občanů</a:t>
            </a:r>
          </a:p>
        </p:txBody>
      </p:sp>
    </p:spTree>
    <p:extLst>
      <p:ext uri="{BB962C8B-B14F-4D97-AF65-F5344CB8AC3E}">
        <p14:creationId xmlns:p14="http://schemas.microsoft.com/office/powerpoint/2010/main" val="3024310495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85B57F6-59DE-4274-A37C-F47FE4E42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va lidé držící ruce">
            <a:extLst>
              <a:ext uri="{FF2B5EF4-FFF2-40B4-BE49-F238E27FC236}">
                <a16:creationId xmlns:a16="http://schemas.microsoft.com/office/drawing/2014/main" id="{F1028848-4607-D888-FC30-97EC416751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6" r="8773" b="-1"/>
          <a:stretch/>
        </p:blipFill>
        <p:spPr>
          <a:xfrm>
            <a:off x="3093268" y="10"/>
            <a:ext cx="9098732" cy="6857990"/>
          </a:xfrm>
          <a:custGeom>
            <a:avLst/>
            <a:gdLst/>
            <a:ahLst/>
            <a:cxnLst/>
            <a:rect l="l" t="t" r="r" b="b"/>
            <a:pathLst>
              <a:path w="9098732" h="6858000">
                <a:moveTo>
                  <a:pt x="6010592" y="0"/>
                </a:moveTo>
                <a:lnTo>
                  <a:pt x="8235629" y="4"/>
                </a:lnTo>
                <a:cubicBezTo>
                  <a:pt x="8235629" y="3"/>
                  <a:pt x="8235630" y="3"/>
                  <a:pt x="8235630" y="2"/>
                </a:cubicBezTo>
                <a:lnTo>
                  <a:pt x="9098732" y="0"/>
                </a:lnTo>
                <a:lnTo>
                  <a:pt x="909873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8C63406-9171-4282-BAAB-2DDC6831F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90295" y="-2"/>
            <a:ext cx="8239927" cy="6858000"/>
          </a:xfrm>
          <a:custGeom>
            <a:avLst/>
            <a:gdLst>
              <a:gd name="connsiteX0" fmla="*/ 6010593 w 8239927"/>
              <a:gd name="connsiteY0" fmla="*/ 0 h 6858000"/>
              <a:gd name="connsiteX1" fmla="*/ 8239927 w 8239927"/>
              <a:gd name="connsiteY1" fmla="*/ 0 h 6858000"/>
              <a:gd name="connsiteX2" fmla="*/ 2229335 w 8239927"/>
              <a:gd name="connsiteY2" fmla="*/ 6858000 h 6858000"/>
              <a:gd name="connsiteX3" fmla="*/ 0 w 823992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9927" h="6858000">
                <a:moveTo>
                  <a:pt x="6010593" y="0"/>
                </a:moveTo>
                <a:lnTo>
                  <a:pt x="8239927" y="0"/>
                </a:lnTo>
                <a:lnTo>
                  <a:pt x="22293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C7D398-660F-EDE2-DFF2-8592FD808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872937"/>
            <a:ext cx="5920740" cy="1360898"/>
          </a:xfrm>
        </p:spPr>
        <p:txBody>
          <a:bodyPr>
            <a:normAutofit/>
          </a:bodyPr>
          <a:lstStyle/>
          <a:p>
            <a:r>
              <a:rPr lang="cs-CZ" dirty="0"/>
              <a:t>Demografické změny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99F8A5-8E28-B31A-19EB-623F4D14D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2" y="2332029"/>
            <a:ext cx="4118906" cy="3840171"/>
          </a:xfrm>
        </p:spPr>
        <p:txBody>
          <a:bodyPr>
            <a:normAutofit/>
          </a:bodyPr>
          <a:lstStyle/>
          <a:p>
            <a:r>
              <a:rPr lang="cs-CZ" dirty="0"/>
              <a:t>Napětí mezi skupinami sociální solidarity</a:t>
            </a:r>
          </a:p>
          <a:p>
            <a:r>
              <a:rPr lang="cs-CZ" dirty="0"/>
              <a:t>Stárnutí populace, pokles porodnosti  mohou způsobit nárůst nároků na sociální dávky a služby = zatížení státního rozpočtu</a:t>
            </a:r>
          </a:p>
        </p:txBody>
      </p:sp>
    </p:spTree>
    <p:extLst>
      <p:ext uri="{BB962C8B-B14F-4D97-AF65-F5344CB8AC3E}">
        <p14:creationId xmlns:p14="http://schemas.microsoft.com/office/powerpoint/2010/main" val="39156173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85B57F6-59DE-4274-A37C-F47FE4E42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ero umístěné nad řádkem podpisu">
            <a:extLst>
              <a:ext uri="{FF2B5EF4-FFF2-40B4-BE49-F238E27FC236}">
                <a16:creationId xmlns:a16="http://schemas.microsoft.com/office/drawing/2014/main" id="{0886C01A-C92C-5ED0-C485-D165B61875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41" r="-1" b="-1"/>
          <a:stretch/>
        </p:blipFill>
        <p:spPr>
          <a:xfrm>
            <a:off x="3131368" y="10"/>
            <a:ext cx="9098732" cy="6857990"/>
          </a:xfrm>
          <a:custGeom>
            <a:avLst/>
            <a:gdLst/>
            <a:ahLst/>
            <a:cxnLst/>
            <a:rect l="l" t="t" r="r" b="b"/>
            <a:pathLst>
              <a:path w="9098732" h="6858000">
                <a:moveTo>
                  <a:pt x="6010592" y="0"/>
                </a:moveTo>
                <a:lnTo>
                  <a:pt x="8235629" y="4"/>
                </a:lnTo>
                <a:cubicBezTo>
                  <a:pt x="8235629" y="3"/>
                  <a:pt x="8235630" y="3"/>
                  <a:pt x="8235630" y="2"/>
                </a:cubicBezTo>
                <a:lnTo>
                  <a:pt x="9098732" y="0"/>
                </a:lnTo>
                <a:lnTo>
                  <a:pt x="909873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8C63406-9171-4282-BAAB-2DDC6831F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90295" y="-2"/>
            <a:ext cx="8239927" cy="6858000"/>
          </a:xfrm>
          <a:custGeom>
            <a:avLst/>
            <a:gdLst>
              <a:gd name="connsiteX0" fmla="*/ 6010593 w 8239927"/>
              <a:gd name="connsiteY0" fmla="*/ 0 h 6858000"/>
              <a:gd name="connsiteX1" fmla="*/ 8239927 w 8239927"/>
              <a:gd name="connsiteY1" fmla="*/ 0 h 6858000"/>
              <a:gd name="connsiteX2" fmla="*/ 2229335 w 8239927"/>
              <a:gd name="connsiteY2" fmla="*/ 6858000 h 6858000"/>
              <a:gd name="connsiteX3" fmla="*/ 0 w 823992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9927" h="6858000">
                <a:moveTo>
                  <a:pt x="6010593" y="0"/>
                </a:moveTo>
                <a:lnTo>
                  <a:pt x="8239927" y="0"/>
                </a:lnTo>
                <a:lnTo>
                  <a:pt x="22293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D760AC2-3412-90D4-E5F6-A1CBD8520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872937"/>
            <a:ext cx="5920740" cy="1360898"/>
          </a:xfrm>
        </p:spPr>
        <p:txBody>
          <a:bodyPr>
            <a:normAutofit/>
          </a:bodyPr>
          <a:lstStyle/>
          <a:p>
            <a:r>
              <a:rPr lang="cs-CZ" dirty="0"/>
              <a:t>Politické změny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76A278-E077-5E63-93B3-FC1F4F9C5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2" y="2332029"/>
            <a:ext cx="4118906" cy="3840171"/>
          </a:xfrm>
        </p:spPr>
        <p:txBody>
          <a:bodyPr>
            <a:normAutofit/>
          </a:bodyPr>
          <a:lstStyle/>
          <a:p>
            <a:r>
              <a:rPr lang="cs-CZ" dirty="0"/>
              <a:t>Proměny politického prostředí ovlivňují financování a poskytování sociálních programů</a:t>
            </a:r>
          </a:p>
        </p:txBody>
      </p:sp>
    </p:spTree>
    <p:extLst>
      <p:ext uri="{BB962C8B-B14F-4D97-AF65-F5344CB8AC3E}">
        <p14:creationId xmlns:p14="http://schemas.microsoft.com/office/powerpoint/2010/main" val="483456306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85B57F6-59DE-4274-A37C-F47FE4E42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Šedá místnost plněná z otazníků s otvorem pro předchází">
            <a:extLst>
              <a:ext uri="{FF2B5EF4-FFF2-40B4-BE49-F238E27FC236}">
                <a16:creationId xmlns:a16="http://schemas.microsoft.com/office/drawing/2014/main" id="{D8CA41E2-1535-394C-430F-88F0B523DD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62" r="4177" b="-1"/>
          <a:stretch/>
        </p:blipFill>
        <p:spPr>
          <a:xfrm>
            <a:off x="3093268" y="10"/>
            <a:ext cx="9098732" cy="6857990"/>
          </a:xfrm>
          <a:custGeom>
            <a:avLst/>
            <a:gdLst/>
            <a:ahLst/>
            <a:cxnLst/>
            <a:rect l="l" t="t" r="r" b="b"/>
            <a:pathLst>
              <a:path w="9098732" h="6858000">
                <a:moveTo>
                  <a:pt x="6010592" y="0"/>
                </a:moveTo>
                <a:lnTo>
                  <a:pt x="8235629" y="4"/>
                </a:lnTo>
                <a:cubicBezTo>
                  <a:pt x="8235629" y="3"/>
                  <a:pt x="8235630" y="3"/>
                  <a:pt x="8235630" y="2"/>
                </a:cubicBezTo>
                <a:lnTo>
                  <a:pt x="9098732" y="0"/>
                </a:lnTo>
                <a:lnTo>
                  <a:pt x="909873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8C63406-9171-4282-BAAB-2DDC6831F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90295" y="-2"/>
            <a:ext cx="8239927" cy="6858000"/>
          </a:xfrm>
          <a:custGeom>
            <a:avLst/>
            <a:gdLst>
              <a:gd name="connsiteX0" fmla="*/ 6010593 w 8239927"/>
              <a:gd name="connsiteY0" fmla="*/ 0 h 6858000"/>
              <a:gd name="connsiteX1" fmla="*/ 8239927 w 8239927"/>
              <a:gd name="connsiteY1" fmla="*/ 0 h 6858000"/>
              <a:gd name="connsiteX2" fmla="*/ 2229335 w 8239927"/>
              <a:gd name="connsiteY2" fmla="*/ 6858000 h 6858000"/>
              <a:gd name="connsiteX3" fmla="*/ 0 w 823992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9927" h="6858000">
                <a:moveTo>
                  <a:pt x="6010593" y="0"/>
                </a:moveTo>
                <a:lnTo>
                  <a:pt x="8239927" y="0"/>
                </a:lnTo>
                <a:lnTo>
                  <a:pt x="22293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9BF41E0-25CC-D396-F7D0-6052FAB0A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872937"/>
            <a:ext cx="5920740" cy="1360898"/>
          </a:xfrm>
        </p:spPr>
        <p:txBody>
          <a:bodyPr>
            <a:normAutofit/>
          </a:bodyPr>
          <a:lstStyle/>
          <a:p>
            <a:r>
              <a:rPr lang="cs-CZ" dirty="0"/>
              <a:t>Možná řešení krize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4301E7-B0FD-563E-9A5B-8F53CADC4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2" y="2332029"/>
            <a:ext cx="4118906" cy="3840171"/>
          </a:xfrm>
        </p:spPr>
        <p:txBody>
          <a:bodyPr>
            <a:normAutofit/>
          </a:bodyPr>
          <a:lstStyle/>
          <a:p>
            <a:r>
              <a:rPr lang="cs-CZ" dirty="0"/>
              <a:t>Reforma sociálního zabezpečení</a:t>
            </a:r>
          </a:p>
          <a:p>
            <a:r>
              <a:rPr lang="cs-CZ" dirty="0"/>
              <a:t>Investice do vzdělání</a:t>
            </a:r>
          </a:p>
          <a:p>
            <a:r>
              <a:rPr lang="cs-CZ" dirty="0"/>
              <a:t>Aktivní politika zaměstnanosti</a:t>
            </a:r>
          </a:p>
        </p:txBody>
      </p:sp>
    </p:spTree>
    <p:extLst>
      <p:ext uri="{BB962C8B-B14F-4D97-AF65-F5344CB8AC3E}">
        <p14:creationId xmlns:p14="http://schemas.microsoft.com/office/powerpoint/2010/main" val="818536687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B20E7A4-EC2C-47C8-BE55-65771E3F2E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B41E2D5-16DF-409F-6A35-49EA0061D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181100"/>
            <a:ext cx="3894413" cy="2514828"/>
          </a:xfrm>
        </p:spPr>
        <p:txBody>
          <a:bodyPr anchor="t">
            <a:normAutofit/>
          </a:bodyPr>
          <a:lstStyle/>
          <a:p>
            <a:r>
              <a:rPr lang="cs-CZ"/>
              <a:t>Shrnutí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766FD2F-248A-4AA1-8078-E26D6E690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A6831200-82EF-EB4C-3728-883DD8B0D2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8794812"/>
              </p:ext>
            </p:extLst>
          </p:nvPr>
        </p:nvGraphicFramePr>
        <p:xfrm>
          <a:off x="5650663" y="1023909"/>
          <a:ext cx="5398337" cy="4829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7271165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RegattaVTI">
  <a:themeElements>
    <a:clrScheme name="Regatta Yellow">
      <a:dk1>
        <a:sysClr val="windowText" lastClr="000000"/>
      </a:dk1>
      <a:lt1>
        <a:sysClr val="window" lastClr="FFFFFF"/>
      </a:lt1>
      <a:dk2>
        <a:srgbClr val="181C30"/>
      </a:dk2>
      <a:lt2>
        <a:srgbClr val="C8E1F4"/>
      </a:lt2>
      <a:accent1>
        <a:srgbClr val="217ED3"/>
      </a:accent1>
      <a:accent2>
        <a:srgbClr val="B92525"/>
      </a:accent2>
      <a:accent3>
        <a:srgbClr val="18558C"/>
      </a:accent3>
      <a:accent4>
        <a:srgbClr val="1D8B35"/>
      </a:accent4>
      <a:accent5>
        <a:srgbClr val="EA75AA"/>
      </a:accent5>
      <a:accent6>
        <a:srgbClr val="F5A700"/>
      </a:accent6>
      <a:hlink>
        <a:srgbClr val="DB0000"/>
      </a:hlink>
      <a:folHlink>
        <a:srgbClr val="066BB6"/>
      </a:folHlink>
    </a:clrScheme>
    <a:fontScheme name="Walbaum Display">
      <a:majorFont>
        <a:latin typeface="Walbaum Display"/>
        <a:ea typeface=""/>
        <a:cs typeface=""/>
      </a:majorFont>
      <a:minorFont>
        <a:latin typeface="Walbaum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gattaVTI" id="{FFC3BCE5-6357-41D1-8E67-3F85B69D7E86}" vid="{893A6374-FE17-48E5-8B62-678C1B11AA1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1750</TotalTime>
  <Words>260</Words>
  <Application>Microsoft Office PowerPoint</Application>
  <PresentationFormat>Širokoúhlá obrazovka</PresentationFormat>
  <Paragraphs>40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Arial</vt:lpstr>
      <vt:lpstr>Walbaum Display</vt:lpstr>
      <vt:lpstr>RegattaVTI</vt:lpstr>
      <vt:lpstr>Krize sociálního státu</vt:lpstr>
      <vt:lpstr>Příčiny</vt:lpstr>
      <vt:lpstr>Ekonomické důvody</vt:lpstr>
      <vt:lpstr>Ztráta sociálního konsenzu </vt:lpstr>
      <vt:lpstr>Ztráta efektivnosti </vt:lpstr>
      <vt:lpstr>Demografické změny </vt:lpstr>
      <vt:lpstr>Politické změny </vt:lpstr>
      <vt:lpstr>Možná řešení krize</vt:lpstr>
      <vt:lpstr>Shrnutí</vt:lpstr>
      <vt:lpstr>Děkuji za pozornost </vt:lpstr>
      <vt:lpstr>Zdroje: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Krize sociálního státu</dc:title>
  <dc:creator>Štefánia Halušková</dc:creator>
  <cp:lastModifiedBy>Ivona Buryová</cp:lastModifiedBy>
  <cp:revision>5</cp:revision>
  <dcterms:created xsi:type="dcterms:W3CDTF">2023-10-29T15:46:03Z</dcterms:created>
  <dcterms:modified xsi:type="dcterms:W3CDTF">2024-10-29T10:58:31Z</dcterms:modified>
</cp:coreProperties>
</file>