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29" r:id="rId3"/>
    <p:sldId id="277" r:id="rId4"/>
    <p:sldId id="279" r:id="rId5"/>
    <p:sldId id="280" r:id="rId6"/>
    <p:sldId id="281" r:id="rId7"/>
    <p:sldId id="284" r:id="rId8"/>
    <p:sldId id="285" r:id="rId9"/>
    <p:sldId id="287" r:id="rId10"/>
    <p:sldId id="333" r:id="rId11"/>
    <p:sldId id="292" r:id="rId12"/>
    <p:sldId id="296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27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3010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3933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732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08962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0605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762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04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309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95588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5665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5753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170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85486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175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cr.cz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cr.cz/file/7541/eticky-kodex-2023-cz-web.pdf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cr.cz/zakon-o-auditorech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acr.cz/aktualni-auditorske-standar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Audit a auditor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v </a:t>
            </a:r>
            <a:r>
              <a:rPr lang="pt-BR" dirty="0" smtClean="0">
                <a:solidFill>
                  <a:schemeClr val="bg1"/>
                </a:solidFill>
              </a:rPr>
              <a:t>České republice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a </a:t>
            </a:r>
            <a:r>
              <a:rPr lang="pt-BR" dirty="0" smtClean="0">
                <a:solidFill>
                  <a:schemeClr val="bg1"/>
                </a:solidFill>
              </a:rPr>
              <a:t>v </a:t>
            </a:r>
            <a:r>
              <a:rPr lang="pt-BR" dirty="0" smtClean="0">
                <a:solidFill>
                  <a:schemeClr val="bg1"/>
                </a:solidFill>
              </a:rPr>
              <a:t>Evropě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Povinný audit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748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Předmětem povinného auditu je </a:t>
            </a:r>
            <a:r>
              <a:rPr lang="cs-CZ" dirty="0" smtClean="0"/>
              <a:t>účetní závěrka, </a:t>
            </a:r>
            <a:r>
              <a:rPr lang="cs-CZ" dirty="0" smtClean="0"/>
              <a:t>rozsah </a:t>
            </a:r>
            <a:r>
              <a:rPr lang="cs-CZ" dirty="0" smtClean="0"/>
              <a:t>určen </a:t>
            </a:r>
            <a:r>
              <a:rPr lang="cs-CZ" dirty="0" smtClean="0"/>
              <a:t>zákonem č. </a:t>
            </a:r>
            <a:r>
              <a:rPr lang="cs-CZ" dirty="0" smtClean="0"/>
              <a:t>563/1991</a:t>
            </a:r>
            <a:br>
              <a:rPr lang="cs-CZ" dirty="0" smtClean="0"/>
            </a:br>
            <a:r>
              <a:rPr lang="cs-CZ" dirty="0" smtClean="0"/>
              <a:t>Sb</a:t>
            </a:r>
            <a:r>
              <a:rPr lang="cs-CZ" dirty="0" smtClean="0"/>
              <a:t>. o </a:t>
            </a:r>
            <a:r>
              <a:rPr lang="cs-CZ" dirty="0" smtClean="0"/>
              <a:t>účetnictví a </a:t>
            </a:r>
            <a:r>
              <a:rPr lang="cs-CZ" dirty="0" smtClean="0"/>
              <a:t>záleží na velikosti účetní </a:t>
            </a:r>
            <a:r>
              <a:rPr lang="cs-CZ" dirty="0" smtClean="0"/>
              <a:t>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Klasifikace účetních jednotek: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83718"/>
            <a:ext cx="64960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3836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Povinný audit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Povinnými součástmi účetní závěrky velkých a středních účetních jednotek jsou</a:t>
            </a:r>
            <a:r>
              <a:rPr lang="cs-CZ" dirty="0" smtClean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/>
            <a:r>
              <a:rPr lang="cs-CZ" dirty="0" smtClean="0"/>
              <a:t>		- </a:t>
            </a:r>
            <a:r>
              <a:rPr lang="cs-CZ" dirty="0" smtClean="0"/>
              <a:t>Rozvaha;</a:t>
            </a:r>
          </a:p>
          <a:p>
            <a:pPr marL="285750" indent="-285750" algn="just"/>
            <a:r>
              <a:rPr lang="cs-CZ" dirty="0" smtClean="0"/>
              <a:t>		- </a:t>
            </a:r>
            <a:r>
              <a:rPr lang="cs-CZ" dirty="0" smtClean="0"/>
              <a:t>Výkaz zisku a ztráty;</a:t>
            </a:r>
          </a:p>
          <a:p>
            <a:pPr marL="285750" indent="-285750" algn="just"/>
            <a:r>
              <a:rPr lang="cs-CZ" dirty="0" smtClean="0"/>
              <a:t>		- </a:t>
            </a:r>
            <a:r>
              <a:rPr lang="cs-CZ" dirty="0" smtClean="0"/>
              <a:t>Výkaz změn vlastního kapitálu;</a:t>
            </a:r>
          </a:p>
          <a:p>
            <a:pPr marL="285750" indent="-285750" algn="just"/>
            <a:r>
              <a:rPr lang="cs-CZ" dirty="0" smtClean="0"/>
              <a:t>		- </a:t>
            </a:r>
            <a:r>
              <a:rPr lang="cs-CZ" dirty="0" smtClean="0"/>
              <a:t>Přehled o peněžních tocích;</a:t>
            </a:r>
          </a:p>
          <a:p>
            <a:pPr marL="285750" indent="-285750" algn="just"/>
            <a:r>
              <a:rPr lang="cs-CZ" dirty="0" smtClean="0"/>
              <a:t>		- </a:t>
            </a:r>
            <a:r>
              <a:rPr lang="cs-CZ" dirty="0" smtClean="0"/>
              <a:t>Výroční zpráva;</a:t>
            </a:r>
          </a:p>
          <a:p>
            <a:pPr marL="285750" indent="-285750" algn="just"/>
            <a:r>
              <a:rPr lang="cs-CZ" dirty="0" smtClean="0"/>
              <a:t>		- Příloha </a:t>
            </a:r>
            <a:r>
              <a:rPr lang="cs-CZ" dirty="0" smtClean="0"/>
              <a:t>k účetní </a:t>
            </a:r>
            <a:r>
              <a:rPr lang="cs-CZ" dirty="0" smtClean="0"/>
              <a:t>závěrce</a:t>
            </a:r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Malé a </a:t>
            </a:r>
            <a:r>
              <a:rPr lang="cs-CZ" dirty="0" err="1" smtClean="0"/>
              <a:t>mikro</a:t>
            </a:r>
            <a:r>
              <a:rPr lang="cs-CZ" dirty="0" smtClean="0"/>
              <a:t> účetní jednotky mají povinnost sestavovat pouze rozvahu, výkaz zisku a ztráty </a:t>
            </a:r>
            <a:r>
              <a:rPr lang="cs-CZ" dirty="0" smtClean="0"/>
              <a:t>a přílohu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986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Povinný audit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Zákon o účetnictví stanovuje</a:t>
            </a:r>
            <a:r>
              <a:rPr lang="cs-CZ" dirty="0" smtClean="0"/>
              <a:t>, že povinnému auditu podléhají vždy velké, střední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konsolidující </a:t>
            </a:r>
            <a:r>
              <a:rPr lang="cs-CZ" dirty="0" smtClean="0"/>
              <a:t>účetní jednotky</a:t>
            </a:r>
            <a:r>
              <a:rPr lang="cs-CZ" dirty="0" smtClean="0"/>
              <a:t>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Malé </a:t>
            </a:r>
            <a:r>
              <a:rPr lang="cs-CZ" dirty="0" smtClean="0"/>
              <a:t>jednotky platí uvedené následující hraniční hodnoty:</a:t>
            </a:r>
          </a:p>
          <a:p>
            <a:pPr marL="285750" indent="-285750" algn="ctr"/>
            <a:endParaRPr lang="cs-CZ" dirty="0" smtClean="0"/>
          </a:p>
          <a:p>
            <a:pPr marL="342900" indent="-342900" algn="ctr"/>
            <a:r>
              <a:rPr lang="cs-CZ" dirty="0" smtClean="0"/>
              <a:t>      </a:t>
            </a:r>
            <a:r>
              <a:rPr lang="cs-CZ" i="1" dirty="0" smtClean="0">
                <a:solidFill>
                  <a:srgbClr val="FF0000"/>
                </a:solidFill>
              </a:rPr>
              <a:t>Brutto </a:t>
            </a:r>
            <a:r>
              <a:rPr lang="cs-CZ" i="1" dirty="0" smtClean="0">
                <a:solidFill>
                  <a:srgbClr val="FF0000"/>
                </a:solidFill>
              </a:rPr>
              <a:t>hodnota aktiv 40 000 </a:t>
            </a:r>
            <a:r>
              <a:rPr lang="cs-CZ" i="1" dirty="0" err="1" smtClean="0">
                <a:solidFill>
                  <a:srgbClr val="FF0000"/>
                </a:solidFill>
              </a:rPr>
              <a:t>000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Kč</a:t>
            </a:r>
          </a:p>
          <a:p>
            <a:pPr marL="342900" indent="-342900" algn="ctr"/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Roční čistý obrat 80 000 </a:t>
            </a:r>
            <a:r>
              <a:rPr lang="cs-CZ" i="1" dirty="0" err="1" smtClean="0">
                <a:solidFill>
                  <a:srgbClr val="FF0000"/>
                </a:solidFill>
              </a:rPr>
              <a:t>000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Kč</a:t>
            </a:r>
          </a:p>
          <a:p>
            <a:pPr marL="285750" indent="-285750" algn="ctr"/>
            <a:r>
              <a:rPr lang="cs-CZ" i="1" dirty="0" smtClean="0">
                <a:solidFill>
                  <a:srgbClr val="FF0000"/>
                </a:solidFill>
              </a:rPr>
              <a:t>  Průměrný </a:t>
            </a:r>
            <a:r>
              <a:rPr lang="cs-CZ" i="1" dirty="0" smtClean="0">
                <a:solidFill>
                  <a:srgbClr val="FF0000"/>
                </a:solidFill>
              </a:rPr>
              <a:t>počet zaměstnanců </a:t>
            </a:r>
            <a:r>
              <a:rPr lang="cs-CZ" i="1" dirty="0" smtClean="0">
                <a:solidFill>
                  <a:srgbClr val="FF0000"/>
                </a:solidFill>
              </a:rPr>
              <a:t>250</a:t>
            </a:r>
            <a:endParaRPr lang="en-GB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Pokud je malá účetní jednotka zároveň akciovou společností nebo </a:t>
            </a:r>
            <a:r>
              <a:rPr lang="cs-CZ" dirty="0" err="1" smtClean="0"/>
              <a:t>svěřenským</a:t>
            </a:r>
            <a:r>
              <a:rPr lang="cs-CZ" dirty="0" smtClean="0"/>
              <a:t> </a:t>
            </a:r>
            <a:r>
              <a:rPr lang="cs-CZ" dirty="0" smtClean="0"/>
              <a:t>fondem =&gt; překročení  </a:t>
            </a:r>
            <a:r>
              <a:rPr lang="cs-CZ" dirty="0" smtClean="0"/>
              <a:t>alespoň jednu hodnotu během dvou po sobě jdoucích účetních </a:t>
            </a:r>
            <a:r>
              <a:rPr lang="cs-CZ" dirty="0" smtClean="0"/>
              <a:t>období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Ostatní malé jednotky =&gt; překročení </a:t>
            </a:r>
            <a:r>
              <a:rPr lang="cs-CZ" dirty="0" smtClean="0"/>
              <a:t>alespoň dvou z uvedených hodnot.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12044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Povinný audit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Mimo </a:t>
            </a:r>
            <a:r>
              <a:rPr lang="cs-CZ" sz="2000" dirty="0" smtClean="0"/>
              <a:t>výše označených případů podléhá povinnému auditu celá řada dalších subjektů, </a:t>
            </a:r>
            <a:r>
              <a:rPr lang="cs-CZ" sz="2000" dirty="0" smtClean="0"/>
              <a:t>kterým je </a:t>
            </a:r>
            <a:r>
              <a:rPr lang="cs-CZ" sz="2000" dirty="0" smtClean="0"/>
              <a:t>tato povinnost uložena zvláštním právním </a:t>
            </a:r>
            <a:r>
              <a:rPr lang="cs-CZ" sz="2000" dirty="0" smtClean="0"/>
              <a:t>předpisem -  </a:t>
            </a:r>
            <a:r>
              <a:rPr lang="cs-CZ" sz="2000" dirty="0" smtClean="0"/>
              <a:t>např. emitenti </a:t>
            </a:r>
            <a:r>
              <a:rPr lang="cs-CZ" sz="2000" dirty="0" smtClean="0"/>
              <a:t>kotovaných cenných </a:t>
            </a:r>
            <a:r>
              <a:rPr lang="cs-CZ" sz="2000" dirty="0" smtClean="0"/>
              <a:t>papírů, finanční instituce a pojišťovny, nadace </a:t>
            </a:r>
            <a:r>
              <a:rPr lang="cs-CZ" sz="2000" dirty="0" smtClean="0"/>
              <a:t>apod.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3005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pt-BR" sz="2900" b="1" dirty="0" smtClean="0"/>
              <a:t>Postavení auditora a požadavky na kvalifikaci</a:t>
            </a:r>
            <a:endParaRPr lang="en-GB" sz="29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776" y="84355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467544" y="915566"/>
            <a:ext cx="777686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AUDITORSKÉ OPRÁVNĚNÍ – </a:t>
            </a:r>
            <a:r>
              <a:rPr lang="cs-CZ" b="1" dirty="0" smtClean="0"/>
              <a:t>fyzická osoba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Podle </a:t>
            </a:r>
            <a:r>
              <a:rPr lang="cs-CZ" dirty="0" smtClean="0"/>
              <a:t>§2 </a:t>
            </a:r>
            <a:r>
              <a:rPr lang="cs-CZ" dirty="0" smtClean="0"/>
              <a:t>zákona o auditorech je </a:t>
            </a:r>
            <a:r>
              <a:rPr lang="cs-CZ" dirty="0" smtClean="0"/>
              <a:t>statutárním </a:t>
            </a:r>
            <a:r>
              <a:rPr lang="cs-CZ" dirty="0" smtClean="0"/>
              <a:t>auditorem  </a:t>
            </a:r>
            <a:r>
              <a:rPr lang="cs-CZ" dirty="0" smtClean="0"/>
              <a:t>“…fyzická osoba, které bylo Komorou vydáno </a:t>
            </a:r>
            <a:r>
              <a:rPr lang="cs-CZ" dirty="0" smtClean="0"/>
              <a:t>rozhodnutí o </a:t>
            </a:r>
            <a:r>
              <a:rPr lang="cs-CZ" dirty="0" smtClean="0"/>
              <a:t>oprávnění provádět auditorskou činnost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 smtClean="0"/>
              <a:t>Kandidát </a:t>
            </a:r>
            <a:r>
              <a:rPr lang="cs-CZ" dirty="0" smtClean="0"/>
              <a:t>na získání auditorského oprávnění by měl vyhovovat několika </a:t>
            </a:r>
            <a:r>
              <a:rPr lang="cs-CZ" dirty="0" smtClean="0"/>
              <a:t>kritériím</a:t>
            </a:r>
          </a:p>
          <a:p>
            <a:endParaRPr lang="cs-CZ" dirty="0" smtClean="0"/>
          </a:p>
          <a:p>
            <a:r>
              <a:rPr lang="cs-CZ" sz="1600" dirty="0" smtClean="0"/>
              <a:t>	- Získat </a:t>
            </a:r>
            <a:r>
              <a:rPr lang="cs-CZ" sz="1600" dirty="0" smtClean="0"/>
              <a:t>vysokoškolské vzdělaní alespoň v rámci bakalářského studijního </a:t>
            </a:r>
            <a:r>
              <a:rPr lang="cs-CZ" sz="1600" dirty="0" smtClean="0"/>
              <a:t>      	programu;</a:t>
            </a:r>
            <a:endParaRPr lang="cs-CZ" sz="1600" dirty="0" smtClean="0"/>
          </a:p>
          <a:p>
            <a:r>
              <a:rPr lang="cs-CZ" sz="1600" dirty="0" smtClean="0"/>
              <a:t>	- </a:t>
            </a:r>
            <a:r>
              <a:rPr lang="cs-CZ" sz="1600" dirty="0" smtClean="0"/>
              <a:t>Být svéprávným a bezúhonným;</a:t>
            </a:r>
          </a:p>
          <a:p>
            <a:r>
              <a:rPr lang="cs-CZ" sz="1600" dirty="0" smtClean="0"/>
              <a:t>	- </a:t>
            </a:r>
            <a:r>
              <a:rPr lang="cs-CZ" sz="1600" dirty="0" smtClean="0"/>
              <a:t>Absolvovat tříletou praxi na pozici asistenta auditora;</a:t>
            </a:r>
          </a:p>
          <a:p>
            <a:r>
              <a:rPr lang="cs-CZ" sz="1600" dirty="0" smtClean="0"/>
              <a:t>	- </a:t>
            </a:r>
            <a:r>
              <a:rPr lang="cs-CZ" sz="1600" dirty="0" smtClean="0"/>
              <a:t>Složit auditorskou zkoušku</a:t>
            </a:r>
            <a:r>
              <a:rPr lang="cs-CZ" sz="1600" dirty="0" smtClean="0"/>
              <a:t>; nově ESG zkouška</a:t>
            </a:r>
            <a:endParaRPr lang="cs-CZ" sz="1600" dirty="0" smtClean="0"/>
          </a:p>
          <a:p>
            <a:r>
              <a:rPr lang="cs-CZ" sz="1600" dirty="0" smtClean="0"/>
              <a:t>	- </a:t>
            </a:r>
            <a:r>
              <a:rPr lang="cs-CZ" sz="1600" dirty="0" smtClean="0"/>
              <a:t>Vypořádat všechny závazky vůči daňovým orgánům;</a:t>
            </a:r>
          </a:p>
          <a:p>
            <a:r>
              <a:rPr lang="cs-CZ" sz="1600" dirty="0" smtClean="0"/>
              <a:t>	- </a:t>
            </a:r>
            <a:r>
              <a:rPr lang="cs-CZ" sz="1600" dirty="0" smtClean="0"/>
              <a:t>Složit auditorský slib;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37070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pt-BR" sz="2900" b="1" dirty="0" smtClean="0"/>
              <a:t>Postavení auditora a požadavky na kvalifikaci</a:t>
            </a:r>
            <a:endParaRPr lang="en-GB" sz="29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cs-CZ" b="1" dirty="0" smtClean="0"/>
              <a:t>AUDITORSKÉ OPRÁVNĚNÍ </a:t>
            </a:r>
            <a:r>
              <a:rPr lang="cs-CZ" b="1" dirty="0" smtClean="0"/>
              <a:t>– </a:t>
            </a:r>
            <a:r>
              <a:rPr lang="cs-CZ" b="1" dirty="0" smtClean="0"/>
              <a:t>právnické osoby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Auditorské </a:t>
            </a:r>
            <a:r>
              <a:rPr lang="cs-CZ" dirty="0" smtClean="0"/>
              <a:t>oprávnění může získat obchodní společnost, která splňuje následující požadavky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Bezúhonnost, a to jak společnosti samotné, tak i členů jejího řídícího orgánu;</a:t>
            </a:r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Statutární auditoři nebo auditorské společnosti tvoří většinu jejího řídícího orgánu;</a:t>
            </a:r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Statutární auditoři nebo auditorské společnosti ovládají většinu hlasovacích práv;</a:t>
            </a:r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Fyzické osoby, které jménem společnosti uskutečňují povinný audit, mají </a:t>
            </a:r>
            <a:r>
              <a:rPr lang="cs-CZ" dirty="0" smtClean="0"/>
              <a:t>auditorské oprávnění</a:t>
            </a:r>
            <a:r>
              <a:rPr lang="cs-CZ" dirty="0" smtClean="0"/>
              <a:t>;</a:t>
            </a:r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Není v úpadku;</a:t>
            </a:r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Neuskutečňuje činnost mající znaky podnikání;</a:t>
            </a:r>
          </a:p>
          <a:p>
            <a:pPr marL="285750" indent="-285750"/>
            <a:r>
              <a:rPr lang="cs-CZ" dirty="0" smtClean="0"/>
              <a:t>     - </a:t>
            </a:r>
            <a:r>
              <a:rPr lang="cs-CZ" dirty="0" smtClean="0"/>
              <a:t>Všechny závazky vůči daňovým orgánům jsou vypořádané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2886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pt-BR" sz="2900" b="1" dirty="0" smtClean="0"/>
              <a:t>Postavení auditora a požadavky na kvalifikaci</a:t>
            </a:r>
            <a:endParaRPr lang="en-GB" sz="29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b="1" dirty="0" smtClean="0"/>
              <a:t>ASISTENT AUDITORA</a:t>
            </a:r>
          </a:p>
          <a:p>
            <a:pPr lvl="1"/>
            <a:endParaRPr lang="cs-CZ" b="1" dirty="0" smtClean="0"/>
          </a:p>
          <a:p>
            <a:pPr lvl="1">
              <a:buFontTx/>
              <a:buChar char="-"/>
            </a:pPr>
            <a:r>
              <a:rPr lang="cs-CZ" dirty="0" smtClean="0"/>
              <a:t>fyzická </a:t>
            </a:r>
            <a:r>
              <a:rPr lang="cs-CZ" dirty="0" smtClean="0"/>
              <a:t>osoba zapsaná v seznamu asistentů auditora </a:t>
            </a: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/>
            <a:r>
              <a:rPr lang="cs-CZ" dirty="0" smtClean="0"/>
              <a:t>Komora </a:t>
            </a:r>
            <a:r>
              <a:rPr lang="cs-CZ" dirty="0" smtClean="0"/>
              <a:t>zapíše na žádost do seznamu asistentů auditora fyzickou osobu, která: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je </a:t>
            </a:r>
            <a:r>
              <a:rPr lang="cs-CZ" dirty="0" smtClean="0"/>
              <a:t>způsobilá k právním úkonům </a:t>
            </a:r>
            <a:endParaRPr lang="cs-CZ" dirty="0" smtClean="0"/>
          </a:p>
          <a:p>
            <a:pPr lvl="1"/>
            <a:r>
              <a:rPr lang="cs-CZ" dirty="0" smtClean="0"/>
              <a:t>- je </a:t>
            </a:r>
            <a:r>
              <a:rPr lang="cs-CZ" dirty="0" smtClean="0"/>
              <a:t>bezúhonná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získala </a:t>
            </a:r>
            <a:r>
              <a:rPr lang="cs-CZ" dirty="0" smtClean="0"/>
              <a:t>vzdělání, které je potřebné pro přijetí na vysokou školu, nebo rovnocenné </a:t>
            </a:r>
            <a:r>
              <a:rPr lang="cs-CZ" dirty="0" smtClean="0"/>
              <a:t>vzdělání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Auditorská </a:t>
            </a:r>
            <a:r>
              <a:rPr lang="cs-CZ" sz="3200" b="1" dirty="0" smtClean="0"/>
              <a:t>zkouška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Min. tříletá praxe jako asistent auditora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Nejpozději do 5 let ode dne konání první dílčí části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Zkušební </a:t>
            </a:r>
            <a:r>
              <a:rPr lang="cs-CZ" dirty="0" smtClean="0"/>
              <a:t>komise složená ze statutárních auditorů a dalších odborníků z ekonomické a právní teorie a praxe jmenovaných a odvolávaných </a:t>
            </a:r>
            <a:r>
              <a:rPr lang="cs-CZ" dirty="0" smtClean="0"/>
              <a:t>Radou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</a:t>
            </a:r>
            <a:r>
              <a:rPr lang="cs-CZ" dirty="0" smtClean="0"/>
              <a:t>ísemné (dílčí) části – 12 zkoušek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Auditorská </a:t>
            </a:r>
            <a:r>
              <a:rPr lang="cs-CZ" sz="3200" b="1" dirty="0" smtClean="0"/>
              <a:t>zkouška</a:t>
            </a:r>
            <a:endParaRPr lang="en-GB" sz="29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419622"/>
            <a:ext cx="6360567" cy="311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251520" y="69954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Písemné (dílčí) části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Komora auditorů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Zřízena </a:t>
            </a:r>
            <a:r>
              <a:rPr lang="cs-CZ" dirty="0" smtClean="0"/>
              <a:t>v r. 1993 jako právnická osoba v souladu se zákonem České národní </a:t>
            </a:r>
            <a:r>
              <a:rPr lang="cs-CZ" dirty="0" smtClean="0"/>
              <a:t>rady č.524/1992 </a:t>
            </a:r>
            <a:r>
              <a:rPr lang="cs-CZ" dirty="0" smtClean="0"/>
              <a:t>o auditorech a o Komoře auditorů České republiky. Členství v Komoře je povinné </a:t>
            </a:r>
            <a:r>
              <a:rPr lang="cs-CZ" dirty="0" smtClean="0"/>
              <a:t>pro všechny </a:t>
            </a:r>
            <a:r>
              <a:rPr lang="cs-CZ" dirty="0" smtClean="0"/>
              <a:t>statutární </a:t>
            </a:r>
            <a:r>
              <a:rPr lang="cs-CZ" dirty="0" smtClean="0"/>
              <a:t>auditory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Komora </a:t>
            </a:r>
            <a:r>
              <a:rPr lang="cs-CZ" dirty="0" smtClean="0"/>
              <a:t>je plně financována svými členy prostřednictvím systému ročních příspěvků </a:t>
            </a:r>
            <a:r>
              <a:rPr lang="cs-CZ" dirty="0" smtClean="0"/>
              <a:t>– fixní část </a:t>
            </a:r>
            <a:r>
              <a:rPr lang="cs-CZ" dirty="0" smtClean="0"/>
              <a:t>hradí individuální auditoři ve </a:t>
            </a:r>
            <a:r>
              <a:rPr lang="cs-CZ" dirty="0" smtClean="0"/>
              <a:t>výši 2900,- Kč</a:t>
            </a:r>
            <a:r>
              <a:rPr lang="cs-CZ" dirty="0" smtClean="0"/>
              <a:t> </a:t>
            </a:r>
            <a:r>
              <a:rPr lang="cs-CZ" dirty="0" smtClean="0"/>
              <a:t>a auditorské </a:t>
            </a:r>
            <a:r>
              <a:rPr lang="cs-CZ" dirty="0" smtClean="0"/>
              <a:t>společnosti ve výši 15 000 Kč, - </a:t>
            </a:r>
            <a:r>
              <a:rPr lang="cs-CZ" dirty="0" smtClean="0"/>
              <a:t>ročně, </a:t>
            </a:r>
            <a:r>
              <a:rPr lang="cs-CZ" dirty="0" smtClean="0"/>
              <a:t>pohyblivá částka 0,45 % z celkových</a:t>
            </a:r>
          </a:p>
          <a:p>
            <a:r>
              <a:rPr lang="cs-CZ" dirty="0" smtClean="0"/>
              <a:t>ročních příjmů za provádění auditorské činnost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kacr.cz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 smtClean="0"/>
              <a:t>Stručný nástin historického vývoje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843558"/>
            <a:ext cx="55340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348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Komora auditorů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Hlavní </a:t>
            </a:r>
            <a:r>
              <a:rPr lang="cs-CZ" dirty="0" smtClean="0"/>
              <a:t>orgány Komory jsou vyjmenovány v hlavě V Zákona o Auditorech.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Jsou </a:t>
            </a:r>
            <a:r>
              <a:rPr lang="cs-CZ" dirty="0" smtClean="0"/>
              <a:t>to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r>
              <a:rPr lang="cs-CZ" dirty="0" smtClean="0"/>
              <a:t>	- Sněm</a:t>
            </a:r>
            <a:r>
              <a:rPr lang="cs-CZ" dirty="0" smtClean="0"/>
              <a:t>, </a:t>
            </a:r>
            <a:endParaRPr lang="cs-CZ" dirty="0" smtClean="0"/>
          </a:p>
          <a:p>
            <a:r>
              <a:rPr lang="cs-CZ" dirty="0" smtClean="0"/>
              <a:t>	- Výkonný výbor</a:t>
            </a:r>
            <a:r>
              <a:rPr lang="cs-CZ" dirty="0" smtClean="0"/>
              <a:t>, </a:t>
            </a:r>
            <a:endParaRPr lang="cs-CZ" dirty="0" smtClean="0"/>
          </a:p>
          <a:p>
            <a:r>
              <a:rPr lang="cs-CZ" dirty="0" smtClean="0"/>
              <a:t>	- Dozorčí </a:t>
            </a:r>
            <a:r>
              <a:rPr lang="cs-CZ" dirty="0" smtClean="0"/>
              <a:t>komise </a:t>
            </a:r>
          </a:p>
          <a:p>
            <a:r>
              <a:rPr lang="cs-CZ" dirty="0" smtClean="0"/>
              <a:t>	- Kárná </a:t>
            </a:r>
            <a:r>
              <a:rPr lang="cs-CZ" dirty="0" smtClean="0"/>
              <a:t>komise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Komora auditorů - sněm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Sněm </a:t>
            </a:r>
            <a:r>
              <a:rPr lang="cs-CZ" dirty="0" smtClean="0"/>
              <a:t>je nejvyšším orgánem </a:t>
            </a:r>
            <a:r>
              <a:rPr lang="cs-CZ" dirty="0" smtClean="0"/>
              <a:t>Komory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Svolává </a:t>
            </a:r>
            <a:r>
              <a:rPr lang="cs-CZ" dirty="0" smtClean="0"/>
              <a:t>se minimálně jednou za dva roky, ale může dojít </a:t>
            </a:r>
            <a:r>
              <a:rPr lang="cs-CZ" dirty="0" smtClean="0"/>
              <a:t>i k </a:t>
            </a:r>
            <a:r>
              <a:rPr lang="cs-CZ" dirty="0" smtClean="0"/>
              <a:t>mimořádnému svolání, pokud o to požádá alespoň jedna třetina statutárních auditorů nebo</a:t>
            </a:r>
          </a:p>
          <a:p>
            <a:r>
              <a:rPr lang="cs-CZ" dirty="0" smtClean="0"/>
              <a:t>Dozorčí </a:t>
            </a:r>
            <a:r>
              <a:rPr lang="cs-CZ" dirty="0" smtClean="0"/>
              <a:t>komise. Kromě statutárních auditorů se Sněmu mohou zúčastnit i asistenti </a:t>
            </a:r>
            <a:r>
              <a:rPr lang="cs-CZ" dirty="0" smtClean="0"/>
              <a:t>auditora, avšak </a:t>
            </a:r>
            <a:r>
              <a:rPr lang="cs-CZ" dirty="0" smtClean="0"/>
              <a:t>nedisponují hlasovacími právy. </a:t>
            </a:r>
            <a:endParaRPr lang="cs-CZ" dirty="0" smtClean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Hlavními </a:t>
            </a:r>
            <a:r>
              <a:rPr lang="cs-CZ" dirty="0" smtClean="0"/>
              <a:t>funkcemi Sněmu jsou zejména </a:t>
            </a:r>
            <a:r>
              <a:rPr lang="cs-CZ" dirty="0" smtClean="0"/>
              <a:t>schvalování vnitřních </a:t>
            </a:r>
            <a:r>
              <a:rPr lang="cs-CZ" dirty="0" smtClean="0"/>
              <a:t>předpisů Komory a volba členů do jejích orgánů. </a:t>
            </a:r>
            <a:endParaRPr lang="cs-CZ" dirty="0" smtClean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Fungování </a:t>
            </a:r>
            <a:r>
              <a:rPr lang="cs-CZ" dirty="0" smtClean="0"/>
              <a:t>Sněmu je </a:t>
            </a:r>
            <a:r>
              <a:rPr lang="cs-CZ" dirty="0" smtClean="0"/>
              <a:t>upraveno vnitřními </a:t>
            </a:r>
            <a:r>
              <a:rPr lang="cs-CZ" dirty="0" smtClean="0"/>
              <a:t>předpisy – jednacím a volebním řádem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Komora auditorů – </a:t>
            </a:r>
            <a:r>
              <a:rPr lang="cs-CZ" sz="3200" b="1" dirty="0" err="1" smtClean="0"/>
              <a:t>výkoný</a:t>
            </a:r>
            <a:r>
              <a:rPr lang="cs-CZ" sz="3200" b="1" dirty="0" smtClean="0"/>
              <a:t> výbor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Výkonný výbor </a:t>
            </a:r>
            <a:r>
              <a:rPr lang="cs-CZ" dirty="0" smtClean="0"/>
              <a:t>je </a:t>
            </a:r>
            <a:r>
              <a:rPr lang="cs-CZ" dirty="0" smtClean="0"/>
              <a:t>výkonným orgánem Komory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Skládá </a:t>
            </a:r>
            <a:r>
              <a:rPr lang="cs-CZ" dirty="0" smtClean="0"/>
              <a:t>se ze čtrnácti členů a v jeho čele stojí </a:t>
            </a:r>
            <a:r>
              <a:rPr lang="cs-CZ" dirty="0" smtClean="0"/>
              <a:t>prezident Komory </a:t>
            </a:r>
            <a:br>
              <a:rPr lang="cs-CZ" dirty="0" smtClean="0"/>
            </a:br>
            <a:r>
              <a:rPr lang="cs-CZ" dirty="0" smtClean="0"/>
              <a:t>   (Ladislav </a:t>
            </a:r>
            <a:r>
              <a:rPr lang="cs-CZ" dirty="0" err="1" smtClean="0"/>
              <a:t>Mejzlík</a:t>
            </a:r>
            <a:r>
              <a:rPr lang="cs-CZ" dirty="0" smtClean="0"/>
              <a:t>).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Zákon o auditorech </a:t>
            </a:r>
            <a:r>
              <a:rPr lang="cs-CZ" dirty="0" smtClean="0"/>
              <a:t>uvádí, že funkcemi výkonného výboru jsou ty, které ze zákona </a:t>
            </a:r>
            <a:r>
              <a:rPr lang="cs-CZ" dirty="0" smtClean="0"/>
              <a:t>nepřísluší ostatním </a:t>
            </a:r>
            <a:r>
              <a:rPr lang="cs-CZ" dirty="0" smtClean="0"/>
              <a:t>orgánům. Jsou to zejména činnosti spojené se zabezpečením plynulého </a:t>
            </a:r>
            <a:r>
              <a:rPr lang="cs-CZ" dirty="0" smtClean="0"/>
              <a:t>fungovaní Komory</a:t>
            </a:r>
            <a:r>
              <a:rPr lang="cs-CZ" dirty="0" smtClean="0"/>
              <a:t>, např. příprava jednacího programu Sněmu, spravování majetku Komory a dohled </a:t>
            </a:r>
            <a:r>
              <a:rPr lang="cs-CZ" dirty="0" smtClean="0"/>
              <a:t>nad její </a:t>
            </a:r>
            <a:r>
              <a:rPr lang="cs-CZ" dirty="0" smtClean="0"/>
              <a:t>vzdělávací činností, informování členů Komory o různých profesních záležitostech apod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Vnitřním </a:t>
            </a:r>
            <a:r>
              <a:rPr lang="cs-CZ" dirty="0" smtClean="0"/>
              <a:t>předpisem upravujícím fungování výkonného výboru je Statut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Komora auditorů – dozorčí komise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Dozorčí </a:t>
            </a:r>
            <a:r>
              <a:rPr lang="cs-CZ" dirty="0" smtClean="0"/>
              <a:t>komise plní funkci kontrolního </a:t>
            </a:r>
            <a:r>
              <a:rPr lang="cs-CZ" dirty="0" smtClean="0"/>
              <a:t>orgánu.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Skládá </a:t>
            </a:r>
            <a:r>
              <a:rPr lang="cs-CZ" dirty="0" smtClean="0"/>
              <a:t>se ze šesti členů a výsledky své práce </a:t>
            </a:r>
            <a:r>
              <a:rPr lang="cs-CZ" dirty="0" smtClean="0"/>
              <a:t>je povinna </a:t>
            </a:r>
            <a:r>
              <a:rPr lang="cs-CZ" dirty="0" smtClean="0"/>
              <a:t>prezentovat výkonnému výboru a Radě pro veřejný dohled alespoň každých </a:t>
            </a:r>
            <a:r>
              <a:rPr lang="cs-CZ" dirty="0" smtClean="0"/>
              <a:t>šest měsíců</a:t>
            </a:r>
            <a:r>
              <a:rPr lang="cs-CZ" dirty="0" smtClean="0"/>
              <a:t>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Funkcemi </a:t>
            </a:r>
            <a:r>
              <a:rPr lang="cs-CZ" dirty="0" smtClean="0"/>
              <a:t>dozorčí komise jsou zejména kontrola kvality auditorské činnosti (ale pouze </a:t>
            </a:r>
            <a:r>
              <a:rPr lang="cs-CZ" dirty="0" smtClean="0"/>
              <a:t>u auditorů</a:t>
            </a:r>
            <a:r>
              <a:rPr lang="cs-CZ" dirty="0" smtClean="0"/>
              <a:t>, kteří neuskutečňují audit subjektů veřejného zájmu), kontrola dodržování </a:t>
            </a:r>
            <a:r>
              <a:rPr lang="cs-CZ" dirty="0" smtClean="0"/>
              <a:t>právních předpisů </a:t>
            </a:r>
            <a:r>
              <a:rPr lang="cs-CZ" dirty="0" smtClean="0"/>
              <a:t>členy Komory a také kontrola plnění usnesení sněmu.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Vnitřním </a:t>
            </a:r>
            <a:r>
              <a:rPr lang="cs-CZ" dirty="0" smtClean="0"/>
              <a:t>předpisem </a:t>
            </a:r>
            <a:r>
              <a:rPr lang="cs-CZ" dirty="0" smtClean="0"/>
              <a:t>upravujícím činnost </a:t>
            </a:r>
            <a:r>
              <a:rPr lang="cs-CZ" dirty="0" smtClean="0"/>
              <a:t>dozorčí komise je dozorčí řád.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Komora auditorů – kárná komise</a:t>
            </a:r>
            <a:endParaRPr lang="en-GB" sz="29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Kárná </a:t>
            </a:r>
            <a:r>
              <a:rPr lang="cs-CZ" dirty="0" smtClean="0"/>
              <a:t>komise je kárným orgánem.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Skládá </a:t>
            </a:r>
            <a:r>
              <a:rPr lang="cs-CZ" dirty="0" smtClean="0"/>
              <a:t>se ze čtyř členů.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Zabývá </a:t>
            </a:r>
            <a:r>
              <a:rPr lang="cs-CZ" dirty="0" smtClean="0"/>
              <a:t>se vyšetřováním </a:t>
            </a:r>
            <a:r>
              <a:rPr lang="cs-CZ" dirty="0" smtClean="0"/>
              <a:t>případů porušení </a:t>
            </a:r>
            <a:r>
              <a:rPr lang="cs-CZ" dirty="0" smtClean="0"/>
              <a:t>právních předpisu členy Komory.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Musí </a:t>
            </a:r>
            <a:r>
              <a:rPr lang="cs-CZ" dirty="0" smtClean="0"/>
              <a:t>oznamovat Radě pro veřejný dohled o </a:t>
            </a:r>
            <a:r>
              <a:rPr lang="cs-CZ" dirty="0" smtClean="0"/>
              <a:t>své činnosti </a:t>
            </a:r>
            <a:r>
              <a:rPr lang="cs-CZ" dirty="0" smtClean="0"/>
              <a:t>každých šest měsíců a každé tři měsíce sdělovat Radě informaci o </a:t>
            </a:r>
            <a:r>
              <a:rPr lang="cs-CZ" dirty="0" smtClean="0"/>
              <a:t>uložených disciplinárních opatřeních.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Při </a:t>
            </a:r>
            <a:r>
              <a:rPr lang="cs-CZ" dirty="0" smtClean="0"/>
              <a:t>výkonu svých funkcí se řídí kárným řádem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2000" b="1" dirty="0" smtClean="0"/>
              <a:t>Komora auditorů – rada pro veřejný dohled nad auditem</a:t>
            </a:r>
            <a:endParaRPr lang="en-GB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Působí </a:t>
            </a:r>
            <a:r>
              <a:rPr lang="cs-CZ" dirty="0" smtClean="0"/>
              <a:t>od r. 2009 a byla zřízena jako příslušný orgán v souladu </a:t>
            </a:r>
            <a:r>
              <a:rPr lang="cs-CZ" dirty="0" smtClean="0"/>
              <a:t>s požadavky Směrnice </a:t>
            </a:r>
            <a:r>
              <a:rPr lang="cs-CZ" dirty="0" smtClean="0"/>
              <a:t>na vybudování celoevropského systému veřejného dohledu </a:t>
            </a:r>
            <a:r>
              <a:rPr lang="cs-CZ" dirty="0" smtClean="0"/>
              <a:t>nad</a:t>
            </a:r>
          </a:p>
          <a:p>
            <a:r>
              <a:rPr lang="cs-CZ" dirty="0" smtClean="0"/>
              <a:t>auditorskou </a:t>
            </a:r>
            <a:r>
              <a:rPr lang="cs-CZ" dirty="0" smtClean="0"/>
              <a:t>profesí. </a:t>
            </a:r>
            <a:endParaRPr lang="cs-CZ" dirty="0" smtClean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Organizační </a:t>
            </a:r>
            <a:r>
              <a:rPr lang="cs-CZ" dirty="0" smtClean="0"/>
              <a:t>struktuře Rady a vymezení jejích pravomocí je věnována </a:t>
            </a:r>
            <a:r>
              <a:rPr lang="cs-CZ" dirty="0" smtClean="0"/>
              <a:t>hlava VI Zákon o auditorech.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Hlavním </a:t>
            </a:r>
            <a:r>
              <a:rPr lang="cs-CZ" dirty="0" smtClean="0"/>
              <a:t>cílem působnosti Rady je “… zvýšení transparentnosti, komfortu a především </a:t>
            </a:r>
            <a:r>
              <a:rPr lang="cs-CZ" dirty="0" smtClean="0"/>
              <a:t>důvěry klientů </a:t>
            </a:r>
            <a:r>
              <a:rPr lang="cs-CZ" dirty="0" smtClean="0"/>
              <a:t>v kvalitu auditorských </a:t>
            </a:r>
            <a:r>
              <a:rPr lang="cs-CZ" dirty="0" smtClean="0"/>
              <a:t>služeb.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Orgány Rady – prezidium, disciplinární výbor, kontrolní výbor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Poradní </a:t>
            </a:r>
            <a:r>
              <a:rPr lang="cs-CZ" dirty="0" smtClean="0"/>
              <a:t>komise - V souladu s § 38a je Rada pro výkon svých funkcí oprávněna zřizovat poradní </a:t>
            </a:r>
            <a:r>
              <a:rPr lang="cs-CZ" dirty="0" smtClean="0"/>
              <a:t>komise. V </a:t>
            </a:r>
            <a:r>
              <a:rPr lang="cs-CZ" dirty="0" smtClean="0"/>
              <a:t>současné době existují čtyři </a:t>
            </a:r>
            <a:r>
              <a:rPr lang="cs-CZ" dirty="0" smtClean="0"/>
              <a:t>komise - </a:t>
            </a:r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2000" b="1" dirty="0" smtClean="0"/>
              <a:t>Komora auditorů – rada pro veřejný dohled nad auditem</a:t>
            </a:r>
            <a:endParaRPr lang="en-GB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 </a:t>
            </a:r>
            <a:r>
              <a:rPr lang="cs-CZ" dirty="0" smtClean="0"/>
              <a:t>souladu s § 38a je Rada pro výkon svých funkcí oprávněna zřizovat poradní </a:t>
            </a:r>
            <a:r>
              <a:rPr lang="cs-CZ" dirty="0" smtClean="0"/>
              <a:t>komise.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 </a:t>
            </a:r>
            <a:r>
              <a:rPr lang="cs-CZ" dirty="0" smtClean="0"/>
              <a:t>současné době existují čtyři </a:t>
            </a:r>
            <a:r>
              <a:rPr lang="cs-CZ" dirty="0" smtClean="0"/>
              <a:t>komise –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r>
              <a:rPr lang="it-IT" i="1" dirty="0" smtClean="0"/>
              <a:t>Komise pro spolupráci a koordinaci v oblasti </a:t>
            </a:r>
            <a:r>
              <a:rPr lang="it-IT" i="1" dirty="0" smtClean="0"/>
              <a:t>auditu</a:t>
            </a:r>
            <a:endParaRPr lang="cs-CZ" i="1" dirty="0" smtClean="0"/>
          </a:p>
          <a:p>
            <a:r>
              <a:rPr lang="cs-CZ" i="1" dirty="0" smtClean="0"/>
              <a:t>Komise pro kontrolu kvality a disciplinární </a:t>
            </a:r>
            <a:r>
              <a:rPr lang="cs-CZ" i="1" dirty="0" smtClean="0"/>
              <a:t>řízení</a:t>
            </a:r>
          </a:p>
          <a:p>
            <a:r>
              <a:rPr lang="cs-CZ" i="1" dirty="0" smtClean="0"/>
              <a:t>Komise pro koordinaci vzdělávání a profesní </a:t>
            </a:r>
            <a:r>
              <a:rPr lang="cs-CZ" i="1" dirty="0" smtClean="0"/>
              <a:t>zkoušky</a:t>
            </a:r>
          </a:p>
          <a:p>
            <a:r>
              <a:rPr lang="cs-CZ" i="1" dirty="0" smtClean="0"/>
              <a:t>Komise kontroly hospodaření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Etický kodex</a:t>
            </a:r>
            <a:endParaRPr lang="en-GB" sz="32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Kodex </a:t>
            </a:r>
            <a:r>
              <a:rPr lang="cs-CZ" dirty="0" smtClean="0"/>
              <a:t>se </a:t>
            </a:r>
            <a:r>
              <a:rPr lang="cs-CZ" dirty="0" smtClean="0"/>
              <a:t>zabývá základními </a:t>
            </a:r>
            <a:r>
              <a:rPr lang="cs-CZ" dirty="0" smtClean="0"/>
              <a:t>pravidly, které by auditoři měli při výkonu své profese </a:t>
            </a:r>
            <a:r>
              <a:rPr lang="cs-CZ" dirty="0" smtClean="0"/>
              <a:t>dodržovat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</a:t>
            </a:r>
            <a:r>
              <a:rPr lang="cs-CZ" dirty="0" smtClean="0"/>
              <a:t>ěkolikrát </a:t>
            </a:r>
            <a:r>
              <a:rPr lang="cs-CZ" dirty="0" smtClean="0"/>
              <a:t>novelizován, avšak změny byly pouze drobné a neovlivňovaly </a:t>
            </a:r>
            <a:r>
              <a:rPr lang="cs-CZ" dirty="0" smtClean="0"/>
              <a:t>jeho podstatné </a:t>
            </a:r>
            <a:r>
              <a:rPr lang="cs-CZ" dirty="0" smtClean="0"/>
              <a:t>části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Skládá </a:t>
            </a:r>
            <a:r>
              <a:rPr lang="cs-CZ" dirty="0" smtClean="0"/>
              <a:t>se ze dvou oddílů. První oddíl je věnován určení obecných norem profesního </a:t>
            </a:r>
            <a:r>
              <a:rPr lang="cs-CZ" dirty="0" smtClean="0"/>
              <a:t>chování auditorů </a:t>
            </a:r>
            <a:r>
              <a:rPr lang="cs-CZ" dirty="0" smtClean="0"/>
              <a:t>a vymezení fundamentálních principů, které auditoři musí dodržovat </a:t>
            </a:r>
            <a:r>
              <a:rPr lang="cs-CZ" dirty="0" smtClean="0"/>
              <a:t>během vykonávání </a:t>
            </a:r>
            <a:r>
              <a:rPr lang="cs-CZ" dirty="0" smtClean="0"/>
              <a:t>svých profesních povinností</a:t>
            </a:r>
            <a:r>
              <a:rPr lang="cs-CZ" dirty="0" smtClean="0"/>
              <a:t>.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Etický kodex</a:t>
            </a:r>
            <a:endParaRPr lang="en-GB" sz="3200" b="1" dirty="0"/>
          </a:p>
        </p:txBody>
      </p:sp>
      <p:sp>
        <p:nvSpPr>
          <p:cNvPr id="7" name="Obdélník 6"/>
          <p:cNvSpPr/>
          <p:nvPr/>
        </p:nvSpPr>
        <p:spPr>
          <a:xfrm>
            <a:off x="251520" y="699542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smtClean="0"/>
              <a:t> Fundamentální </a:t>
            </a:r>
            <a:r>
              <a:rPr lang="cs-CZ" dirty="0" smtClean="0"/>
              <a:t>principy jsou analogické principům popsaným v Etickém kodexu IFAC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- Poctivost;</a:t>
            </a:r>
          </a:p>
          <a:p>
            <a:r>
              <a:rPr lang="cs-CZ" dirty="0" smtClean="0"/>
              <a:t>- Nezávislost;</a:t>
            </a:r>
          </a:p>
          <a:p>
            <a:r>
              <a:rPr lang="cs-CZ" dirty="0" smtClean="0"/>
              <a:t>- Nestrannost;</a:t>
            </a:r>
          </a:p>
          <a:p>
            <a:r>
              <a:rPr lang="cs-CZ" dirty="0" smtClean="0"/>
              <a:t>- Profesní kompetence a náležitá péče;</a:t>
            </a:r>
          </a:p>
          <a:p>
            <a:r>
              <a:rPr lang="cs-CZ" dirty="0" smtClean="0"/>
              <a:t>- Dodržení auditorského tajemství</a:t>
            </a:r>
          </a:p>
          <a:p>
            <a:pPr>
              <a:buFontTx/>
              <a:buChar char="-"/>
            </a:pPr>
            <a:r>
              <a:rPr lang="cs-CZ" dirty="0" smtClean="0"/>
              <a:t>Dodržení </a:t>
            </a:r>
            <a:r>
              <a:rPr lang="cs-CZ" dirty="0" smtClean="0"/>
              <a:t>relevantních legislativních požadavků (zejména Mezinárodních </a:t>
            </a:r>
            <a:r>
              <a:rPr lang="cs-CZ" dirty="0" smtClean="0"/>
              <a:t>   auditorských standardů)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Aktuální znění:</a:t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www.kacr.cz/file/7541/eticky-kodex-2023-cz-web.pdf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709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019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r>
              <a:rPr lang="cs-CZ" sz="2800" b="1" dirty="0" smtClean="0"/>
              <a:t>Stručný nástin historického </a:t>
            </a:r>
            <a:r>
              <a:rPr lang="cs-CZ" sz="2800" b="1" dirty="0" smtClean="0"/>
              <a:t>vývoje v Anglii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První akciovou společností byla Východoindická společnost založená v roce 1602, tedy mnohem dříve, než je datována průmyslová </a:t>
            </a:r>
            <a:r>
              <a:rPr lang="cs-CZ" dirty="0" smtClean="0"/>
              <a:t>revoluce 1770 – 1830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První ustanovení o „auditorech“ ve Velké Británii – </a:t>
            </a:r>
            <a:r>
              <a:rPr lang="pl-PL" dirty="0" smtClean="0"/>
              <a:t>zákon o </a:t>
            </a:r>
            <a:r>
              <a:rPr lang="pl-PL" dirty="0" smtClean="0"/>
              <a:t>akciových společnostech z roku 1844 (Companies Act 1844</a:t>
            </a:r>
            <a:r>
              <a:rPr lang="pl-PL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V roce 1990 povinně vyžadován audit  - nemusí být profesionálně vzdělaná osoba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Rok 1948 </a:t>
            </a:r>
            <a:r>
              <a:rPr lang="it-IT" dirty="0" smtClean="0"/>
              <a:t>vymezil a definoval auditorovy </a:t>
            </a:r>
            <a:r>
              <a:rPr lang="it-IT" dirty="0" smtClean="0"/>
              <a:t>povinnosti</a:t>
            </a:r>
            <a:r>
              <a:rPr lang="cs-CZ" dirty="0" smtClean="0"/>
              <a:t> a určil auditorské </a:t>
            </a:r>
            <a:r>
              <a:rPr lang="cs-CZ" dirty="0" smtClean="0"/>
              <a:t>činnosti pouze profesně kvalifikovaným </a:t>
            </a:r>
            <a:r>
              <a:rPr lang="cs-CZ" dirty="0" smtClean="0"/>
              <a:t>osobám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Rok 1971 </a:t>
            </a:r>
            <a:r>
              <a:rPr lang="en-US" dirty="0" smtClean="0"/>
              <a:t>Statements </a:t>
            </a:r>
            <a:r>
              <a:rPr lang="en-US" dirty="0" smtClean="0"/>
              <a:t>of Standard Accounting </a:t>
            </a:r>
            <a:r>
              <a:rPr lang="en-US" dirty="0" smtClean="0"/>
              <a:t>Practice</a:t>
            </a:r>
            <a:r>
              <a:rPr lang="cs-CZ" dirty="0" smtClean="0"/>
              <a:t> vrchol pojetí</a:t>
            </a:r>
            <a:r>
              <a:rPr lang="en-US" dirty="0" smtClean="0"/>
              <a:t> </a:t>
            </a:r>
            <a:r>
              <a:rPr lang="en-US" dirty="0" smtClean="0"/>
              <a:t>"true and fair </a:t>
            </a:r>
            <a:r>
              <a:rPr lang="en-US" dirty="0" smtClean="0"/>
              <a:t>view„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Rok 1981 </a:t>
            </a:r>
            <a:r>
              <a:rPr lang="cs-CZ" dirty="0" err="1" smtClean="0"/>
              <a:t>Companies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1981 - vyčlenění určitých společností z povinnosti "plného auditu</a:t>
            </a:r>
            <a:r>
              <a:rPr lang="cs-CZ" dirty="0" smtClean="0"/>
              <a:t>"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Stručný nástin historického vývoje v </a:t>
            </a:r>
            <a:r>
              <a:rPr lang="cs-CZ" sz="3200" b="1" dirty="0" smtClean="0"/>
              <a:t>ČR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Počátek auditu v roce 1989 - </a:t>
            </a:r>
            <a:r>
              <a:rPr lang="cs-CZ" dirty="0" smtClean="0"/>
              <a:t>vyhláška </a:t>
            </a:r>
            <a:r>
              <a:rPr lang="cs-CZ" dirty="0" smtClean="0"/>
              <a:t>MF </a:t>
            </a:r>
            <a:r>
              <a:rPr lang="cs-CZ" dirty="0" smtClean="0"/>
              <a:t>č. 63/89 Sb. o ověřovatelích (auditorech) a jejich </a:t>
            </a:r>
            <a:r>
              <a:rPr lang="cs-CZ" dirty="0" smtClean="0"/>
              <a:t>činnosti, nahrazena </a:t>
            </a:r>
            <a:r>
              <a:rPr lang="pt-BR" dirty="0" smtClean="0"/>
              <a:t>zákonem č. 524/92 Sb. o auditorech a Komoře auditorů České </a:t>
            </a:r>
            <a:r>
              <a:rPr lang="pt-BR" dirty="0" smtClean="0"/>
              <a:t>republiky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</a:t>
            </a:r>
            <a:r>
              <a:rPr lang="pt-BR" dirty="0" smtClean="0"/>
              <a:t>ákon </a:t>
            </a:r>
            <a:r>
              <a:rPr lang="pt-BR" dirty="0" smtClean="0"/>
              <a:t>č. 254/2000 Sb., o </a:t>
            </a:r>
            <a:r>
              <a:rPr lang="pt-BR" dirty="0" smtClean="0"/>
              <a:t>auditorech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</a:t>
            </a:r>
            <a:r>
              <a:rPr lang="cs-CZ" dirty="0" smtClean="0"/>
              <a:t> ú</a:t>
            </a:r>
            <a:r>
              <a:rPr lang="pl-PL" dirty="0" smtClean="0"/>
              <a:t>činnost </a:t>
            </a:r>
            <a:r>
              <a:rPr lang="pl-PL" dirty="0" smtClean="0"/>
              <a:t>od 14. 4. </a:t>
            </a:r>
            <a:r>
              <a:rPr lang="pl-PL" dirty="0" smtClean="0"/>
              <a:t>2009 - </a:t>
            </a:r>
            <a:r>
              <a:rPr lang="pt-BR" dirty="0" smtClean="0"/>
              <a:t>Zákon č. 93/2009 Sb., o auditorech</a:t>
            </a:r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 smtClean="0"/>
              <a:t>Obecná definice auditu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Audit </a:t>
            </a:r>
            <a:r>
              <a:rPr lang="cs-CZ" sz="2000" dirty="0" smtClean="0"/>
              <a:t>je systematický proces objektivního získávání a vyhodnocování důkazů, týkajících se informací o ekonomických činnostech a událostech, s cílem zjistit míru souladu mezi těmito informacemi a stanovenými kritérii a sdělit výsledky zainteresovaným </a:t>
            </a:r>
            <a:r>
              <a:rPr lang="cs-CZ" sz="2000" dirty="0" smtClean="0"/>
              <a:t>zájemcům</a:t>
            </a:r>
            <a:br>
              <a:rPr lang="cs-CZ" sz="2000" dirty="0" smtClean="0"/>
            </a:br>
            <a:r>
              <a:rPr lang="cs-CZ" sz="2000" i="1" dirty="0" smtClean="0"/>
              <a:t>(</a:t>
            </a:r>
            <a:r>
              <a:rPr lang="cs-CZ" sz="2000" i="1" dirty="0" err="1" smtClean="0"/>
              <a:t>American</a:t>
            </a:r>
            <a:r>
              <a:rPr lang="cs-CZ" sz="2000" i="1" dirty="0" smtClean="0"/>
              <a:t> </a:t>
            </a:r>
            <a:r>
              <a:rPr lang="cs-CZ" sz="2000" i="1" dirty="0" smtClean="0"/>
              <a:t>Institute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Certified</a:t>
            </a:r>
            <a:r>
              <a:rPr lang="cs-CZ" sz="2000" i="1" dirty="0" smtClean="0"/>
              <a:t> Public </a:t>
            </a:r>
            <a:r>
              <a:rPr lang="cs-CZ" sz="2000" i="1" dirty="0" err="1" smtClean="0"/>
              <a:t>Accountants</a:t>
            </a:r>
            <a:r>
              <a:rPr lang="cs-CZ" sz="2000" i="1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51471"/>
            <a:ext cx="8424936" cy="504055"/>
          </a:xfrm>
        </p:spPr>
        <p:txBody>
          <a:bodyPr/>
          <a:lstStyle/>
          <a:p>
            <a:r>
              <a:rPr lang="cs-CZ" sz="3200" b="1" dirty="0" smtClean="0"/>
              <a:t>Obecná definice auditu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7484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Základní </a:t>
            </a:r>
            <a:r>
              <a:rPr lang="cs-CZ" dirty="0" smtClean="0"/>
              <a:t>cíl auditu - zvýšení věrohodnosti účetních informací společností, které povinně zveřejňují účetní závěrky a výroční zprávy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Druhotný cíl auditu - morální a preventivní působení proti vzniku chyb a podvodů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Audit posun od </a:t>
            </a:r>
            <a:r>
              <a:rPr lang="cs-CZ" dirty="0" smtClean="0"/>
              <a:t>"správný a bezchybný" k "pravdivý a věrný"</a:t>
            </a:r>
          </a:p>
          <a:p>
            <a:pPr algn="ctr"/>
            <a:endParaRPr lang="cs-CZ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Vymezení právního </a:t>
            </a:r>
            <a:r>
              <a:rPr lang="cs-CZ" sz="3200" b="1" dirty="0" smtClean="0"/>
              <a:t>rámce</a:t>
            </a:r>
            <a:endParaRPr lang="cs-CZ" altLang="cs-CZ" sz="3200" b="1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Zákon </a:t>
            </a:r>
            <a:r>
              <a:rPr lang="pt-BR" dirty="0" smtClean="0"/>
              <a:t>č. 93/2009 Sb., o </a:t>
            </a:r>
            <a:r>
              <a:rPr lang="pt-BR" dirty="0" smtClean="0"/>
              <a:t>auditorech</a:t>
            </a:r>
            <a:r>
              <a:rPr lang="cs-CZ" dirty="0" smtClean="0"/>
              <a:t> - </a:t>
            </a:r>
            <a:r>
              <a:rPr lang="pl-PL" dirty="0" smtClean="0"/>
              <a:t>účinnost od 14. 4. </a:t>
            </a:r>
            <a:r>
              <a:rPr lang="pl-PL" dirty="0" smtClean="0"/>
              <a:t>2009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Hlavní principy přijaté právní úpravy - uvést do souladu českou právní úpravu se směrnicí 2006/43/ES ze dne 17. 5. 2006 o povinném auditu ročních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konsolidovaných účetních </a:t>
            </a:r>
            <a:r>
              <a:rPr lang="cs-CZ" dirty="0" smtClean="0"/>
              <a:t>závěrek: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r>
              <a:rPr lang="cs-CZ" sz="1400" dirty="0" smtClean="0"/>
              <a:t>		- zachování </a:t>
            </a:r>
            <a:r>
              <a:rPr lang="cs-CZ" sz="1400" dirty="0" smtClean="0"/>
              <a:t>v co nejvyšší možné míře stávající  </a:t>
            </a:r>
            <a:r>
              <a:rPr lang="cs-CZ" sz="1400" dirty="0" smtClean="0"/>
              <a:t>regulaci </a:t>
            </a:r>
            <a:r>
              <a:rPr lang="cs-CZ" sz="1400" dirty="0" smtClean="0"/>
              <a:t>auditorské profese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		- nový </a:t>
            </a:r>
            <a:r>
              <a:rPr lang="cs-CZ" sz="1400" dirty="0" smtClean="0"/>
              <a:t>orgán veřejného dohledu - Rada pro veřejný dohled nad auditem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		- vymezení </a:t>
            </a:r>
            <a:r>
              <a:rPr lang="cs-CZ" sz="1400" dirty="0" smtClean="0"/>
              <a:t>subjektů veřejného </a:t>
            </a:r>
            <a:r>
              <a:rPr lang="cs-CZ" sz="1400" dirty="0" smtClean="0"/>
              <a:t>zájmu</a:t>
            </a:r>
            <a:br>
              <a:rPr lang="cs-CZ" sz="1400" dirty="0" smtClean="0"/>
            </a:br>
            <a:r>
              <a:rPr lang="cs-CZ" sz="1400" dirty="0" smtClean="0"/>
              <a:t>		 - specifikace </a:t>
            </a:r>
            <a:r>
              <a:rPr lang="cs-CZ" sz="1400" dirty="0" smtClean="0"/>
              <a:t>systému kontroly kvality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		- povinné </a:t>
            </a:r>
            <a:r>
              <a:rPr lang="cs-CZ" sz="1400" dirty="0" smtClean="0"/>
              <a:t>používání mezinárodních auditorských standardů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		- mezinárodní </a:t>
            </a:r>
            <a:r>
              <a:rPr lang="cs-CZ" sz="1400" dirty="0" smtClean="0"/>
              <a:t>spolupráce s orgány veřejného dohledu v rámci Evropské unie a ve </a:t>
            </a:r>
            <a:r>
              <a:rPr lang="cs-CZ" sz="1400" dirty="0" smtClean="0"/>
              <a:t>		  třetích </a:t>
            </a:r>
            <a:r>
              <a:rPr lang="cs-CZ" sz="1400" dirty="0" smtClean="0"/>
              <a:t>zemích</a:t>
            </a: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432047"/>
          </a:xfrm>
        </p:spPr>
        <p:txBody>
          <a:bodyPr/>
          <a:lstStyle/>
          <a:p>
            <a:r>
              <a:rPr lang="pt-BR" sz="2900" b="1" dirty="0" smtClean="0"/>
              <a:t>Úprava auditu v </a:t>
            </a:r>
            <a:r>
              <a:rPr lang="cs-CZ" sz="2900" b="1" dirty="0" smtClean="0"/>
              <a:t>Evropě </a:t>
            </a:r>
            <a:r>
              <a:rPr lang="pt-BR" sz="2900" b="1" dirty="0" smtClean="0"/>
              <a:t>a </a:t>
            </a:r>
            <a:r>
              <a:rPr lang="pt-BR" sz="2900" b="1" dirty="0" smtClean="0"/>
              <a:t>v České republice </a:t>
            </a:r>
            <a:endParaRPr lang="cs-CZ" altLang="cs-CZ" sz="29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cs-CZ" b="1" dirty="0" smtClean="0"/>
              <a:t>EVROPA</a:t>
            </a:r>
          </a:p>
          <a:p>
            <a:pPr marL="285750" indent="-285750" algn="just"/>
            <a:endParaRPr lang="cs-CZ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dirty="0" smtClean="0"/>
              <a:t>Osmá směrnice Rady 84/253/EHS - o schvalování osob pověřených prováděním povinného auditu účetních (1984) - </a:t>
            </a:r>
            <a:r>
              <a:rPr lang="cs-CZ" dirty="0" smtClean="0"/>
              <a:t>požadavky </a:t>
            </a:r>
            <a:r>
              <a:rPr lang="cs-CZ" dirty="0" smtClean="0"/>
              <a:t>na </a:t>
            </a:r>
            <a:r>
              <a:rPr lang="cs-CZ" dirty="0" smtClean="0"/>
              <a:t>odbornost a způsobilost </a:t>
            </a:r>
            <a:r>
              <a:rPr lang="cs-CZ" dirty="0" smtClean="0"/>
              <a:t>potenciálních kandidátů do auditorské profese, </a:t>
            </a:r>
            <a:r>
              <a:rPr lang="cs-CZ" dirty="0" smtClean="0"/>
              <a:t>systém </a:t>
            </a:r>
            <a:r>
              <a:rPr lang="cs-CZ" dirty="0" smtClean="0"/>
              <a:t>profesních </a:t>
            </a:r>
            <a:r>
              <a:rPr lang="cs-CZ" dirty="0" smtClean="0"/>
              <a:t>zkoušek, dodržení </a:t>
            </a:r>
            <a:r>
              <a:rPr lang="cs-CZ" dirty="0" smtClean="0"/>
              <a:t>profesní etiky a </a:t>
            </a:r>
            <a:r>
              <a:rPr lang="cs-CZ" dirty="0" smtClean="0"/>
              <a:t>státní </a:t>
            </a:r>
            <a:r>
              <a:rPr lang="cs-CZ" dirty="0" smtClean="0"/>
              <a:t>registrace </a:t>
            </a:r>
            <a:r>
              <a:rPr lang="cs-CZ" dirty="0" smtClean="0"/>
              <a:t>auditorů</a:t>
            </a:r>
            <a:endParaRPr lang="cs-CZ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dirty="0" smtClean="0"/>
              <a:t>Zelená kniha 1996</a:t>
            </a:r>
            <a:endParaRPr lang="cs-CZ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dirty="0" smtClean="0"/>
              <a:t>Směrnice Evropského parlamentu </a:t>
            </a:r>
            <a:r>
              <a:rPr lang="cs-CZ" dirty="0" smtClean="0"/>
              <a:t>a Rady </a:t>
            </a:r>
            <a:r>
              <a:rPr lang="cs-CZ" dirty="0" smtClean="0"/>
              <a:t>2006/43/ES12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Nařízení </a:t>
            </a:r>
            <a:r>
              <a:rPr lang="cs-CZ" dirty="0" smtClean="0"/>
              <a:t>Evropského parlamentu a Rady (EU) č. </a:t>
            </a:r>
            <a:r>
              <a:rPr lang="cs-CZ" dirty="0" smtClean="0"/>
              <a:t>537/2014 – odezva na světovou krizi v r. </a:t>
            </a:r>
            <a:r>
              <a:rPr lang="cs-CZ" dirty="0" smtClean="0"/>
              <a:t>2008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https://www.kacr.cz/evropske-predpisy2</a:t>
            </a:r>
            <a:endParaRPr lang="cs-CZ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cs-CZ" dirty="0" smtClean="0"/>
          </a:p>
          <a:p>
            <a:pPr marL="285750" indent="-28575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4899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None/>
            </a:pPr>
            <a:r>
              <a:rPr lang="cs-CZ" sz="1800" b="1" dirty="0" smtClean="0"/>
              <a:t>ČR</a:t>
            </a:r>
            <a:endParaRPr lang="cs-CZ" sz="1800" b="1" dirty="0" smtClean="0"/>
          </a:p>
          <a:p>
            <a:pPr marL="285750" indent="-285750" algn="just"/>
            <a:endParaRPr lang="cs-CZ" sz="1800" b="1" dirty="0" smtClean="0"/>
          </a:p>
          <a:p>
            <a:pPr marL="285750" indent="-285750"/>
            <a:r>
              <a:rPr lang="cs-CZ" sz="1800" dirty="0" smtClean="0"/>
              <a:t>Zákon</a:t>
            </a:r>
            <a:r>
              <a:rPr lang="pt-BR" sz="1800" dirty="0" smtClean="0"/>
              <a:t> </a:t>
            </a:r>
            <a:r>
              <a:rPr lang="pt-BR" sz="1800" dirty="0" smtClean="0"/>
              <a:t>č. 93/2009 Sb., </a:t>
            </a:r>
            <a:r>
              <a:rPr lang="pt-BR" sz="1800" dirty="0" smtClean="0"/>
              <a:t>o</a:t>
            </a:r>
            <a:r>
              <a:rPr lang="cs-CZ" sz="1800" dirty="0" smtClean="0"/>
              <a:t> </a:t>
            </a:r>
            <a:r>
              <a:rPr lang="pt-BR" sz="1800" dirty="0" smtClean="0"/>
              <a:t>auditorech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>
                <a:hlinkClick r:id="rId3"/>
              </a:rPr>
              <a:t>https://</a:t>
            </a:r>
            <a:r>
              <a:rPr lang="cs-CZ" sz="1800" dirty="0" smtClean="0">
                <a:hlinkClick r:id="rId3"/>
              </a:rPr>
              <a:t>www.kacr.cz/zakon-o-auditorech1</a:t>
            </a:r>
            <a:endParaRPr lang="cs-CZ" sz="1800" dirty="0" smtClean="0"/>
          </a:p>
          <a:p>
            <a:pPr marL="285750" indent="-285750" algn="just"/>
            <a:endParaRPr lang="cs-CZ" sz="1800" dirty="0" smtClean="0"/>
          </a:p>
          <a:p>
            <a:pPr marL="285750" indent="-285750" algn="just"/>
            <a:r>
              <a:rPr lang="cs-CZ" sz="1800" dirty="0" smtClean="0"/>
              <a:t>Auditorské </a:t>
            </a:r>
            <a:r>
              <a:rPr lang="pt-BR" sz="1800" dirty="0" smtClean="0"/>
              <a:t>standardy</a:t>
            </a:r>
            <a:r>
              <a:rPr lang="cs-CZ" sz="1800" dirty="0" smtClean="0"/>
              <a:t> - od r. 2005 na území České republiky používány </a:t>
            </a:r>
            <a:r>
              <a:rPr lang="cs-CZ" sz="1800" dirty="0" smtClean="0"/>
              <a:t>Mezinárodní auditorské </a:t>
            </a:r>
            <a:r>
              <a:rPr lang="cs-CZ" sz="1800" dirty="0" smtClean="0"/>
              <a:t>a další související standardy vydávané </a:t>
            </a:r>
            <a:r>
              <a:rPr lang="cs-CZ" sz="1800" dirty="0" smtClean="0"/>
              <a:t>IAASB (</a:t>
            </a:r>
            <a:r>
              <a:rPr lang="en-US" sz="1800" i="1" dirty="0" smtClean="0"/>
              <a:t>International Auditing and Assurance Standards Board</a:t>
            </a:r>
            <a:r>
              <a:rPr lang="en-US" sz="1800" dirty="0" smtClean="0"/>
              <a:t> </a:t>
            </a:r>
            <a:r>
              <a:rPr lang="cs-CZ" sz="1800" dirty="0" smtClean="0"/>
              <a:t>)</a:t>
            </a:r>
            <a:br>
              <a:rPr lang="cs-CZ" sz="1800" dirty="0" smtClean="0"/>
            </a:br>
            <a:r>
              <a:rPr lang="cs-CZ" sz="1800" dirty="0" smtClean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www.kacr.cz/aktualni-auditorske-standardy</a:t>
            </a:r>
            <a:endParaRPr lang="cs-CZ" sz="1800" dirty="0" smtClean="0"/>
          </a:p>
          <a:p>
            <a:pPr marL="285750" indent="-285750" algn="just"/>
            <a:endParaRPr lang="cs-CZ" sz="1800" dirty="0" smtClean="0"/>
          </a:p>
          <a:p>
            <a:pPr marL="285750" indent="-285750" algn="just"/>
            <a:r>
              <a:rPr lang="cs-CZ" sz="1800" dirty="0" smtClean="0"/>
              <a:t>V</a:t>
            </a:r>
            <a:r>
              <a:rPr lang="pt-BR" sz="1800" dirty="0" smtClean="0"/>
              <a:t>nitřními </a:t>
            </a:r>
            <a:r>
              <a:rPr lang="pt-BR" sz="1800" dirty="0" smtClean="0"/>
              <a:t>předpisy Komory auditorů </a:t>
            </a:r>
            <a:r>
              <a:rPr lang="pt-BR" sz="1800" dirty="0" smtClean="0"/>
              <a:t>České</a:t>
            </a:r>
            <a:r>
              <a:rPr lang="cs-CZ" sz="1800" dirty="0" smtClean="0"/>
              <a:t> </a:t>
            </a:r>
            <a:r>
              <a:rPr lang="pt-BR" sz="1800" dirty="0" smtClean="0"/>
              <a:t>republiky </a:t>
            </a:r>
            <a:r>
              <a:rPr lang="cs-CZ" sz="1800" dirty="0" smtClean="0"/>
              <a:t>www.</a:t>
            </a:r>
            <a:r>
              <a:rPr lang="cs-CZ" sz="1800" dirty="0" err="1" smtClean="0"/>
              <a:t>kacr.cz</a:t>
            </a:r>
            <a:endParaRPr 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pt-BR" sz="2900" b="1" dirty="0" smtClean="0"/>
              <a:t>Úprava auditu v </a:t>
            </a:r>
            <a:r>
              <a:rPr lang="cs-CZ" sz="2900" b="1" dirty="0" smtClean="0"/>
              <a:t>Evropě </a:t>
            </a:r>
            <a:r>
              <a:rPr lang="pt-BR" sz="2900" b="1" dirty="0" smtClean="0"/>
              <a:t>a v České republice </a:t>
            </a:r>
            <a:endParaRPr lang="cs-CZ" altLang="cs-CZ" sz="29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4423</TotalTime>
  <Words>1402</Words>
  <Application>Microsoft Office PowerPoint</Application>
  <PresentationFormat>Předvádění na obrazovce (16:9)</PresentationFormat>
  <Paragraphs>282</Paragraphs>
  <Slides>29</Slides>
  <Notes>27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SLU</vt:lpstr>
      <vt:lpstr>Audit a auditor  v České republice  a v Evropě </vt:lpstr>
      <vt:lpstr>Stručný nástin historického vývoje</vt:lpstr>
      <vt:lpstr>Stručný nástin historického vývoje v Anglii</vt:lpstr>
      <vt:lpstr>Stručný nástin historického vývoje v ČR</vt:lpstr>
      <vt:lpstr>Obecná definice auditu</vt:lpstr>
      <vt:lpstr>Obecná definice auditu</vt:lpstr>
      <vt:lpstr>Vymezení právního rámce</vt:lpstr>
      <vt:lpstr>Úprava auditu v Evropě a v České republice </vt:lpstr>
      <vt:lpstr>Úprava auditu v Evropě a v České republice </vt:lpstr>
      <vt:lpstr>Povinný audit</vt:lpstr>
      <vt:lpstr>Povinný audit</vt:lpstr>
      <vt:lpstr>Povinný audit</vt:lpstr>
      <vt:lpstr>Povinný audit</vt:lpstr>
      <vt:lpstr>Postavení auditora a požadavky na kvalifikaci</vt:lpstr>
      <vt:lpstr>Postavení auditora a požadavky na kvalifikaci</vt:lpstr>
      <vt:lpstr>Postavení auditora a požadavky na kvalifikaci</vt:lpstr>
      <vt:lpstr>Auditorská zkouška</vt:lpstr>
      <vt:lpstr>Auditorská zkouška</vt:lpstr>
      <vt:lpstr>Komora auditorů</vt:lpstr>
      <vt:lpstr>Komora auditorů</vt:lpstr>
      <vt:lpstr>Komora auditorů - sněm</vt:lpstr>
      <vt:lpstr>Komora auditorů – výkoný výbor</vt:lpstr>
      <vt:lpstr>Komora auditorů – dozorčí komise</vt:lpstr>
      <vt:lpstr>Komora auditorů – kárná komise</vt:lpstr>
      <vt:lpstr>Komora auditorů – rada pro veřejný dohled nad auditem</vt:lpstr>
      <vt:lpstr>Komora auditorů – rada pro veřejný dohled nad auditem</vt:lpstr>
      <vt:lpstr>Etický kodex</vt:lpstr>
      <vt:lpstr>Etický kodex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Admin</cp:lastModifiedBy>
  <cp:revision>243</cp:revision>
  <dcterms:created xsi:type="dcterms:W3CDTF">2016-07-06T15:42:34Z</dcterms:created>
  <dcterms:modified xsi:type="dcterms:W3CDTF">2024-10-08T17:06:34Z</dcterms:modified>
</cp:coreProperties>
</file>