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29" r:id="rId3"/>
    <p:sldId id="350" r:id="rId4"/>
    <p:sldId id="279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277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373" r:id="rId29"/>
    <p:sldId id="374" r:id="rId30"/>
    <p:sldId id="327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15.10.2024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30101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cr.cz/aktualni-auditorske-standard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bg1"/>
                </a:solidFill>
              </a:rPr>
              <a:t>Mezinárodní auditorské standardy</a:t>
            </a:r>
            <a:br>
              <a:rPr lang="cs-CZ" dirty="0" smtClean="0">
                <a:solidFill>
                  <a:schemeClr val="bg1"/>
                </a:solidFill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3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 smtClean="0"/>
              <a:t>Mezinárodní rámec pro ověřovací </a:t>
            </a:r>
            <a:r>
              <a:rPr lang="cs-CZ" b="1" dirty="0" smtClean="0"/>
              <a:t>zakázky</a:t>
            </a:r>
            <a:endParaRPr lang="pl-PL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136904" cy="280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Každá ověřovací zakázka má tyto náležitosti</a:t>
            </a:r>
            <a:r>
              <a:rPr lang="cs-CZ" sz="2000" dirty="0" smtClean="0"/>
              <a:t>:</a:t>
            </a:r>
          </a:p>
          <a:p>
            <a:pPr marL="2743200" lvl="5" indent="-457200">
              <a:lnSpc>
                <a:spcPct val="150000"/>
              </a:lnSpc>
              <a:buAutoNum type="arabicPeriod"/>
            </a:pPr>
            <a:r>
              <a:rPr lang="cs-CZ" sz="2000" dirty="0" smtClean="0"/>
              <a:t>třístranný </a:t>
            </a:r>
            <a:r>
              <a:rPr lang="cs-CZ" sz="2000" dirty="0" smtClean="0"/>
              <a:t>vztah </a:t>
            </a:r>
            <a:endParaRPr lang="cs-CZ" sz="2000" dirty="0" smtClean="0"/>
          </a:p>
          <a:p>
            <a:pPr marL="2743200" lvl="5" indent="-457200">
              <a:lnSpc>
                <a:spcPct val="150000"/>
              </a:lnSpc>
              <a:buAutoNum type="arabicPeriod"/>
            </a:pPr>
            <a:r>
              <a:rPr lang="cs-CZ" sz="2000" dirty="0" smtClean="0"/>
              <a:t>vhodný </a:t>
            </a:r>
            <a:r>
              <a:rPr lang="cs-CZ" sz="2000" dirty="0" smtClean="0"/>
              <a:t>předmět zakázky </a:t>
            </a:r>
            <a:endParaRPr lang="cs-CZ" sz="2000" dirty="0" smtClean="0"/>
          </a:p>
          <a:p>
            <a:pPr marL="2743200" lvl="5" indent="-457200">
              <a:lnSpc>
                <a:spcPct val="150000"/>
              </a:lnSpc>
              <a:buAutoNum type="arabicPeriod"/>
            </a:pPr>
            <a:r>
              <a:rPr lang="cs-CZ" sz="2000" dirty="0" smtClean="0"/>
              <a:t>vhodná </a:t>
            </a:r>
            <a:r>
              <a:rPr lang="cs-CZ" sz="2000" dirty="0" smtClean="0"/>
              <a:t>kritéria </a:t>
            </a:r>
            <a:endParaRPr lang="cs-CZ" sz="2000" dirty="0" smtClean="0"/>
          </a:p>
          <a:p>
            <a:pPr marL="2743200" lvl="5" indent="-457200">
              <a:lnSpc>
                <a:spcPct val="150000"/>
              </a:lnSpc>
              <a:buAutoNum type="arabicPeriod"/>
            </a:pPr>
            <a:r>
              <a:rPr lang="cs-CZ" sz="2000" dirty="0" smtClean="0"/>
              <a:t>dostatečné </a:t>
            </a:r>
            <a:r>
              <a:rPr lang="cs-CZ" sz="2000" dirty="0" smtClean="0"/>
              <a:t>množství vhodných důkazů </a:t>
            </a:r>
          </a:p>
          <a:p>
            <a:pPr marL="2743200" lvl="5" indent="-457200">
              <a:lnSpc>
                <a:spcPct val="150000"/>
              </a:lnSpc>
              <a:buAutoNum type="arabicPeriod"/>
            </a:pPr>
            <a:r>
              <a:rPr lang="cs-CZ" sz="2000" dirty="0" smtClean="0"/>
              <a:t>písemná </a:t>
            </a:r>
            <a:r>
              <a:rPr lang="cs-CZ" sz="2000" dirty="0" smtClean="0"/>
              <a:t>zpráva o ověření.</a:t>
            </a:r>
            <a:endParaRPr lang="pl-PL" sz="20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 smtClean="0"/>
              <a:t>Mezinárodní rámec pro ověřovací </a:t>
            </a:r>
            <a:r>
              <a:rPr lang="cs-CZ" b="1" dirty="0" smtClean="0"/>
              <a:t>zakázky </a:t>
            </a:r>
            <a:endParaRPr lang="pl-PL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136904" cy="373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1. </a:t>
            </a:r>
            <a:r>
              <a:rPr lang="cs-CZ" sz="2000" i="1" dirty="0" smtClean="0"/>
              <a:t>Třístranný vztah </a:t>
            </a:r>
            <a:r>
              <a:rPr lang="cs-CZ" sz="2000" dirty="0" smtClean="0"/>
              <a:t>- </a:t>
            </a:r>
            <a:r>
              <a:rPr lang="cs-CZ" sz="2000" dirty="0" smtClean="0"/>
              <a:t>zakázky </a:t>
            </a:r>
            <a:r>
              <a:rPr lang="cs-CZ" sz="2000" dirty="0" smtClean="0"/>
              <a:t>se účastní tři strany, a to odborník, odpovědná strana a předpokládaní </a:t>
            </a:r>
            <a:r>
              <a:rPr lang="cs-CZ" sz="2000" dirty="0" smtClean="0"/>
              <a:t>uživatelé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cs-CZ" sz="2000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všichni odborní účetní ve veřejné praxi musí splňovat požadavky týkající se základních etických zásad uvedených v Etickém kodexu pro odborné účetní federace IFAC. Jedná se zejména o požadavky bezúhonnosti, objektivity, odborné způsobilosti a řádné péče, mlčenlivosti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a </a:t>
            </a:r>
            <a:r>
              <a:rPr lang="cs-CZ" sz="2000" dirty="0" smtClean="0"/>
              <a:t>profesionálního chování.</a:t>
            </a:r>
            <a:endParaRPr lang="pl-PL" sz="20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 smtClean="0"/>
              <a:t>Mezinárodní rámec pro ověřovací </a:t>
            </a:r>
            <a:r>
              <a:rPr lang="cs-CZ" b="1" dirty="0" smtClean="0"/>
              <a:t>zakázky </a:t>
            </a:r>
            <a:endParaRPr lang="pl-PL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1369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2</a:t>
            </a:r>
            <a:r>
              <a:rPr lang="cs-CZ" sz="2000" dirty="0" smtClean="0"/>
              <a:t>. </a:t>
            </a:r>
            <a:r>
              <a:rPr lang="cs-CZ" sz="2000" i="1" dirty="0" smtClean="0"/>
              <a:t>Vhodný </a:t>
            </a:r>
            <a:r>
              <a:rPr lang="cs-CZ" sz="2000" i="1" dirty="0" smtClean="0"/>
              <a:t>předmět zakázky </a:t>
            </a:r>
            <a:endParaRPr lang="cs-CZ" sz="2000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dirty="0" smtClean="0"/>
              <a:t>finanční </a:t>
            </a:r>
            <a:r>
              <a:rPr lang="cs-CZ" sz="1600" dirty="0" smtClean="0"/>
              <a:t>výkonnost nebo podmínky např. historická či budoucí </a:t>
            </a:r>
            <a:r>
              <a:rPr lang="cs-CZ" sz="1600" dirty="0" smtClean="0"/>
              <a:t>finanční</a:t>
            </a:r>
          </a:p>
          <a:p>
            <a:pPr marL="285750" indent="-285750" algn="just">
              <a:lnSpc>
                <a:spcPct val="150000"/>
              </a:lnSpc>
            </a:pPr>
            <a:r>
              <a:rPr lang="cs-CZ" sz="1600" dirty="0" smtClean="0"/>
              <a:t>	situace</a:t>
            </a:r>
            <a:r>
              <a:rPr lang="cs-CZ" sz="1600" dirty="0" smtClean="0"/>
              <a:t>, finanční výkonnost a peněžní toky  </a:t>
            </a:r>
            <a:endParaRPr lang="cs-CZ" sz="1600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dirty="0" smtClean="0"/>
              <a:t>nefinanční </a:t>
            </a:r>
            <a:r>
              <a:rPr lang="cs-CZ" sz="1600" dirty="0" smtClean="0"/>
              <a:t>výkonnost nebo podmínky např. výkonnost subjektu  </a:t>
            </a:r>
            <a:endParaRPr lang="cs-CZ" sz="1600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dirty="0" smtClean="0"/>
              <a:t>fyzické </a:t>
            </a:r>
            <a:r>
              <a:rPr lang="cs-CZ" sz="1600" dirty="0" smtClean="0"/>
              <a:t>charakteristiky např. kapacita zařízení  </a:t>
            </a:r>
            <a:endParaRPr lang="cs-CZ" sz="1600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dirty="0" smtClean="0"/>
              <a:t>systémy </a:t>
            </a:r>
            <a:r>
              <a:rPr lang="cs-CZ" sz="1600" dirty="0" smtClean="0"/>
              <a:t>a postupy např. vnitřní kontrola nebo systém </a:t>
            </a:r>
            <a:r>
              <a:rPr lang="cs-CZ" sz="1600" dirty="0" smtClean="0"/>
              <a:t>informačních technologií </a:t>
            </a:r>
            <a:r>
              <a:rPr lang="cs-CZ" sz="1600" dirty="0" smtClean="0"/>
              <a:t> </a:t>
            </a:r>
            <a:endParaRPr lang="cs-CZ" sz="1600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dirty="0" smtClean="0"/>
              <a:t>chování </a:t>
            </a:r>
            <a:r>
              <a:rPr lang="cs-CZ" sz="1600" dirty="0" smtClean="0"/>
              <a:t>např. řízení podniku, soulad s nařízeními, řízení lidských zdrojů </a:t>
            </a:r>
            <a:endParaRPr lang="cs-CZ" sz="2000" dirty="0" smtClean="0"/>
          </a:p>
          <a:p>
            <a:pPr marL="285750" indent="-285750">
              <a:lnSpc>
                <a:spcPct val="150000"/>
              </a:lnSpc>
            </a:pPr>
            <a:r>
              <a:rPr lang="cs-CZ" sz="2000" dirty="0" smtClean="0"/>
              <a:t>Předmět </a:t>
            </a:r>
            <a:r>
              <a:rPr lang="cs-CZ" sz="2000" dirty="0" smtClean="0"/>
              <a:t>musí být identifikovatelný, měřitelný, schopný být poměřován </a:t>
            </a:r>
          </a:p>
          <a:p>
            <a:pPr marL="285750" indent="-285750">
              <a:lnSpc>
                <a:spcPct val="150000"/>
              </a:lnSpc>
            </a:pPr>
            <a:r>
              <a:rPr lang="cs-CZ" sz="2000" dirty="0" smtClean="0"/>
              <a:t>s </a:t>
            </a:r>
            <a:r>
              <a:rPr lang="cs-CZ" sz="2000" dirty="0" smtClean="0"/>
              <a:t>vhodnými kritérii a schopný shromáždit důkazy k podpoření </a:t>
            </a:r>
            <a:r>
              <a:rPr lang="cs-CZ" sz="2000" dirty="0" smtClean="0"/>
              <a:t>závěrů</a:t>
            </a:r>
            <a:endParaRPr lang="pl-PL" sz="20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 smtClean="0"/>
              <a:t>Mezinárodní rámec pro ověřovací </a:t>
            </a:r>
            <a:r>
              <a:rPr lang="cs-CZ" b="1" dirty="0" smtClean="0"/>
              <a:t>zakázky </a:t>
            </a:r>
            <a:endParaRPr lang="pl-PL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136904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i="1" dirty="0" smtClean="0"/>
              <a:t>3. Vhodná kritéria - </a:t>
            </a:r>
            <a:r>
              <a:rPr lang="cs-CZ" sz="2000" dirty="0" smtClean="0"/>
              <a:t>měřítka používaná pro hodnocení či oceňování předmětu </a:t>
            </a:r>
            <a:r>
              <a:rPr lang="cs-CZ" sz="2000" dirty="0" smtClean="0"/>
              <a:t>zakázky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Kritéria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400" dirty="0" smtClean="0"/>
              <a:t>Mezinárodní standardy účetního výkaznictví (IFRS)  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400" dirty="0" smtClean="0"/>
              <a:t>Mezinárodní </a:t>
            </a:r>
            <a:r>
              <a:rPr lang="cs-CZ" sz="1400" dirty="0" smtClean="0"/>
              <a:t>účetní standardy veřejného sektoru (</a:t>
            </a:r>
            <a:r>
              <a:rPr lang="cs-CZ" sz="1400" dirty="0" smtClean="0"/>
              <a:t>IPSAS)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400" dirty="0" smtClean="0"/>
              <a:t>určený </a:t>
            </a:r>
            <a:r>
              <a:rPr lang="cs-CZ" sz="1400" dirty="0" smtClean="0"/>
              <a:t>rámec vnitřní </a:t>
            </a:r>
            <a:r>
              <a:rPr lang="cs-CZ" sz="1400" dirty="0" smtClean="0"/>
              <a:t>kontroly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400" dirty="0" smtClean="0"/>
              <a:t>konkrétní </a:t>
            </a:r>
            <a:r>
              <a:rPr lang="cs-CZ" sz="1400" dirty="0" smtClean="0"/>
              <a:t>cíle kontroly vytvořené specificky pro danou </a:t>
            </a:r>
            <a:r>
              <a:rPr lang="cs-CZ" sz="1400" dirty="0" smtClean="0"/>
              <a:t>zakázku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400" dirty="0" smtClean="0"/>
              <a:t>platný </a:t>
            </a:r>
            <a:r>
              <a:rPr lang="cs-CZ" sz="1400" dirty="0" smtClean="0"/>
              <a:t>zákon, nařízení nebo smlouva v případě posouzení </a:t>
            </a:r>
            <a:r>
              <a:rPr lang="cs-CZ" sz="1400" dirty="0" smtClean="0"/>
              <a:t>souladu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400" dirty="0" smtClean="0"/>
              <a:t>vnitřní </a:t>
            </a:r>
            <a:r>
              <a:rPr lang="cs-CZ" sz="1400" dirty="0" smtClean="0"/>
              <a:t>pravidla </a:t>
            </a:r>
            <a:r>
              <a:rPr lang="cs-CZ" sz="1400" dirty="0" smtClean="0"/>
              <a:t>chování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400" dirty="0" smtClean="0"/>
              <a:t>dohodnutá </a:t>
            </a:r>
            <a:r>
              <a:rPr lang="cs-CZ" sz="1400" dirty="0" smtClean="0"/>
              <a:t>úroveň výkonnosti</a:t>
            </a:r>
            <a:endParaRPr lang="cs-CZ" sz="1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 smtClean="0"/>
              <a:t>Mezinárodní rámec pro ověřovací </a:t>
            </a:r>
            <a:r>
              <a:rPr lang="cs-CZ" b="1" dirty="0" smtClean="0"/>
              <a:t>zakázky </a:t>
            </a:r>
            <a:endParaRPr lang="pl-PL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1369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i="1" dirty="0" smtClean="0"/>
              <a:t>3. Vhodná kritéria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cs-CZ" sz="2000" i="1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000" dirty="0" smtClean="0"/>
              <a:t>musí </a:t>
            </a:r>
            <a:r>
              <a:rPr lang="cs-CZ" sz="2000" dirty="0" smtClean="0"/>
              <a:t>dosahovat </a:t>
            </a:r>
            <a:r>
              <a:rPr lang="cs-CZ" sz="2000" i="1" dirty="0" smtClean="0"/>
              <a:t>relevance</a:t>
            </a:r>
            <a:r>
              <a:rPr lang="cs-CZ" sz="2000" i="1" dirty="0" smtClean="0"/>
              <a:t>, úplnosti, spolehlivosti, nestrannosti a srozumitelnosti </a:t>
            </a:r>
            <a:endParaRPr lang="cs-CZ" sz="2000" i="1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endParaRPr lang="cs-CZ" sz="2000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000" dirty="0" smtClean="0"/>
              <a:t>musí </a:t>
            </a:r>
            <a:r>
              <a:rPr lang="cs-CZ" sz="2000" dirty="0" smtClean="0"/>
              <a:t>být k dispozici předpokládaným uživatelům, aby porozuměli předmětu zakázky a jeho hodnocení</a:t>
            </a:r>
            <a:endParaRPr lang="cs-CZ" sz="20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 smtClean="0"/>
              <a:t>Mezinárodní rámec pro ověřovací </a:t>
            </a:r>
            <a:r>
              <a:rPr lang="cs-CZ" b="1" dirty="0" smtClean="0"/>
              <a:t>zakázky </a:t>
            </a:r>
            <a:endParaRPr lang="pl-PL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1369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i="1" dirty="0" smtClean="0"/>
              <a:t>4. Dostatečné </a:t>
            </a:r>
            <a:r>
              <a:rPr lang="cs-CZ" sz="2000" i="1" dirty="0" smtClean="0"/>
              <a:t>množství vhodných </a:t>
            </a:r>
            <a:r>
              <a:rPr lang="cs-CZ" sz="2000" i="1" dirty="0" smtClean="0"/>
              <a:t>důkazů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cs-CZ" sz="2000" i="1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000" dirty="0" smtClean="0"/>
              <a:t>Dostatečnost </a:t>
            </a:r>
            <a:r>
              <a:rPr lang="cs-CZ" sz="2000" dirty="0" smtClean="0"/>
              <a:t>je měřítkem </a:t>
            </a:r>
            <a:r>
              <a:rPr lang="cs-CZ" sz="2000" i="1" dirty="0" smtClean="0"/>
              <a:t>kvantity</a:t>
            </a:r>
            <a:r>
              <a:rPr lang="cs-CZ" sz="2000" dirty="0" smtClean="0"/>
              <a:t> </a:t>
            </a:r>
            <a:r>
              <a:rPr lang="cs-CZ" sz="2000" dirty="0" smtClean="0"/>
              <a:t>důkazů, vhodnost </a:t>
            </a:r>
            <a:r>
              <a:rPr lang="cs-CZ" sz="2000" dirty="0" smtClean="0"/>
              <a:t>je </a:t>
            </a:r>
            <a:r>
              <a:rPr lang="cs-CZ" sz="2000" dirty="0" smtClean="0"/>
              <a:t>měřítkem </a:t>
            </a:r>
            <a:r>
              <a:rPr lang="cs-CZ" sz="2000" i="1" dirty="0" smtClean="0"/>
              <a:t>kvality</a:t>
            </a:r>
            <a:r>
              <a:rPr lang="cs-CZ" sz="2000" dirty="0" smtClean="0"/>
              <a:t> důkazů, tj. jejich relevance a spolehlivosti</a:t>
            </a:r>
            <a:r>
              <a:rPr lang="cs-CZ" sz="2000" dirty="0" smtClean="0"/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endParaRPr lang="cs-CZ" sz="2000" i="1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endParaRPr lang="cs-CZ" sz="2000" i="1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cs-CZ" sz="20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 smtClean="0"/>
              <a:t>Mezinárodní rámec pro ověřovací </a:t>
            </a:r>
            <a:r>
              <a:rPr lang="cs-CZ" b="1" dirty="0" smtClean="0"/>
              <a:t>zakázky </a:t>
            </a:r>
            <a:endParaRPr lang="pl-PL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1369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i="1" dirty="0" smtClean="0"/>
              <a:t>5. Písemná </a:t>
            </a:r>
            <a:r>
              <a:rPr lang="cs-CZ" sz="2000" i="1" dirty="0" smtClean="0"/>
              <a:t>zpráva o </a:t>
            </a:r>
            <a:r>
              <a:rPr lang="cs-CZ" sz="2000" i="1" dirty="0" smtClean="0"/>
              <a:t>ověření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o</a:t>
            </a:r>
            <a:r>
              <a:rPr lang="cs-CZ" dirty="0" smtClean="0"/>
              <a:t>dborník vyhotovuje písemnou zprávu obsahující závěr vyjadřující míru jistoty informací o předmětu zakázky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v</a:t>
            </a:r>
            <a:r>
              <a:rPr lang="cs-CZ" dirty="0" smtClean="0"/>
              <a:t> zakázce poskytující </a:t>
            </a:r>
            <a:r>
              <a:rPr lang="cs-CZ" i="1" dirty="0" smtClean="0"/>
              <a:t>přiměřenou jistotu </a:t>
            </a:r>
            <a:r>
              <a:rPr lang="cs-CZ" dirty="0" smtClean="0"/>
              <a:t>vyjadřuje odborník závěr v kladné formě, např. „Podle našeho názoru je …….. ve všech významných ohledech“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v</a:t>
            </a:r>
            <a:r>
              <a:rPr lang="cs-CZ" dirty="0" smtClean="0"/>
              <a:t> zakázce poskytující </a:t>
            </a:r>
            <a:r>
              <a:rPr lang="cs-CZ" i="1" dirty="0" smtClean="0"/>
              <a:t>omezenou jistotu </a:t>
            </a:r>
            <a:r>
              <a:rPr lang="cs-CZ" dirty="0" smtClean="0"/>
              <a:t>vyjadřuje odborník závěr v záporné formě, např. „…… nezjistili jsme nic, z čehož bychom se mohli domnívat, že …. není ve všech významných ohledech ……..“. 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z</a:t>
            </a:r>
            <a:r>
              <a:rPr lang="cs-CZ" dirty="0" smtClean="0"/>
              <a:t>ákladní náležitosti zpráv o ověření obsahují standardy ISA, ISRE a ISAE</a:t>
            </a:r>
            <a:endParaRPr lang="cs-CZ" i="1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cs-CZ" sz="20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800" b="1" dirty="0" smtClean="0"/>
              <a:t>Mezinárodní auditorské standardy ISA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při auditu historických finančních informací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Mezinárodní pokyny pro auditorskou praxi (IAPS)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Cíl</a:t>
            </a:r>
            <a:r>
              <a:rPr lang="cs-CZ" dirty="0" smtClean="0"/>
              <a:t>:  </a:t>
            </a:r>
            <a:r>
              <a:rPr lang="cs-CZ" i="1" dirty="0" smtClean="0"/>
              <a:t>umožnit auditorovi vyjádřit názor, zda je účetní závěrka sestavena ve všech významných ohledech v souladu s příslušným rámcem účetního výkaznictví, přiměřená jistota.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800" b="1" dirty="0" smtClean="0"/>
              <a:t>Mezinárodní standardy pro prověrky (ISRE)</a:t>
            </a:r>
            <a:endParaRPr lang="cs-CZ" sz="28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 smtClean="0"/>
              <a:t>prověřování historických finančních </a:t>
            </a:r>
            <a:r>
              <a:rPr lang="cs-CZ" dirty="0" smtClean="0"/>
              <a:t>informací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interpretační </a:t>
            </a:r>
            <a:r>
              <a:rPr lang="cs-CZ" dirty="0" smtClean="0"/>
              <a:t>vodítka a praktická pomoc pro profesionální účetní při uplatňování ISRE jsou vydávány Mezinárodní pokyny pro praxi v prověrkách (</a:t>
            </a:r>
            <a:r>
              <a:rPr lang="cs-CZ" dirty="0" smtClean="0"/>
              <a:t>IREPS)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Cílem prověrky účetní </a:t>
            </a:r>
            <a:r>
              <a:rPr lang="cs-CZ" b="1" dirty="0" smtClean="0"/>
              <a:t>závěrky</a:t>
            </a:r>
            <a:r>
              <a:rPr lang="cs-CZ" dirty="0" smtClean="0"/>
              <a:t>: </a:t>
            </a:r>
            <a:r>
              <a:rPr lang="cs-CZ" i="1" dirty="0" smtClean="0"/>
              <a:t>umožnit odborníkovi konstatovat, zda si na základě postupů, které neposkytují veškeré důkazní informace potřebné při auditu, povšiml jakékoli skutečnosti, která by ho vedla k domněnce, že účetní závěrka není sestavena, ve všech významných ohledech, v souladu se stanoveným rámcem pro finanční výkaznictví (záporná jistota).</a:t>
            </a:r>
            <a:endParaRPr lang="pl-PL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800" b="1" dirty="0" smtClean="0"/>
              <a:t>Mezinárodní standardy pro prověrky (ISRE)</a:t>
            </a:r>
            <a:endParaRPr lang="cs-CZ" sz="28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prověrka </a:t>
            </a:r>
            <a:r>
              <a:rPr lang="cs-CZ" dirty="0" smtClean="0"/>
              <a:t>poskytuje střední míru jistoty, že informace, které byly předmětem prověrky, neobsahují žádné významné nesprávnosti, což je vyjádřeno formou negativního </a:t>
            </a:r>
            <a:r>
              <a:rPr lang="cs-CZ" dirty="0" smtClean="0"/>
              <a:t>ujištění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existuje </a:t>
            </a:r>
            <a:r>
              <a:rPr lang="cs-CZ" dirty="0" smtClean="0"/>
              <a:t>větší riziko neodhalení nesprávností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 smtClean="0"/>
              <a:t>Mezinárodní</a:t>
            </a:r>
            <a:r>
              <a:rPr lang="cs-CZ" sz="3000" dirty="0" smtClean="0">
                <a:solidFill>
                  <a:schemeClr val="bg1"/>
                </a:solidFill>
              </a:rPr>
              <a:t> </a:t>
            </a:r>
            <a:r>
              <a:rPr lang="cs-CZ" sz="3000" b="1" dirty="0" smtClean="0"/>
              <a:t>auditorské standardy</a:t>
            </a:r>
            <a:endParaRPr lang="cs-CZ" altLang="cs-CZ" sz="30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  <p:sp>
        <p:nvSpPr>
          <p:cNvPr id="7" name="Obdélník 6"/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  <p:sp>
        <p:nvSpPr>
          <p:cNvPr id="8" name="Obdélník 7"/>
          <p:cNvSpPr/>
          <p:nvPr/>
        </p:nvSpPr>
        <p:spPr>
          <a:xfrm>
            <a:off x="251520" y="771550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/>
            <a:r>
              <a:rPr lang="cs-CZ" b="1" i="1" dirty="0" smtClean="0"/>
              <a:t>MEZINÁRODNÍM STANDARDY PRO ŘÍZENÍ KVALITY, AUDIT, </a:t>
            </a:r>
          </a:p>
          <a:p>
            <a:pPr marL="285750" indent="-285750" algn="ctr"/>
            <a:r>
              <a:rPr lang="cs-CZ" b="1" i="1" dirty="0" smtClean="0"/>
              <a:t>PROVĚRKY, OSTATNÍ OVĚŘOVACÍ ZAKÁZKY A SOUVISEJÍCÍ</a:t>
            </a:r>
          </a:p>
          <a:p>
            <a:pPr marL="285750" indent="-285750" algn="ctr"/>
            <a:r>
              <a:rPr lang="cs-CZ" b="1" i="1" dirty="0" smtClean="0"/>
              <a:t>SLUŽBY</a:t>
            </a:r>
          </a:p>
          <a:p>
            <a:pPr marL="285750" indent="-285750"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Mezinárodní </a:t>
            </a:r>
            <a:r>
              <a:rPr lang="pl-PL" dirty="0" smtClean="0"/>
              <a:t>auditorské a ověřovací standardy IAASB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Mezinárodní rámec pro ověřovací </a:t>
            </a:r>
            <a:r>
              <a:rPr lang="pl-PL" dirty="0" smtClean="0"/>
              <a:t>zakázky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Mezinárodní auditorské standardy ISA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Mezinárodní </a:t>
            </a:r>
            <a:r>
              <a:rPr lang="pl-PL" dirty="0" smtClean="0"/>
              <a:t>standardy pro prověrky ISRE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Mezinárodní standardy pro ověřovací zakázky ISAE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Mezinárodní standardy pro související služby ISRS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Mezinárodní standardy pro řízení kvality ISQC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další standardy přijaté KAČR – standard č. 52 </a:t>
            </a:r>
            <a:r>
              <a:rPr lang="cs-CZ" dirty="0" smtClean="0"/>
              <a:t>Přezkoumání hospodaření územních samosprávných celků a standard č. 56 Ověřování zprávy o vztazích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333481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800" b="1" dirty="0" smtClean="0"/>
              <a:t>Mezinárodní standardy pro prověrky (ISRE)</a:t>
            </a:r>
            <a:endParaRPr lang="cs-CZ" sz="28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 postupům </a:t>
            </a:r>
            <a:r>
              <a:rPr lang="cs-CZ" dirty="0" smtClean="0"/>
              <a:t>používaných při prověrce účetní závěrky patří zejména: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získání </a:t>
            </a:r>
            <a:r>
              <a:rPr lang="cs-CZ" dirty="0" smtClean="0"/>
              <a:t>přehledu o podnikatelské činnosti účetní jednotky a o odvětví, ve kterém tato </a:t>
            </a:r>
            <a:r>
              <a:rPr lang="cs-CZ" dirty="0" smtClean="0"/>
              <a:t>působí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dotazování </a:t>
            </a:r>
            <a:r>
              <a:rPr lang="cs-CZ" dirty="0" smtClean="0"/>
              <a:t>na účetní zásady a postupy, </a:t>
            </a:r>
            <a:r>
              <a:rPr lang="cs-CZ" dirty="0" err="1" smtClean="0"/>
              <a:t>postupy</a:t>
            </a:r>
            <a:r>
              <a:rPr lang="cs-CZ" dirty="0" smtClean="0"/>
              <a:t> uplatňované účetní jednotkou při evidenci transakcí, při přípravě účetní závěrky, na veškerá závažná tvrzení uvedená v účetní závěrce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analytické </a:t>
            </a:r>
            <a:r>
              <a:rPr lang="cs-CZ" dirty="0" smtClean="0"/>
              <a:t>postupy týkající se účetních závěrek, porovnávání účetních závěrek se závěrkami za minulá období, s předpokládanými výsledky a očekávanou finanční </a:t>
            </a:r>
            <a:r>
              <a:rPr lang="cs-CZ" dirty="0" smtClean="0"/>
              <a:t>pozicí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získání </a:t>
            </a:r>
            <a:r>
              <a:rPr lang="cs-CZ" dirty="0" smtClean="0"/>
              <a:t>zpráv od jiných odborníků, kteří prováděli audit nebo prověrku účetních závěrek složek účetní jednotky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600" b="1" dirty="0" smtClean="0"/>
              <a:t>Mezinárodní </a:t>
            </a:r>
            <a:r>
              <a:rPr lang="cs-CZ" sz="2600" b="1" dirty="0" smtClean="0"/>
              <a:t>standardy pro ověřovací zakázky </a:t>
            </a:r>
            <a:r>
              <a:rPr lang="cs-CZ" sz="2600" b="1" dirty="0" smtClean="0"/>
              <a:t>ISAE</a:t>
            </a:r>
            <a:endParaRPr lang="cs-CZ" sz="26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uplatňují se při </a:t>
            </a:r>
            <a:r>
              <a:rPr lang="cs-CZ" dirty="0" smtClean="0"/>
              <a:t>ověřovacích zakázkách, které nejsou auditem ani prověrkami historických finančních </a:t>
            </a:r>
            <a:r>
              <a:rPr lang="cs-CZ" dirty="0" smtClean="0"/>
              <a:t>informací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interpretační </a:t>
            </a:r>
            <a:r>
              <a:rPr lang="cs-CZ" dirty="0" smtClean="0"/>
              <a:t>vodítka a praktická pomoc pro profesionální účetní jsou vydávány Mezinárodní pokyny pro praxi v ověřovacích zakázkách (IAEPS</a:t>
            </a:r>
            <a:r>
              <a:rPr lang="cs-CZ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dva typy ověřovacích zakázek, které nejsou auditem ani prověrkami historických finančních informací. Podle jistoty ověření sdělované závěrem se rozlišují</a:t>
            </a:r>
            <a:r>
              <a:rPr lang="cs-CZ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zakázky </a:t>
            </a:r>
            <a:r>
              <a:rPr lang="cs-CZ" dirty="0" smtClean="0"/>
              <a:t>poskytující </a:t>
            </a:r>
            <a:r>
              <a:rPr lang="cs-CZ" b="1" dirty="0" smtClean="0"/>
              <a:t>přiměřenou jistotu</a:t>
            </a:r>
            <a:r>
              <a:rPr lang="cs-CZ" dirty="0" smtClean="0"/>
              <a:t>, kdy závěr je sdělován pozitivním </a:t>
            </a:r>
            <a:r>
              <a:rPr lang="cs-CZ" dirty="0" smtClean="0"/>
              <a:t>ujištěním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zakázky </a:t>
            </a:r>
            <a:r>
              <a:rPr lang="cs-CZ" dirty="0" smtClean="0"/>
              <a:t>poskytující </a:t>
            </a:r>
            <a:r>
              <a:rPr lang="cs-CZ" b="1" dirty="0" smtClean="0"/>
              <a:t>omezenou jistotu</a:t>
            </a:r>
            <a:r>
              <a:rPr lang="cs-CZ" dirty="0" smtClean="0"/>
              <a:t>, kdy v důsledku omezenějšího shromažďování důkazních informací je dosažena menší míra jistoty, a proto je závěr vyjádřen negativní formou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600" b="1" dirty="0" smtClean="0"/>
              <a:t>Mezinárodní </a:t>
            </a:r>
            <a:r>
              <a:rPr lang="cs-CZ" sz="2600" b="1" dirty="0" smtClean="0"/>
              <a:t>standardy pro ověřovací zakázky </a:t>
            </a:r>
            <a:r>
              <a:rPr lang="cs-CZ" sz="2600" b="1" dirty="0" smtClean="0"/>
              <a:t>ISAE</a:t>
            </a:r>
            <a:endParaRPr lang="cs-CZ" sz="26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 </a:t>
            </a:r>
            <a:r>
              <a:rPr lang="cs-CZ" dirty="0" smtClean="0"/>
              <a:t>tyto zakázky se nevztahují standardy ISA a ISRE, </a:t>
            </a:r>
            <a:r>
              <a:rPr lang="cs-CZ" dirty="0" smtClean="0"/>
              <a:t>mohou </a:t>
            </a:r>
            <a:r>
              <a:rPr lang="cs-CZ" dirty="0" smtClean="0"/>
              <a:t>být použity jako </a:t>
            </a:r>
            <a:r>
              <a:rPr lang="cs-CZ" dirty="0" smtClean="0"/>
              <a:t>pomůcky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odborník </a:t>
            </a:r>
            <a:r>
              <a:rPr lang="cs-CZ" dirty="0" smtClean="0"/>
              <a:t>přijme ověřovací zakázku pouze v případě, že za předmět zakázky neodpovídají ani předpokládaní uživatelé ani odborník sám, a dále v případě, že není v rozporu s požadavky Etického kodexu a standardy ISAE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600" b="1" dirty="0" smtClean="0"/>
              <a:t>Mezinárodní </a:t>
            </a:r>
            <a:r>
              <a:rPr lang="cs-CZ" sz="2600" b="1" dirty="0" smtClean="0"/>
              <a:t>standardy pro ověřovací zakázky </a:t>
            </a:r>
            <a:r>
              <a:rPr lang="cs-CZ" sz="2600" b="1" dirty="0" smtClean="0"/>
              <a:t>ISAE</a:t>
            </a:r>
            <a:endParaRPr lang="cs-CZ" sz="26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843559"/>
            <a:ext cx="835292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Požadavky na obsah zprávy o ověření: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 smtClean="0"/>
              <a:t>určení </a:t>
            </a:r>
            <a:r>
              <a:rPr lang="cs-CZ" sz="1600" dirty="0" smtClean="0"/>
              <a:t>a popis předmětných informací nebo předmětu zakázky </a:t>
            </a:r>
            <a:endParaRPr lang="cs-CZ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 smtClean="0"/>
              <a:t>určení </a:t>
            </a:r>
            <a:r>
              <a:rPr lang="cs-CZ" sz="1600" dirty="0" smtClean="0"/>
              <a:t>kritérií, na základě kterých byla zakázka vyhodnocena z důvodu, aby předpokládaní uživatelé porozuměli východiskům, na nichž je závěr odborníka založen </a:t>
            </a:r>
            <a:endParaRPr lang="cs-CZ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 smtClean="0"/>
              <a:t>popis </a:t>
            </a:r>
            <a:r>
              <a:rPr lang="cs-CZ" sz="1600" dirty="0" smtClean="0"/>
              <a:t>případného důležitého přirozeného omezení souvisejícího s hodnocením nebo oceněním předmětu zakázky na základě daných kritérií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 smtClean="0"/>
              <a:t>prohlášení </a:t>
            </a:r>
            <a:r>
              <a:rPr lang="cs-CZ" sz="1600" dirty="0" smtClean="0"/>
              <a:t>omezující použití zprávy o ověření na určité předpokládané uživatele </a:t>
            </a:r>
            <a:r>
              <a:rPr lang="cs-CZ" sz="1600" dirty="0" smtClean="0"/>
              <a:t>nebo účely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 smtClean="0"/>
              <a:t>identifikace </a:t>
            </a:r>
            <a:r>
              <a:rPr lang="cs-CZ" sz="1600" dirty="0" smtClean="0"/>
              <a:t>odpovědné strany a vymezení odpovědnosti odpovědné strany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odborníka </a:t>
            </a:r>
            <a:endParaRPr lang="cs-CZ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 smtClean="0"/>
              <a:t>prohlášení </a:t>
            </a:r>
            <a:r>
              <a:rPr lang="cs-CZ" sz="1600" dirty="0" smtClean="0"/>
              <a:t>o provedení zakázky v souladu se standardy ISAE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 smtClean="0"/>
              <a:t>přehled </a:t>
            </a:r>
            <a:r>
              <a:rPr lang="cs-CZ" sz="1600" dirty="0" smtClean="0"/>
              <a:t>provedených prací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 smtClean="0"/>
              <a:t>závěr </a:t>
            </a:r>
            <a:r>
              <a:rPr lang="cs-CZ" sz="1600" dirty="0" smtClean="0"/>
              <a:t>odborníka vyjádřený formou vhodnou pro zakázku poskytující přiměřenou jistotu, nebo pro zakázku poskytující omezenou jistotu a v případech, kdy závěr (výrok) odborníka je jiný než bez výhrady i jasný popis veškerých důvodů</a:t>
            </a:r>
            <a:endParaRPr lang="pl-PL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800" b="1" dirty="0" smtClean="0"/>
              <a:t>Mezinárodní standardy pro související služby </a:t>
            </a:r>
            <a:r>
              <a:rPr lang="cs-CZ" sz="2800" b="1" dirty="0" smtClean="0"/>
              <a:t>ISRS</a:t>
            </a:r>
            <a:endParaRPr lang="cs-CZ" sz="26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843559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uplatňují se </a:t>
            </a:r>
            <a:r>
              <a:rPr lang="cs-CZ" dirty="0" smtClean="0"/>
              <a:t>při kompilačních zakázkách, při zakázkách s uplatněním odsouhlasených postupů a dále při zakázkách s poskytováním informačních a dalších souvisejících služeb podle specifikace </a:t>
            </a:r>
            <a:r>
              <a:rPr lang="cs-CZ" dirty="0" smtClean="0"/>
              <a:t>IAASB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interpretační </a:t>
            </a:r>
            <a:r>
              <a:rPr lang="cs-CZ" dirty="0" smtClean="0"/>
              <a:t>vodítka a praktická pomoc pro profesionální účetní jsou vydávány Mezinárodní pokyny pro praxi v souvisejících službách (IRSPS)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800" b="1" dirty="0" smtClean="0"/>
              <a:t>Mezinárodní standardy pro související služby </a:t>
            </a:r>
            <a:r>
              <a:rPr lang="cs-CZ" sz="2800" b="1" dirty="0" smtClean="0"/>
              <a:t>ISRS</a:t>
            </a:r>
            <a:endParaRPr lang="cs-CZ" sz="26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843558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Souvisejícími službami se rozumí auditorem prováděné dohodnuté </a:t>
            </a:r>
            <a:r>
              <a:rPr lang="cs-CZ" dirty="0" smtClean="0"/>
              <a:t>postupy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s finančními </a:t>
            </a:r>
            <a:r>
              <a:rPr lang="cs-CZ" dirty="0" smtClean="0"/>
              <a:t>informacemi týkající se jednotlivých položek účetních dat </a:t>
            </a:r>
            <a:r>
              <a:rPr lang="cs-CZ" dirty="0" smtClean="0"/>
              <a:t>např</a:t>
            </a:r>
            <a:r>
              <a:rPr lang="cs-CZ" dirty="0" smtClean="0"/>
              <a:t>. závazků, pohledávek, nákupů od spřízněných stran a tržeb a zisků v odvětví podnikání dané účetní </a:t>
            </a:r>
            <a:r>
              <a:rPr lang="cs-CZ" dirty="0" smtClean="0"/>
              <a:t>jednotky,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položek </a:t>
            </a:r>
            <a:r>
              <a:rPr lang="cs-CZ" dirty="0" smtClean="0"/>
              <a:t>určitého finančního výkazu </a:t>
            </a:r>
            <a:r>
              <a:rPr lang="cs-CZ" dirty="0" smtClean="0"/>
              <a:t>např</a:t>
            </a:r>
            <a:r>
              <a:rPr lang="cs-CZ" dirty="0" smtClean="0"/>
              <a:t>. </a:t>
            </a:r>
            <a:r>
              <a:rPr lang="cs-CZ" dirty="0" smtClean="0"/>
              <a:t>rozvahy </a:t>
            </a:r>
            <a:r>
              <a:rPr lang="cs-CZ" dirty="0" smtClean="0"/>
              <a:t>nebo i úplné účetní </a:t>
            </a:r>
            <a:r>
              <a:rPr lang="cs-CZ" dirty="0" smtClean="0"/>
              <a:t>závěrky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Těmito </a:t>
            </a:r>
            <a:r>
              <a:rPr lang="cs-CZ" dirty="0" smtClean="0"/>
              <a:t>službami mohou být i zakázky týkající se informací jiných než </a:t>
            </a:r>
            <a:r>
              <a:rPr lang="cs-CZ" dirty="0" smtClean="0"/>
              <a:t>finančních –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smtClean="0"/>
              <a:t>v případě, že auditor má dostatečné znalosti o dané problematice a existují přiměřená kritéria jako východisko pro zjištěné skutečnosti.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800" b="1" dirty="0" smtClean="0"/>
              <a:t>Mezinárodní standardy pro související služby </a:t>
            </a:r>
            <a:r>
              <a:rPr lang="cs-CZ" sz="2800" b="1" dirty="0" smtClean="0"/>
              <a:t>ISRS</a:t>
            </a:r>
            <a:endParaRPr lang="cs-CZ" sz="26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843558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Cílem </a:t>
            </a:r>
            <a:r>
              <a:rPr lang="cs-CZ" sz="2400" dirty="0" smtClean="0"/>
              <a:t>dohodnutých postupů je, aby auditor provedl vybrané postupy používané při auditu, jejichž rozsah odsouhlasí s účetní jednotkou, popřípadě s další zainteresovanou třetí stranou, a aby o zjištěních informoval ve zprávě o věcných </a:t>
            </a:r>
            <a:r>
              <a:rPr lang="cs-CZ" sz="2400" dirty="0" smtClean="0"/>
              <a:t>poznatcích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Auditor předkládá </a:t>
            </a:r>
            <a:r>
              <a:rPr lang="cs-CZ" sz="2400" b="1" dirty="0" smtClean="0"/>
              <a:t>zprávu o věcných poznatcích </a:t>
            </a:r>
            <a:r>
              <a:rPr lang="cs-CZ" sz="2400" dirty="0" smtClean="0"/>
              <a:t>z </a:t>
            </a:r>
            <a:r>
              <a:rPr lang="cs-CZ" sz="2400" dirty="0" smtClean="0"/>
              <a:t>dohodnutých postupů, nevyjadřuje žádnou </a:t>
            </a:r>
            <a:r>
              <a:rPr lang="cs-CZ" sz="2400" dirty="0" smtClean="0"/>
              <a:t>jistotu</a:t>
            </a: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800" b="1" dirty="0" smtClean="0"/>
              <a:t>Mezinárodní </a:t>
            </a:r>
            <a:r>
              <a:rPr lang="cs-CZ" sz="2800" b="1" dirty="0" smtClean="0"/>
              <a:t>standardy pro řízení kvality </a:t>
            </a:r>
            <a:r>
              <a:rPr lang="cs-CZ" sz="2800" b="1" dirty="0" smtClean="0"/>
              <a:t>ISQC</a:t>
            </a:r>
            <a:endParaRPr lang="cs-CZ" sz="26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843558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Uplatňují se u </a:t>
            </a:r>
            <a:r>
              <a:rPr lang="cs-CZ" sz="2400" dirty="0" smtClean="0"/>
              <a:t>veškerých služeb spadajících do působnosti zakázkových standardů </a:t>
            </a:r>
            <a:r>
              <a:rPr lang="cs-CZ" sz="2400" dirty="0" smtClean="0"/>
              <a:t>IAASB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Auditor předkládá </a:t>
            </a:r>
            <a:r>
              <a:rPr lang="cs-CZ" sz="2400" b="1" dirty="0" smtClean="0"/>
              <a:t>zprávu o věcných poznatcích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dirty="0" smtClean="0"/>
              <a:t>z </a:t>
            </a:r>
            <a:r>
              <a:rPr lang="cs-CZ" sz="2400" dirty="0" smtClean="0"/>
              <a:t>dohodnutých postupů, nevyjadřuje žádnou </a:t>
            </a:r>
            <a:r>
              <a:rPr lang="cs-CZ" sz="2400" dirty="0" smtClean="0"/>
              <a:t>jistotu</a:t>
            </a: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800" b="1" dirty="0" smtClean="0"/>
              <a:t>Mezinárodní </a:t>
            </a:r>
            <a:r>
              <a:rPr lang="cs-CZ" sz="2800" b="1" dirty="0" smtClean="0"/>
              <a:t>standardy pro řízení kvality </a:t>
            </a:r>
            <a:r>
              <a:rPr lang="cs-CZ" sz="2800" b="1" dirty="0" smtClean="0"/>
              <a:t>ISQC</a:t>
            </a:r>
            <a:endParaRPr lang="cs-CZ" sz="26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843558"/>
            <a:ext cx="8496944" cy="3165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společnosti </a:t>
            </a:r>
            <a:r>
              <a:rPr lang="cs-CZ" sz="2400" dirty="0" smtClean="0"/>
              <a:t>mají povinnost vytvořit takový systém řízení kvality, který poskytne přiměřenou jistotu, že společnost i její pracovníci dodržují odborné předpisy, regulační a právní předpisy a že zprávy vydávané společností nebo partnery odpovědnými za zakázku jsou přiměřené daným okolnostem</a:t>
            </a: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2800" b="1" dirty="0" smtClean="0"/>
              <a:t>Mezinárodní </a:t>
            </a:r>
            <a:r>
              <a:rPr lang="cs-CZ" sz="2800" b="1" dirty="0" smtClean="0"/>
              <a:t>standardy pro řízení kvality </a:t>
            </a:r>
            <a:r>
              <a:rPr lang="cs-CZ" sz="2800" b="1" dirty="0" smtClean="0"/>
              <a:t>ISQC</a:t>
            </a:r>
            <a:endParaRPr lang="cs-CZ" sz="26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843558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Standard podrobně vymezuje jednotlivé prvky systému řízení kvality společnosti, kterými jsou: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743200" lvl="5" indent="-457200">
              <a:buFont typeface="+mj-lt"/>
              <a:buAutoNum type="arabicPeriod"/>
            </a:pPr>
            <a:r>
              <a:rPr lang="cs-CZ" sz="2400" dirty="0" smtClean="0"/>
              <a:t>odpovědnost </a:t>
            </a:r>
            <a:r>
              <a:rPr lang="cs-CZ" sz="2400" dirty="0" smtClean="0"/>
              <a:t>vedení společnosti za kvalitu </a:t>
            </a:r>
            <a:endParaRPr lang="cs-CZ" sz="2400" dirty="0" smtClean="0"/>
          </a:p>
          <a:p>
            <a:pPr marL="2743200" lvl="5" indent="-457200">
              <a:buFont typeface="+mj-lt"/>
              <a:buAutoNum type="arabicPeriod"/>
            </a:pPr>
            <a:r>
              <a:rPr lang="cs-CZ" sz="2400" dirty="0" smtClean="0"/>
              <a:t>etické </a:t>
            </a:r>
            <a:r>
              <a:rPr lang="cs-CZ" sz="2400" dirty="0" smtClean="0"/>
              <a:t>požadavky </a:t>
            </a:r>
          </a:p>
          <a:p>
            <a:pPr marL="2743200" lvl="5" indent="-457200">
              <a:buFont typeface="+mj-lt"/>
              <a:buAutoNum type="arabicPeriod"/>
            </a:pPr>
            <a:r>
              <a:rPr lang="cs-CZ" sz="2400" dirty="0" smtClean="0"/>
              <a:t>přijetí </a:t>
            </a:r>
            <a:r>
              <a:rPr lang="cs-CZ" sz="2400" dirty="0" smtClean="0"/>
              <a:t>a pokračování vztahů s klientem a zvláštní zakázky </a:t>
            </a:r>
            <a:endParaRPr lang="cs-CZ" sz="2400" dirty="0" smtClean="0"/>
          </a:p>
          <a:p>
            <a:pPr marL="2743200" lvl="5" indent="-457200">
              <a:buFont typeface="+mj-lt"/>
              <a:buAutoNum type="arabicPeriod"/>
            </a:pPr>
            <a:r>
              <a:rPr lang="cs-CZ" sz="2400" dirty="0" smtClean="0"/>
              <a:t>lidské </a:t>
            </a:r>
            <a:r>
              <a:rPr lang="cs-CZ" sz="2400" dirty="0" smtClean="0"/>
              <a:t>zdroje </a:t>
            </a:r>
            <a:endParaRPr lang="cs-CZ" sz="2400" dirty="0" smtClean="0"/>
          </a:p>
          <a:p>
            <a:pPr marL="2743200" lvl="5" indent="-457200">
              <a:buFont typeface="+mj-lt"/>
              <a:buAutoNum type="arabicPeriod"/>
            </a:pPr>
            <a:r>
              <a:rPr lang="cs-CZ" sz="2400" dirty="0" smtClean="0"/>
              <a:t>provedení </a:t>
            </a:r>
            <a:r>
              <a:rPr lang="cs-CZ" sz="2400" dirty="0" smtClean="0"/>
              <a:t>zakázky </a:t>
            </a:r>
          </a:p>
          <a:p>
            <a:pPr marL="2743200" lvl="5" indent="-457200">
              <a:buFont typeface="+mj-lt"/>
              <a:buAutoNum type="arabicPeriod"/>
            </a:pPr>
            <a:r>
              <a:rPr lang="cs-CZ" sz="2400" dirty="0" smtClean="0"/>
              <a:t>průběžné </a:t>
            </a:r>
            <a:r>
              <a:rPr lang="cs-CZ" sz="2400" dirty="0" smtClean="0"/>
              <a:t>monitorování </a:t>
            </a: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pPr marL="285750" indent="-285750"/>
            <a:r>
              <a:rPr lang="cs-CZ" sz="3000" b="1" dirty="0" smtClean="0"/>
              <a:t>Mezinárodní</a:t>
            </a:r>
            <a:r>
              <a:rPr lang="cs-CZ" sz="3000" dirty="0" smtClean="0">
                <a:solidFill>
                  <a:schemeClr val="bg1"/>
                </a:solidFill>
              </a:rPr>
              <a:t> </a:t>
            </a:r>
            <a:r>
              <a:rPr lang="cs-CZ" sz="3000" b="1" dirty="0" smtClean="0"/>
              <a:t>auditorské standardy</a:t>
            </a:r>
            <a:endParaRPr lang="cs-CZ" sz="30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hlinkClick r:id="rId3"/>
              </a:rPr>
              <a:t>Aktuální auditorské standardy - KOMORA AUDITORŮ ČESKÉ REPUBLIKY (</a:t>
            </a:r>
            <a:r>
              <a:rPr lang="cs-CZ" dirty="0" err="1" smtClean="0">
                <a:hlinkClick r:id="rId3"/>
              </a:rPr>
              <a:t>kacr.cz</a:t>
            </a:r>
            <a:r>
              <a:rPr lang="cs-CZ" dirty="0" smtClean="0">
                <a:hlinkClick r:id="rId3"/>
              </a:rPr>
              <a:t>)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xmlns="" val="360197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 smtClean="0"/>
              <a:t>Mezinárodní auditorské a ověřovací standardy IAASB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Mezinárodní federace účetních (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Federation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Accountants</a:t>
            </a:r>
            <a:r>
              <a:rPr lang="cs-CZ" dirty="0" smtClean="0"/>
              <a:t> - IFAC) se sídlem v New </a:t>
            </a:r>
            <a:r>
              <a:rPr lang="cs-CZ" dirty="0" smtClean="0"/>
              <a:t>York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Celosvětová </a:t>
            </a:r>
            <a:r>
              <a:rPr lang="cs-CZ" dirty="0" smtClean="0"/>
              <a:t>organizace sdružující příslušníky profese </a:t>
            </a:r>
            <a:r>
              <a:rPr lang="cs-CZ" dirty="0" smtClean="0"/>
              <a:t>účetních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Tvořena </a:t>
            </a:r>
            <a:r>
              <a:rPr lang="cs-CZ" dirty="0" smtClean="0"/>
              <a:t>163 členskými organizacemi ze všech částí světa, zastupujícími více než 2,5 milionů účetních provozujících veřejnou praxi a účetních působících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smtClean="0"/>
              <a:t>průmyslové a obchodní sféře i ve veřejném sektoru a v oblasti </a:t>
            </a:r>
            <a:r>
              <a:rPr lang="cs-CZ" dirty="0" smtClean="0"/>
              <a:t>vzdělávání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Cíl: </a:t>
            </a:r>
            <a:r>
              <a:rPr lang="cs-CZ" i="1" dirty="0" smtClean="0"/>
              <a:t>posilovat účetní profesi v globálním měřítku a přispívat k rozvoji silných mezinárodních ekonomik stanovováním vysoce kvalitních profesních standardů</a:t>
            </a:r>
            <a:endParaRPr lang="pl-PL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 smtClean="0"/>
              <a:t>Mezinárodní auditorské a ověřovací standardy IAASB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064896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Touto </a:t>
            </a:r>
            <a:r>
              <a:rPr lang="cs-CZ" dirty="0" smtClean="0"/>
              <a:t>federací založený Výbor pro mezinárodní auditorské a </a:t>
            </a:r>
            <a:r>
              <a:rPr lang="cs-CZ" dirty="0" err="1" smtClean="0"/>
              <a:t>ujišťovací</a:t>
            </a:r>
            <a:r>
              <a:rPr lang="cs-CZ" dirty="0" smtClean="0"/>
              <a:t> standardy (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Auditing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Assurance</a:t>
            </a:r>
            <a:r>
              <a:rPr lang="cs-CZ" dirty="0" smtClean="0"/>
              <a:t> </a:t>
            </a:r>
            <a:r>
              <a:rPr lang="cs-CZ" dirty="0" err="1" smtClean="0"/>
              <a:t>Standards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 – IAASB) vydává tzv. „zakázkové standardy“: </a:t>
            </a:r>
            <a:endParaRPr lang="cs-CZ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400" i="1" dirty="0" smtClean="0"/>
              <a:t>Mezinárodní auditorské standardy </a:t>
            </a:r>
            <a:r>
              <a:rPr lang="cs-CZ" sz="1400" dirty="0" smtClean="0"/>
              <a:t>(</a:t>
            </a:r>
            <a:r>
              <a:rPr lang="cs-CZ" sz="1400" dirty="0" smtClean="0"/>
              <a:t>ISA) - uplatňují se při </a:t>
            </a:r>
            <a:r>
              <a:rPr lang="cs-CZ" sz="1400" dirty="0" smtClean="0"/>
              <a:t>auditu historických finančních </a:t>
            </a:r>
            <a:r>
              <a:rPr lang="cs-CZ" sz="1400" dirty="0" smtClean="0"/>
              <a:t>informací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400" i="1" dirty="0" smtClean="0"/>
              <a:t>Mezinárodní </a:t>
            </a:r>
            <a:r>
              <a:rPr lang="cs-CZ" sz="1400" i="1" dirty="0" smtClean="0"/>
              <a:t>standardy pro prověrky </a:t>
            </a:r>
            <a:r>
              <a:rPr lang="cs-CZ" sz="1400" dirty="0" smtClean="0"/>
              <a:t>(</a:t>
            </a:r>
            <a:r>
              <a:rPr lang="cs-CZ" sz="1400" dirty="0" smtClean="0"/>
              <a:t>ISRE) - uplatňují se při </a:t>
            </a:r>
            <a:r>
              <a:rPr lang="cs-CZ" sz="1400" dirty="0" smtClean="0"/>
              <a:t>prověřování historických finančních </a:t>
            </a:r>
            <a:r>
              <a:rPr lang="cs-CZ" sz="1400" dirty="0" smtClean="0"/>
              <a:t>informací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400" i="1" dirty="0" smtClean="0"/>
              <a:t>Mezinárodní </a:t>
            </a:r>
            <a:r>
              <a:rPr lang="cs-CZ" sz="1400" i="1" dirty="0" smtClean="0"/>
              <a:t>standardy pro ověřovací zakázky </a:t>
            </a:r>
            <a:r>
              <a:rPr lang="cs-CZ" sz="1400" dirty="0" smtClean="0"/>
              <a:t>(</a:t>
            </a:r>
            <a:r>
              <a:rPr lang="cs-CZ" sz="1400" dirty="0" smtClean="0"/>
              <a:t>ISAE) - uplatňují se při </a:t>
            </a:r>
            <a:r>
              <a:rPr lang="cs-CZ" sz="1400" dirty="0" smtClean="0"/>
              <a:t>ověřovacích zakázkách, ve kterých jde o jiné záležitosti než o historické účetní </a:t>
            </a:r>
            <a:r>
              <a:rPr lang="cs-CZ" sz="1400" dirty="0" smtClean="0"/>
              <a:t>informace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400" i="1" dirty="0" smtClean="0"/>
              <a:t>Mezinárodní </a:t>
            </a:r>
            <a:r>
              <a:rPr lang="cs-CZ" sz="1400" i="1" dirty="0" smtClean="0"/>
              <a:t>standardy pro související služby (</a:t>
            </a:r>
            <a:r>
              <a:rPr lang="cs-CZ" sz="1400" i="1" dirty="0" smtClean="0"/>
              <a:t>ISRS</a:t>
            </a:r>
            <a:r>
              <a:rPr lang="cs-CZ" sz="1400" dirty="0" smtClean="0"/>
              <a:t>) - uplatňují se při </a:t>
            </a:r>
            <a:r>
              <a:rPr lang="cs-CZ" sz="1400" dirty="0" smtClean="0"/>
              <a:t>kompilačních zakázkách, při zakázkách s uplatněním odsouhlasených postupů a dále při zakázkách s poskytováním informačních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a </a:t>
            </a:r>
            <a:r>
              <a:rPr lang="cs-CZ" sz="1400" dirty="0" smtClean="0"/>
              <a:t>dalších souvisejících služeb podle specifikace IAASB. </a:t>
            </a:r>
            <a:endParaRPr lang="pl-PL" sz="1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 smtClean="0"/>
              <a:t>Mezinárodní auditorské a ověřovací standardy IAASB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0648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Interpretační vodítka pro ISA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000" dirty="0" smtClean="0"/>
              <a:t>Mezinárodní </a:t>
            </a:r>
            <a:r>
              <a:rPr lang="cs-CZ" sz="2000" dirty="0" smtClean="0"/>
              <a:t>pokyny pro auditorskou praxi (IAPS</a:t>
            </a:r>
            <a:r>
              <a:rPr lang="cs-CZ" sz="2000" dirty="0" smtClean="0"/>
              <a:t>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i="1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Interpretační vodítka pro </a:t>
            </a:r>
            <a:r>
              <a:rPr lang="cs-CZ" sz="2000" dirty="0" smtClean="0"/>
              <a:t>ISRE, ISAE, resp. ISRS</a:t>
            </a:r>
            <a:endParaRPr lang="cs-CZ" sz="2000" i="1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000" dirty="0" smtClean="0"/>
              <a:t>Mezinárodní pokyny pro praxi v prověrkách (</a:t>
            </a:r>
            <a:r>
              <a:rPr lang="cs-CZ" sz="2000" dirty="0" smtClean="0"/>
              <a:t>IREPS)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000" dirty="0" smtClean="0"/>
              <a:t>Mezinárodní </a:t>
            </a:r>
            <a:r>
              <a:rPr lang="cs-CZ" sz="2000" dirty="0" smtClean="0"/>
              <a:t>pokyny pro praxi v ověřovacích zakázkách (</a:t>
            </a:r>
            <a:r>
              <a:rPr lang="cs-CZ" sz="2000" dirty="0" smtClean="0"/>
              <a:t>IAEPS)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000" dirty="0" smtClean="0"/>
              <a:t>Mezinárodní </a:t>
            </a:r>
            <a:r>
              <a:rPr lang="cs-CZ" sz="2000" dirty="0" smtClean="0"/>
              <a:t>pokyny pro praxi v souvisejících službách (IRSPS)</a:t>
            </a:r>
            <a:endParaRPr lang="pl-PL" sz="20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 smtClean="0"/>
              <a:t>Mezinárodní auditorské a ověřovací standardy IAASB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Mezinárodní </a:t>
            </a:r>
            <a:r>
              <a:rPr lang="cs-CZ" sz="2000" dirty="0" smtClean="0"/>
              <a:t>standardy pro řízení kvality (ISQC) se uplatňují u veškerých služeb spadajících do působnosti zakázkových standardů </a:t>
            </a:r>
            <a:r>
              <a:rPr lang="cs-CZ" sz="2000" dirty="0" smtClean="0"/>
              <a:t>IAASB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i="1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Podle materiálů IAASB se řídí auditorské zakázky, ověřovací zakázky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a </a:t>
            </a:r>
            <a:r>
              <a:rPr lang="cs-CZ" sz="2000" dirty="0" smtClean="0"/>
              <a:t>zakázky na zajištění souvisejících služeb</a:t>
            </a:r>
            <a:endParaRPr lang="pl-PL" sz="20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pl-PL" b="1" dirty="0" smtClean="0"/>
              <a:t>Mezinárodní auditorské a ověřovací standardy IAASB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KAČR – od 1.1.2006 se ISA </a:t>
            </a:r>
            <a:r>
              <a:rPr lang="cs-CZ" sz="2000" dirty="0" smtClean="0"/>
              <a:t>staly </a:t>
            </a:r>
            <a:r>
              <a:rPr lang="cs-CZ" sz="2000" dirty="0" smtClean="0"/>
              <a:t>závaznými </a:t>
            </a:r>
            <a:r>
              <a:rPr lang="cs-CZ" sz="2000" dirty="0" smtClean="0"/>
              <a:t>profesními </a:t>
            </a:r>
            <a:r>
              <a:rPr lang="cs-CZ" sz="2000" dirty="0" smtClean="0"/>
              <a:t>standardy</a:t>
            </a:r>
            <a:endParaRPr lang="cs-CZ" sz="2000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Aplikační doložka </a:t>
            </a:r>
            <a:r>
              <a:rPr lang="cs-CZ" sz="2000" dirty="0" smtClean="0"/>
              <a:t>mezinárodního auditorského standardu (AD-ISA</a:t>
            </a:r>
            <a:r>
              <a:rPr lang="cs-CZ" sz="2000" dirty="0" smtClean="0"/>
              <a:t>) - kdy </a:t>
            </a:r>
            <a:r>
              <a:rPr lang="cs-CZ" sz="2000" dirty="0" smtClean="0"/>
              <a:t>není možné aplikovat všechny požadavky konkrétního </a:t>
            </a:r>
            <a:r>
              <a:rPr lang="cs-CZ" sz="2000" dirty="0" smtClean="0"/>
              <a:t>standardu, </a:t>
            </a:r>
            <a:r>
              <a:rPr lang="cs-CZ" sz="2000" dirty="0" smtClean="0"/>
              <a:t>výjimku ze závazné aplikace příslušného standardu nebo v případě, že legislativa </a:t>
            </a:r>
            <a:r>
              <a:rPr lang="cs-CZ" sz="2000" dirty="0" smtClean="0"/>
              <a:t>ČR stanovuje </a:t>
            </a:r>
            <a:r>
              <a:rPr lang="cs-CZ" sz="2000" dirty="0" smtClean="0"/>
              <a:t>požadavky nad rámec standardu tak, aby praxe respektovala požadavky české </a:t>
            </a:r>
            <a:r>
              <a:rPr lang="cs-CZ" sz="2000" dirty="0" smtClean="0"/>
              <a:t>legislativy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Dle </a:t>
            </a:r>
            <a:r>
              <a:rPr lang="cs-CZ" sz="2000" dirty="0" smtClean="0"/>
              <a:t>požadavku 8. směrnice statutární audity musí být prováděny v souladu s Mezinárodními standardy auditu (ISA) schválenými Komisí pro použití v </a:t>
            </a:r>
            <a:r>
              <a:rPr lang="cs-CZ" sz="2000" dirty="0" smtClean="0"/>
              <a:t>EU</a:t>
            </a:r>
            <a:endParaRPr lang="pl-PL" sz="20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pPr marL="285750" indent="-285750"/>
            <a:r>
              <a:rPr lang="cs-CZ" b="1" dirty="0" smtClean="0"/>
              <a:t>Mezinárodní rámec pro ověřovací </a:t>
            </a:r>
            <a:r>
              <a:rPr lang="cs-CZ" b="1" dirty="0" smtClean="0"/>
              <a:t>zakázky</a:t>
            </a:r>
            <a:endParaRPr lang="pl-PL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771550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Stanovuje náležitosti a cíle ověřovacích </a:t>
            </a:r>
            <a:r>
              <a:rPr lang="cs-CZ" sz="2000" dirty="0" smtClean="0"/>
              <a:t>zakázek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cs-CZ" sz="2000" i="1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Ověřovací zakázka je zakázka, v níž odborník vyjadřuje závěr s cílem zvýšit míru důvěry předpokládaných uživatelů jiných než odpovědná strana ohledně výsledku hodnocení či oceňování předmětu zakázky vůči daným kritériím.</a:t>
            </a:r>
            <a:endParaRPr lang="pl-PL" sz="20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4540</TotalTime>
  <Words>1677</Words>
  <Application>Microsoft Office PowerPoint</Application>
  <PresentationFormat>Předvádění na obrazovce (16:9)</PresentationFormat>
  <Paragraphs>249</Paragraphs>
  <Slides>30</Slides>
  <Notes>28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SLU</vt:lpstr>
      <vt:lpstr>Mezinárodní auditorské standardy </vt:lpstr>
      <vt:lpstr>Mezinárodní auditorské standardy</vt:lpstr>
      <vt:lpstr>Mezinárodní auditorské standardy</vt:lpstr>
      <vt:lpstr>Mezinárodní auditorské a ověřovací standardy IAASB </vt:lpstr>
      <vt:lpstr>Mezinárodní auditorské a ověřovací standardy IAASB </vt:lpstr>
      <vt:lpstr>Mezinárodní auditorské a ověřovací standardy IAASB </vt:lpstr>
      <vt:lpstr>Mezinárodní auditorské a ověřovací standardy IAASB </vt:lpstr>
      <vt:lpstr>Mezinárodní auditorské a ověřovací standardy IAASB </vt:lpstr>
      <vt:lpstr>Mezinárodní rámec pro ověřovací zakázky</vt:lpstr>
      <vt:lpstr>Mezinárodní rámec pro ověřovací zakázky</vt:lpstr>
      <vt:lpstr>Mezinárodní rámec pro ověřovací zakázky </vt:lpstr>
      <vt:lpstr>Mezinárodní rámec pro ověřovací zakázky </vt:lpstr>
      <vt:lpstr>Mezinárodní rámec pro ověřovací zakázky </vt:lpstr>
      <vt:lpstr>Mezinárodní rámec pro ověřovací zakázky </vt:lpstr>
      <vt:lpstr>Mezinárodní rámec pro ověřovací zakázky </vt:lpstr>
      <vt:lpstr>Mezinárodní rámec pro ověřovací zakázky </vt:lpstr>
      <vt:lpstr>Mezinárodní auditorské standardy ISA</vt:lpstr>
      <vt:lpstr>Mezinárodní standardy pro prověrky (ISRE)</vt:lpstr>
      <vt:lpstr>Mezinárodní standardy pro prověrky (ISRE)</vt:lpstr>
      <vt:lpstr>Mezinárodní standardy pro prověrky (ISRE)</vt:lpstr>
      <vt:lpstr>Mezinárodní standardy pro ověřovací zakázky ISAE</vt:lpstr>
      <vt:lpstr>Mezinárodní standardy pro ověřovací zakázky ISAE</vt:lpstr>
      <vt:lpstr>Mezinárodní standardy pro ověřovací zakázky ISAE</vt:lpstr>
      <vt:lpstr>Mezinárodní standardy pro související služby ISRS</vt:lpstr>
      <vt:lpstr>Mezinárodní standardy pro související služby ISRS</vt:lpstr>
      <vt:lpstr>Mezinárodní standardy pro související služby ISRS</vt:lpstr>
      <vt:lpstr>Mezinárodní standardy pro řízení kvality ISQC</vt:lpstr>
      <vt:lpstr>Mezinárodní standardy pro řízení kvality ISQC</vt:lpstr>
      <vt:lpstr>Mezinárodní standardy pro řízení kvality ISQC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Admin</cp:lastModifiedBy>
  <cp:revision>277</cp:revision>
  <dcterms:created xsi:type="dcterms:W3CDTF">2016-07-06T15:42:34Z</dcterms:created>
  <dcterms:modified xsi:type="dcterms:W3CDTF">2024-10-15T05:49:35Z</dcterms:modified>
</cp:coreProperties>
</file>