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421" r:id="rId3"/>
    <p:sldId id="423" r:id="rId4"/>
    <p:sldId id="503" r:id="rId5"/>
    <p:sldId id="500" r:id="rId6"/>
    <p:sldId id="504" r:id="rId7"/>
    <p:sldId id="505" r:id="rId8"/>
    <p:sldId id="511" r:id="rId9"/>
    <p:sldId id="512" r:id="rId10"/>
    <p:sldId id="513" r:id="rId11"/>
    <p:sldId id="514" r:id="rId12"/>
    <p:sldId id="515" r:id="rId13"/>
    <p:sldId id="428" r:id="rId14"/>
    <p:sldId id="431" r:id="rId15"/>
    <p:sldId id="432" r:id="rId16"/>
    <p:sldId id="435" r:id="rId17"/>
    <p:sldId id="436" r:id="rId18"/>
    <p:sldId id="437" r:id="rId19"/>
    <p:sldId id="443" r:id="rId20"/>
    <p:sldId id="445" r:id="rId21"/>
    <p:sldId id="452" r:id="rId22"/>
    <p:sldId id="468" r:id="rId23"/>
    <p:sldId id="470" r:id="rId24"/>
    <p:sldId id="517" r:id="rId25"/>
    <p:sldId id="518" r:id="rId26"/>
    <p:sldId id="519" r:id="rId27"/>
    <p:sldId id="520" r:id="rId28"/>
    <p:sldId id="521" r:id="rId29"/>
    <p:sldId id="516" r:id="rId30"/>
    <p:sldId id="480" r:id="rId31"/>
    <p:sldId id="481" r:id="rId32"/>
    <p:sldId id="489" r:id="rId33"/>
    <p:sldId id="490" r:id="rId34"/>
    <p:sldId id="491" r:id="rId35"/>
    <p:sldId id="492" r:id="rId36"/>
    <p:sldId id="493" r:id="rId37"/>
    <p:sldId id="494" r:id="rId38"/>
    <p:sldId id="495" r:id="rId39"/>
    <p:sldId id="496" r:id="rId40"/>
    <p:sldId id="499" r:id="rId41"/>
    <p:sldId id="497" r:id="rId42"/>
    <p:sldId id="498" r:id="rId43"/>
    <p:sldId id="419" r:id="rId4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1" autoAdjust="0"/>
  </p:normalViewPr>
  <p:slideViewPr>
    <p:cSldViewPr>
      <p:cViewPr varScale="1">
        <p:scale>
          <a:sx n="152" d="100"/>
          <a:sy n="152" d="100"/>
        </p:scale>
        <p:origin x="480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745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82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828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086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46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921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197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71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930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598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4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228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0790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3581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7889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24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382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5302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941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575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5567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562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8504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8831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031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100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5918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655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118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0246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622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2112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85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7187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07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46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5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16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88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ROZHODOVACÍ ÚLOHY</a:t>
            </a:r>
            <a:r>
              <a:rPr lang="cs-CZ" sz="2800" dirty="0" smtClean="0">
                <a:solidFill>
                  <a:schemeClr val="bg1"/>
                </a:solidFill>
              </a:rPr>
              <a:t/>
            </a:r>
            <a:br>
              <a:rPr lang="cs-CZ" sz="2800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</a:t>
            </a:r>
            <a:r>
              <a:rPr lang="cs-CZ" altLang="cs-CZ" b="1" dirty="0" smtClean="0"/>
              <a:t>nevyžadují </a:t>
            </a:r>
            <a:r>
              <a:rPr lang="cs-CZ" altLang="cs-CZ" b="1" dirty="0"/>
              <a:t>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Často označované jako krátkodobé rozhodovací úlohy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charakteristické tím, že  je vymezena instalovaná provozní kapacita, a ta buď </a:t>
            </a:r>
            <a:r>
              <a:rPr lang="cs-CZ" dirty="0" smtClean="0"/>
              <a:t>je, </a:t>
            </a:r>
            <a:r>
              <a:rPr lang="cs-CZ" dirty="0" smtClean="0"/>
              <a:t>nebo není plně využita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 toho vyplývá, že fixní náklady se nemění, maximální objem výroby je dán instalovanou kapacitou a u výrobků jsou známy jednotkové variabilní náklady a jednotkové ceny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Kritérium </a:t>
            </a:r>
            <a:r>
              <a:rPr lang="cs-CZ" dirty="0"/>
              <a:t>rozhodování je maximalizace absolutního zisku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Ten je dosažen při takovém objemu aktivity, kdy se přírůstkové náklady rovnají přírůstkovým výnosům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31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</a:t>
            </a:r>
            <a:r>
              <a:rPr lang="cs-CZ" altLang="cs-CZ" b="1" dirty="0" smtClean="0"/>
              <a:t>nevyžadují </a:t>
            </a:r>
            <a:r>
              <a:rPr lang="cs-CZ" altLang="cs-CZ" b="1" dirty="0"/>
              <a:t>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u="sng" dirty="0" smtClean="0"/>
              <a:t>Kritérium rozhodování: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u="sng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maximalizace absolutního zisku</a:t>
            </a:r>
          </a:p>
          <a:p>
            <a:pPr lvl="1" algn="just"/>
            <a:endParaRPr lang="cs-CZ" sz="20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Zisk = (p-</a:t>
            </a:r>
            <a:r>
              <a:rPr lang="cs-CZ" sz="2000" dirty="0" err="1" smtClean="0"/>
              <a:t>vn</a:t>
            </a:r>
            <a:r>
              <a:rPr lang="cs-CZ" sz="2000" dirty="0" smtClean="0"/>
              <a:t>) * Q - FN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elkový zisk roste, pokud jsou přírůstkové výnosy vyšší než přírůstkové </a:t>
            </a:r>
            <a:r>
              <a:rPr lang="cs-CZ" dirty="0" smtClean="0"/>
              <a:t>náklady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aximální zisk je dosažen při takovém objemu, při kterém se přírůstkové výnosy rovnají přírůstkovým nákladům a přírůstkový zisk je nulový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</a:t>
            </a:r>
            <a:r>
              <a:rPr lang="cs-CZ" altLang="cs-CZ" b="1" dirty="0" smtClean="0"/>
              <a:t>nevyžadují </a:t>
            </a:r>
            <a:r>
              <a:rPr lang="cs-CZ" altLang="cs-CZ" b="1" dirty="0"/>
              <a:t>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 </a:t>
            </a:r>
            <a:r>
              <a:rPr lang="cs-CZ" dirty="0" smtClean="0"/>
              <a:t>změna v objemu a sortimentu výkonů ovlivní výši nákladů, výnosů a zisk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úlohy se označují jako </a:t>
            </a:r>
            <a:r>
              <a:rPr lang="cs-CZ" b="1" dirty="0" smtClean="0"/>
              <a:t>úlohy CVP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náklady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Volume</a:t>
            </a:r>
            <a:r>
              <a:rPr lang="cs-CZ" dirty="0" smtClean="0"/>
              <a:t> – objem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 Profit - zisk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8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/>
              <a:t>Rozhodovací úlohy, které nevyžadují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5214" y="771550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altLang="cs-CZ" u="sng" dirty="0"/>
              <a:t>Tři typy rozhodovacích úloh vážících se k výrobní </a:t>
            </a:r>
            <a:r>
              <a:rPr lang="cs-CZ" altLang="cs-CZ" u="sng" dirty="0" smtClean="0"/>
              <a:t>kapacitě</a:t>
            </a:r>
          </a:p>
          <a:p>
            <a:pPr algn="just"/>
            <a:endParaRPr lang="cs-CZ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optimalizační úlohy – </a:t>
            </a:r>
            <a:r>
              <a:rPr lang="cs-CZ" dirty="0" smtClean="0"/>
              <a:t>cílem je založit takovou strukturu vyráběných a prodávaných výkonů, která povede k co nejlepším hodnotovým výsledkům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stanovení </a:t>
            </a:r>
            <a:r>
              <a:rPr lang="cs-CZ" b="1" dirty="0" smtClean="0"/>
              <a:t>dolního limitu ceny u doplňkového výrobku </a:t>
            </a:r>
            <a:r>
              <a:rPr lang="cs-CZ" dirty="0" smtClean="0"/>
              <a:t>při nevyužité kapacitě zejména u doplňkových výrobků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úlohy typu „buď anebo“, </a:t>
            </a:r>
            <a:r>
              <a:rPr lang="cs-CZ" dirty="0" smtClean="0"/>
              <a:t>případně v užším pojetí úlohy typu „vyrábět nebo koupit“, „pokračovat ve výrobě nebo ji zastavit“, nebo v širším pojetí úlohy vázané ke sdružené výrobě, např. zda pokračovat ve zpracování polotovaru v dalším výrobním stupni, zda vyrábět, není-li odbyt pro jeden nebo i více sdružených výrobků z daného sortimentu sdružených výrobků.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1006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/>
              <a:t>Rozhodovací úlohy, které nevyžadují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98757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Rozhodovací úlohy, které nevyžadují vklady prostředků, vycházejí z předpokladu, že instalovaná výrobní kapacita (optimální, maximální) je vymezena, přičemž se musí rozlišovat dvě základní funkce: 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instalovaná kapacita </a:t>
            </a:r>
            <a:r>
              <a:rPr lang="cs-CZ" b="1" dirty="0" smtClean="0"/>
              <a:t>není plně využita</a:t>
            </a:r>
            <a:r>
              <a:rPr lang="cs-CZ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instalovaná kapacita </a:t>
            </a:r>
            <a:r>
              <a:rPr lang="cs-CZ" b="1" dirty="0" smtClean="0"/>
              <a:t>je současně plně využita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/>
              <a:t>Rozhodovací úlohy, které nevyžadují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987574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Teoretickým východiskem je </a:t>
            </a:r>
            <a:r>
              <a:rPr lang="cs-CZ" b="1" dirty="0" smtClean="0"/>
              <a:t>vztah mezi náklady, ziskem a objemem výroby.</a:t>
            </a:r>
          </a:p>
          <a:p>
            <a:pPr algn="just"/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Kritériem rozhodování je </a:t>
            </a:r>
            <a:r>
              <a:rPr lang="cs-CZ" b="1" dirty="0" smtClean="0"/>
              <a:t>maximalizace absolutního zisku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Specifický význam mají některá neekonomická kritéria, např. některé charakteristiky s ekonomickým dopadem, které však obtížně kvantifikujeme.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0669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1800" b="1" dirty="0"/>
              <a:t>Vztah mezi náklady, objemem a ziskem (tržbami) při krátkodobém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6393" y="1275606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Bod zvratu, </a:t>
            </a:r>
            <a:r>
              <a:rPr lang="cs-CZ" dirty="0" smtClean="0"/>
              <a:t>resp. bod rentability často označovaný mezinárodní zkratkou BEP (</a:t>
            </a:r>
            <a:r>
              <a:rPr lang="cs-CZ" dirty="0" err="1" smtClean="0"/>
              <a:t>Break-Even</a:t>
            </a:r>
            <a:r>
              <a:rPr lang="cs-CZ" dirty="0" smtClean="0"/>
              <a:t> Point) odpovídá na otázku,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jaký musí být minimální objem výroby (</a:t>
            </a:r>
            <a:r>
              <a:rPr lang="cs-CZ" dirty="0" err="1" smtClean="0"/>
              <a:t>Qo</a:t>
            </a:r>
            <a:r>
              <a:rPr lang="cs-CZ" dirty="0" smtClean="0"/>
              <a:t>), aby se tržby rovnaly nákladům neboli od jakého objemu začne být firma rentabilní a začne generovat zisk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Platí vztah: F + v * </a:t>
            </a:r>
            <a:r>
              <a:rPr lang="cs-CZ" dirty="0" err="1" smtClean="0"/>
              <a:t>Qo</a:t>
            </a:r>
            <a:r>
              <a:rPr lang="cs-CZ" dirty="0" smtClean="0"/>
              <a:t> = p * </a:t>
            </a:r>
            <a:r>
              <a:rPr lang="cs-CZ" dirty="0" err="1" smtClean="0"/>
              <a:t>Qo</a:t>
            </a:r>
            <a:r>
              <a:rPr lang="cs-CZ" dirty="0" smtClean="0"/>
              <a:t> 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neboli </a:t>
            </a:r>
            <a:r>
              <a:rPr lang="cs-CZ" dirty="0" err="1" smtClean="0"/>
              <a:t>Qo</a:t>
            </a:r>
            <a:r>
              <a:rPr lang="cs-CZ" dirty="0" smtClean="0"/>
              <a:t> = F / p - v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0358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1800" b="1" dirty="0"/>
              <a:t>Vztah mezi náklady, objemem a ziskem (tržbami) při krátkodobém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3268" y="120359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Tento základní vztah ukazuje, že při daných fixních nákladech je rozhodující rozdíl mezi jednotkovou cenou a jednotkovými variabilními náklady.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Rozdíl mezi jednotkovou cenou a jednotkovými variabilními náklady označujeme jako </a:t>
            </a:r>
            <a:r>
              <a:rPr lang="cs-CZ" b="1" dirty="0" smtClean="0"/>
              <a:t>marže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Její absolutní částka (m) se často vyjadřuje ve vztahu k tržbám (T), což má praktické užití. </a:t>
            </a:r>
          </a:p>
        </p:txBody>
      </p:sp>
    </p:spTree>
    <p:extLst>
      <p:ext uri="{BB962C8B-B14F-4D97-AF65-F5344CB8AC3E}">
        <p14:creationId xmlns:p14="http://schemas.microsoft.com/office/powerpoint/2010/main" val="41464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1800" b="1" dirty="0"/>
              <a:t>Vztah mezi náklady, objemem a ziskem (tržbami) při krátkodobém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987574"/>
            <a:ext cx="80648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Marži vyjádřenou v procentech někdy označujeme jako ukazatel </a:t>
            </a:r>
            <a:r>
              <a:rPr lang="cs-CZ" b="1" dirty="0" smtClean="0"/>
              <a:t>příspěvku k tržbám (PT)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 nám ukazuje, kolik procent z ceny představuje rozdíl mezi cenou a jednotlivými variabilními náklady.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PT = (p – v) / p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089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2800" b="1" dirty="0"/>
              <a:t>Citlivost jednotlivých činitelů rozhodovacích </a:t>
            </a:r>
            <a:r>
              <a:rPr lang="cs-CZ" altLang="cs-CZ" sz="2800" b="1" dirty="0" smtClean="0"/>
              <a:t>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4136" y="1131590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praxi potřebujeme často odpovědět na otázku, který z činitelů uvedených v řešení dané úlohy je nejcitlivější (zda náklady, objem produkce, či zisk).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se vyjadřuje procentem změny činitele, při níž bude zisk roven nule. Předmětem hodnocení jsou plánované (předvídané, očekávané a jiné předem určené) veličiny.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Nejcitlivější je ta veličina, u které je nejnižší procento změny, která by vedla k nulovému výsledku.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informace je důležitá proto, že na tuto veličinu se přednostně zaměřují vedoucí pracovníci při běžném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 smtClean="0"/>
              <a:t>Charakteristika rozhodovacích 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b="1" dirty="0" smtClean="0"/>
              <a:t>nutnost vkladu prostředků (investic),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b="1" dirty="0" smtClean="0"/>
              <a:t>dlouhodobost nebo krátkodobost </a:t>
            </a:r>
            <a:r>
              <a:rPr lang="cs-CZ" sz="2150" dirty="0" smtClean="0"/>
              <a:t>vzniku efektů a působení vkladů prostředků,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vznik efektů peněžně </a:t>
            </a:r>
            <a:r>
              <a:rPr lang="cs-CZ" sz="2150" b="1" dirty="0" smtClean="0"/>
              <a:t>měřitelných nebo neměřitelných</a:t>
            </a:r>
            <a:r>
              <a:rPr lang="cs-CZ" sz="2150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změna </a:t>
            </a:r>
            <a:r>
              <a:rPr lang="cs-CZ" sz="2150" b="1" dirty="0" smtClean="0"/>
              <a:t>výrobní kapacity </a:t>
            </a:r>
            <a:r>
              <a:rPr lang="cs-CZ" sz="2150" dirty="0" smtClean="0"/>
              <a:t>nebo předpoklad využití existující kapacity,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změna </a:t>
            </a:r>
            <a:r>
              <a:rPr lang="cs-CZ" sz="2150" b="1" dirty="0" smtClean="0"/>
              <a:t>sortimentu</a:t>
            </a:r>
            <a:r>
              <a:rPr lang="cs-CZ" sz="2150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b="1" dirty="0" smtClean="0"/>
              <a:t>cenová rozhodování, </a:t>
            </a:r>
            <a:r>
              <a:rPr lang="cs-CZ" sz="2150" dirty="0" smtClean="0"/>
              <a:t>která představují relativně specifikou oblast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8561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2800" b="1" dirty="0"/>
              <a:t>Citlivost jednotlivých činitelů rozhodovacích </a:t>
            </a:r>
            <a:r>
              <a:rPr lang="cs-CZ" altLang="cs-CZ" sz="2800" b="1" dirty="0" smtClean="0"/>
              <a:t>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4720" y="120359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u="sng" dirty="0" smtClean="0"/>
              <a:t>V praxi se zjišťuje: </a:t>
            </a:r>
          </a:p>
          <a:p>
            <a:pPr algn="just"/>
            <a:endParaRPr lang="cs-CZ" u="sng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poptávky, resp. objemu výroby (</a:t>
            </a:r>
            <a:r>
              <a:rPr lang="cs-CZ" dirty="0" err="1" smtClean="0"/>
              <a:t>Sq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ceny (</a:t>
            </a:r>
            <a:r>
              <a:rPr lang="cs-CZ" dirty="0" err="1" smtClean="0"/>
              <a:t>Sp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jednotkových variabilních nákladů (</a:t>
            </a:r>
            <a:r>
              <a:rPr lang="cs-CZ" dirty="0" err="1" smtClean="0"/>
              <a:t>Sv</a:t>
            </a:r>
            <a:r>
              <a:rPr lang="cs-CZ" dirty="0" smtClean="0"/>
              <a:t>),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fixních nákladů (</a:t>
            </a:r>
            <a:r>
              <a:rPr lang="cs-CZ" dirty="0" err="1" smtClean="0"/>
              <a:t>Sf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b="1" dirty="0"/>
              <a:t>Rozhodovací úlohy týkající se objemu a sortimentu výroby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1203598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a) Optimalizace objemu výroby při rozdílných dílčích kapacitách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b) Zvýšení objemu výroby zavedením druhé směny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c) Práce v druhé směně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d) Práce přesčas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e) Alternativní řešení práce přesčas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f) Rozhodovací úlohy týkající se objemu a kvantifikovatelné a nekvantifikovatelné efekty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b="1" dirty="0" smtClean="0"/>
              <a:t>Rozhodovací úlohy typu „buď anebo“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Při řešení těchto rozhodovacích úloh se zpravidla vychází z posuzování dvou vzájemně se vylučujících variant.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U tohoto typu rozhodovacích úloh je řešena odpověď na otázku, zda je výhodnější určitý výrobek nebo výkon vyrobit ve vlastním podnik nebo ho pořídit od externího dodavatele.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Může se jednak o hmotné výkony (polotovary, součástky, náhradní díly), i jiné výkony nebo služby (práce ve mzdě, nákup energie nebo výroba ve vlastní elektrárně podniku).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Základním kritériem hodnocení je přínos k vytvořenému zisku, ale nelze zapomenout ani na kvantitativní faktory, kterými jsou např. přesnost výroby součástí, kvalita, termíny dodávek, kvalifikace pracovníků a další.</a:t>
            </a:r>
          </a:p>
        </p:txBody>
      </p:sp>
    </p:spTree>
    <p:extLst>
      <p:ext uri="{BB962C8B-B14F-4D97-AF65-F5344CB8AC3E}">
        <p14:creationId xmlns:p14="http://schemas.microsoft.com/office/powerpoint/2010/main" val="33164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b="1" dirty="0" smtClean="0"/>
              <a:t>Rozhodovací úlohy typu „buď anebo“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b="1" u="sng" dirty="0" smtClean="0"/>
              <a:t>Rozlišujeme: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Rozhodovací úlohy, kdy výrobní kapacita není dosud využita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Rozhodovací úlohy, kdy kapacita je již plně využita 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Rozhodovací úlohy typu pokračovat ve výrobě nebo výrobu zrušit</a:t>
            </a:r>
          </a:p>
        </p:txBody>
      </p:sp>
    </p:spTree>
    <p:extLst>
      <p:ext uri="{BB962C8B-B14F-4D97-AF65-F5344CB8AC3E}">
        <p14:creationId xmlns:p14="http://schemas.microsoft.com/office/powerpoint/2010/main" val="7372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Jejich efekt působí dlouhodobě, protože vyžadují investiční vklady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Investicí</a:t>
            </a:r>
            <a:r>
              <a:rPr lang="cs-CZ" dirty="0" smtClean="0"/>
              <a:t> rozumíme peněžní výdaje, u nichž se přepokládá jejich přeměna na budoucí příjmy během delšího období než jeden rok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Metody hodnocení efektivnosti investičních projektů se opírají o prognózu kapitálových výdajů a očekávaných peněžních příjmů z investic</a:t>
            </a:r>
          </a:p>
        </p:txBody>
      </p:sp>
    </p:spTree>
    <p:extLst>
      <p:ext uri="{BB962C8B-B14F-4D97-AF65-F5344CB8AC3E}">
        <p14:creationId xmlns:p14="http://schemas.microsoft.com/office/powerpoint/2010/main" val="308226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Kapitálové výdaje </a:t>
            </a:r>
            <a:r>
              <a:rPr lang="cs-CZ" dirty="0" smtClean="0"/>
              <a:t>na investici by měly obsahovat: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Výdaje na pořízení nového majetku včetně výdajů na instalaci, dopravu a vypracování přípravných a projekčních dokumentů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Výdaje na trvalý přírůstek čistého pracovního kapitálu vyvolaný novou investicí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algn="just"/>
            <a:r>
              <a:rPr lang="cs-CZ" dirty="0" smtClean="0"/>
              <a:t>Dále </a:t>
            </a:r>
            <a:r>
              <a:rPr lang="cs-CZ" dirty="0"/>
              <a:t>by měly být upraveny </a:t>
            </a:r>
            <a:r>
              <a:rPr lang="cs-CZ" dirty="0" smtClean="0"/>
              <a:t>o: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Příjmy z prodeje existujícího dlouhodobého majetku, který je novou investicí nahrazován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Daňové efekty spojené s prodejem stávajícího nahrazovaného 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33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Za roční </a:t>
            </a:r>
            <a:r>
              <a:rPr lang="cs-CZ" b="1" dirty="0" smtClean="0"/>
              <a:t>peněžní příjmy </a:t>
            </a:r>
            <a:r>
              <a:rPr lang="cs-CZ" dirty="0" smtClean="0"/>
              <a:t>z investičního projektu během doby jeho životnosti se považují: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Zisk po zdanění, který investice přináší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Roční odpisy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Změny čistého pracovního kapitálu spojeného s investičním projektem v průběhu životnosti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Příjem z prodeje dlouhodobého majetku na konci životnosti upravený o daň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9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23889" y="1059582"/>
                <a:ext cx="8064896" cy="3278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V rozhodování s krátkodobými efekty nebylo nutné uvažovat </a:t>
                </a:r>
                <a:r>
                  <a:rPr lang="cs-CZ" b="1" dirty="0" smtClean="0"/>
                  <a:t>faktor času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Respektování faktoru času vychází z toho, že současné příjmy a výdaje hodnotíme výše než příjmy či výdaje uskutečněné v budoucnosti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Tato skutečnost vyplývá z ekonomického pojetí nákladů, které chápe budoucí příjem jako příjem nižší než současný, a to o zhodnocení, které nám umožňuje současný příjem od okamžiku jeho investování až do okamžiku inkasa budoucího příjmu.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Dlouhodobé přínosy tedy převádíme na jejich současnou hodnotu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Děje se tak odúročením budoucích výnosů – diskontováním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Současná hodnota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𝐵𝑢𝑑𝑜𝑢𝑐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h𝑜𝑑𝑛𝑜𝑡𝑎</m:t>
                        </m:r>
                      </m:num>
                      <m:den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89" y="1059582"/>
                <a:ext cx="8064896" cy="3278526"/>
              </a:xfrm>
              <a:prstGeom prst="rect">
                <a:avLst/>
              </a:prstGeom>
              <a:blipFill rotWithShape="0">
                <a:blip r:embed="rId3"/>
                <a:stretch>
                  <a:fillRect l="-529" t="-1115" r="-605" b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9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Metody hodnocení investic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Pro posouzení efektivnosti investičních projektů a jejich výběr existuje v teorii a praxi finančního managementu několik metod. Obecně se rozlišují dvě skupiny metod hodnocení investic: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1. Metody, které berou v úvahu faktor času – dynamické metody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Čistá současná hodnota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Vnitřní výnosové procento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Index rentability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2. Metody</a:t>
            </a:r>
            <a:r>
              <a:rPr lang="cs-CZ" dirty="0"/>
              <a:t>, které </a:t>
            </a:r>
            <a:r>
              <a:rPr lang="cs-CZ" dirty="0" smtClean="0"/>
              <a:t>nepřihlížejí k faktoru času – statické metody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Doba návratnosti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Průměrná rentabilita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Průměrné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91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275606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Cenová rozhodování jsou zvláštním typem rozhodovacích úloh, která mají minimálně dvojí základní cíl: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určit únosné náklady při dané ceně,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určit, jakou cenu výrobku by bylo možno nabídnout při daných výrobních, zásobovacích, odbytových a dalších podmínkách.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8278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 smtClean="0"/>
              <a:t>Charakteristika rozhodovacích 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150" u="sng" dirty="0" smtClean="0"/>
              <a:t>Rozeznáváme: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rozhodovací úlohy, které </a:t>
            </a:r>
            <a:r>
              <a:rPr lang="cs-CZ" sz="2150" b="1" dirty="0" smtClean="0"/>
              <a:t>vyžadují</a:t>
            </a:r>
            <a:r>
              <a:rPr lang="cs-CZ" sz="2150" dirty="0" smtClean="0"/>
              <a:t> vklady prostředků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rozhodovací úlohy, které </a:t>
            </a:r>
            <a:r>
              <a:rPr lang="cs-CZ" sz="2150" b="1" dirty="0" smtClean="0"/>
              <a:t>nevyžadují</a:t>
            </a:r>
            <a:r>
              <a:rPr lang="cs-CZ" sz="2150" dirty="0" smtClean="0"/>
              <a:t> vklady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952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INFORMACE PRO CENOVÁ ROZHODOVÁNÍ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0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Cenová rozhodování </a:t>
            </a:r>
            <a:r>
              <a:rPr lang="cs-CZ" dirty="0"/>
              <a:t>patří k nejdůležitějším rozhodovacím úlohám každého podniku. 	</a:t>
            </a:r>
          </a:p>
          <a:p>
            <a:pPr algn="just"/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Řešení rozhodovacích úloh o </a:t>
            </a:r>
            <a:r>
              <a:rPr lang="cs-CZ" b="1" dirty="0"/>
              <a:t>vymezení správné ceny </a:t>
            </a:r>
            <a:r>
              <a:rPr lang="cs-CZ" dirty="0"/>
              <a:t>je vždy spojena s dvěma samostatnými problémy: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jaká </a:t>
            </a:r>
            <a:r>
              <a:rPr lang="cs-CZ" dirty="0"/>
              <a:t>je </a:t>
            </a:r>
            <a:r>
              <a:rPr lang="cs-CZ" b="1" dirty="0"/>
              <a:t>přijatelná cena </a:t>
            </a:r>
            <a:r>
              <a:rPr lang="cs-CZ" dirty="0"/>
              <a:t>pro odběratele,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jak </a:t>
            </a:r>
            <a:r>
              <a:rPr lang="pl-PL" dirty="0"/>
              <a:t>tato cena </a:t>
            </a:r>
            <a:r>
              <a:rPr lang="pl-PL" b="1" dirty="0"/>
              <a:t>uhrazuje náklady </a:t>
            </a:r>
            <a:r>
              <a:rPr lang="pl-PL" dirty="0"/>
              <a:t>dodavatele. </a:t>
            </a:r>
          </a:p>
          <a:p>
            <a:r>
              <a:rPr lang="cs-CZ" dirty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4872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Tržní cena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Cena poptávky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Cena nabídky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Rovnovážná cena</a:t>
            </a:r>
            <a:endParaRPr lang="pl-PL" sz="2000" dirty="0"/>
          </a:p>
          <a:p>
            <a:r>
              <a:rPr lang="cs-CZ" dirty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341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/>
              <a:t>Cenová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Pokud při dané ceně nedojde k vyrovnání prodaného a nabízeného množství výkonů, vznikne na trhu přebytek nebo nedostatek, který se stává předmětem řešení.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Řešení nedostatku se nabízí dovozem nebo rozšířením činnosti, v případě přebytku vývozem nebo omezením činnosti a je doprovázeno změnou ceny nebo tlakem na její změnu. </a:t>
            </a:r>
          </a:p>
          <a:p>
            <a:pPr algn="just"/>
            <a:r>
              <a:rPr lang="cs-CZ" dirty="0" smtClean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193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Typické </a:t>
            </a:r>
            <a:r>
              <a:rPr lang="es-ES" altLang="cs-CZ" b="1" dirty="0" smtClean="0"/>
              <a:t>situace </a:t>
            </a:r>
            <a:r>
              <a:rPr lang="es-ES" altLang="cs-CZ" b="1" dirty="0"/>
              <a:t>při existenci nerovnovážné </a:t>
            </a:r>
            <a:r>
              <a:rPr lang="es-ES" altLang="cs-CZ" b="1" dirty="0" smtClean="0"/>
              <a:t>ceny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Relativně vysoká cena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Relativně nízká cena</a:t>
            </a:r>
          </a:p>
          <a:p>
            <a:pPr algn="just"/>
            <a:r>
              <a:rPr lang="cs-CZ" dirty="0" smtClean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6538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5792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Relativně vysoká cena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57923" y="1131590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Umožňuje realizaci vyššího zisku nebo úhradu relativně vysokých nákladů, ale současně omezuje poptávku.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Výsledkem této disproporce je většinou přebytek na trhu a tlak na snížení ceny.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Zvýšení poptávky snižující se cenou vytlačuje z trhu méně konkurenceschopné subjekty.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Relativně vysoká cena je tímto mechanismem snižována a blíží se ceně rovnovážně.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564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Relativně nízká cena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5606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Relativně nízká cena naopak poptávku stimuluje a omezuje nabídku.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Nedostatek výrobků na trhu zvyšuje cenu a ta umožňuje pokrývat náklady i méně efektivním podnikům.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Tento typ ceny se vyskytuje často i na trzích s přebytkem nabídky.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tom případě je jedním z nástrojů konkurenčního boje se všemi důsledky krátkodobých ztrát v období, kdy tržní cena nepokrývá vynaložené náklady. 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0177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/>
              <a:t>Metody tvorby cen orientovaných na poptávku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Cena proniknutí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Cena sbírání smetany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Empiricky určená cena</a:t>
            </a:r>
            <a:r>
              <a:rPr lang="cs-CZ" dirty="0" smtClean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587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proniknutí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92487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Tento termín vyjadřuje uplatňování politiky nízkých cen, která v praxi vyžaduje splnění těchto předpokladů: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relativně vysoká citlivost spotřebitele na změnu ceny, tj. relativně pružná poptávka,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neexistence výrazného elitního trhu, tzn. není možné založení cenové politiky na vysoké ceně pro omezený rozsah trhu,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výroba je spojena s úsporami z jejího rozsahu, kdy vyšší využití kapacity umožňuje výrazné snížení průměrných nákladů,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na trhu existuje dostatek finančních zdrojů,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bariérou konkurence je nízká cena.</a:t>
            </a:r>
          </a:p>
        </p:txBody>
      </p:sp>
    </p:spTree>
    <p:extLst>
      <p:ext uri="{BB962C8B-B14F-4D97-AF65-F5344CB8AC3E}">
        <p14:creationId xmlns:p14="http://schemas.microsoft.com/office/powerpoint/2010/main" val="29666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proniknutí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Politika nízkých cen se uplatňuje zejména za situace, kdy produkt nesplňuje podmínky pro to, aby se stal omezeně dostupným například z hlediska kvalitativních parametrů a zajištění úspěchu na trhu vyžaduje stanovení nízké ceny.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Avšak stanovení cíle získání většího podílu na trhu politikou nízkých cen je spojeno s rizikem degradace značky a přelétavostí zákazníků, kteří jsou přilákání nízkou cenou.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2389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Základní typy rozhodovacích úloh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275606"/>
            <a:ext cx="806489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A</a:t>
            </a:r>
            <a:r>
              <a:rPr lang="cs-CZ" dirty="0" smtClean="0"/>
              <a:t>) úlohy, které nevyžadují vklady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B) úlohy, které vyžadují vklady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C) Cenová rozhodování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39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sbírání smetany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metoda je opačnou politikou ceny proniknutí, jedná se o politiku, která je postavena na vysoké ceně. Její úspěšnost vyžaduje splnění těchto předpokladů: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okamžitou vysokou užitnou hodnotu a vysokou kvalitu produktu. Kupující hodnotí kvalitu a změna ceny výrazně neovlivňuje jeho rozhodnutí o koupi. V praxi se vyskytují příklady firem, které aspirují záměrně na nejvyšší cenovou úroveň na trhu při splnění i ostatních předpokladů nejen z hlediska kvality, ale i způsobu prodeje,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nepružnou poptávku, kdy zvýšení ceny není spojeno s výrazným poklesem prodeje nebo naopak, snížení ceny by nepřineslo potřebné rozšíření prodeje, </a:t>
            </a:r>
          </a:p>
        </p:txBody>
      </p:sp>
    </p:spTree>
    <p:extLst>
      <p:ext uri="{BB962C8B-B14F-4D97-AF65-F5344CB8AC3E}">
        <p14:creationId xmlns:p14="http://schemas.microsoft.com/office/powerpoint/2010/main" val="3236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sbírání smetany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neexistence nehospodárnosti z nízkého využití výrobní kapacity,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 má nedostatek finančních zdrojů pro dlouhodobou návratnost a je nucen relativně rychle uhradit investovaný kapitál,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trh profiluje výrazná segmentace trhu a vyšší cena je často využita pouze pro část trhu. Předpokladem je úprava výrobku ve srovnání se standardním provedením. </a:t>
            </a:r>
          </a:p>
        </p:txBody>
      </p:sp>
    </p:spTree>
    <p:extLst>
      <p:ext uri="{BB962C8B-B14F-4D97-AF65-F5344CB8AC3E}">
        <p14:creationId xmlns:p14="http://schemas.microsoft.com/office/powerpoint/2010/main" val="18895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Empiricky určená cena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Stanovení ceny, a sice podle vývoje poptávky, lze označovat jako empirické určení ceny.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Jedná se o přímý způsob stanovení ceny, kdy cenu určuje kupující.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Přestože nemá kupující k dispozici informace o nákladech prodávajícího podniku a ani ho nezajímají, je schopen si cenu odvodit na základě cenových relací jiných výrobků, které zná.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Podle užitečnosti výrobku, zboží nebo služby se pak rozhoduje, kolik je ochoten za něj zaplatit.</a:t>
            </a:r>
          </a:p>
        </p:txBody>
      </p:sp>
    </p:spTree>
    <p:extLst>
      <p:ext uri="{BB962C8B-B14F-4D97-AF65-F5344CB8AC3E}">
        <p14:creationId xmlns:p14="http://schemas.microsoft.com/office/powerpoint/2010/main" val="24728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5662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Ad a) úlohy, které nevyžadují vklad prostředků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31590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optimalizace objemu 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optimalizace sortimentu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tanovení dolního limitu ceny doplňkových 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</a:t>
            </a:r>
            <a:r>
              <a:rPr lang="cs-CZ" dirty="0" smtClean="0"/>
              <a:t>lohy ,,buď a nebo“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vyrábět nebo koupit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okračovat ve výrobě nebo ji zastavit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ú</a:t>
            </a:r>
            <a:r>
              <a:rPr lang="cs-CZ" dirty="0" smtClean="0"/>
              <a:t>lohy ve sdružené výrobě</a:t>
            </a:r>
          </a:p>
        </p:txBody>
      </p:sp>
    </p:spTree>
    <p:extLst>
      <p:ext uri="{BB962C8B-B14F-4D97-AF65-F5344CB8AC3E}">
        <p14:creationId xmlns:p14="http://schemas.microsoft.com/office/powerpoint/2010/main" val="11394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Ad b) úlohy, které vyžadují vklad prostředků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31590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i</a:t>
            </a:r>
            <a:r>
              <a:rPr lang="cs-CZ" dirty="0" smtClean="0"/>
              <a:t>nvestice do hmotného majetku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fekty peněžně vyjádřitelné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fekty peněžně nevyjádřitelné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investice do nehmotného 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finanční investice do podílů na jiném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nákup cenných papírů pro dlouhodobé držení</a:t>
            </a:r>
          </a:p>
        </p:txBody>
      </p:sp>
    </p:spTree>
    <p:extLst>
      <p:ext uri="{BB962C8B-B14F-4D97-AF65-F5344CB8AC3E}">
        <p14:creationId xmlns:p14="http://schemas.microsoft.com/office/powerpoint/2010/main" val="26366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Ad c) 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3159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určení ,,únosných“ nákladů při platné ceně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určení ,,</a:t>
            </a:r>
            <a:r>
              <a:rPr lang="cs-CZ" dirty="0" smtClean="0"/>
              <a:t>únosné“ ceny při platných nákladech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0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Charakteristika rozhodovacích úloh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Úlohy nevyžadující vklady prostředků (úlohy na existující kapacitě) představují úlohy s krátkodobými efekty a jsou spojeny s rozhodováním o změně využití kapacity nebo sortimentu.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Úlohy vyžadující vklady prostředků jsou úlohy s dlouhodobými efekty.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specifické tím, že problém jejich hodnotové kvantifikace je spojen s otázkou slučování peněžních toků vznikajících v různých obdobích, kdy se mění hodnota peněžní jednotky, a je tedy nutné použít diskontování.</a:t>
            </a:r>
          </a:p>
        </p:txBody>
      </p:sp>
    </p:spTree>
    <p:extLst>
      <p:ext uri="{BB962C8B-B14F-4D97-AF65-F5344CB8AC3E}">
        <p14:creationId xmlns:p14="http://schemas.microsoft.com/office/powerpoint/2010/main" val="22254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Charakteristika rozhodovacích úloh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Dva hlavní znaky manažerského rozhodování pro potřeby manažerského účetnictví lze vymezit takto: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Cílem rozhodování je maximalizovat současnou hodnotu budoucích peněžních toků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Rozhodování znamená vždy výběr mezi alternativami a vede ke změnám proti současnému stavu</a:t>
            </a:r>
          </a:p>
          <a:p>
            <a:pPr lvl="1" algn="just"/>
            <a:endParaRPr lang="cs-CZ" dirty="0"/>
          </a:p>
          <a:p>
            <a:pPr lvl="1" algn="just"/>
            <a:r>
              <a:rPr lang="cs-CZ" u="sng" dirty="0" smtClean="0"/>
              <a:t>Informace pro rozhodovaní jsou vymezeny vztahem:</a:t>
            </a:r>
          </a:p>
          <a:p>
            <a:pPr lvl="1" algn="just"/>
            <a:endParaRPr lang="cs-CZ" dirty="0"/>
          </a:p>
          <a:p>
            <a:pPr lvl="1" algn="ctr"/>
            <a:r>
              <a:rPr lang="cs-CZ" b="1" dirty="0"/>
              <a:t>n</a:t>
            </a:r>
            <a:r>
              <a:rPr lang="cs-CZ" b="1" dirty="0" smtClean="0"/>
              <a:t>áklady &lt; ekonomický prospěch</a:t>
            </a:r>
          </a:p>
        </p:txBody>
      </p:sp>
    </p:spTree>
    <p:extLst>
      <p:ext uri="{BB962C8B-B14F-4D97-AF65-F5344CB8AC3E}">
        <p14:creationId xmlns:p14="http://schemas.microsoft.com/office/powerpoint/2010/main" val="16899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9907</TotalTime>
  <Words>2388</Words>
  <Application>Microsoft Office PowerPoint</Application>
  <PresentationFormat>Předvádění na obrazovce (16:9)</PresentationFormat>
  <Paragraphs>376</Paragraphs>
  <Slides>43</Slides>
  <Notes>40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Cambria Math</vt:lpstr>
      <vt:lpstr>Times New Roman</vt:lpstr>
      <vt:lpstr>SLU</vt:lpstr>
      <vt:lpstr> ROZHODOVACÍ ÚLOHY </vt:lpstr>
      <vt:lpstr>Charakteristika rozhodovacích úloh</vt:lpstr>
      <vt:lpstr>Charakteristika rozhodovacích úloh</vt:lpstr>
      <vt:lpstr>Základní typy rozhodovacích úloh</vt:lpstr>
      <vt:lpstr>Ad a) úlohy, které nevyžadují vklad prostředků</vt:lpstr>
      <vt:lpstr>Ad b) úlohy, které vyžadují vklad prostředků</vt:lpstr>
      <vt:lpstr>Ad c) Cenová rozhodování</vt:lpstr>
      <vt:lpstr>Charakteristika rozhodovacích úloh</vt:lpstr>
      <vt:lpstr>Charakteristika rozhodovacích úloh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Vztah mezi náklady, objemem a ziskem (tržbami) při krátkodobém rozhodování</vt:lpstr>
      <vt:lpstr>Vztah mezi náklady, objemem a ziskem (tržbami) při krátkodobém rozhodování</vt:lpstr>
      <vt:lpstr>Vztah mezi náklady, objemem a ziskem (tržbami) při krátkodobém rozhodování</vt:lpstr>
      <vt:lpstr>Citlivost jednotlivých činitelů rozhodovacích úloh</vt:lpstr>
      <vt:lpstr>Citlivost jednotlivých činitelů rozhodovacích úloh</vt:lpstr>
      <vt:lpstr>Rozhodovací úlohy týkající se objemu a sortimentu výroby</vt:lpstr>
      <vt:lpstr>Rozhodovací úlohy typu „buď anebo“</vt:lpstr>
      <vt:lpstr>Rozhodovací úlohy typu „buď anebo“</vt:lpstr>
      <vt:lpstr>Rozhodovací úlohy, které vyžadují vklady prostředků</vt:lpstr>
      <vt:lpstr>Rozhodovací úlohy, které vyžadují vklady prostředků</vt:lpstr>
      <vt:lpstr>Rozhodovací úlohy, které vyžadují vklady prostředků</vt:lpstr>
      <vt:lpstr>Rozhodovací úlohy, které vyžadují vklady prostředků</vt:lpstr>
      <vt:lpstr>Metody hodnocení investic</vt:lpstr>
      <vt:lpstr>Cenová rozhodování</vt:lpstr>
      <vt:lpstr> INFORMACE PRO CENOVÁ ROZHODOVÁNÍ</vt:lpstr>
      <vt:lpstr>Cenová rozhodování</vt:lpstr>
      <vt:lpstr>Cenová rozhodování</vt:lpstr>
      <vt:lpstr>Cenová rozhodování</vt:lpstr>
      <vt:lpstr>Typické situace při existenci nerovnovážné ceny</vt:lpstr>
      <vt:lpstr>Relativně vysoká cena</vt:lpstr>
      <vt:lpstr>Relativně nízká cena</vt:lpstr>
      <vt:lpstr>Metody tvorby cen orientovaných na poptávku</vt:lpstr>
      <vt:lpstr>Cena proniknutí</vt:lpstr>
      <vt:lpstr>Cena proniknutí</vt:lpstr>
      <vt:lpstr>Cena sbírání smetany</vt:lpstr>
      <vt:lpstr>Cena sbírání smetany</vt:lpstr>
      <vt:lpstr>Empiricky určená cena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482</cp:revision>
  <dcterms:created xsi:type="dcterms:W3CDTF">2016-07-06T15:42:34Z</dcterms:created>
  <dcterms:modified xsi:type="dcterms:W3CDTF">2020-12-01T06:15:58Z</dcterms:modified>
</cp:coreProperties>
</file>