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77" r:id="rId3"/>
    <p:sldId id="401" r:id="rId4"/>
    <p:sldId id="378" r:id="rId5"/>
    <p:sldId id="358" r:id="rId6"/>
    <p:sldId id="316" r:id="rId7"/>
    <p:sldId id="379" r:id="rId8"/>
    <p:sldId id="304" r:id="rId9"/>
    <p:sldId id="388" r:id="rId10"/>
    <p:sldId id="372" r:id="rId11"/>
    <p:sldId id="373" r:id="rId12"/>
    <p:sldId id="380" r:id="rId13"/>
    <p:sldId id="389" r:id="rId14"/>
    <p:sldId id="381" r:id="rId15"/>
    <p:sldId id="400" r:id="rId16"/>
    <p:sldId id="402" r:id="rId17"/>
    <p:sldId id="382" r:id="rId18"/>
    <p:sldId id="390" r:id="rId19"/>
    <p:sldId id="397" r:id="rId20"/>
    <p:sldId id="398" r:id="rId21"/>
    <p:sldId id="392" r:id="rId22"/>
    <p:sldId id="399" r:id="rId23"/>
    <p:sldId id="273" r:id="rId24"/>
    <p:sldId id="417" r:id="rId25"/>
    <p:sldId id="403" r:id="rId26"/>
    <p:sldId id="404" r:id="rId27"/>
    <p:sldId id="405" r:id="rId28"/>
    <p:sldId id="406" r:id="rId29"/>
    <p:sldId id="407" r:id="rId30"/>
    <p:sldId id="408" r:id="rId31"/>
    <p:sldId id="409" r:id="rId32"/>
    <p:sldId id="410" r:id="rId33"/>
    <p:sldId id="411" r:id="rId34"/>
    <p:sldId id="412" r:id="rId35"/>
    <p:sldId id="413" r:id="rId36"/>
    <p:sldId id="414" r:id="rId37"/>
    <p:sldId id="415" r:id="rId38"/>
    <p:sldId id="416" r:id="rId3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21" autoAdjust="0"/>
  </p:normalViewPr>
  <p:slideViewPr>
    <p:cSldViewPr>
      <p:cViewPr varScale="1">
        <p:scale>
          <a:sx n="88" d="100"/>
          <a:sy n="88" d="100"/>
        </p:scale>
        <p:origin x="668" y="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24. 11. 2020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4049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0798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0607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415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5211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59253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071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1251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2506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1357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743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5840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9559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3844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6373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9821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9557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113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12167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1220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1736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079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5354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88552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41859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98515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06973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78870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486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885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067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341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890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123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433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15516" y="195486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STANDARDNÍCH NÁKLADŮ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9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Odchylky od standardů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35089" y="1203598"/>
            <a:ext cx="741682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k</a:t>
            </a:r>
            <a:r>
              <a:rPr lang="cs-CZ" sz="2400" dirty="0" smtClean="0"/>
              <a:t>ontrola hospodárnosti a efektivnosti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</a:t>
            </a:r>
            <a:r>
              <a:rPr lang="cs-CZ" sz="2400" dirty="0" smtClean="0"/>
              <a:t>ropojeny s prémiováním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84233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Zjišťování odchylek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Zjišťují se 2 způsoby:</a:t>
            </a:r>
          </a:p>
          <a:p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průběžně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dodatečným výpočtem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11840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Zjišťování odchylek - průběžně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13690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má </a:t>
            </a:r>
            <a:r>
              <a:rPr lang="cs-CZ" sz="2400" dirty="0"/>
              <a:t>význam hlavně v malosériové a středně sériové výrobě, kdy </a:t>
            </a:r>
            <a:r>
              <a:rPr lang="cs-CZ" sz="2400" dirty="0" smtClean="0"/>
              <a:t>je částka </a:t>
            </a:r>
            <a:r>
              <a:rPr lang="cs-CZ" sz="2400" dirty="0"/>
              <a:t>odchylek za určité období u určité kalkulační položky součtem dílčích </a:t>
            </a:r>
            <a:r>
              <a:rPr lang="cs-CZ" sz="2400" dirty="0" smtClean="0"/>
              <a:t>odchylek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algn="ctr"/>
            <a:r>
              <a:rPr lang="cs-CZ" sz="2400" b="1" u="sng" dirty="0" smtClean="0"/>
              <a:t>skutečné náklady = náklady </a:t>
            </a:r>
            <a:r>
              <a:rPr lang="cs-CZ" sz="2400" b="1" u="sng" dirty="0"/>
              <a:t>podle standardů ± </a:t>
            </a:r>
            <a:r>
              <a:rPr lang="cs-CZ" sz="2400" b="1" u="sng" dirty="0" smtClean="0"/>
              <a:t>odchylky</a:t>
            </a:r>
            <a:endParaRPr lang="cs-CZ" sz="2000" b="1" u="sng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40528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2800" b="1" dirty="0" smtClean="0"/>
              <a:t>Zjišťování odchylek – dodatečným výpočtem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8488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používá </a:t>
            </a:r>
            <a:r>
              <a:rPr lang="cs-CZ" sz="2400" dirty="0" smtClean="0"/>
              <a:t>se </a:t>
            </a:r>
            <a:r>
              <a:rPr lang="cs-CZ" sz="2400" dirty="0"/>
              <a:t>v procesní technologii a u režijních </a:t>
            </a:r>
            <a:r>
              <a:rPr lang="cs-CZ" sz="2400" dirty="0" smtClean="0"/>
              <a:t>nákladů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Platí:</a:t>
            </a:r>
          </a:p>
          <a:p>
            <a:pPr marL="0" lvl="1"/>
            <a:endParaRPr lang="cs-CZ" sz="2400" b="1" dirty="0" smtClean="0"/>
          </a:p>
          <a:p>
            <a:pPr marL="0" lvl="1" algn="ctr"/>
            <a:r>
              <a:rPr lang="cs-CZ" sz="2000" b="1" u="sng" dirty="0" smtClean="0"/>
              <a:t>Skutečné </a:t>
            </a:r>
            <a:r>
              <a:rPr lang="cs-CZ" sz="2000" b="1" u="sng" dirty="0"/>
              <a:t>náklady = náklady podle standardů ± odchylky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180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Odchylky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 smtClean="0"/>
              <a:t>podle místa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</a:t>
            </a:r>
            <a:r>
              <a:rPr lang="cs-CZ" sz="2200" dirty="0" smtClean="0"/>
              <a:t>odle výrobku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</a:t>
            </a:r>
            <a:r>
              <a:rPr lang="cs-CZ" sz="2200" dirty="0" smtClean="0"/>
              <a:t>ozitivní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n</a:t>
            </a:r>
            <a:r>
              <a:rPr lang="cs-CZ" sz="2200" dirty="0" smtClean="0"/>
              <a:t>egativní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</a:t>
            </a:r>
            <a:r>
              <a:rPr lang="cs-CZ" sz="2200" dirty="0" smtClean="0"/>
              <a:t>říznivá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n</a:t>
            </a:r>
            <a:r>
              <a:rPr lang="cs-CZ" sz="2200" dirty="0" smtClean="0"/>
              <a:t>epříznivá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68849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7776864" cy="576064"/>
          </a:xfrm>
        </p:spPr>
        <p:txBody>
          <a:bodyPr/>
          <a:lstStyle/>
          <a:p>
            <a:r>
              <a:rPr lang="cs-CZ" altLang="cs-CZ" sz="3200" b="1" dirty="0" smtClean="0"/>
              <a:t>Základní typy odchylek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06489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kvalitativní </a:t>
            </a:r>
            <a:r>
              <a:rPr lang="cs-CZ" sz="2000" b="1" dirty="0" smtClean="0"/>
              <a:t>odchylky - </a:t>
            </a:r>
            <a:r>
              <a:rPr lang="cs-CZ" sz="2000" dirty="0" smtClean="0"/>
              <a:t>vznikají </a:t>
            </a:r>
            <a:r>
              <a:rPr lang="cs-CZ" sz="2000" dirty="0"/>
              <a:t>jako rozdíl mezi rozpočtovanou a skutečnou úrovní dosažené ceny, mzdového ocenění a jiných parametrů souvisejících s oceněním hodnocené </a:t>
            </a:r>
            <a:r>
              <a:rPr lang="cs-CZ" sz="2000" dirty="0" smtClean="0"/>
              <a:t>veličiny</a:t>
            </a: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kvantitativní odchylky - </a:t>
            </a:r>
            <a:r>
              <a:rPr lang="cs-CZ" sz="2000" dirty="0" smtClean="0"/>
              <a:t>vznikají </a:t>
            </a:r>
            <a:r>
              <a:rPr lang="cs-CZ" sz="2000" dirty="0"/>
              <a:t>naopak z rozdílu mezi rozpočtovanou a skutečnou úrovní naturální spotřeby, prodaných výkonů a jiných parametrů, které souvisejí s věcnou podstatou hodnocené </a:t>
            </a:r>
            <a:r>
              <a:rPr lang="cs-CZ" sz="2000" dirty="0" smtClean="0"/>
              <a:t>veličiny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46634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2800" b="1" dirty="0" smtClean="0"/>
              <a:t>Typy odchylek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Spotřební odchylka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Rozpočtová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Výkonnostní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Objemová odchylka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err="1" smtClean="0"/>
              <a:t>Účinnostní</a:t>
            </a:r>
            <a:r>
              <a:rPr lang="cs-CZ" sz="2400" dirty="0" smtClean="0"/>
              <a:t>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Kapacitní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46719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2800" b="1" dirty="0" smtClean="0"/>
              <a:t>Typy odchylek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u variabilních nákladů </a:t>
            </a:r>
            <a:r>
              <a:rPr lang="cs-CZ" sz="2400" b="1" dirty="0"/>
              <a:t>spotřební </a:t>
            </a:r>
            <a:r>
              <a:rPr lang="cs-CZ" sz="2400" b="1" dirty="0" smtClean="0"/>
              <a:t>odchylka, </a:t>
            </a:r>
            <a:r>
              <a:rPr lang="cs-CZ" sz="2400" dirty="0"/>
              <a:t>která ukazuje, zda ve vztahu ke skutečné </a:t>
            </a:r>
            <a:r>
              <a:rPr lang="cs-CZ" sz="2400" dirty="0" smtClean="0"/>
              <a:t>úrovni aktivity </a:t>
            </a:r>
            <a:r>
              <a:rPr lang="cs-CZ" sz="2400" dirty="0"/>
              <a:t>byly </a:t>
            </a:r>
            <a:r>
              <a:rPr lang="cs-CZ" sz="2400" dirty="0" smtClean="0"/>
              <a:t>plánované variabilní </a:t>
            </a:r>
            <a:r>
              <a:rPr lang="cs-CZ" sz="2400" dirty="0"/>
              <a:t>náklady vyšší nebo </a:t>
            </a:r>
            <a:r>
              <a:rPr lang="cs-CZ" sz="2400" dirty="0" smtClean="0"/>
              <a:t>nižší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u fixních nákladů </a:t>
            </a:r>
            <a:r>
              <a:rPr lang="cs-CZ" sz="2400" b="1" dirty="0"/>
              <a:t>objemová </a:t>
            </a:r>
            <a:r>
              <a:rPr lang="cs-CZ" sz="2400" b="1" dirty="0" smtClean="0"/>
              <a:t>odchylka, </a:t>
            </a:r>
            <a:r>
              <a:rPr lang="cs-CZ" sz="2400" dirty="0"/>
              <a:t>která ukazuje, zda se vůbec fixní náklady liší </a:t>
            </a:r>
            <a:r>
              <a:rPr lang="cs-CZ" sz="2400" dirty="0" smtClean="0"/>
              <a:t>ve skutečnosti </a:t>
            </a:r>
            <a:r>
              <a:rPr lang="cs-CZ" sz="2400" dirty="0"/>
              <a:t>od rozpočtovaných a jak objem produkce ovlivňuje podíl fixní režie na </a:t>
            </a:r>
            <a:r>
              <a:rPr lang="cs-CZ" sz="2400" dirty="0" smtClean="0"/>
              <a:t>jednotku produkce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48032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b="1" dirty="0" smtClean="0"/>
              <a:t>Typy odchylek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U </a:t>
            </a:r>
            <a:r>
              <a:rPr lang="cs-CZ" sz="2000" dirty="0"/>
              <a:t>variabilních nákladů se spotřební odchylka </a:t>
            </a:r>
            <a:r>
              <a:rPr lang="cs-CZ" sz="2000" dirty="0" smtClean="0"/>
              <a:t>rozkládá na: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rozpočtovou </a:t>
            </a:r>
            <a:r>
              <a:rPr lang="cs-CZ" sz="2000" b="1" dirty="0"/>
              <a:t>odchylku</a:t>
            </a:r>
            <a:r>
              <a:rPr lang="cs-CZ" sz="2000" dirty="0"/>
              <a:t>, ta určuje, o kolik je skutečná režie větší nebo menší než </a:t>
            </a:r>
            <a:r>
              <a:rPr lang="cs-CZ" sz="2000" dirty="0" smtClean="0"/>
              <a:t>rozpočtované variabilní </a:t>
            </a:r>
            <a:r>
              <a:rPr lang="cs-CZ" sz="2000" dirty="0"/>
              <a:t>náklady zahrnuté ve variantním rozpočtu, který je přepočtený pro </a:t>
            </a:r>
            <a:r>
              <a:rPr lang="cs-CZ" sz="2000" dirty="0" smtClean="0"/>
              <a:t>skutečnou úroveň aktivity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výkonnostní </a:t>
            </a:r>
            <a:r>
              <a:rPr lang="cs-CZ" sz="2000" b="1" dirty="0"/>
              <a:t>odchylku</a:t>
            </a:r>
            <a:r>
              <a:rPr lang="cs-CZ" sz="2000" dirty="0"/>
              <a:t>, která ukazuje, kolik variabilních nákladů bylo neúčelně </a:t>
            </a:r>
            <a:r>
              <a:rPr lang="cs-CZ" sz="2000" dirty="0" smtClean="0"/>
              <a:t>vynaloženo na </a:t>
            </a:r>
            <a:r>
              <a:rPr lang="cs-CZ" sz="2000" dirty="0"/>
              <a:t>některou z neproduktivních aktivit jako jsou výroba zmetků a jejich </a:t>
            </a:r>
            <a:r>
              <a:rPr lang="cs-CZ" sz="2000" dirty="0" smtClean="0"/>
              <a:t>opravy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76187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82920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b="1" dirty="0" smtClean="0"/>
              <a:t>Typy odchylek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249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Objemová </a:t>
            </a:r>
            <a:r>
              <a:rPr lang="cs-CZ" sz="2000" dirty="0"/>
              <a:t>odchylka u fixních nákladů se rozkládá navíc na</a:t>
            </a:r>
            <a:r>
              <a:rPr lang="cs-CZ" sz="2000" dirty="0" smtClean="0"/>
              <a:t>:</a:t>
            </a:r>
          </a:p>
          <a:p>
            <a:pPr algn="just"/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err="1" smtClean="0"/>
              <a:t>účinnostní</a:t>
            </a:r>
            <a:r>
              <a:rPr lang="cs-CZ" sz="2000" b="1" dirty="0" smtClean="0"/>
              <a:t> </a:t>
            </a:r>
            <a:r>
              <a:rPr lang="cs-CZ" sz="2000" b="1" dirty="0"/>
              <a:t>odchylku</a:t>
            </a:r>
            <a:r>
              <a:rPr lang="cs-CZ" sz="2000" dirty="0"/>
              <a:t>, která ukazuje naopak důsledky dopadu neproduktivní činnosti na </a:t>
            </a:r>
            <a:r>
              <a:rPr lang="cs-CZ" sz="2000" dirty="0" smtClean="0"/>
              <a:t>fixní náklady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kapacitní </a:t>
            </a:r>
            <a:r>
              <a:rPr lang="cs-CZ" sz="2000" b="1" dirty="0"/>
              <a:t>odchylku</a:t>
            </a:r>
            <a:r>
              <a:rPr lang="cs-CZ" sz="2000" dirty="0"/>
              <a:t>, která vzniká v důsledku nižší nebo vyšší úrovně celkové aktivity, </a:t>
            </a:r>
            <a:r>
              <a:rPr lang="cs-CZ" sz="2000" dirty="0" smtClean="0"/>
              <a:t>než je </a:t>
            </a:r>
            <a:r>
              <a:rPr lang="cs-CZ" sz="2000" dirty="0"/>
              <a:t>stanoveno v rozpočtu režie, bez přihlédnutí k tomu, zda se jedná o produktivní nebo </a:t>
            </a:r>
            <a:r>
              <a:rPr lang="cs-CZ" sz="2000" dirty="0" smtClean="0"/>
              <a:t>neproduktivní činnost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98395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pl-PL" altLang="cs-CZ" sz="3200" b="1" dirty="0" smtClean="0"/>
              <a:t>Norma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822830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je </a:t>
            </a:r>
            <a:r>
              <a:rPr lang="cs-CZ" sz="2000" dirty="0"/>
              <a:t>obvykle užší než </a:t>
            </a:r>
            <a:r>
              <a:rPr lang="cs-CZ" sz="2000" dirty="0" smtClean="0"/>
              <a:t>standard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směrná </a:t>
            </a:r>
            <a:r>
              <a:rPr lang="cs-CZ" sz="2000" dirty="0"/>
              <a:t>veličina </a:t>
            </a:r>
            <a:r>
              <a:rPr lang="cs-CZ" sz="2000" dirty="0" smtClean="0"/>
              <a:t>se vyjadřuje </a:t>
            </a:r>
            <a:r>
              <a:rPr lang="cs-CZ" sz="2000" dirty="0"/>
              <a:t>pomocí naturálních jednotek, pro tyto naturální </a:t>
            </a:r>
            <a:r>
              <a:rPr lang="cs-CZ" sz="2000" dirty="0" smtClean="0"/>
              <a:t>jednotky jsou stanoveny normované </a:t>
            </a:r>
            <a:r>
              <a:rPr lang="cs-CZ" sz="2000" dirty="0"/>
              <a:t>ceny, pomocí nichž stanovíme normu v </a:t>
            </a:r>
            <a:r>
              <a:rPr lang="cs-CZ" sz="2000" dirty="0" smtClean="0"/>
              <a:t>peněžních jednotkách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za </a:t>
            </a:r>
            <a:r>
              <a:rPr lang="cs-CZ" sz="2000" b="1" dirty="0"/>
              <a:t>stanovení normy v naturálních jednotkách </a:t>
            </a:r>
            <a:r>
              <a:rPr lang="cs-CZ" sz="2000" dirty="0"/>
              <a:t>obvykle odpovídá </a:t>
            </a:r>
            <a:r>
              <a:rPr lang="cs-CZ" sz="2000" b="1" dirty="0" smtClean="0"/>
              <a:t>technická příprava výroby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Typy odchylek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Kapacitní odchylka </a:t>
            </a:r>
            <a:r>
              <a:rPr lang="cs-CZ" sz="2000" dirty="0"/>
              <a:t>se někdy navíc člení na podrobnější typy</a:t>
            </a:r>
            <a:r>
              <a:rPr lang="cs-CZ" sz="2000" dirty="0" smtClean="0"/>
              <a:t>:</a:t>
            </a:r>
          </a:p>
          <a:p>
            <a:endParaRPr lang="cs-CZ" sz="2000" dirty="0"/>
          </a:p>
          <a:p>
            <a:r>
              <a:rPr lang="cs-CZ" sz="2000" dirty="0"/>
              <a:t>• odchylka z prostojů,</a:t>
            </a:r>
          </a:p>
          <a:p>
            <a:r>
              <a:rPr lang="cs-CZ" sz="2000" dirty="0"/>
              <a:t>• odchylka z kalendářních rozdílů,</a:t>
            </a:r>
          </a:p>
          <a:p>
            <a:r>
              <a:rPr lang="cs-CZ" sz="2000" dirty="0"/>
              <a:t>• odchylka z nevyužívané kapacity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000" dirty="0"/>
              <a:t>U kapacitní odchylky je třeba dále rozlišovat, jestli se odvozuje od</a:t>
            </a:r>
            <a:r>
              <a:rPr lang="cs-CZ" sz="2000" dirty="0" smtClean="0"/>
              <a:t>:</a:t>
            </a:r>
          </a:p>
          <a:p>
            <a:endParaRPr lang="cs-CZ" sz="2000" dirty="0"/>
          </a:p>
          <a:p>
            <a:r>
              <a:rPr lang="cs-CZ" sz="2000" dirty="0"/>
              <a:t>• optimálního využití kapacity, nebo</a:t>
            </a:r>
          </a:p>
          <a:p>
            <a:r>
              <a:rPr lang="cs-CZ" sz="2000" dirty="0"/>
              <a:t>• plánovaného využití v daném období.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60051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Určení odpovědnosti za odchylky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275606"/>
            <a:ext cx="81369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rozpočtová </a:t>
            </a:r>
            <a:r>
              <a:rPr lang="cs-CZ" sz="2400" b="1" dirty="0"/>
              <a:t>odchylka </a:t>
            </a:r>
            <a:r>
              <a:rPr lang="cs-CZ" sz="2400" dirty="0"/>
              <a:t>– obvykle je v odpovědnosti útvaru, ve kterém </a:t>
            </a:r>
            <a:r>
              <a:rPr lang="cs-CZ" sz="2400" dirty="0" smtClean="0"/>
              <a:t>vznikla</a:t>
            </a:r>
          </a:p>
          <a:p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 smtClean="0"/>
              <a:t>výkonnostní </a:t>
            </a:r>
            <a:r>
              <a:rPr lang="cs-CZ" sz="2400" b="1" dirty="0"/>
              <a:t>a </a:t>
            </a:r>
            <a:r>
              <a:rPr lang="cs-CZ" sz="2400" b="1" dirty="0" err="1"/>
              <a:t>účinnostní</a:t>
            </a:r>
            <a:r>
              <a:rPr lang="cs-CZ" sz="2400" b="1" dirty="0"/>
              <a:t> odchylka </a:t>
            </a:r>
            <a:r>
              <a:rPr lang="cs-CZ" sz="2400" dirty="0"/>
              <a:t>– protože se váže </a:t>
            </a:r>
            <a:r>
              <a:rPr lang="cs-CZ" sz="2400" dirty="0" smtClean="0"/>
              <a:t>k neproduktivnímu </a:t>
            </a:r>
            <a:r>
              <a:rPr lang="cs-CZ" sz="2400" dirty="0"/>
              <a:t>využití </a:t>
            </a:r>
            <a:r>
              <a:rPr lang="cs-CZ" sz="2400" dirty="0" smtClean="0"/>
              <a:t>kapacity, vystavují </a:t>
            </a:r>
            <a:r>
              <a:rPr lang="cs-CZ" sz="2400" dirty="0"/>
              <a:t>se pro tyto případy samostatné doklady (mzdové doklady, hlášení zmetků, </a:t>
            </a:r>
            <a:r>
              <a:rPr lang="cs-CZ" sz="2400" dirty="0" err="1" smtClean="0"/>
              <a:t>odchylkové</a:t>
            </a:r>
            <a:r>
              <a:rPr lang="cs-CZ" sz="2400" dirty="0"/>
              <a:t> </a:t>
            </a:r>
            <a:r>
              <a:rPr lang="cs-CZ" sz="2400" dirty="0" smtClean="0"/>
              <a:t>doklady </a:t>
            </a:r>
            <a:r>
              <a:rPr lang="cs-CZ" sz="2400" dirty="0"/>
              <a:t>a další), u kterých lze stanovit individuální </a:t>
            </a:r>
            <a:r>
              <a:rPr lang="cs-CZ" sz="2400" dirty="0" smtClean="0"/>
              <a:t>odpovědnost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5695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Určení odpovědnosti za odchylky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 smtClean="0"/>
              <a:t>kapacitní </a:t>
            </a:r>
            <a:r>
              <a:rPr lang="cs-CZ" sz="2400" b="1" dirty="0"/>
              <a:t>odchylka </a:t>
            </a:r>
            <a:r>
              <a:rPr lang="cs-CZ" sz="2400" dirty="0"/>
              <a:t>– obvykle bývá v odpovědnosti vedení podniku (závodu, </a:t>
            </a:r>
            <a:r>
              <a:rPr lang="cs-CZ" sz="2400" dirty="0" smtClean="0"/>
              <a:t>oddělení) podle </a:t>
            </a:r>
            <a:r>
              <a:rPr lang="cs-CZ" sz="2400" dirty="0"/>
              <a:t>podmínek konkrétního </a:t>
            </a:r>
            <a:r>
              <a:rPr lang="cs-CZ" sz="2400" dirty="0" smtClean="0"/>
              <a:t>podniku</a:t>
            </a:r>
          </a:p>
          <a:p>
            <a:pPr algn="just"/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 smtClean="0"/>
              <a:t>odchylky </a:t>
            </a:r>
            <a:r>
              <a:rPr lang="cs-CZ" sz="2400" b="1" dirty="0"/>
              <a:t>z prostojů </a:t>
            </a:r>
            <a:r>
              <a:rPr lang="cs-CZ" sz="2400" dirty="0"/>
              <a:t>nebo z jiného neproduktivního užití kapacity - obvykle je </a:t>
            </a:r>
            <a:r>
              <a:rPr lang="cs-CZ" sz="2400" dirty="0" smtClean="0"/>
              <a:t>můžeme rozlišovat </a:t>
            </a:r>
            <a:r>
              <a:rPr lang="cs-CZ" sz="2400" dirty="0"/>
              <a:t>podle odpovědnosti </a:t>
            </a:r>
            <a:r>
              <a:rPr lang="cs-CZ" sz="2400" dirty="0" smtClean="0"/>
              <a:t>v daném útvaru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78480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 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15516" y="195486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KALKULACE - OPAKOVÁNÍ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9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01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8208912" cy="576063"/>
          </a:xfrm>
        </p:spPr>
        <p:txBody>
          <a:bodyPr/>
          <a:lstStyle/>
          <a:p>
            <a:r>
              <a:rPr lang="cs-CZ" altLang="cs-CZ" sz="2800" b="1" dirty="0"/>
              <a:t>Metody přiřazování nákladů předmětu kalkulace </a:t>
            </a:r>
            <a:endParaRPr 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současné době se používají zejména následující </a:t>
            </a:r>
            <a:r>
              <a:rPr lang="cs-CZ" b="1" dirty="0"/>
              <a:t>metody přiřazování nákladů</a:t>
            </a:r>
            <a:r>
              <a:rPr lang="cs-CZ" dirty="0"/>
              <a:t>: </a:t>
            </a:r>
            <a:endParaRPr lang="cs-CZ" dirty="0" smtClean="0"/>
          </a:p>
          <a:p>
            <a:endParaRPr lang="cs-CZ" dirty="0" smtClean="0"/>
          </a:p>
          <a:p>
            <a:pPr marL="342900" indent="-342900">
              <a:buAutoNum type="alphaLcParenR"/>
            </a:pPr>
            <a:r>
              <a:rPr lang="cs-CZ" dirty="0"/>
              <a:t>m</a:t>
            </a:r>
            <a:r>
              <a:rPr lang="cs-CZ" dirty="0" smtClean="0"/>
              <a:t>etoda kalkulace dělením </a:t>
            </a:r>
            <a:endParaRPr lang="cs-CZ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prostá</a:t>
            </a:r>
            <a:endParaRPr lang="cs-CZ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stupňovitá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s </a:t>
            </a:r>
            <a:r>
              <a:rPr lang="cs-CZ" dirty="0"/>
              <a:t>poměrovými </a:t>
            </a:r>
            <a:r>
              <a:rPr lang="cs-CZ" dirty="0" smtClean="0"/>
              <a:t>čísly</a:t>
            </a:r>
          </a:p>
          <a:p>
            <a:endParaRPr lang="en-GB" dirty="0"/>
          </a:p>
          <a:p>
            <a:r>
              <a:rPr lang="cs-CZ" dirty="0"/>
              <a:t> b) </a:t>
            </a:r>
            <a:r>
              <a:rPr lang="cs-CZ" dirty="0" smtClean="0"/>
              <a:t>přirážková metoda kalkulace</a:t>
            </a:r>
          </a:p>
          <a:p>
            <a:r>
              <a:rPr lang="cs-CZ" dirty="0"/>
              <a:t> </a:t>
            </a:r>
            <a:r>
              <a:rPr lang="cs-CZ" dirty="0" smtClean="0"/>
              <a:t>c) </a:t>
            </a:r>
            <a:r>
              <a:rPr lang="cs-CZ" dirty="0" err="1" smtClean="0"/>
              <a:t>rozčítací</a:t>
            </a:r>
            <a:r>
              <a:rPr lang="cs-CZ" dirty="0" smtClean="0"/>
              <a:t> metoda kalkulace </a:t>
            </a:r>
          </a:p>
          <a:p>
            <a:r>
              <a:rPr lang="cs-CZ" dirty="0" smtClean="0"/>
              <a:t> d) </a:t>
            </a:r>
            <a:r>
              <a:rPr lang="cs-CZ" dirty="0"/>
              <a:t>odečítací metoda kalkulace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e) fázová metoda kalkulace</a:t>
            </a:r>
          </a:p>
          <a:p>
            <a:r>
              <a:rPr lang="cs-CZ" dirty="0"/>
              <a:t> </a:t>
            </a:r>
            <a:r>
              <a:rPr lang="cs-CZ" dirty="0" smtClean="0"/>
              <a:t>f) postupná (stupňovitá) </a:t>
            </a:r>
            <a:r>
              <a:rPr lang="cs-CZ" smtClean="0"/>
              <a:t>metoda kalkulace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3497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76064"/>
          </a:xfrm>
        </p:spPr>
        <p:txBody>
          <a:bodyPr/>
          <a:lstStyle/>
          <a:p>
            <a:r>
              <a:rPr lang="cs-CZ" sz="3200" b="1" dirty="0"/>
              <a:t>Kalkulace dělením prostá 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nejjednodušší kalkulační </a:t>
            </a:r>
            <a:r>
              <a:rPr lang="cs-CZ" dirty="0" smtClean="0"/>
              <a:t>metodou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celkové </a:t>
            </a:r>
            <a:r>
              <a:rPr lang="cs-CZ" dirty="0"/>
              <a:t>náklady za období se dělí množstvím výkonů vyprodukovaných za dané </a:t>
            </a:r>
            <a:r>
              <a:rPr lang="cs-CZ" dirty="0" smtClean="0"/>
              <a:t>období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výsledkem </a:t>
            </a:r>
            <a:r>
              <a:rPr lang="cs-CZ" dirty="0"/>
              <a:t>jsou průměrné náklady nazývané také </a:t>
            </a:r>
            <a:r>
              <a:rPr lang="cs-CZ" b="1" dirty="0"/>
              <a:t>jednotkové </a:t>
            </a:r>
            <a:r>
              <a:rPr lang="cs-CZ" b="1" dirty="0" smtClean="0"/>
              <a:t>náklady</a:t>
            </a:r>
            <a:endParaRPr lang="cs-CZ" dirty="0"/>
          </a:p>
          <a:p>
            <a:endParaRPr lang="cs-CZ" dirty="0" smtClean="0"/>
          </a:p>
          <a:p>
            <a:r>
              <a:rPr lang="cs-CZ" b="1" u="sng" dirty="0" smtClean="0"/>
              <a:t>Používá </a:t>
            </a:r>
            <a:r>
              <a:rPr lang="cs-CZ" b="1" u="sng" dirty="0"/>
              <a:t>se: </a:t>
            </a:r>
            <a:endParaRPr lang="cs-CZ" b="1" u="sng" dirty="0" smtClean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u </a:t>
            </a:r>
            <a:r>
              <a:rPr lang="cs-CZ" b="1" dirty="0"/>
              <a:t>naprosto stejnorodých výkonů</a:t>
            </a:r>
            <a:r>
              <a:rPr lang="cs-CZ" dirty="0"/>
              <a:t>, u tzv. homogenní výroby, typické je použití pro výrobu s jedním druhem výkonu (doly, vápenky, elektrárny</a:t>
            </a:r>
            <a:r>
              <a:rPr lang="cs-CZ" dirty="0" smtClean="0"/>
              <a:t>)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dále </a:t>
            </a:r>
            <a:r>
              <a:rPr lang="cs-CZ" dirty="0"/>
              <a:t>se používá </a:t>
            </a:r>
            <a:r>
              <a:rPr lang="cs-CZ" b="1" dirty="0"/>
              <a:t>při sestavování kalkulací unikátních výrobků</a:t>
            </a:r>
            <a:r>
              <a:rPr lang="cs-CZ" dirty="0"/>
              <a:t> (zde všechny náklady na kalkulační jednici mají charakter nákladů </a:t>
            </a:r>
            <a:r>
              <a:rPr lang="cs-CZ" dirty="0" smtClean="0"/>
              <a:t>přímých)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2773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Kalkulace </a:t>
            </a:r>
            <a:r>
              <a:rPr lang="cs-CZ" sz="3200" b="1" dirty="0"/>
              <a:t>dělením stupňovitá 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se </a:t>
            </a:r>
            <a:r>
              <a:rPr lang="cs-CZ" b="1" dirty="0"/>
              <a:t>v průmyslové výrobě, kde výrobní proces probíhá v jednotlivých fázích nebo stupních, které na sebe navazují</a:t>
            </a:r>
            <a:r>
              <a:rPr lang="cs-CZ" dirty="0"/>
              <a:t> (od výroby polotovarů až po finální </a:t>
            </a:r>
            <a:r>
              <a:rPr lang="cs-CZ" dirty="0" smtClean="0"/>
              <a:t>výrobky)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postupná </a:t>
            </a:r>
            <a:r>
              <a:rPr lang="cs-CZ" b="1" dirty="0"/>
              <a:t>(fázová) </a:t>
            </a:r>
            <a:r>
              <a:rPr lang="cs-CZ" b="1" dirty="0" smtClean="0"/>
              <a:t>kalkulace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kalkulace průběžná</a:t>
            </a:r>
            <a:r>
              <a:rPr lang="cs-CZ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0810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Kalkulace </a:t>
            </a:r>
            <a:r>
              <a:rPr lang="cs-CZ" sz="3200" b="1" dirty="0"/>
              <a:t>dělením s poměrovými čísly 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6993" y="1131590"/>
            <a:ext cx="83529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</a:t>
            </a:r>
            <a:r>
              <a:rPr lang="cs-CZ" dirty="0"/>
              <a:t>se </a:t>
            </a:r>
            <a:r>
              <a:rPr lang="cs-CZ" b="1" dirty="0"/>
              <a:t>při sestavování kalkulací výroby nákladově nestejných výrobků</a:t>
            </a:r>
            <a:r>
              <a:rPr lang="cs-CZ" dirty="0"/>
              <a:t> nebo tam, kde se při stejném technologickém procesu vyrábí několik výrobků, lišících se velikostí, tvarem, hmotností, pracností a podobně,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pro </a:t>
            </a:r>
            <a:r>
              <a:rPr lang="cs-CZ" dirty="0"/>
              <a:t>rozvrhování nepřímých nákladů se používají </a:t>
            </a:r>
            <a:r>
              <a:rPr lang="cs-CZ" b="1" dirty="0"/>
              <a:t>tzv. poměrová čísla</a:t>
            </a:r>
            <a:r>
              <a:rPr lang="cs-CZ" dirty="0"/>
              <a:t> nebo v praxi také koeficient obtížnosti, přičemž poměrové číslo 1 se určí pro typický představitel výkonů, pro ostatní výkony se stanoví poměrové číslo poměrem k zvolené známé vlastnosti.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7953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Kalkulace </a:t>
            </a:r>
            <a:r>
              <a:rPr lang="cs-CZ" sz="3200" b="1" dirty="0"/>
              <a:t>přirážková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se v </a:t>
            </a:r>
            <a:r>
              <a:rPr lang="cs-CZ" dirty="0"/>
              <a:t>průmyslových výrobách, kde se vyrábí více výrobků, používá se různorodý technologický </a:t>
            </a:r>
            <a:r>
              <a:rPr lang="cs-CZ" dirty="0" smtClean="0"/>
              <a:t>postup, </a:t>
            </a:r>
            <a:r>
              <a:rPr lang="cs-CZ" dirty="0"/>
              <a:t>a tím i poměr nákladů mezi jednotlivými výrobky není stálý. např. strojírenská výroba, výroba oceli, atd. </a:t>
            </a:r>
          </a:p>
          <a:p>
            <a:pPr algn="just"/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přímé </a:t>
            </a:r>
            <a:r>
              <a:rPr lang="cs-CZ" b="1" dirty="0"/>
              <a:t>náklady</a:t>
            </a:r>
            <a:r>
              <a:rPr lang="cs-CZ" dirty="0"/>
              <a:t> zjistíme při sestavování </a:t>
            </a:r>
            <a:r>
              <a:rPr lang="cs-CZ" dirty="0" smtClean="0"/>
              <a:t>kalkulací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nepřímé náklady</a:t>
            </a:r>
            <a:r>
              <a:rPr lang="cs-CZ" dirty="0" smtClean="0"/>
              <a:t>, </a:t>
            </a:r>
            <a:r>
              <a:rPr lang="cs-CZ" dirty="0"/>
              <a:t>které jsou společné většině výkonů, se rozvrhují podle rozvrhových základen a přičítání nákladů na kalkulační jednici se provádí pomocí režijních přirážek nebo sazeb.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185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7776864" cy="576064"/>
          </a:xfrm>
        </p:spPr>
        <p:txBody>
          <a:bodyPr/>
          <a:lstStyle/>
          <a:p>
            <a:r>
              <a:rPr lang="cs-CZ" altLang="cs-CZ" sz="3200" b="1" dirty="0" smtClean="0"/>
              <a:t>Normy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194632"/>
            <a:ext cx="806489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ve většině případů </a:t>
            </a:r>
            <a:r>
              <a:rPr lang="cs-CZ" sz="2000" dirty="0" smtClean="0"/>
              <a:t>se používá </a:t>
            </a:r>
            <a:r>
              <a:rPr lang="cs-CZ" sz="2000" dirty="0"/>
              <a:t>u rozpočtování přímých </a:t>
            </a:r>
            <a:r>
              <a:rPr lang="cs-CZ" sz="2000" dirty="0" smtClean="0"/>
              <a:t>nákladů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jedná </a:t>
            </a:r>
            <a:r>
              <a:rPr lang="cs-CZ" sz="2000" dirty="0"/>
              <a:t>se o vztahovou či směrnou veličinu týkající se například spotřeby materiálu, práce apod., která je vyjádřena v naturálních </a:t>
            </a:r>
            <a:r>
              <a:rPr lang="cs-CZ" sz="2000" dirty="0" smtClean="0"/>
              <a:t>jednotkách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následně </a:t>
            </a:r>
            <a:r>
              <a:rPr lang="cs-CZ" sz="2000" dirty="0"/>
              <a:t>je skrze vztahovou veličinu převedena na peněžní </a:t>
            </a:r>
            <a:r>
              <a:rPr lang="cs-CZ" sz="2000" dirty="0" smtClean="0"/>
              <a:t>jednotky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příkladem </a:t>
            </a:r>
            <a:r>
              <a:rPr lang="cs-CZ" sz="2000" dirty="0"/>
              <a:t>může být například hodina, kg, </a:t>
            </a:r>
            <a:r>
              <a:rPr lang="cs-CZ" sz="2000" dirty="0" smtClean="0"/>
              <a:t>kWh</a:t>
            </a:r>
            <a:r>
              <a:rPr lang="cs-CZ" sz="2000" dirty="0"/>
              <a:t> </a:t>
            </a:r>
            <a:r>
              <a:rPr lang="cs-CZ" sz="2000" dirty="0" smtClean="0"/>
              <a:t>apod.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71538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8343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/>
              <a:t>Kalkulace přirážková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6328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</a:t>
            </a:r>
            <a:r>
              <a:rPr lang="cs-CZ" dirty="0" smtClean="0"/>
              <a:t>ejvětším </a:t>
            </a:r>
            <a:r>
              <a:rPr lang="cs-CZ" dirty="0"/>
              <a:t>problémem je </a:t>
            </a:r>
            <a:r>
              <a:rPr lang="cs-CZ" b="1" dirty="0"/>
              <a:t>určení </a:t>
            </a:r>
            <a:r>
              <a:rPr lang="cs-CZ" b="1" dirty="0" smtClean="0"/>
              <a:t>nejvhodnější </a:t>
            </a:r>
            <a:r>
              <a:rPr lang="cs-CZ" b="1" dirty="0"/>
              <a:t>rozvrhové základny</a:t>
            </a:r>
            <a:r>
              <a:rPr lang="cs-CZ" dirty="0"/>
              <a:t>, která by respektovala souvislost nákladů a rozvrhových </a:t>
            </a:r>
            <a:r>
              <a:rPr lang="cs-CZ" dirty="0" smtClean="0"/>
              <a:t>základen</a:t>
            </a:r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</a:t>
            </a:r>
            <a:r>
              <a:rPr lang="cs-CZ" dirty="0" smtClean="0"/>
              <a:t>ozvrhová základna představuje základ pro rozvržení nákladů, které nelze jednoznačně zjistit a přiřadit na kalkulační jednici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alkulace přirážková pracuje s tzv. </a:t>
            </a:r>
            <a:r>
              <a:rPr lang="cs-CZ" b="1" dirty="0" smtClean="0"/>
              <a:t>rozvrhovou základnou </a:t>
            </a:r>
            <a:r>
              <a:rPr lang="cs-CZ" dirty="0" smtClean="0"/>
              <a:t>pro výpočet </a:t>
            </a:r>
            <a:r>
              <a:rPr lang="cs-CZ" b="1" dirty="0" smtClean="0"/>
              <a:t>nepřímých nákladů</a:t>
            </a:r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651870"/>
            <a:ext cx="3201054" cy="7200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39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Způsob stanovení rozvrhové základny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876567"/>
            <a:ext cx="82809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 </a:t>
            </a:r>
            <a:r>
              <a:rPr lang="cs-CZ" b="1" dirty="0" smtClean="0"/>
              <a:t>Peněžní </a:t>
            </a:r>
            <a:r>
              <a:rPr lang="cs-CZ" b="1" dirty="0"/>
              <a:t>rozvrhová základna </a:t>
            </a:r>
            <a:endParaRPr lang="cs-CZ" b="1" dirty="0" smtClean="0"/>
          </a:p>
          <a:p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vyjádřena v hodnotových jednotkách, např. cena zásob, hodnota majetku, nákladové </a:t>
            </a:r>
            <a:r>
              <a:rPr lang="cs-CZ" dirty="0" smtClean="0"/>
              <a:t>veličiny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zjistitelná z norem nebo z </a:t>
            </a:r>
            <a:r>
              <a:rPr lang="cs-CZ" dirty="0" smtClean="0"/>
              <a:t>účetnictví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praxi se často používají jako rozvrhová základna přímé mzdy, zejména ve výrobních procesech s převahou manuální nebo duševní činnosti, kde mzdové náklady tvoří podstatnou část celkových </a:t>
            </a:r>
            <a:r>
              <a:rPr lang="cs-CZ" dirty="0" smtClean="0"/>
              <a:t>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s </a:t>
            </a:r>
            <a:r>
              <a:rPr lang="cs-CZ" dirty="0"/>
              <a:t>rozvojem automatizace klesá podíl mzdových nákladů, proto ztrácejí souvislost s nepřímými </a:t>
            </a:r>
            <a:r>
              <a:rPr lang="cs-CZ" dirty="0" smtClean="0"/>
              <a:t>náklady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9533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Způsob stanovení rozvrhové základny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3528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Naturální </a:t>
            </a:r>
            <a:r>
              <a:rPr lang="cs-CZ" b="1" dirty="0"/>
              <a:t>rozvrhová základna </a:t>
            </a:r>
            <a:endParaRPr lang="cs-CZ" b="1" dirty="0" smtClean="0"/>
          </a:p>
          <a:p>
            <a:endParaRPr lang="en-GB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vyjádřena v naturálních parametrech výrobků, jednotkách, pokud vznikají v souvislosti s rozvrhovanými náklady, např. čas zpracování, délka, plocha, apod.,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zdrojem </a:t>
            </a:r>
            <a:r>
              <a:rPr lang="cs-CZ" dirty="0"/>
              <a:t>bývají technickohospodářské normy, které nebývají nepříznivě ovlivněny cenovými změnami.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cs-CZ" dirty="0"/>
              <a:t>Výpočet rozvrhu nepřímých nákladů</a:t>
            </a:r>
            <a:r>
              <a:rPr lang="cs-CZ" dirty="0" smtClean="0"/>
              <a:t>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074" y="3795886"/>
            <a:ext cx="3201054" cy="7200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021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Metoda </a:t>
            </a:r>
            <a:r>
              <a:rPr lang="cs-CZ" sz="3200" b="1" dirty="0"/>
              <a:t>odečítací a </a:t>
            </a:r>
            <a:r>
              <a:rPr lang="cs-CZ" sz="3200" b="1" dirty="0" err="1"/>
              <a:t>rozčítací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4969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tato </a:t>
            </a:r>
            <a:r>
              <a:rPr lang="cs-CZ" dirty="0"/>
              <a:t>metoda se využívá u sdružené </a:t>
            </a:r>
            <a:r>
              <a:rPr lang="cs-CZ" dirty="0" smtClean="0"/>
              <a:t>výroby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o </a:t>
            </a:r>
            <a:r>
              <a:rPr lang="cs-CZ" b="1" dirty="0"/>
              <a:t>sdružené výrobě </a:t>
            </a:r>
            <a:r>
              <a:rPr lang="cs-CZ" dirty="0"/>
              <a:t>hovoříme tehdy, když v rámci výrobního cyklu z jednoho materiálu (nebo skupin materiálu) vznikají objektivně dva nebo více výrobků v určitém vzájemném poměru, přičemž výrobce nemá buď žádnou nebo omezenou možnost ovlivnit relace mezi těmito </a:t>
            </a:r>
            <a:r>
              <a:rPr lang="cs-CZ" dirty="0" smtClean="0"/>
              <a:t>výrobky. 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ro </a:t>
            </a:r>
            <a:r>
              <a:rPr lang="cs-CZ" dirty="0"/>
              <a:t>přiřazování nákladů u sdružené výroby se používají následující způsoby: </a:t>
            </a:r>
            <a:endParaRPr lang="en-GB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odečítací </a:t>
            </a:r>
            <a:r>
              <a:rPr lang="cs-CZ" dirty="0"/>
              <a:t>metoda </a:t>
            </a: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err="1"/>
              <a:t>r</a:t>
            </a:r>
            <a:r>
              <a:rPr lang="cs-CZ" dirty="0" err="1" smtClean="0"/>
              <a:t>ozčítací</a:t>
            </a:r>
            <a:r>
              <a:rPr lang="cs-CZ" dirty="0" smtClean="0"/>
              <a:t> </a:t>
            </a:r>
            <a:r>
              <a:rPr lang="cs-CZ" dirty="0"/>
              <a:t>metoda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6971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Odečítací metoda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</a:t>
            </a:r>
            <a:r>
              <a:rPr lang="cs-CZ" dirty="0"/>
              <a:t>se v případě, kdy předmětem kalkulace jsou pouze hlavní </a:t>
            </a:r>
            <a:r>
              <a:rPr lang="cs-CZ" dirty="0" smtClean="0"/>
              <a:t>výrobky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od </a:t>
            </a:r>
            <a:r>
              <a:rPr lang="cs-CZ" dirty="0"/>
              <a:t>úhrnu nákladů na výrobu nejprve odečítáme částku odpovídající předem stanovenému ocenění vedlejších výrobků, zbylé náklady představují náklady na výrobu hlavního výrobku, jako příklad můžeme uvést kalkulaci výroby </a:t>
            </a:r>
            <a:r>
              <a:rPr lang="cs-CZ" dirty="0" smtClean="0"/>
              <a:t>koksu </a:t>
            </a:r>
            <a:endParaRPr lang="en-GB" dirty="0"/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při </a:t>
            </a:r>
            <a:r>
              <a:rPr lang="cs-CZ" dirty="0"/>
              <a:t>oceňování vedlejších výrobků se obvykle vychází z prodejní ceny, jestliže však pro vedlejší výrobky cena není stanovena, odvozujeme ji z ceny podobných výrobků na </a:t>
            </a:r>
            <a:r>
              <a:rPr lang="cs-CZ" dirty="0" smtClean="0"/>
              <a:t>trhu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6225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err="1" smtClean="0"/>
              <a:t>Rozčítací</a:t>
            </a:r>
            <a:r>
              <a:rPr lang="cs-CZ" sz="3200" b="1" dirty="0" smtClean="0"/>
              <a:t> metoda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</a:t>
            </a:r>
            <a:r>
              <a:rPr lang="cs-CZ" dirty="0"/>
              <a:t>se tehdy, nelze-li ze sdružených výrobků rovnocenného významu zvolit pouze jeden za hlavní a ostatní považovat za vedlejší, tj. když výsledkem sdružené výroby jsou dva nebo více hlavních výrobků (např. výrobky při zpracování ropy, nebo jednotlivé druhy mouky v mlýnech</a:t>
            </a:r>
            <a:r>
              <a:rPr lang="cs-CZ" dirty="0" smtClean="0"/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protože </a:t>
            </a:r>
            <a:r>
              <a:rPr lang="cs-CZ" dirty="0"/>
              <a:t>mezi jednotlivými výrobky nelze samostatně zjistit vzájemné poměry nákladů, je třeba použít náhradní způsob tzv. </a:t>
            </a:r>
            <a:r>
              <a:rPr lang="cs-CZ" dirty="0" err="1"/>
              <a:t>rozčítací</a:t>
            </a:r>
            <a:r>
              <a:rPr lang="cs-CZ" dirty="0"/>
              <a:t> klíč, pro jehož stanovení mohou sloužit různé veličiny, například prodejní cena, výtěžnost, hmotnost apod</a:t>
            </a:r>
            <a:r>
              <a:rPr lang="cs-CZ" dirty="0" smtClean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postup </a:t>
            </a:r>
            <a:r>
              <a:rPr lang="cs-CZ" dirty="0"/>
              <a:t>rozpočtu sdružených nákladů s využitím </a:t>
            </a:r>
            <a:r>
              <a:rPr lang="cs-CZ" dirty="0" err="1"/>
              <a:t>rozčítacích</a:t>
            </a:r>
            <a:r>
              <a:rPr lang="cs-CZ" dirty="0"/>
              <a:t> klíčů je shodný jako v kalkulaci dělením s poměrovými </a:t>
            </a:r>
            <a:r>
              <a:rPr lang="cs-CZ" dirty="0" smtClean="0"/>
              <a:t>čísly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7101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Fázová metoda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Uplatňuje se zejména ve výrobách jediného výrobku nebo skupiny homogenních výrobků, které vznikají v podmínkách členitého výrobního procesu.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se u činností, které si předávají rozpracované výrobky od počáteční do konečné fáze.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Předmětem nejsou výkony, ale výrobní fáze.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Náklady přímé a výrobní režie se sledují samostatně za každou výrobní fázi.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Správní režie se přičte až k celkovým nákladům.</a:t>
            </a:r>
            <a:endParaRPr lang="cs-CZ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3965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Fázová metoda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 každé výrobní fázi se používá prostá metoda kalkulace a určí se náklady na kalkulovaný meziprodukt (polotovar).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Každá fáze musí být kalkulována samostatně, protože jednotlivými fázemi nemusí procházet stejný počet výkonů.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Náklady finálního produktu jsou dány součtem dílčích nákladů z každé fáze.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Metoda fázová se nejčastěji používá ve výrobách s průběžnými dobami kratší než měsíc a její sledování podle účetnictví je jednoduché. 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0310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Postupná (stupňová) metoda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347614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Využívá se tam, kde jsou výrobní stupně technologicky a organizačně odděleny.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Výroba každého stupně představuje výrobek, který může být použit jako polotovar v dalších stupních nebo může být prodán.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Podstata této metody je v tom, že náklady jednotlivých výrobních stupňů se kumulují, a všechny náklady na výrobek jsou tedy zachyceny až v posledním stupni.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Děje se to tak, že výkony z předchozího stupně tvoří materiálové náklady stupně následujícího, ke kterým daný stupeň přidává své náklady zpracování. 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963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pl-PL" altLang="cs-CZ" sz="3200" b="1" dirty="0" smtClean="0"/>
              <a:t>Standard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6142" y="969081"/>
            <a:ext cx="80842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</a:t>
            </a:r>
            <a:r>
              <a:rPr lang="cs-CZ" sz="2000" dirty="0" smtClean="0"/>
              <a:t>e chápán šířeji než norma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norma </a:t>
            </a:r>
            <a:r>
              <a:rPr lang="cs-CZ" sz="2000" dirty="0"/>
              <a:t>se převážně používá </a:t>
            </a:r>
            <a:r>
              <a:rPr lang="cs-CZ" sz="2000" dirty="0" smtClean="0"/>
              <a:t>pro označení </a:t>
            </a:r>
            <a:r>
              <a:rPr lang="cs-CZ" sz="2000" dirty="0"/>
              <a:t>přímých (jednicových) nákladů, pojem standard </a:t>
            </a:r>
            <a:r>
              <a:rPr lang="cs-CZ" sz="2000" b="1" dirty="0"/>
              <a:t>zahrnuje i režijní náklady</a:t>
            </a:r>
            <a:r>
              <a:rPr lang="cs-CZ" sz="2000" dirty="0"/>
              <a:t>, </a:t>
            </a:r>
            <a:r>
              <a:rPr lang="cs-CZ" sz="2000" dirty="0" smtClean="0"/>
              <a:t>kdy funkci </a:t>
            </a:r>
            <a:r>
              <a:rPr lang="cs-CZ" sz="2000" dirty="0"/>
              <a:t>standardu plní rozpočet režijních </a:t>
            </a:r>
            <a:r>
              <a:rPr lang="cs-CZ" sz="2000" dirty="0" smtClean="0"/>
              <a:t>nákladů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mezi </a:t>
            </a:r>
            <a:r>
              <a:rPr lang="cs-CZ" sz="2000" dirty="0"/>
              <a:t>standardy se zahrnují i další </a:t>
            </a:r>
            <a:r>
              <a:rPr lang="cs-CZ" sz="2000" dirty="0" smtClean="0"/>
              <a:t>směrné veličiny</a:t>
            </a:r>
            <a:r>
              <a:rPr lang="cs-CZ" sz="2000" dirty="0"/>
              <a:t>, kterými mohou být cena materiálu, výrobku, mzdová sazba, ale i standardní </a:t>
            </a:r>
            <a:r>
              <a:rPr lang="cs-CZ" sz="2000" dirty="0" smtClean="0"/>
              <a:t>kapacita, standardní </a:t>
            </a:r>
            <a:r>
              <a:rPr lang="cs-CZ" sz="2000" dirty="0"/>
              <a:t>objem výroby nebo </a:t>
            </a:r>
            <a:r>
              <a:rPr lang="cs-CZ" sz="2000" dirty="0" smtClean="0"/>
              <a:t>prodeje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protože </a:t>
            </a:r>
            <a:r>
              <a:rPr lang="cs-CZ" sz="2000" dirty="0"/>
              <a:t>se stanovuje standard pro objem </a:t>
            </a:r>
            <a:r>
              <a:rPr lang="cs-CZ" sz="2000" dirty="0" smtClean="0"/>
              <a:t>výroby (prodeje</a:t>
            </a:r>
            <a:r>
              <a:rPr lang="cs-CZ" sz="2000" dirty="0"/>
              <a:t>), stanoví se nepřímo i standardní </a:t>
            </a:r>
            <a:r>
              <a:rPr lang="cs-CZ" sz="2000" dirty="0" smtClean="0"/>
              <a:t>výnosy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4468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064896" cy="504055"/>
          </a:xfrm>
        </p:spPr>
        <p:txBody>
          <a:bodyPr/>
          <a:lstStyle/>
          <a:p>
            <a:r>
              <a:rPr lang="pl-PL" altLang="cs-CZ" sz="3200" b="1" dirty="0" smtClean="0"/>
              <a:t>Metoda standardních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6142" y="969081"/>
            <a:ext cx="8228306" cy="3258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komplexní </a:t>
            </a:r>
            <a:r>
              <a:rPr lang="cs-CZ" sz="2000" dirty="0"/>
              <a:t>metoda řízení nákladů, případně výnosů ve </a:t>
            </a:r>
            <a:r>
              <a:rPr lang="cs-CZ" sz="2000" dirty="0" smtClean="0"/>
              <a:t>vnitropodnikovém pojetí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využívá všechny základní prvky manažerského </a:t>
            </a:r>
            <a:r>
              <a:rPr lang="cs-CZ" sz="2000" dirty="0" smtClean="0"/>
              <a:t>účetnictví, a to: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účtování </a:t>
            </a:r>
            <a:r>
              <a:rPr lang="cs-CZ" sz="2000" b="1" dirty="0"/>
              <a:t>nákladů</a:t>
            </a:r>
            <a:r>
              <a:rPr lang="cs-CZ" sz="2000" dirty="0"/>
              <a:t>, případně i </a:t>
            </a:r>
            <a:r>
              <a:rPr lang="cs-CZ" sz="2000" dirty="0" smtClean="0"/>
              <a:t>výnosů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kalkulace</a:t>
            </a:r>
            <a:endParaRPr lang="cs-CZ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rozpočtování</a:t>
            </a:r>
            <a:endParaRPr lang="cs-CZ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vnitropodnikové </a:t>
            </a:r>
            <a:r>
              <a:rPr lang="cs-CZ" sz="2000" b="1" dirty="0"/>
              <a:t>odpovědnostní </a:t>
            </a:r>
            <a:r>
              <a:rPr lang="cs-CZ" sz="2000" dirty="0" smtClean="0"/>
              <a:t>účetnictví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rozbor </a:t>
            </a:r>
            <a:r>
              <a:rPr lang="cs-CZ" sz="2000" dirty="0"/>
              <a:t>a poskytování </a:t>
            </a:r>
            <a:r>
              <a:rPr lang="cs-CZ" sz="2000" b="1" dirty="0"/>
              <a:t>informací pro </a:t>
            </a:r>
            <a:r>
              <a:rPr lang="cs-CZ" sz="2000" b="1" dirty="0" smtClean="0"/>
              <a:t>rozhodování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0957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562612"/>
          </a:xfrm>
        </p:spPr>
        <p:txBody>
          <a:bodyPr/>
          <a:lstStyle/>
          <a:p>
            <a:r>
              <a:rPr lang="pl-PL" altLang="cs-CZ" sz="3200" b="1" dirty="0" smtClean="0"/>
              <a:t>Cíle metody standarních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611560" y="1275606"/>
            <a:ext cx="74168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</a:t>
            </a:r>
            <a:r>
              <a:rPr lang="cs-CZ" sz="2000" dirty="0" smtClean="0"/>
              <a:t>oskytuje informace pro</a:t>
            </a:r>
            <a:r>
              <a:rPr lang="cs-CZ" sz="2000" b="1" dirty="0" smtClean="0"/>
              <a:t> </a:t>
            </a:r>
            <a:r>
              <a:rPr lang="cs-CZ" sz="2000" b="1" dirty="0"/>
              <a:t>kontrolu</a:t>
            </a:r>
            <a:r>
              <a:rPr lang="cs-CZ" sz="2000" dirty="0"/>
              <a:t>, zejména </a:t>
            </a:r>
            <a:r>
              <a:rPr lang="cs-CZ" sz="2000" b="1" dirty="0"/>
              <a:t>běžné řízení nákladů </a:t>
            </a:r>
            <a:r>
              <a:rPr lang="cs-CZ" sz="2000" dirty="0"/>
              <a:t>pro </a:t>
            </a:r>
            <a:r>
              <a:rPr lang="cs-CZ" sz="2000" dirty="0" smtClean="0"/>
              <a:t>manažery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využití </a:t>
            </a:r>
            <a:r>
              <a:rPr lang="cs-CZ" sz="2000" dirty="0"/>
              <a:t>informací i ve </a:t>
            </a:r>
            <a:r>
              <a:rPr lang="cs-CZ" sz="2000" b="1" dirty="0"/>
              <a:t>finančním účetnictví</a:t>
            </a:r>
            <a:r>
              <a:rPr lang="cs-CZ" sz="2000" dirty="0"/>
              <a:t>, zvláště pro sestavení rozvahy, popř. i </a:t>
            </a:r>
            <a:r>
              <a:rPr lang="cs-CZ" sz="2000" dirty="0" smtClean="0"/>
              <a:t>výsledovky</a:t>
            </a:r>
          </a:p>
        </p:txBody>
      </p:sp>
    </p:spTree>
    <p:extLst>
      <p:ext uri="{BB962C8B-B14F-4D97-AF65-F5344CB8AC3E}">
        <p14:creationId xmlns:p14="http://schemas.microsoft.com/office/powerpoint/2010/main" val="270389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562612"/>
          </a:xfrm>
        </p:spPr>
        <p:txBody>
          <a:bodyPr/>
          <a:lstStyle/>
          <a:p>
            <a:r>
              <a:rPr lang="pl-PL" altLang="cs-CZ" sz="2800" b="1" dirty="0" smtClean="0"/>
              <a:t>Způsob fungovaní metody standardních nákladů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31540" y="756459"/>
            <a:ext cx="8172908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" dirty="0" smtClean="0"/>
              <a:t>Probíhá v 5 etapách:</a:t>
            </a:r>
          </a:p>
          <a:p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/>
              <a:t>stanoví se </a:t>
            </a:r>
            <a:r>
              <a:rPr lang="cs-CZ" sz="1700" b="1" dirty="0" smtClean="0"/>
              <a:t>standardy</a:t>
            </a: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zjišťují </a:t>
            </a:r>
            <a:r>
              <a:rPr lang="cs-CZ" sz="1700" dirty="0"/>
              <a:t>se </a:t>
            </a:r>
            <a:r>
              <a:rPr lang="cs-CZ" sz="1700" b="1" dirty="0"/>
              <a:t>skutečné veličiny</a:t>
            </a:r>
            <a:r>
              <a:rPr lang="cs-CZ" sz="1700" dirty="0"/>
              <a:t>, u některých jak v naturálním, tak i hodnotovém </a:t>
            </a:r>
            <a:r>
              <a:rPr lang="cs-CZ" sz="1700" dirty="0" smtClean="0"/>
              <a:t>vyjádření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kontroluje </a:t>
            </a:r>
            <a:r>
              <a:rPr lang="cs-CZ" sz="1700" dirty="0"/>
              <a:t>se dodržení standardů a zjišťují se </a:t>
            </a:r>
            <a:r>
              <a:rPr lang="cs-CZ" sz="1700" b="1" dirty="0" smtClean="0"/>
              <a:t>odchylky</a:t>
            </a: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provádí </a:t>
            </a:r>
            <a:r>
              <a:rPr lang="cs-CZ" sz="1700" dirty="0"/>
              <a:t>se </a:t>
            </a:r>
            <a:r>
              <a:rPr lang="cs-CZ" sz="1700" b="1" dirty="0"/>
              <a:t>rozbor </a:t>
            </a:r>
            <a:r>
              <a:rPr lang="cs-CZ" sz="1700" dirty="0"/>
              <a:t>odchylek a zjišťuje se </a:t>
            </a:r>
            <a:r>
              <a:rPr lang="cs-CZ" sz="1700" b="1" dirty="0"/>
              <a:t>příčina vzniku odchylek </a:t>
            </a:r>
            <a:r>
              <a:rPr lang="cs-CZ" sz="1700" dirty="0"/>
              <a:t>a útvary, případně </a:t>
            </a:r>
            <a:r>
              <a:rPr lang="cs-CZ" sz="1700" dirty="0" smtClean="0"/>
              <a:t>osoby zodpovědné </a:t>
            </a:r>
            <a:r>
              <a:rPr lang="cs-CZ" sz="1700" dirty="0"/>
              <a:t>za jejich </a:t>
            </a:r>
            <a:r>
              <a:rPr lang="cs-CZ" sz="1700" dirty="0" smtClean="0"/>
              <a:t>vznik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na </a:t>
            </a:r>
            <a:r>
              <a:rPr lang="cs-CZ" sz="1700" dirty="0"/>
              <a:t>rozbor navazuje </a:t>
            </a:r>
            <a:r>
              <a:rPr lang="cs-CZ" sz="1700" b="1" dirty="0"/>
              <a:t>opatření</a:t>
            </a:r>
            <a:r>
              <a:rPr lang="cs-CZ" sz="1700" dirty="0"/>
              <a:t>, které může být dvojího druhu</a:t>
            </a:r>
            <a:r>
              <a:rPr lang="cs-CZ" sz="1700" dirty="0" smtClean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700" dirty="0"/>
              <a:t>opatření, které má </a:t>
            </a:r>
            <a:r>
              <a:rPr lang="cs-CZ" sz="1700" b="1" dirty="0"/>
              <a:t>zabránit vzniku </a:t>
            </a:r>
            <a:r>
              <a:rPr lang="cs-CZ" sz="1700" dirty="0"/>
              <a:t>negativní odchylky ze stejné příčiny do </a:t>
            </a:r>
            <a:r>
              <a:rPr lang="cs-CZ" sz="1700" dirty="0" smtClean="0"/>
              <a:t>budoucnosti,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opatření</a:t>
            </a:r>
            <a:r>
              <a:rPr lang="cs-CZ" sz="1700" dirty="0"/>
              <a:t>, které si vynutí </a:t>
            </a:r>
            <a:r>
              <a:rPr lang="cs-CZ" sz="1700" b="1" dirty="0"/>
              <a:t>změnu </a:t>
            </a:r>
            <a:r>
              <a:rPr lang="cs-CZ" sz="1700" dirty="0" smtClean="0"/>
              <a:t>podmínek (např. výrobních)</a:t>
            </a:r>
          </a:p>
        </p:txBody>
      </p:sp>
    </p:spTree>
    <p:extLst>
      <p:ext uri="{BB962C8B-B14F-4D97-AF65-F5344CB8AC3E}">
        <p14:creationId xmlns:p14="http://schemas.microsoft.com/office/powerpoint/2010/main" val="134328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0551"/>
            <a:ext cx="7920880" cy="482564"/>
          </a:xfrm>
        </p:spPr>
        <p:txBody>
          <a:bodyPr/>
          <a:lstStyle/>
          <a:p>
            <a:r>
              <a:rPr lang="pl-PL" altLang="cs-CZ" sz="3200" b="1" dirty="0" smtClean="0"/>
              <a:t>Typy standardů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131590"/>
            <a:ext cx="74168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 hledisky </a:t>
            </a:r>
            <a:r>
              <a:rPr lang="cs-CZ" sz="2000" b="1" dirty="0"/>
              <a:t>typologie standardů </a:t>
            </a:r>
            <a:r>
              <a:rPr lang="cs-CZ" sz="2000" dirty="0"/>
              <a:t>je nutno rozlišit, zda jde o</a:t>
            </a:r>
            <a:r>
              <a:rPr lang="cs-CZ" sz="2000" dirty="0" smtClean="0"/>
              <a:t>: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standardy </a:t>
            </a:r>
            <a:r>
              <a:rPr lang="cs-CZ" sz="2000" b="1" dirty="0"/>
              <a:t>přímých nákladů</a:t>
            </a:r>
            <a:r>
              <a:rPr lang="cs-CZ" sz="2000" dirty="0"/>
              <a:t>, označované </a:t>
            </a:r>
            <a:r>
              <a:rPr lang="cs-CZ" sz="2000" dirty="0" smtClean="0"/>
              <a:t>jako </a:t>
            </a:r>
            <a:r>
              <a:rPr lang="cs-CZ" sz="2000" b="1" dirty="0" smtClean="0"/>
              <a:t>normy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standardy </a:t>
            </a:r>
            <a:r>
              <a:rPr lang="cs-CZ" sz="2000" b="1" dirty="0"/>
              <a:t>režijních nákladů</a:t>
            </a:r>
            <a:r>
              <a:rPr lang="cs-CZ" sz="2000" dirty="0"/>
              <a:t>, jejichž nástrojem je </a:t>
            </a:r>
            <a:r>
              <a:rPr lang="cs-CZ" sz="2000" b="1" dirty="0"/>
              <a:t>rozpočet </a:t>
            </a:r>
            <a:r>
              <a:rPr lang="cs-CZ" sz="2000" b="1" dirty="0" smtClean="0"/>
              <a:t>režie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standardy </a:t>
            </a:r>
            <a:r>
              <a:rPr lang="cs-CZ" sz="2000" b="1" dirty="0"/>
              <a:t>celkových nákladů</a:t>
            </a:r>
            <a:r>
              <a:rPr lang="cs-CZ" sz="2000" dirty="0"/>
              <a:t>, které vyjadřujeme jako </a:t>
            </a:r>
            <a:r>
              <a:rPr lang="cs-CZ" sz="2000" b="1" dirty="0"/>
              <a:t>předběžné </a:t>
            </a:r>
            <a:r>
              <a:rPr lang="cs-CZ" sz="2000" b="1" dirty="0" smtClean="0"/>
              <a:t>kalkulace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642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0551"/>
            <a:ext cx="7920880" cy="482564"/>
          </a:xfrm>
        </p:spPr>
        <p:txBody>
          <a:bodyPr/>
          <a:lstStyle/>
          <a:p>
            <a:r>
              <a:rPr lang="pl-PL" altLang="cs-CZ" sz="3600" b="1" dirty="0" smtClean="0"/>
              <a:t>Typy standardů</a:t>
            </a:r>
            <a:endParaRPr lang="cs-CZ" alt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/>
              <a:t>Ve vztahu k trvání a změně standardu (času) můžeme rozlišit tyto typy standardů</a:t>
            </a:r>
            <a:r>
              <a:rPr lang="cs-CZ" sz="2400" dirty="0" smtClean="0"/>
              <a:t>:</a:t>
            </a:r>
          </a:p>
          <a:p>
            <a:pPr algn="just"/>
            <a:endParaRPr lang="cs-CZ" sz="24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operativní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průměrné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základní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odhadované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97961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10393</TotalTime>
  <Words>1945</Words>
  <Application>Microsoft Office PowerPoint</Application>
  <PresentationFormat>Předvádění na obrazovce (16:9)</PresentationFormat>
  <Paragraphs>342</Paragraphs>
  <Slides>38</Slides>
  <Notes>35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Calibri</vt:lpstr>
      <vt:lpstr>Times New Roman</vt:lpstr>
      <vt:lpstr>SLU</vt:lpstr>
      <vt:lpstr>METODA STANDARDNÍCH NÁKLADŮ</vt:lpstr>
      <vt:lpstr>Norma</vt:lpstr>
      <vt:lpstr>Normy</vt:lpstr>
      <vt:lpstr>Standard</vt:lpstr>
      <vt:lpstr>Metoda standardních nákladů</vt:lpstr>
      <vt:lpstr>Cíle metody standarních nákladů</vt:lpstr>
      <vt:lpstr>Způsob fungovaní metody standardních nákladů</vt:lpstr>
      <vt:lpstr>Typy standardů</vt:lpstr>
      <vt:lpstr>Typy standardů</vt:lpstr>
      <vt:lpstr>Odchylky od standardů</vt:lpstr>
      <vt:lpstr>Zjišťování odchylek</vt:lpstr>
      <vt:lpstr>Zjišťování odchylek - průběžně</vt:lpstr>
      <vt:lpstr>Zjišťování odchylek – dodatečným výpočtem</vt:lpstr>
      <vt:lpstr>Odchylky</vt:lpstr>
      <vt:lpstr>Základní typy odchylek</vt:lpstr>
      <vt:lpstr>Typy odchylek</vt:lpstr>
      <vt:lpstr>Typy odchylek</vt:lpstr>
      <vt:lpstr>Typy odchylek</vt:lpstr>
      <vt:lpstr>Typy odchylek</vt:lpstr>
      <vt:lpstr>Typy odchylek</vt:lpstr>
      <vt:lpstr>Určení odpovědnosti za odchylky</vt:lpstr>
      <vt:lpstr>Určení odpovědnosti za odchylky</vt:lpstr>
      <vt:lpstr>Děkuji za pozornost </vt:lpstr>
      <vt:lpstr>METODY KALKULACE - OPAKOVÁNÍ</vt:lpstr>
      <vt:lpstr>Metody přiřazování nákladů předmětu kalkulace </vt:lpstr>
      <vt:lpstr>Kalkulace dělením prostá </vt:lpstr>
      <vt:lpstr>Kalkulace dělením stupňovitá </vt:lpstr>
      <vt:lpstr>Kalkulace dělením s poměrovými čísly </vt:lpstr>
      <vt:lpstr>Kalkulace přirážková</vt:lpstr>
      <vt:lpstr>Kalkulace přirážková</vt:lpstr>
      <vt:lpstr>Způsob stanovení rozvrhové základny</vt:lpstr>
      <vt:lpstr>Způsob stanovení rozvrhové základny</vt:lpstr>
      <vt:lpstr>Metoda odečítací a rozčítací</vt:lpstr>
      <vt:lpstr>Odečítací metoda</vt:lpstr>
      <vt:lpstr>Rozčítací metoda</vt:lpstr>
      <vt:lpstr>Fázová metoda</vt:lpstr>
      <vt:lpstr>Fázová metoda</vt:lpstr>
      <vt:lpstr>Postupná (stupňová) metoda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Vymetal</cp:lastModifiedBy>
  <cp:revision>347</cp:revision>
  <dcterms:created xsi:type="dcterms:W3CDTF">2016-07-06T15:42:34Z</dcterms:created>
  <dcterms:modified xsi:type="dcterms:W3CDTF">2020-11-24T06:18:35Z</dcterms:modified>
</cp:coreProperties>
</file>