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69" r:id="rId2"/>
    <p:sldId id="263" r:id="rId3"/>
    <p:sldId id="283" r:id="rId4"/>
    <p:sldId id="287" r:id="rId5"/>
    <p:sldId id="321" r:id="rId6"/>
    <p:sldId id="330" r:id="rId7"/>
    <p:sldId id="331" r:id="rId8"/>
    <p:sldId id="352" r:id="rId9"/>
    <p:sldId id="358" r:id="rId10"/>
    <p:sldId id="357" r:id="rId11"/>
    <p:sldId id="356" r:id="rId12"/>
    <p:sldId id="359" r:id="rId13"/>
    <p:sldId id="360" r:id="rId14"/>
    <p:sldId id="361" r:id="rId15"/>
    <p:sldId id="353" r:id="rId16"/>
    <p:sldId id="363" r:id="rId17"/>
    <p:sldId id="365" r:id="rId18"/>
    <p:sldId id="366" r:id="rId19"/>
    <p:sldId id="364" r:id="rId20"/>
    <p:sldId id="362" r:id="rId21"/>
    <p:sldId id="367" r:id="rId22"/>
    <p:sldId id="354" r:id="rId23"/>
    <p:sldId id="368" r:id="rId24"/>
    <p:sldId id="266" r:id="rId25"/>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56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15.4.2018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a:ln w="0"/>
                <a:solidFill>
                  <a:schemeClr val="bg1"/>
                </a:solidFill>
                <a:effectLst>
                  <a:outerShdw blurRad="38100" dist="19050" dir="2700000" algn="tl" rotWithShape="0">
                    <a:schemeClr val="dk1">
                      <a:alpha val="40000"/>
                    </a:schemeClr>
                  </a:outerShdw>
                </a:effectLst>
              </a:rPr>
              <a:t>INFORMAČNÍ SYSTÉMY</a:t>
            </a:r>
            <a:br>
              <a:rPr lang="cs-CZ" b="1" dirty="0">
                <a:ln w="0"/>
                <a:solidFill>
                  <a:schemeClr val="bg1"/>
                </a:solidFill>
                <a:effectLst>
                  <a:outerShdw blurRad="38100" dist="19050" dir="2700000" algn="tl" rotWithShape="0">
                    <a:schemeClr val="dk1">
                      <a:alpha val="40000"/>
                    </a:schemeClr>
                  </a:outerShdw>
                </a:effectLst>
              </a:rPr>
            </a:br>
            <a:r>
              <a:rPr lang="cs-CZ" b="1" dirty="0">
                <a:ln w="0"/>
                <a:solidFill>
                  <a:schemeClr val="bg1"/>
                </a:solidFill>
                <a:effectLst>
                  <a:outerShdw blurRad="38100" dist="19050" dir="2700000" algn="tl" rotWithShape="0">
                    <a:schemeClr val="dk1">
                      <a:alpha val="40000"/>
                    </a:schemeClr>
                  </a:outerShdw>
                </a:effectLst>
              </a:rPr>
              <a:t>V </a:t>
            </a:r>
            <a:r>
              <a:rPr lang="cs-CZ" b="1">
                <a:ln w="0"/>
                <a:solidFill>
                  <a:schemeClr val="bg1"/>
                </a:solidFill>
                <a:effectLst>
                  <a:outerShdw blurRad="38100" dist="19050" dir="2700000" algn="tl" rotWithShape="0">
                    <a:schemeClr val="dk1">
                      <a:alpha val="40000"/>
                    </a:schemeClr>
                  </a:outerShdw>
                </a:effectLst>
              </a:rPr>
              <a:t>CESTOVNÍM </a:t>
            </a:r>
            <a:r>
              <a:rPr lang="cs-CZ" b="1" smtClean="0">
                <a:ln w="0"/>
                <a:solidFill>
                  <a:schemeClr val="bg1"/>
                </a:solidFill>
                <a:effectLst>
                  <a:outerShdw blurRad="38100" dist="19050" dir="2700000" algn="tl" rotWithShape="0">
                    <a:schemeClr val="dk1">
                      <a:alpha val="40000"/>
                    </a:schemeClr>
                  </a:outerShdw>
                </a:effectLst>
              </a:rPr>
              <a:t>RUCHU</a:t>
            </a:r>
            <a:endParaRPr lang="cs-CZ" b="1" dirty="0" smtClean="0">
              <a:ln w="0"/>
              <a:solidFill>
                <a:schemeClr val="bg1"/>
              </a:solidFill>
              <a:effectLst>
                <a:outerShdw blurRad="38100" dist="19050" dir="2700000" algn="tl" rotWithShape="0">
                  <a:schemeClr val="dk1">
                    <a:alpha val="40000"/>
                  </a:schemeClr>
                </a:outerShdw>
              </a:effectLst>
            </a:endParaRPr>
          </a:p>
          <a:p>
            <a:pPr algn="ctr"/>
            <a:endParaRPr lang="cs-CZ" dirty="0" smtClean="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9497784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Princip řízení</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Každý systém má vstup, funkční prvky, které realizují zpracování vstupu, a ze systému získáváme výstup. Pro každý systém je typické řízení.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Řízení </a:t>
            </a:r>
            <a:r>
              <a:rPr lang="cs-CZ" altLang="cs-CZ" sz="1800" b="1" dirty="0">
                <a:solidFill>
                  <a:srgbClr val="307871"/>
                </a:solidFill>
                <a:latin typeface="Times New Roman" panose="02020603050405020304" pitchFamily="18" charset="0"/>
                <a:cs typeface="Times New Roman" panose="02020603050405020304" pitchFamily="18" charset="0"/>
              </a:rPr>
              <a:t>může být založeno na </a:t>
            </a:r>
            <a:r>
              <a:rPr lang="cs-CZ" altLang="cs-CZ" sz="1800" b="1" dirty="0" smtClean="0">
                <a:solidFill>
                  <a:srgbClr val="307871"/>
                </a:solidFill>
                <a:latin typeface="Times New Roman" panose="02020603050405020304" pitchFamily="18" charset="0"/>
                <a:cs typeface="Times New Roman" panose="02020603050405020304" pitchFamily="18" charset="0"/>
              </a:rPr>
              <a:t>biologickém </a:t>
            </a:r>
            <a:r>
              <a:rPr lang="cs-CZ" altLang="cs-CZ" sz="1800" b="1" dirty="0">
                <a:solidFill>
                  <a:srgbClr val="307871"/>
                </a:solidFill>
                <a:latin typeface="Times New Roman" panose="02020603050405020304" pitchFamily="18" charset="0"/>
                <a:cs typeface="Times New Roman" panose="02020603050405020304" pitchFamily="18" charset="0"/>
              </a:rPr>
              <a:t>principu (u živých organismů – například regulace teploty organismu, kdy </a:t>
            </a:r>
            <a:r>
              <a:rPr lang="cs-CZ" altLang="cs-CZ" sz="1800" b="1" dirty="0" smtClean="0">
                <a:solidFill>
                  <a:srgbClr val="307871"/>
                </a:solidFill>
                <a:latin typeface="Times New Roman" panose="02020603050405020304" pitchFamily="18" charset="0"/>
                <a:cs typeface="Times New Roman" panose="02020603050405020304" pitchFamily="18" charset="0"/>
              </a:rPr>
              <a:t>informace </a:t>
            </a:r>
            <a:r>
              <a:rPr lang="cs-CZ" altLang="cs-CZ" sz="1800" b="1" dirty="0">
                <a:solidFill>
                  <a:srgbClr val="307871"/>
                </a:solidFill>
                <a:latin typeface="Times New Roman" panose="02020603050405020304" pitchFamily="18" charset="0"/>
                <a:cs typeface="Times New Roman" panose="02020603050405020304" pitchFamily="18" charset="0"/>
              </a:rPr>
              <a:t>o optimální teplotě je „zapsaná“ v genech), technickém principu (automatická regulace průtoku – požadovaná hodnota nastavena jako vstupní parametr regulátoru) nebo myšlenkových pochodech, jež jsou typické pro ekonomické a sociálně-ekonomické </a:t>
            </a:r>
            <a:r>
              <a:rPr lang="cs-CZ" altLang="cs-CZ" sz="1800" b="1" dirty="0" smtClean="0">
                <a:solidFill>
                  <a:srgbClr val="307871"/>
                </a:solidFill>
                <a:latin typeface="Times New Roman" panose="02020603050405020304" pitchFamily="18" charset="0"/>
                <a:cs typeface="Times New Roman" panose="02020603050405020304" pitchFamily="18" charset="0"/>
              </a:rPr>
              <a:t>systémy</a:t>
            </a:r>
            <a:r>
              <a:rPr lang="cs-CZ" altLang="cs-CZ" sz="1800" b="1" dirty="0">
                <a:solidFill>
                  <a:srgbClr val="307871"/>
                </a:solidFill>
                <a:latin typeface="Times New Roman" panose="02020603050405020304" pitchFamily="18" charset="0"/>
                <a:cs typeface="Times New Roman" panose="02020603050405020304" pitchFamily="18" charset="0"/>
              </a:rPr>
              <a:t>, které jsou řízeny lidmi resp. osobami činnými v systémech řízení. Všechny uvedené příklady jsou založené na obecném principu </a:t>
            </a:r>
            <a:r>
              <a:rPr lang="cs-CZ" altLang="cs-CZ" sz="1800" b="1" dirty="0" smtClean="0">
                <a:solidFill>
                  <a:srgbClr val="307871"/>
                </a:solidFill>
                <a:latin typeface="Times New Roman" panose="02020603050405020304" pitchFamily="18" charset="0"/>
                <a:cs typeface="Times New Roman" panose="02020603050405020304" pitchFamily="18" charset="0"/>
              </a:rPr>
              <a:t>řízení.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Systém </a:t>
            </a:r>
            <a:r>
              <a:rPr lang="cs-CZ" b="1" dirty="0"/>
              <a:t>řízení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21802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cs-CZ" b="1" dirty="0" smtClean="0"/>
              <a:t>Systém </a:t>
            </a:r>
            <a:r>
              <a:rPr lang="cs-CZ" b="1" dirty="0"/>
              <a:t>řízení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7170"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395288" y="995042"/>
            <a:ext cx="7416800" cy="36566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1295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Vstupem systému mohou být data (informace) (například požadovaný počet </a:t>
            </a:r>
            <a:r>
              <a:rPr lang="cs-CZ" altLang="cs-CZ" sz="1800" b="1" dirty="0" smtClean="0">
                <a:solidFill>
                  <a:srgbClr val="307871"/>
                </a:solidFill>
                <a:latin typeface="Times New Roman" panose="02020603050405020304" pitchFamily="18" charset="0"/>
                <a:cs typeface="Times New Roman" panose="02020603050405020304" pitchFamily="18" charset="0"/>
              </a:rPr>
              <a:t>vyrobených </a:t>
            </a:r>
            <a:r>
              <a:rPr lang="cs-CZ" altLang="cs-CZ" sz="1800" b="1" dirty="0">
                <a:solidFill>
                  <a:srgbClr val="307871"/>
                </a:solidFill>
                <a:latin typeface="Times New Roman" panose="02020603050405020304" pitchFamily="18" charset="0"/>
                <a:cs typeface="Times New Roman" panose="02020603050405020304" pitchFamily="18" charset="0"/>
              </a:rPr>
              <a:t>produktů za směnu), energie (například ohřívač vody) nebo konkrétní objekty (</a:t>
            </a:r>
            <a:r>
              <a:rPr lang="cs-CZ" altLang="cs-CZ" sz="1800" b="1" dirty="0" smtClean="0">
                <a:solidFill>
                  <a:srgbClr val="307871"/>
                </a:solidFill>
                <a:latin typeface="Times New Roman" panose="02020603050405020304" pitchFamily="18" charset="0"/>
                <a:cs typeface="Times New Roman" panose="02020603050405020304" pitchFamily="18" charset="0"/>
              </a:rPr>
              <a:t>například </a:t>
            </a:r>
            <a:r>
              <a:rPr lang="cs-CZ" altLang="cs-CZ" sz="1800" b="1" dirty="0">
                <a:solidFill>
                  <a:srgbClr val="307871"/>
                </a:solidFill>
                <a:latin typeface="Times New Roman" panose="02020603050405020304" pitchFamily="18" charset="0"/>
                <a:cs typeface="Times New Roman" panose="02020603050405020304" pitchFamily="18" charset="0"/>
              </a:rPr>
              <a:t>dodávka zboží – přepravce převezme zboží ze skladu a doručí ho na místo určení).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Pro </a:t>
            </a:r>
            <a:r>
              <a:rPr lang="cs-CZ" altLang="cs-CZ" sz="1800" b="1" dirty="0">
                <a:solidFill>
                  <a:srgbClr val="307871"/>
                </a:solidFill>
                <a:latin typeface="Times New Roman" panose="02020603050405020304" pitchFamily="18" charset="0"/>
                <a:cs typeface="Times New Roman" panose="02020603050405020304" pitchFamily="18" charset="0"/>
              </a:rPr>
              <a:t>specifické účely je nejdůležitějším prvkem objekt „Zpracování“, který musí být vytvořen tak, aby optimálním způsobem zpracoval vstupy a zajistil dosažení očekávaných výstupů. V případě, že výstupy se liší od plánovaných hodnot jen v přípustných mezích, je prvek „Zpracování“ vytvořen dobře a řízení pak není režijně náročné. V případě, že výstupy jsou zcela mimo předem požadované limity, prvek „Zpracování“ není vytvořen adekvátně systémovým potřebám a může nastat situace poruchy. V prvním případě je nutné provést redefinici prvku „Zpracování“, ve druhém pak opravu nebo výměnu.</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Systém </a:t>
            </a:r>
            <a:r>
              <a:rPr lang="cs-CZ" b="1" dirty="0"/>
              <a:t>řízení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983402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Každé řízení je založeno na principu zpětnovazebního systému, ve kterém existuje </a:t>
            </a:r>
            <a:r>
              <a:rPr lang="cs-CZ" altLang="cs-CZ" sz="1800" b="1" dirty="0" smtClean="0">
                <a:solidFill>
                  <a:srgbClr val="307871"/>
                </a:solidFill>
                <a:latin typeface="Times New Roman" panose="02020603050405020304" pitchFamily="18" charset="0"/>
                <a:cs typeface="Times New Roman" panose="02020603050405020304" pitchFamily="18" charset="0"/>
              </a:rPr>
              <a:t>řídicí </a:t>
            </a:r>
            <a:r>
              <a:rPr lang="cs-CZ" altLang="cs-CZ" sz="1800" b="1" dirty="0">
                <a:solidFill>
                  <a:srgbClr val="307871"/>
                </a:solidFill>
                <a:latin typeface="Times New Roman" panose="02020603050405020304" pitchFamily="18" charset="0"/>
                <a:cs typeface="Times New Roman" panose="02020603050405020304" pitchFamily="18" charset="0"/>
              </a:rPr>
              <a:t>prvek, řízený prvek, nástroj nebo nástroje pro měření výsledků a prvek, který </a:t>
            </a:r>
            <a:r>
              <a:rPr lang="cs-CZ" altLang="cs-CZ" sz="1800" b="1" dirty="0" smtClean="0">
                <a:solidFill>
                  <a:srgbClr val="307871"/>
                </a:solidFill>
                <a:latin typeface="Times New Roman" panose="02020603050405020304" pitchFamily="18" charset="0"/>
                <a:cs typeface="Times New Roman" panose="02020603050405020304" pitchFamily="18" charset="0"/>
              </a:rPr>
              <a:t>porovnává </a:t>
            </a:r>
            <a:r>
              <a:rPr lang="cs-CZ" altLang="cs-CZ" sz="1800" b="1" dirty="0">
                <a:solidFill>
                  <a:srgbClr val="307871"/>
                </a:solidFill>
                <a:latin typeface="Times New Roman" panose="02020603050405020304" pitchFamily="18" charset="0"/>
                <a:cs typeface="Times New Roman" panose="02020603050405020304" pitchFamily="18" charset="0"/>
              </a:rPr>
              <a:t>plánovaný výstup s reálně </a:t>
            </a:r>
            <a:r>
              <a:rPr lang="cs-CZ" altLang="cs-CZ" sz="1800" b="1" dirty="0" smtClean="0">
                <a:solidFill>
                  <a:srgbClr val="307871"/>
                </a:solidFill>
                <a:latin typeface="Times New Roman" panose="02020603050405020304" pitchFamily="18" charset="0"/>
                <a:cs typeface="Times New Roman" panose="02020603050405020304" pitchFamily="18" charset="0"/>
              </a:rPr>
              <a:t>dosaženým.</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632848" cy="507703"/>
          </a:xfrm>
        </p:spPr>
        <p:txBody>
          <a:bodyPr/>
          <a:lstStyle/>
          <a:p>
            <a:r>
              <a:rPr lang="cs-CZ" b="1" dirty="0" smtClean="0"/>
              <a:t>Systém řízení – blokové schéma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595227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6660232" y="1131590"/>
            <a:ext cx="2483768" cy="3600400"/>
          </a:xfrm>
          <a:prstGeom prst="rect">
            <a:avLst/>
          </a:prstGeom>
        </p:spPr>
        <p:txBody>
          <a:bodyPr>
            <a:noAutofit/>
          </a:bodyPr>
          <a:lstStyle/>
          <a:p>
            <a:pPr marL="0" indent="0">
              <a:buNone/>
            </a:pPr>
            <a:r>
              <a:rPr lang="cs-CZ" altLang="cs-CZ" sz="1800" b="1" dirty="0">
                <a:solidFill>
                  <a:srgbClr val="307871"/>
                </a:solidFill>
                <a:latin typeface="Times New Roman" panose="02020603050405020304" pitchFamily="18" charset="0"/>
                <a:cs typeface="Times New Roman" panose="02020603050405020304" pitchFamily="18" charset="0"/>
              </a:rPr>
              <a:t>w(t</a:t>
            </a:r>
            <a:r>
              <a:rPr lang="cs-CZ" altLang="cs-CZ" sz="1800" b="1" dirty="0" smtClean="0">
                <a:solidFill>
                  <a:srgbClr val="307871"/>
                </a:solidFill>
                <a:latin typeface="Times New Roman" panose="02020603050405020304" pitchFamily="18" charset="0"/>
                <a:cs typeface="Times New Roman" panose="02020603050405020304" pitchFamily="18" charset="0"/>
              </a:rPr>
              <a:t>)–žádaná  hodnota </a:t>
            </a:r>
            <a:r>
              <a:rPr lang="cs-CZ" altLang="cs-CZ" sz="1800" b="1" dirty="0">
                <a:solidFill>
                  <a:srgbClr val="307871"/>
                </a:solidFill>
                <a:latin typeface="Times New Roman" panose="02020603050405020304" pitchFamily="18" charset="0"/>
                <a:cs typeface="Times New Roman" panose="02020603050405020304" pitchFamily="18" charset="0"/>
              </a:rPr>
              <a:t>výstupní veličiny</a:t>
            </a:r>
          </a:p>
          <a:p>
            <a:pPr marL="0" indent="0">
              <a:buNone/>
            </a:pPr>
            <a:r>
              <a:rPr lang="cs-CZ" altLang="cs-CZ" sz="1800" b="1" dirty="0">
                <a:solidFill>
                  <a:srgbClr val="307871"/>
                </a:solidFill>
                <a:latin typeface="Times New Roman" panose="02020603050405020304" pitchFamily="18" charset="0"/>
                <a:cs typeface="Times New Roman" panose="02020603050405020304" pitchFamily="18" charset="0"/>
              </a:rPr>
              <a:t>y(t</a:t>
            </a:r>
            <a:r>
              <a:rPr lang="cs-CZ" altLang="cs-CZ" sz="1800" b="1" dirty="0" smtClean="0">
                <a:solidFill>
                  <a:srgbClr val="307871"/>
                </a:solidFill>
                <a:latin typeface="Times New Roman" panose="02020603050405020304" pitchFamily="18" charset="0"/>
                <a:cs typeface="Times New Roman" panose="02020603050405020304" pitchFamily="18" charset="0"/>
              </a:rPr>
              <a:t>)–výstupní </a:t>
            </a:r>
            <a:r>
              <a:rPr lang="cs-CZ" altLang="cs-CZ" sz="1800" b="1" dirty="0">
                <a:solidFill>
                  <a:srgbClr val="307871"/>
                </a:solidFill>
                <a:latin typeface="Times New Roman" panose="02020603050405020304" pitchFamily="18" charset="0"/>
                <a:cs typeface="Times New Roman" panose="02020603050405020304" pitchFamily="18" charset="0"/>
              </a:rPr>
              <a:t>veličina</a:t>
            </a:r>
          </a:p>
          <a:p>
            <a:pPr marL="0" indent="0">
              <a:buNone/>
            </a:pPr>
            <a:r>
              <a:rPr lang="cs-CZ" altLang="cs-CZ" sz="1800" b="1" dirty="0">
                <a:solidFill>
                  <a:srgbClr val="307871"/>
                </a:solidFill>
                <a:latin typeface="Times New Roman" panose="02020603050405020304" pitchFamily="18" charset="0"/>
                <a:cs typeface="Times New Roman" panose="02020603050405020304" pitchFamily="18" charset="0"/>
              </a:rPr>
              <a:t>u(t</a:t>
            </a:r>
            <a:r>
              <a:rPr lang="cs-CZ" altLang="cs-CZ" sz="1800" b="1" dirty="0" smtClean="0">
                <a:solidFill>
                  <a:srgbClr val="307871"/>
                </a:solidFill>
                <a:latin typeface="Times New Roman" panose="02020603050405020304" pitchFamily="18" charset="0"/>
                <a:cs typeface="Times New Roman" panose="02020603050405020304" pitchFamily="18" charset="0"/>
              </a:rPr>
              <a:t>)–akční </a:t>
            </a:r>
            <a:r>
              <a:rPr lang="cs-CZ" altLang="cs-CZ" sz="1800" b="1" dirty="0">
                <a:solidFill>
                  <a:srgbClr val="307871"/>
                </a:solidFill>
                <a:latin typeface="Times New Roman" panose="02020603050405020304" pitchFamily="18" charset="0"/>
                <a:cs typeface="Times New Roman" panose="02020603050405020304" pitchFamily="18" charset="0"/>
              </a:rPr>
              <a:t>veličina</a:t>
            </a:r>
          </a:p>
          <a:p>
            <a:pPr marL="0" indent="0">
              <a:buNone/>
            </a:pPr>
            <a:r>
              <a:rPr lang="cs-CZ" altLang="cs-CZ" sz="1800" b="1" dirty="0">
                <a:solidFill>
                  <a:srgbClr val="307871"/>
                </a:solidFill>
                <a:latin typeface="Times New Roman" panose="02020603050405020304" pitchFamily="18" charset="0"/>
                <a:cs typeface="Times New Roman" panose="02020603050405020304" pitchFamily="18" charset="0"/>
              </a:rPr>
              <a:t>v(t</a:t>
            </a:r>
            <a:r>
              <a:rPr lang="cs-CZ" altLang="cs-CZ" sz="1800" b="1" dirty="0" smtClean="0">
                <a:solidFill>
                  <a:srgbClr val="307871"/>
                </a:solidFill>
                <a:latin typeface="Times New Roman" panose="02020603050405020304" pitchFamily="18" charset="0"/>
                <a:cs typeface="Times New Roman" panose="02020603050405020304" pitchFamily="18" charset="0"/>
              </a:rPr>
              <a:t>)–poruchová </a:t>
            </a:r>
            <a:r>
              <a:rPr lang="cs-CZ" altLang="cs-CZ" sz="1800" b="1" dirty="0">
                <a:solidFill>
                  <a:srgbClr val="307871"/>
                </a:solidFill>
                <a:latin typeface="Times New Roman" panose="02020603050405020304" pitchFamily="18" charset="0"/>
                <a:cs typeface="Times New Roman" panose="02020603050405020304" pitchFamily="18" charset="0"/>
              </a:rPr>
              <a:t>veličina</a:t>
            </a:r>
          </a:p>
          <a:p>
            <a:pPr marL="0" indent="0">
              <a:buNone/>
            </a:pPr>
            <a:r>
              <a:rPr lang="cs-CZ" altLang="cs-CZ" sz="1800" b="1" dirty="0">
                <a:solidFill>
                  <a:srgbClr val="307871"/>
                </a:solidFill>
                <a:latin typeface="Times New Roman" panose="02020603050405020304" pitchFamily="18" charset="0"/>
                <a:cs typeface="Times New Roman" panose="02020603050405020304" pitchFamily="18" charset="0"/>
              </a:rPr>
              <a:t>e(t</a:t>
            </a:r>
            <a:r>
              <a:rPr lang="cs-CZ" altLang="cs-CZ" sz="1800" b="1" dirty="0" smtClean="0">
                <a:solidFill>
                  <a:srgbClr val="307871"/>
                </a:solidFill>
                <a:latin typeface="Times New Roman" panose="02020603050405020304" pitchFamily="18" charset="0"/>
                <a:cs typeface="Times New Roman" panose="02020603050405020304" pitchFamily="18" charset="0"/>
              </a:rPr>
              <a:t>)–odchylka </a:t>
            </a:r>
            <a:r>
              <a:rPr lang="cs-CZ" altLang="cs-CZ" sz="1800" b="1" dirty="0">
                <a:solidFill>
                  <a:srgbClr val="307871"/>
                </a:solidFill>
                <a:latin typeface="Times New Roman" panose="02020603050405020304" pitchFamily="18" charset="0"/>
                <a:cs typeface="Times New Roman" panose="02020603050405020304" pitchFamily="18" charset="0"/>
              </a:rPr>
              <a:t>řízení</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Systém řízení – blokové schéma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843558"/>
            <a:ext cx="6642544"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863831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Cílem </a:t>
            </a:r>
            <a:r>
              <a:rPr lang="cs-CZ" altLang="cs-CZ" sz="1800" b="1" dirty="0">
                <a:solidFill>
                  <a:srgbClr val="307871"/>
                </a:solidFill>
                <a:latin typeface="Times New Roman" panose="02020603050405020304" pitchFamily="18" charset="0"/>
                <a:cs typeface="Times New Roman" panose="02020603050405020304" pitchFamily="18" charset="0"/>
              </a:rPr>
              <a:t>řízení je, aby y →  w, tedy aby e → 0. To vyplývá ze základní rovnice u systémů řízení (analogicky systému regulace), kterou lze zapsat ve </a:t>
            </a:r>
            <a:r>
              <a:rPr lang="cs-CZ" altLang="cs-CZ" sz="1800" b="1" dirty="0" smtClean="0">
                <a:solidFill>
                  <a:srgbClr val="307871"/>
                </a:solidFill>
                <a:latin typeface="Times New Roman" panose="02020603050405020304" pitchFamily="18" charset="0"/>
                <a:cs typeface="Times New Roman" panose="02020603050405020304" pitchFamily="18" charset="0"/>
              </a:rPr>
              <a:t>tvaru: e </a:t>
            </a:r>
            <a:r>
              <a:rPr lang="cs-CZ" altLang="cs-CZ" sz="1800" b="1" dirty="0">
                <a:solidFill>
                  <a:srgbClr val="307871"/>
                </a:solidFill>
                <a:latin typeface="Times New Roman" panose="02020603050405020304" pitchFamily="18" charset="0"/>
                <a:cs typeface="Times New Roman" panose="02020603050405020304" pitchFamily="18" charset="0"/>
              </a:rPr>
              <a:t>= w – 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Uvedená </a:t>
            </a:r>
            <a:r>
              <a:rPr lang="cs-CZ" altLang="cs-CZ" sz="1800" b="1" dirty="0">
                <a:solidFill>
                  <a:srgbClr val="307871"/>
                </a:solidFill>
                <a:latin typeface="Times New Roman" panose="02020603050405020304" pitchFamily="18" charset="0"/>
                <a:cs typeface="Times New Roman" panose="02020603050405020304" pitchFamily="18" charset="0"/>
              </a:rPr>
              <a:t>rovnice je zapsaná ve skalárním tvaru ovšem je zřejmé, že jednotlivé odchylky řízení, žádané a výstupní veličiny mohou být představovány množinami hodnot vyjádřenými vektory.</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Systém řízení – blokové schéma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56839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Schéma </a:t>
            </a:r>
            <a:r>
              <a:rPr lang="cs-CZ" altLang="cs-CZ" sz="1800" b="1" dirty="0">
                <a:solidFill>
                  <a:srgbClr val="307871"/>
                </a:solidFill>
                <a:latin typeface="Times New Roman" panose="02020603050405020304" pitchFamily="18" charset="0"/>
                <a:cs typeface="Times New Roman" panose="02020603050405020304" pitchFamily="18" charset="0"/>
              </a:rPr>
              <a:t>systému řízení </a:t>
            </a:r>
            <a:r>
              <a:rPr lang="cs-CZ" altLang="cs-CZ" sz="1800" b="1" dirty="0" smtClean="0">
                <a:solidFill>
                  <a:srgbClr val="307871"/>
                </a:solidFill>
                <a:latin typeface="Times New Roman" panose="02020603050405020304" pitchFamily="18" charset="0"/>
                <a:cs typeface="Times New Roman" panose="02020603050405020304" pitchFamily="18" charset="0"/>
              </a:rPr>
              <a:t>je </a:t>
            </a:r>
            <a:r>
              <a:rPr lang="cs-CZ" altLang="cs-CZ" sz="1800" b="1" dirty="0">
                <a:solidFill>
                  <a:srgbClr val="307871"/>
                </a:solidFill>
                <a:latin typeface="Times New Roman" panose="02020603050405020304" pitchFamily="18" charset="0"/>
                <a:cs typeface="Times New Roman" panose="02020603050405020304" pitchFamily="18" charset="0"/>
              </a:rPr>
              <a:t>běžně využitelné pro modelování systému řízení obecného podniku a všech jeho částí, včetně elektronicky realizovaných obchodních a podnikatelských </a:t>
            </a:r>
            <a:r>
              <a:rPr lang="cs-CZ" altLang="cs-CZ" sz="1800" b="1" dirty="0" smtClean="0">
                <a:solidFill>
                  <a:srgbClr val="307871"/>
                </a:solidFill>
                <a:latin typeface="Times New Roman" panose="02020603050405020304" pitchFamily="18" charset="0"/>
                <a:cs typeface="Times New Roman" panose="02020603050405020304" pitchFamily="18" charset="0"/>
              </a:rPr>
              <a:t>aktivit.</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Zpětná </a:t>
            </a:r>
            <a:r>
              <a:rPr lang="cs-CZ" altLang="cs-CZ" sz="1800" b="1" dirty="0">
                <a:solidFill>
                  <a:srgbClr val="307871"/>
                </a:solidFill>
                <a:latin typeface="Times New Roman" panose="02020603050405020304" pitchFamily="18" charset="0"/>
                <a:cs typeface="Times New Roman" panose="02020603050405020304" pitchFamily="18" charset="0"/>
              </a:rPr>
              <a:t>vazba, která je pro systémy s regulací </a:t>
            </a:r>
            <a:r>
              <a:rPr lang="cs-CZ" altLang="cs-CZ" sz="1800" b="1" dirty="0" smtClean="0">
                <a:solidFill>
                  <a:srgbClr val="307871"/>
                </a:solidFill>
                <a:latin typeface="Times New Roman" panose="02020603050405020304" pitchFamily="18" charset="0"/>
                <a:cs typeface="Times New Roman" panose="02020603050405020304" pitchFamily="18" charset="0"/>
              </a:rPr>
              <a:t>typická, </a:t>
            </a:r>
            <a:r>
              <a:rPr lang="cs-CZ" altLang="cs-CZ" sz="1800" b="1" dirty="0">
                <a:solidFill>
                  <a:srgbClr val="307871"/>
                </a:solidFill>
                <a:latin typeface="Times New Roman" panose="02020603050405020304" pitchFamily="18" charset="0"/>
                <a:cs typeface="Times New Roman" panose="02020603050405020304" pitchFamily="18" charset="0"/>
              </a:rPr>
              <a:t>je prováděna porovnáváním řídicích informací, informací souvisejících a informací majících vypovídající schopnost o výstupech IS.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Na </a:t>
            </a:r>
            <a:r>
              <a:rPr lang="cs-CZ" altLang="cs-CZ" sz="1800" b="1" dirty="0">
                <a:solidFill>
                  <a:srgbClr val="307871"/>
                </a:solidFill>
                <a:latin typeface="Times New Roman" panose="02020603050405020304" pitchFamily="18" charset="0"/>
                <a:cs typeface="Times New Roman" panose="02020603050405020304" pitchFamily="18" charset="0"/>
              </a:rPr>
              <a:t>základě tohoto porovnání a jeho správné </a:t>
            </a:r>
            <a:r>
              <a:rPr lang="cs-CZ" altLang="cs-CZ" sz="1800" b="1" dirty="0" smtClean="0">
                <a:solidFill>
                  <a:srgbClr val="307871"/>
                </a:solidFill>
                <a:latin typeface="Times New Roman" panose="02020603050405020304" pitchFamily="18" charset="0"/>
                <a:cs typeface="Times New Roman" panose="02020603050405020304" pitchFamily="18" charset="0"/>
              </a:rPr>
              <a:t>analýzy </a:t>
            </a:r>
            <a:r>
              <a:rPr lang="cs-CZ" altLang="cs-CZ" sz="1800" b="1" dirty="0">
                <a:solidFill>
                  <a:srgbClr val="307871"/>
                </a:solidFill>
                <a:latin typeface="Times New Roman" panose="02020603050405020304" pitchFamily="18" charset="0"/>
                <a:cs typeface="Times New Roman" panose="02020603050405020304" pitchFamily="18" charset="0"/>
              </a:rPr>
              <a:t>lze poté přijímat různá opatření a korigovat další řídicí postupy.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Systém řízení </a:t>
            </a:r>
            <a:r>
              <a:rPr lang="cs-CZ" b="1" dirty="0" smtClean="0"/>
              <a:t>podniku</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46065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Samotné </a:t>
            </a:r>
            <a:r>
              <a:rPr lang="cs-CZ" altLang="cs-CZ" sz="1800" b="1" dirty="0">
                <a:solidFill>
                  <a:srgbClr val="307871"/>
                </a:solidFill>
                <a:latin typeface="Times New Roman" panose="02020603050405020304" pitchFamily="18" charset="0"/>
                <a:cs typeface="Times New Roman" panose="02020603050405020304" pitchFamily="18" charset="0"/>
              </a:rPr>
              <a:t>řízení má povinnost zabezpečovat objektivitu informačního obsahu dat jako významově </a:t>
            </a:r>
            <a:r>
              <a:rPr lang="cs-CZ" altLang="cs-CZ" sz="1800" b="1" dirty="0" smtClean="0">
                <a:solidFill>
                  <a:srgbClr val="307871"/>
                </a:solidFill>
                <a:latin typeface="Times New Roman" panose="02020603050405020304" pitchFamily="18" charset="0"/>
                <a:cs typeface="Times New Roman" panose="02020603050405020304" pitchFamily="18" charset="0"/>
              </a:rPr>
              <a:t>rozhodujícího </a:t>
            </a:r>
            <a:r>
              <a:rPr lang="cs-CZ" altLang="cs-CZ" sz="1800" b="1" dirty="0">
                <a:solidFill>
                  <a:srgbClr val="307871"/>
                </a:solidFill>
                <a:latin typeface="Times New Roman" panose="02020603050405020304" pitchFamily="18" charset="0"/>
                <a:cs typeface="Times New Roman" panose="02020603050405020304" pitchFamily="18" charset="0"/>
              </a:rPr>
              <a:t>informačního zdroje.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Dále </a:t>
            </a:r>
            <a:r>
              <a:rPr lang="cs-CZ" altLang="cs-CZ" sz="1800" b="1" dirty="0">
                <a:solidFill>
                  <a:srgbClr val="307871"/>
                </a:solidFill>
                <a:latin typeface="Times New Roman" panose="02020603050405020304" pitchFamily="18" charset="0"/>
                <a:cs typeface="Times New Roman" panose="02020603050405020304" pitchFamily="18" charset="0"/>
              </a:rPr>
              <a:t>rovněž musí snižovat rizika rozhodovacích povinností lidí a tím také pravděpodobnost nerovnovážných stavů jejich chování.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Bez </a:t>
            </a:r>
            <a:r>
              <a:rPr lang="cs-CZ" altLang="cs-CZ" sz="1800" b="1" dirty="0">
                <a:solidFill>
                  <a:srgbClr val="307871"/>
                </a:solidFill>
                <a:latin typeface="Times New Roman" panose="02020603050405020304" pitchFamily="18" charset="0"/>
                <a:cs typeface="Times New Roman" panose="02020603050405020304" pitchFamily="18" charset="0"/>
              </a:rPr>
              <a:t>potřebných </a:t>
            </a:r>
            <a:r>
              <a:rPr lang="cs-CZ" altLang="cs-CZ" sz="1800" b="1" dirty="0" smtClean="0">
                <a:solidFill>
                  <a:srgbClr val="307871"/>
                </a:solidFill>
                <a:latin typeface="Times New Roman" panose="02020603050405020304" pitchFamily="18" charset="0"/>
                <a:cs typeface="Times New Roman" panose="02020603050405020304" pitchFamily="18" charset="0"/>
              </a:rPr>
              <a:t>informací </a:t>
            </a:r>
            <a:r>
              <a:rPr lang="cs-CZ" altLang="cs-CZ" sz="1800" b="1" dirty="0">
                <a:solidFill>
                  <a:srgbClr val="307871"/>
                </a:solidFill>
                <a:latin typeface="Times New Roman" panose="02020603050405020304" pitchFamily="18" charset="0"/>
                <a:cs typeface="Times New Roman" panose="02020603050405020304" pitchFamily="18" charset="0"/>
              </a:rPr>
              <a:t>nemůže proběhnout žádná řídicí aktivita. Můžeme tedy konstatovat, že proces řízení je podmíněn kvalitními informačními procesy</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Systém řízení </a:t>
            </a:r>
            <a:r>
              <a:rPr lang="cs-CZ" b="1" dirty="0" smtClean="0"/>
              <a:t>podniku</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026388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Předpoklady </a:t>
            </a:r>
            <a:r>
              <a:rPr lang="cs-CZ" altLang="cs-CZ" sz="1800" b="1" dirty="0">
                <a:solidFill>
                  <a:srgbClr val="307871"/>
                </a:solidFill>
                <a:latin typeface="Times New Roman" panose="02020603050405020304" pitchFamily="18" charset="0"/>
                <a:cs typeface="Times New Roman" panose="02020603050405020304" pitchFamily="18" charset="0"/>
              </a:rPr>
              <a:t>správného řízení</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Pro správné řízení je tedy nezbytný systémový přístup a využívání nejnovějších </a:t>
            </a:r>
            <a:r>
              <a:rPr lang="cs-CZ" altLang="cs-CZ" sz="1800" b="1" dirty="0" smtClean="0">
                <a:solidFill>
                  <a:srgbClr val="307871"/>
                </a:solidFill>
                <a:latin typeface="Times New Roman" panose="02020603050405020304" pitchFamily="18" charset="0"/>
                <a:cs typeface="Times New Roman" panose="02020603050405020304" pitchFamily="18" charset="0"/>
              </a:rPr>
              <a:t>poznatků </a:t>
            </a:r>
            <a:r>
              <a:rPr lang="cs-CZ" altLang="cs-CZ" sz="1800" b="1" dirty="0">
                <a:solidFill>
                  <a:srgbClr val="307871"/>
                </a:solidFill>
                <a:latin typeface="Times New Roman" panose="02020603050405020304" pitchFamily="18" charset="0"/>
                <a:cs typeface="Times New Roman" panose="02020603050405020304" pitchFamily="18" charset="0"/>
              </a:rPr>
              <a:t>ze všech vědních disciplín, které mají k řídicímu systému jakýkoliv, i vzdálený, vztah. Za hlavní a klíčové oblasti </a:t>
            </a:r>
            <a:r>
              <a:rPr lang="cs-CZ" altLang="cs-CZ" sz="1800" b="1" dirty="0" smtClean="0">
                <a:solidFill>
                  <a:srgbClr val="307871"/>
                </a:solidFill>
                <a:latin typeface="Times New Roman" panose="02020603050405020304" pitchFamily="18" charset="0"/>
                <a:cs typeface="Times New Roman" panose="02020603050405020304" pitchFamily="18" charset="0"/>
              </a:rPr>
              <a:t>můžeme</a:t>
            </a:r>
            <a:br>
              <a:rPr lang="cs-CZ" altLang="cs-CZ" sz="1800" b="1" dirty="0" smtClean="0">
                <a:solidFill>
                  <a:srgbClr val="307871"/>
                </a:solidFill>
                <a:latin typeface="Times New Roman" panose="02020603050405020304" pitchFamily="18" charset="0"/>
                <a:cs typeface="Times New Roman" panose="02020603050405020304" pitchFamily="18" charset="0"/>
              </a:rPr>
            </a:b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této souvislosti uvést: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obecnou </a:t>
            </a:r>
            <a:r>
              <a:rPr lang="cs-CZ" altLang="cs-CZ" sz="1800" b="1" dirty="0">
                <a:solidFill>
                  <a:srgbClr val="307871"/>
                </a:solidFill>
                <a:latin typeface="Times New Roman" panose="02020603050405020304" pitchFamily="18" charset="0"/>
                <a:cs typeface="Times New Roman" panose="02020603050405020304" pitchFamily="18" charset="0"/>
              </a:rPr>
              <a:t>teorii řízení;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kybernetiku</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teorii </a:t>
            </a:r>
            <a:r>
              <a:rPr lang="cs-CZ" altLang="cs-CZ" sz="1800" b="1" dirty="0">
                <a:solidFill>
                  <a:srgbClr val="307871"/>
                </a:solidFill>
                <a:latin typeface="Times New Roman" panose="02020603050405020304" pitchFamily="18" charset="0"/>
                <a:cs typeface="Times New Roman" panose="02020603050405020304" pitchFamily="18" charset="0"/>
              </a:rPr>
              <a:t>informace;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matematické </a:t>
            </a:r>
            <a:r>
              <a:rPr lang="cs-CZ" altLang="cs-CZ" sz="1800" b="1" dirty="0">
                <a:solidFill>
                  <a:srgbClr val="307871"/>
                </a:solidFill>
                <a:latin typeface="Times New Roman" panose="02020603050405020304" pitchFamily="18" charset="0"/>
                <a:cs typeface="Times New Roman" panose="02020603050405020304" pitchFamily="18" charset="0"/>
              </a:rPr>
              <a:t>modelování;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IS/ICT</a:t>
            </a:r>
            <a:r>
              <a:rPr lang="cs-CZ"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Systém řízení </a:t>
            </a:r>
            <a:r>
              <a:rPr lang="cs-CZ" b="1" dirty="0" smtClean="0"/>
              <a:t>podniku</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662797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Pro </a:t>
            </a:r>
            <a:r>
              <a:rPr lang="cs-CZ" altLang="cs-CZ" sz="1800" b="1" dirty="0">
                <a:solidFill>
                  <a:srgbClr val="307871"/>
                </a:solidFill>
                <a:latin typeface="Times New Roman" panose="02020603050405020304" pitchFamily="18" charset="0"/>
                <a:cs typeface="Times New Roman" panose="02020603050405020304" pitchFamily="18" charset="0"/>
              </a:rPr>
              <a:t>účinný systém řízení je nutné:</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stanovit </a:t>
            </a:r>
            <a:r>
              <a:rPr lang="cs-CZ" altLang="cs-CZ" sz="1800" b="1" dirty="0">
                <a:solidFill>
                  <a:srgbClr val="307871"/>
                </a:solidFill>
                <a:latin typeface="Times New Roman" panose="02020603050405020304" pitchFamily="18" charset="0"/>
                <a:cs typeface="Times New Roman" panose="02020603050405020304" pitchFamily="18" charset="0"/>
              </a:rPr>
              <a:t>cíle, kterých má být dosaženo,</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využít </a:t>
            </a:r>
            <a:r>
              <a:rPr lang="cs-CZ" altLang="cs-CZ" sz="1800" b="1" dirty="0">
                <a:solidFill>
                  <a:srgbClr val="307871"/>
                </a:solidFill>
                <a:latin typeface="Times New Roman" panose="02020603050405020304" pitchFamily="18" charset="0"/>
                <a:cs typeface="Times New Roman" panose="02020603050405020304" pitchFamily="18" charset="0"/>
              </a:rPr>
              <a:t>obecné principy řízení a konkretizovat je pro dosažení specifických cílů,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sestavit </a:t>
            </a:r>
            <a:r>
              <a:rPr lang="cs-CZ" altLang="cs-CZ" sz="1800" b="1" dirty="0">
                <a:solidFill>
                  <a:srgbClr val="307871"/>
                </a:solidFill>
                <a:latin typeface="Times New Roman" panose="02020603050405020304" pitchFamily="18" charset="0"/>
                <a:cs typeface="Times New Roman" panose="02020603050405020304" pitchFamily="18" charset="0"/>
              </a:rPr>
              <a:t>model systému řízení,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určit </a:t>
            </a:r>
            <a:r>
              <a:rPr lang="cs-CZ" altLang="cs-CZ" sz="1800" b="1" dirty="0">
                <a:solidFill>
                  <a:srgbClr val="307871"/>
                </a:solidFill>
                <a:latin typeface="Times New Roman" panose="02020603050405020304" pitchFamily="18" charset="0"/>
                <a:cs typeface="Times New Roman" panose="02020603050405020304" pitchFamily="18" charset="0"/>
              </a:rPr>
              <a:t>parametry, pomocí kterých lze úspěšnost řízení měřit,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zvolit </a:t>
            </a:r>
            <a:r>
              <a:rPr lang="cs-CZ" altLang="cs-CZ" sz="1800" b="1" dirty="0">
                <a:solidFill>
                  <a:srgbClr val="307871"/>
                </a:solidFill>
                <a:latin typeface="Times New Roman" panose="02020603050405020304" pitchFamily="18" charset="0"/>
                <a:cs typeface="Times New Roman" panose="02020603050405020304" pitchFamily="18" charset="0"/>
              </a:rPr>
              <a:t>a optimalizovat adekvátní systém monitorování,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určit </a:t>
            </a:r>
            <a:r>
              <a:rPr lang="cs-CZ" altLang="cs-CZ" sz="1800" b="1" dirty="0">
                <a:solidFill>
                  <a:srgbClr val="307871"/>
                </a:solidFill>
                <a:latin typeface="Times New Roman" panose="02020603050405020304" pitchFamily="18" charset="0"/>
                <a:cs typeface="Times New Roman" panose="02020603050405020304" pitchFamily="18" charset="0"/>
              </a:rPr>
              <a:t>možné poruchy systému, které mohou mít negativní vliv na výkon a stabilitu systému,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využít </a:t>
            </a:r>
            <a:r>
              <a:rPr lang="cs-CZ" altLang="cs-CZ" sz="1800" b="1" dirty="0">
                <a:solidFill>
                  <a:srgbClr val="307871"/>
                </a:solidFill>
                <a:latin typeface="Times New Roman" panose="02020603050405020304" pitchFamily="18" charset="0"/>
                <a:cs typeface="Times New Roman" panose="02020603050405020304" pitchFamily="18" charset="0"/>
              </a:rPr>
              <a:t>všechny moderní přístupy a technologie, které mohou podpořit efektivní rozhodování a minimalizovat nebo v ideálním případě zcela eliminovat </a:t>
            </a:r>
            <a:r>
              <a:rPr lang="cs-CZ" altLang="cs-CZ" sz="1800" b="1">
                <a:solidFill>
                  <a:srgbClr val="307871"/>
                </a:solidFill>
                <a:latin typeface="Times New Roman" panose="02020603050405020304" pitchFamily="18" charset="0"/>
                <a:cs typeface="Times New Roman" panose="02020603050405020304" pitchFamily="18" charset="0"/>
              </a:rPr>
              <a:t>chybná </a:t>
            </a:r>
            <a:r>
              <a:rPr lang="cs-CZ" altLang="cs-CZ" sz="1800" b="1" smtClean="0">
                <a:solidFill>
                  <a:srgbClr val="307871"/>
                </a:solidFill>
                <a:latin typeface="Times New Roman" panose="02020603050405020304" pitchFamily="18" charset="0"/>
                <a:cs typeface="Times New Roman" panose="02020603050405020304" pitchFamily="18" charset="0"/>
              </a:rPr>
              <a:t>rozhodnutí.</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Systém řízení </a:t>
            </a:r>
            <a:r>
              <a:rPr lang="cs-CZ" b="1" dirty="0" smtClean="0"/>
              <a:t>podniku</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17036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INFORMAČNÍ SYSTÉMY</a:t>
            </a:r>
            <a:br>
              <a:rPr lang="cs-CZ" sz="3100" b="1" dirty="0" smtClean="0">
                <a:solidFill>
                  <a:schemeClr val="bg1"/>
                </a:solidFill>
                <a:latin typeface="Times New Roman" panose="02020603050405020304" pitchFamily="18" charset="0"/>
                <a:cs typeface="Times New Roman" panose="02020603050405020304" pitchFamily="18" charset="0"/>
              </a:rPr>
            </a:br>
            <a:r>
              <a:rPr lang="cs-CZ" sz="3100" b="1" dirty="0" smtClean="0">
                <a:solidFill>
                  <a:schemeClr val="bg1"/>
                </a:solidFill>
                <a:latin typeface="Times New Roman" panose="02020603050405020304" pitchFamily="18" charset="0"/>
                <a:cs typeface="Times New Roman" panose="02020603050405020304" pitchFamily="18" charset="0"/>
              </a:rPr>
              <a:t>V CESTOVNÍM RUCHU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2. INFORMAČNÍ SYSTÉMY A SYSTÉM ŘÍZENÍ</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Na </a:t>
            </a:r>
            <a:r>
              <a:rPr lang="cs-CZ" altLang="cs-CZ" sz="1800" b="1" dirty="0">
                <a:solidFill>
                  <a:srgbClr val="307871"/>
                </a:solidFill>
                <a:latin typeface="Times New Roman" panose="02020603050405020304" pitchFamily="18" charset="0"/>
                <a:cs typeface="Times New Roman" panose="02020603050405020304" pitchFamily="18" charset="0"/>
              </a:rPr>
              <a:t>každý reálný systém může </a:t>
            </a:r>
            <a:r>
              <a:rPr lang="cs-CZ" altLang="cs-CZ" sz="1800" b="1" dirty="0" smtClean="0">
                <a:solidFill>
                  <a:srgbClr val="307871"/>
                </a:solidFill>
                <a:latin typeface="Times New Roman" panose="02020603050405020304" pitchFamily="18" charset="0"/>
                <a:cs typeface="Times New Roman" panose="02020603050405020304" pitchFamily="18" charset="0"/>
              </a:rPr>
              <a:t>působit </a:t>
            </a:r>
            <a:r>
              <a:rPr lang="cs-CZ" altLang="cs-CZ" sz="1800" b="1" dirty="0">
                <a:solidFill>
                  <a:srgbClr val="307871"/>
                </a:solidFill>
                <a:latin typeface="Times New Roman" panose="02020603050405020304" pitchFamily="18" charset="0"/>
                <a:cs typeface="Times New Roman" panose="02020603050405020304" pitchFamily="18" charset="0"/>
              </a:rPr>
              <a:t>celá řada poruch. Pro popis systémů z hlediska řízení se vždy uvažují výchozí </a:t>
            </a:r>
            <a:r>
              <a:rPr lang="cs-CZ" altLang="cs-CZ" sz="1800" b="1" dirty="0" smtClean="0">
                <a:solidFill>
                  <a:srgbClr val="307871"/>
                </a:solidFill>
                <a:latin typeface="Times New Roman" panose="02020603050405020304" pitchFamily="18" charset="0"/>
                <a:cs typeface="Times New Roman" panose="02020603050405020304" pitchFamily="18" charset="0"/>
              </a:rPr>
              <a:t>podmínky</a:t>
            </a:r>
            <a:r>
              <a:rPr lang="cs-CZ" altLang="cs-CZ" sz="1800" b="1" dirty="0">
                <a:solidFill>
                  <a:srgbClr val="307871"/>
                </a:solidFill>
                <a:latin typeface="Times New Roman" panose="02020603050405020304" pitchFamily="18" charset="0"/>
                <a:cs typeface="Times New Roman" panose="02020603050405020304" pitchFamily="18" charset="0"/>
              </a:rPr>
              <a:t>, které předpokládají zanedbání možných poruch na některé části.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Vyjdeme-li </a:t>
            </a:r>
            <a:r>
              <a:rPr lang="cs-CZ" altLang="cs-CZ" sz="1800" b="1" dirty="0">
                <a:solidFill>
                  <a:srgbClr val="307871"/>
                </a:solidFill>
                <a:latin typeface="Times New Roman" panose="02020603050405020304" pitchFamily="18" charset="0"/>
                <a:cs typeface="Times New Roman" panose="02020603050405020304" pitchFamily="18" charset="0"/>
              </a:rPr>
              <a:t>z předpokladu správné definice požadovaných hodnot vstupních veličin a správně </a:t>
            </a:r>
            <a:r>
              <a:rPr lang="cs-CZ" altLang="cs-CZ" sz="1800" b="1" dirty="0" smtClean="0">
                <a:solidFill>
                  <a:srgbClr val="307871"/>
                </a:solidFill>
                <a:latin typeface="Times New Roman" panose="02020603050405020304" pitchFamily="18" charset="0"/>
                <a:cs typeface="Times New Roman" panose="02020603050405020304" pitchFamily="18" charset="0"/>
              </a:rPr>
              <a:t>zvolených </a:t>
            </a:r>
            <a:r>
              <a:rPr lang="cs-CZ" altLang="cs-CZ" sz="1800" b="1" dirty="0">
                <a:solidFill>
                  <a:srgbClr val="307871"/>
                </a:solidFill>
                <a:latin typeface="Times New Roman" panose="02020603050405020304" pitchFamily="18" charset="0"/>
                <a:cs typeface="Times New Roman" panose="02020603050405020304" pitchFamily="18" charset="0"/>
              </a:rPr>
              <a:t>a použitých metod spadajících do působnosti diferenčního členu, můžeme uvažovat pouze poruchy působící na řídicí a řízený člen.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Poruchy systémů řízení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561602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Poruchou </a:t>
            </a:r>
            <a:r>
              <a:rPr lang="cs-CZ" altLang="cs-CZ" sz="1800" b="1" dirty="0">
                <a:solidFill>
                  <a:srgbClr val="307871"/>
                </a:solidFill>
                <a:latin typeface="Times New Roman" panose="02020603050405020304" pitchFamily="18" charset="0"/>
                <a:cs typeface="Times New Roman" panose="02020603050405020304" pitchFamily="18" charset="0"/>
              </a:rPr>
              <a:t>můžeme rozumět: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na </a:t>
            </a:r>
            <a:r>
              <a:rPr lang="cs-CZ" altLang="cs-CZ" sz="1800" b="1" dirty="0">
                <a:solidFill>
                  <a:srgbClr val="307871"/>
                </a:solidFill>
                <a:latin typeface="Times New Roman" panose="02020603050405020304" pitchFamily="18" charset="0"/>
                <a:cs typeface="Times New Roman" panose="02020603050405020304" pitchFamily="18" charset="0"/>
              </a:rPr>
              <a:t>jedné straně vznik nestabilního stavu celého systému zapříčiněný technickou závadou, nevhodným nebo nesprávným použitím, aktivním nebo pasivním útokem;</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na </a:t>
            </a:r>
            <a:r>
              <a:rPr lang="cs-CZ" altLang="cs-CZ" sz="1800" b="1" dirty="0">
                <a:solidFill>
                  <a:srgbClr val="307871"/>
                </a:solidFill>
                <a:latin typeface="Times New Roman" panose="02020603050405020304" pitchFamily="18" charset="0"/>
                <a:cs typeface="Times New Roman" panose="02020603050405020304" pitchFamily="18" charset="0"/>
              </a:rPr>
              <a:t>druhé straně poruchu chápeme jako příčinu vzniku nestabilního stavu (nevhodná definice vstupních hodnot, nesprávně navržená architektura systému, ekonomická krize, nevhodný výběr technologií, nedostatečně zajištěná bezpečnost, změna </a:t>
            </a:r>
            <a:r>
              <a:rPr lang="cs-CZ" altLang="cs-CZ" sz="1800" b="1" dirty="0" smtClean="0">
                <a:solidFill>
                  <a:srgbClr val="307871"/>
                </a:solidFill>
                <a:latin typeface="Times New Roman" panose="02020603050405020304" pitchFamily="18" charset="0"/>
                <a:cs typeface="Times New Roman" panose="02020603050405020304" pitchFamily="18" charset="0"/>
              </a:rPr>
              <a:t>legislativy</a:t>
            </a:r>
            <a:r>
              <a:rPr lang="cs-CZ" altLang="cs-CZ" sz="1800" b="1" dirty="0">
                <a:solidFill>
                  <a:srgbClr val="307871"/>
                </a:solidFill>
                <a:latin typeface="Times New Roman" panose="02020603050405020304" pitchFamily="18" charset="0"/>
                <a:cs typeface="Times New Roman" panose="02020603050405020304" pitchFamily="18" charset="0"/>
              </a:rPr>
              <a:t>, změna aktuálního stavu trhu v daném odvětví, apod.).</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 tomu je nezbytné přidat lidský faktor, který je základní součástí všech </a:t>
            </a:r>
            <a:r>
              <a:rPr lang="cs-CZ" altLang="cs-CZ" sz="1800" b="1" dirty="0" smtClean="0">
                <a:solidFill>
                  <a:srgbClr val="307871"/>
                </a:solidFill>
                <a:latin typeface="Times New Roman" panose="02020603050405020304" pitchFamily="18" charset="0"/>
                <a:cs typeface="Times New Roman" panose="02020603050405020304" pitchFamily="18" charset="0"/>
              </a:rPr>
              <a:t>ekonomických </a:t>
            </a:r>
            <a:r>
              <a:rPr lang="cs-CZ" altLang="cs-CZ" sz="1800" b="1" dirty="0">
                <a:solidFill>
                  <a:srgbClr val="307871"/>
                </a:solidFill>
                <a:latin typeface="Times New Roman" panose="02020603050405020304" pitchFamily="18" charset="0"/>
                <a:cs typeface="Times New Roman" panose="02020603050405020304" pitchFamily="18" charset="0"/>
              </a:rPr>
              <a:t>IS a z hlediska vzniku, monitorování, hodnocení a řízení poruch ekonomických systémů sehrává velmi významnou </a:t>
            </a:r>
            <a:r>
              <a:rPr lang="cs-CZ" altLang="cs-CZ" sz="1800" b="1" dirty="0" smtClean="0">
                <a:solidFill>
                  <a:srgbClr val="307871"/>
                </a:solidFill>
                <a:latin typeface="Times New Roman" panose="02020603050405020304" pitchFamily="18" charset="0"/>
                <a:cs typeface="Times New Roman" panose="02020603050405020304" pitchFamily="18" charset="0"/>
              </a:rPr>
              <a:t>roli.</a:t>
            </a:r>
          </a:p>
        </p:txBody>
      </p:sp>
      <p:sp>
        <p:nvSpPr>
          <p:cNvPr id="6" name="Nadpis 5"/>
          <p:cNvSpPr>
            <a:spLocks noGrp="1"/>
          </p:cNvSpPr>
          <p:nvPr>
            <p:ph type="title"/>
          </p:nvPr>
        </p:nvSpPr>
        <p:spPr>
          <a:xfrm>
            <a:off x="179512" y="195486"/>
            <a:ext cx="7632848" cy="507703"/>
          </a:xfrm>
        </p:spPr>
        <p:txBody>
          <a:bodyPr/>
          <a:lstStyle/>
          <a:p>
            <a:r>
              <a:rPr lang="cs-CZ" b="1" dirty="0" smtClean="0"/>
              <a:t>Poruchy systémů řízení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231157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Systém </a:t>
            </a:r>
            <a:r>
              <a:rPr lang="cs-CZ" altLang="cs-CZ" sz="1800" b="1" dirty="0">
                <a:solidFill>
                  <a:srgbClr val="307871"/>
                </a:solidFill>
                <a:latin typeface="Times New Roman" panose="02020603050405020304" pitchFamily="18" charset="0"/>
                <a:cs typeface="Times New Roman" panose="02020603050405020304" pitchFamily="18" charset="0"/>
              </a:rPr>
              <a:t>řízení podniku je informačním systémem. Řízení podniku (obecného nebo pouze firmy zabývající se obchodními činnostmi) je vždy založeno na jednotlivých krocích počínaje získáním informace (např. výsledek kontroly) a konče rozhodnutím.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Jako </a:t>
            </a:r>
            <a:r>
              <a:rPr lang="cs-CZ" altLang="cs-CZ" sz="1800" b="1" dirty="0">
                <a:solidFill>
                  <a:srgbClr val="307871"/>
                </a:solidFill>
                <a:latin typeface="Times New Roman" panose="02020603050405020304" pitchFamily="18" charset="0"/>
                <a:cs typeface="Times New Roman" panose="02020603050405020304" pitchFamily="18" charset="0"/>
              </a:rPr>
              <a:t>systém řízení lze definovat jednotný způsob vedení a řízení podniku, který mimo jiné splňuje požadavky pro řízení kvality, </a:t>
            </a:r>
            <a:r>
              <a:rPr lang="cs-CZ" altLang="cs-CZ" sz="1800" b="1" dirty="0" err="1">
                <a:solidFill>
                  <a:srgbClr val="307871"/>
                </a:solidFill>
                <a:latin typeface="Times New Roman" panose="02020603050405020304" pitchFamily="18" charset="0"/>
                <a:cs typeface="Times New Roman" panose="02020603050405020304" pitchFamily="18" charset="0"/>
              </a:rPr>
              <a:t>environmentu</a:t>
            </a:r>
            <a:r>
              <a:rPr lang="cs-CZ" altLang="cs-CZ" sz="1800" b="1" dirty="0">
                <a:solidFill>
                  <a:srgbClr val="307871"/>
                </a:solidFill>
                <a:latin typeface="Times New Roman" panose="02020603050405020304" pitchFamily="18" charset="0"/>
                <a:cs typeface="Times New Roman" panose="02020603050405020304" pitchFamily="18" charset="0"/>
              </a:rPr>
              <a:t>, bezpečnosti, ochrany zdraví při práci a informační bezpečnosti</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Systém řízení podniku jako informační systém</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010854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Řízení </a:t>
            </a:r>
            <a:r>
              <a:rPr lang="cs-CZ" altLang="cs-CZ" sz="1800" b="1" dirty="0">
                <a:solidFill>
                  <a:srgbClr val="307871"/>
                </a:solidFill>
                <a:latin typeface="Times New Roman" panose="02020603050405020304" pitchFamily="18" charset="0"/>
                <a:cs typeface="Times New Roman" panose="02020603050405020304" pitchFamily="18" charset="0"/>
              </a:rPr>
              <a:t>podniku představuje základní nezbytný předpoklad jeho úspěšného fungování. Jedním z cílů podnikového řízení je funkční strategie dlouhodobého plánování investic a strategie dlouhodobého rozvoje.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Kdyby </a:t>
            </a:r>
            <a:r>
              <a:rPr lang="cs-CZ" altLang="cs-CZ" sz="1800" b="1" dirty="0">
                <a:solidFill>
                  <a:srgbClr val="307871"/>
                </a:solidFill>
                <a:latin typeface="Times New Roman" panose="02020603050405020304" pitchFamily="18" charset="0"/>
                <a:cs typeface="Times New Roman" panose="02020603050405020304" pitchFamily="18" charset="0"/>
              </a:rPr>
              <a:t>podnik nebyl řízen, pak by se podnik vyvíjel živelně nebo vůbec, nedošlo by k naplnění požadovaných cílů a z pohledu vnitřní </a:t>
            </a:r>
            <a:r>
              <a:rPr lang="cs-CZ" altLang="cs-CZ" sz="1800" b="1" dirty="0" smtClean="0">
                <a:solidFill>
                  <a:srgbClr val="307871"/>
                </a:solidFill>
                <a:latin typeface="Times New Roman" panose="02020603050405020304" pitchFamily="18" charset="0"/>
                <a:cs typeface="Times New Roman" panose="02020603050405020304" pitchFamily="18" charset="0"/>
              </a:rPr>
              <a:t>struktury </a:t>
            </a:r>
            <a:r>
              <a:rPr lang="cs-CZ" altLang="cs-CZ" sz="1800" b="1" dirty="0">
                <a:solidFill>
                  <a:srgbClr val="307871"/>
                </a:solidFill>
                <a:latin typeface="Times New Roman" panose="02020603050405020304" pitchFamily="18" charset="0"/>
                <a:cs typeface="Times New Roman" panose="02020603050405020304" pitchFamily="18" charset="0"/>
              </a:rPr>
              <a:t>by nebylo možné dosáhnout efektivní součinnosti všech částí podniku. To by ve svém důsledku vedlo k jeho jistému zániku.</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Systém řízení podniku jako informační systém</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895457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830997"/>
          </a:xfrm>
          <a:prstGeom prst="rect">
            <a:avLst/>
          </a:prstGeom>
        </p:spPr>
        <p:txBody>
          <a:bodyPr wrap="square">
            <a:spAutoFit/>
          </a:bodyPr>
          <a:lstStyle/>
          <a:p>
            <a:r>
              <a:rPr lang="cs-CZ" sz="4800" b="1" dirty="0" smtClean="0"/>
              <a:t>DĚKUJI ZA POZORNOST</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sz="1800" b="1" dirty="0"/>
              <a:t>V dnešní době neexistuje podnik, který by neobsahoval žádnou IS/ICT podporu pro realizaci svých aktivit. Přitom je zcela jedno, zda jde o podnik výrobní nebo pouze o firmu zabývající se zprostředkování služeb nebo obchodem</a:t>
            </a:r>
            <a:r>
              <a:rPr lang="cs-CZ" sz="1800" b="1" dirty="0" smtClean="0"/>
              <a:t>.</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Schéma systému řízení je běžně využitelné pro modelování systému řízení obecného podniku a všech jeho částí, včetně elektronicky realizovaných obchodních a podnikatelských aktivit.</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Na </a:t>
            </a:r>
            <a:r>
              <a:rPr lang="cs-CZ" altLang="cs-CZ" sz="1800" b="1" dirty="0">
                <a:solidFill>
                  <a:srgbClr val="307871"/>
                </a:solidFill>
                <a:latin typeface="Times New Roman" panose="02020603050405020304" pitchFamily="18" charset="0"/>
                <a:cs typeface="Times New Roman" panose="02020603050405020304" pitchFamily="18" charset="0"/>
              </a:rPr>
              <a:t>každý reálný systém může působit celá řada poruch. Pro popis systémů z hlediska řízení se vždy uvažují výchozí podmínky, které předpokládají zanedbání možných poruch na některé části.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Úvod</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Definovat </a:t>
            </a:r>
            <a:r>
              <a:rPr lang="cs-CZ" sz="1800" b="1" dirty="0" smtClean="0"/>
              <a:t>úkoly informační infrastruktury</a:t>
            </a: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Definovat s</a:t>
            </a:r>
            <a:r>
              <a:rPr lang="cs-CZ" sz="1800" b="1" dirty="0" smtClean="0"/>
              <a:t>ložky </a:t>
            </a:r>
            <a:r>
              <a:rPr lang="cs-CZ" sz="1800" b="1" dirty="0"/>
              <a:t>informačního </a:t>
            </a:r>
            <a:r>
              <a:rPr lang="cs-CZ" sz="1800" b="1" dirty="0" smtClean="0"/>
              <a:t>systému</a:t>
            </a:r>
          </a:p>
          <a:p>
            <a:pPr lvl="0">
              <a:buFont typeface="Wingdings" panose="05000000000000000000" pitchFamily="2" charset="2"/>
              <a:buChar char="ü"/>
            </a:pPr>
            <a:r>
              <a:rPr lang="cs-CZ" altLang="cs-CZ" sz="1800" b="1" smtClean="0">
                <a:solidFill>
                  <a:srgbClr val="307871"/>
                </a:solidFill>
                <a:latin typeface="Times New Roman" panose="02020603050405020304" pitchFamily="18" charset="0"/>
                <a:cs typeface="Times New Roman" panose="02020603050405020304" pitchFamily="18" charset="0"/>
              </a:rPr>
              <a:t>Popsat systémy </a:t>
            </a:r>
            <a:r>
              <a:rPr lang="cs-CZ" altLang="cs-CZ" sz="1800" b="1" dirty="0" smtClean="0">
                <a:solidFill>
                  <a:srgbClr val="307871"/>
                </a:solidFill>
                <a:latin typeface="Times New Roman" panose="02020603050405020304" pitchFamily="18" charset="0"/>
                <a:cs typeface="Times New Roman" panose="02020603050405020304" pitchFamily="18" charset="0"/>
              </a:rPr>
              <a:t>řízení</a:t>
            </a:r>
            <a:endParaRPr lang="cs-CZ" altLang="cs-CZ" sz="1800" b="1" dirty="0">
              <a:solidFill>
                <a:srgbClr val="30787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Uvést možné poruchy </a:t>
            </a:r>
            <a:r>
              <a:rPr lang="cs-CZ" altLang="cs-CZ" sz="1800" b="1" dirty="0">
                <a:solidFill>
                  <a:srgbClr val="307871"/>
                </a:solidFill>
                <a:latin typeface="Times New Roman" panose="02020603050405020304" pitchFamily="18" charset="0"/>
                <a:cs typeface="Times New Roman" panose="02020603050405020304" pitchFamily="18" charset="0"/>
              </a:rPr>
              <a:t>systémů řízení</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smtClean="0"/>
              <a:t>Cíle </a:t>
            </a:r>
            <a:r>
              <a:rPr lang="cs-CZ" b="1"/>
              <a:t>přednášky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buNone/>
            </a:pPr>
            <a:r>
              <a:rPr lang="cs-CZ" sz="1800" b="1" dirty="0" smtClean="0"/>
              <a:t>Ve </a:t>
            </a:r>
            <a:r>
              <a:rPr lang="cs-CZ" sz="1800" b="1" dirty="0"/>
              <a:t>všech typech podniku je úkolem informační infrastruktury:</a:t>
            </a:r>
          </a:p>
          <a:p>
            <a:pPr lvl="0">
              <a:buFont typeface="Wingdings" panose="05000000000000000000" pitchFamily="2" charset="2"/>
              <a:buChar char="q"/>
            </a:pPr>
            <a:r>
              <a:rPr lang="cs-CZ" sz="1800" b="1" dirty="0"/>
              <a:t>propojit pracovníky a technologie na všech úrovních řízení, umožnit jim vzájemnou komunikaci a poskytnout jim aktuální informace o stavu jednotlivých procesů, útvarů, zákazníků apod.</a:t>
            </a:r>
            <a:r>
              <a:rPr lang="en-GB" sz="1800" b="1" dirty="0"/>
              <a:t>;</a:t>
            </a:r>
            <a:endParaRPr lang="cs-CZ" sz="1800" b="1" dirty="0"/>
          </a:p>
          <a:p>
            <a:pPr lvl="0">
              <a:buFont typeface="Wingdings" panose="05000000000000000000" pitchFamily="2" charset="2"/>
              <a:buChar char="q"/>
            </a:pPr>
            <a:r>
              <a:rPr lang="cs-CZ" sz="1800" b="1" dirty="0"/>
              <a:t>propojit podnik s externím prostředím, do kterého náleží obchodní partneři (dodavatelé, zákazníci), informační zdroje (Český statistický úřad, věstníky státních institucí, zdroje vázané na odborné zaměření podniku (nové informace, nové poznatky, vývojové trendy) apod.), finanční instituce, atd.</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IS/ICT &amp; podnik</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64378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sz="1800" b="1" dirty="0"/>
              <a:t>Potřeba využívání IS/ICT je dána technologickým a společenským resp. celosvětovým vývojem, kdy informace a znalosti se staly pro podnik (ale v zásadě pro všechny) významným zdrojem což dokládá i skutečnost, že informace byly zařazeny do skupiny základních ekonomických zdrojů, kterými jsou práce, půda, kapitál a informace. </a:t>
            </a:r>
            <a:endParaRPr lang="cs-CZ" sz="1800" b="1" dirty="0" smtClean="0"/>
          </a:p>
          <a:p>
            <a:pPr marL="0" indent="0" algn="just">
              <a:buNone/>
            </a:pPr>
            <a:r>
              <a:rPr lang="cs-CZ" sz="1800" b="1" dirty="0" smtClean="0"/>
              <a:t>Tato </a:t>
            </a:r>
            <a:r>
              <a:rPr lang="cs-CZ" sz="1800" b="1" dirty="0"/>
              <a:t>skutečnost je jedním z významných rozvojových trendů směřujících k informatizaci společnosti. IS/ICT v podniku tedy na jedné straně umožňuje efektivnější správu a řízení interního prostředí, na straně druhé je významným pomocníkem při komunikaci s dodavateli a zákazníky a identifikaci a analýze změn, rizik, příležitostí apod. v externím prostředí podniku.</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IS/ICT &amp; podnik</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31845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buNone/>
            </a:pPr>
            <a:r>
              <a:rPr lang="cs-CZ" sz="1800" b="1" dirty="0"/>
              <a:t>Složkami informačního systému jsou:</a:t>
            </a:r>
          </a:p>
          <a:p>
            <a:pPr lvl="0">
              <a:buFont typeface="Wingdings" panose="05000000000000000000" pitchFamily="2" charset="2"/>
              <a:buChar char="q"/>
            </a:pPr>
            <a:r>
              <a:rPr lang="cs-CZ" sz="1800" b="1" dirty="0"/>
              <a:t>Hardware – technické prostředky</a:t>
            </a:r>
            <a:r>
              <a:rPr lang="en-US" sz="1800" b="1" dirty="0"/>
              <a:t>;</a:t>
            </a:r>
            <a:endParaRPr lang="cs-CZ" sz="1800" b="1" dirty="0"/>
          </a:p>
          <a:p>
            <a:pPr lvl="0">
              <a:buFont typeface="Wingdings" panose="05000000000000000000" pitchFamily="2" charset="2"/>
              <a:buChar char="q"/>
            </a:pPr>
            <a:r>
              <a:rPr lang="cs-CZ" sz="1800" b="1" dirty="0"/>
              <a:t>Software – programové prostředky</a:t>
            </a:r>
            <a:r>
              <a:rPr lang="en-US" sz="1800" b="1" dirty="0"/>
              <a:t>;</a:t>
            </a:r>
            <a:endParaRPr lang="cs-CZ" sz="1800" b="1" dirty="0"/>
          </a:p>
          <a:p>
            <a:pPr lvl="0">
              <a:buFont typeface="Wingdings" panose="05000000000000000000" pitchFamily="2" charset="2"/>
              <a:buChar char="q"/>
            </a:pPr>
            <a:r>
              <a:rPr lang="en-US" sz="1800" b="1" dirty="0" err="1"/>
              <a:t>Dataware</a:t>
            </a:r>
            <a:r>
              <a:rPr lang="en-US" sz="1800" b="1" dirty="0"/>
              <a:t> </a:t>
            </a:r>
            <a:r>
              <a:rPr lang="cs-CZ" sz="1800" b="1" dirty="0"/>
              <a:t>– datové zdroje</a:t>
            </a:r>
            <a:r>
              <a:rPr lang="en-GB" sz="1800" b="1" dirty="0"/>
              <a:t>;</a:t>
            </a:r>
            <a:endParaRPr lang="cs-CZ" sz="1800" b="1" dirty="0"/>
          </a:p>
          <a:p>
            <a:pPr lvl="0">
              <a:buFont typeface="Wingdings" panose="05000000000000000000" pitchFamily="2" charset="2"/>
              <a:buChar char="q"/>
            </a:pPr>
            <a:r>
              <a:rPr lang="cs-CZ" sz="1800" b="1" dirty="0" err="1"/>
              <a:t>Peopleware</a:t>
            </a:r>
            <a:r>
              <a:rPr lang="cs-CZ" sz="1800" b="1" dirty="0"/>
              <a:t> – lidé</a:t>
            </a:r>
            <a:r>
              <a:rPr lang="en-US" sz="1800" b="1" dirty="0"/>
              <a:t>;</a:t>
            </a:r>
            <a:endParaRPr lang="cs-CZ" sz="1800" b="1" dirty="0"/>
          </a:p>
          <a:p>
            <a:pPr lvl="0">
              <a:buFont typeface="Wingdings" panose="05000000000000000000" pitchFamily="2" charset="2"/>
              <a:buChar char="q"/>
            </a:pPr>
            <a:r>
              <a:rPr lang="cs-CZ" sz="1800" b="1" dirty="0" err="1"/>
              <a:t>Orgware</a:t>
            </a:r>
            <a:r>
              <a:rPr lang="cs-CZ" sz="1800" b="1" dirty="0"/>
              <a:t> – organizační uspořádání a pravidla.</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Složky informačního systému</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58391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Řízení </a:t>
            </a:r>
            <a:r>
              <a:rPr lang="cs-CZ" altLang="cs-CZ" sz="1800" b="1" dirty="0">
                <a:solidFill>
                  <a:srgbClr val="307871"/>
                </a:solidFill>
                <a:latin typeface="Times New Roman" panose="02020603050405020304" pitchFamily="18" charset="0"/>
                <a:cs typeface="Times New Roman" panose="02020603050405020304" pitchFamily="18" charset="0"/>
              </a:rPr>
              <a:t>představuje cílené, plánované působení na určitý objekt nebo množinu objektů s cílem dosažení jejich požadovaného chování a funkčnosti, jinými slovy aby byl splněn cíl řízení.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Řízení </a:t>
            </a:r>
            <a:r>
              <a:rPr lang="cs-CZ" altLang="cs-CZ" sz="1800" b="1" dirty="0">
                <a:solidFill>
                  <a:srgbClr val="307871"/>
                </a:solidFill>
                <a:latin typeface="Times New Roman" panose="02020603050405020304" pitchFamily="18" charset="0"/>
                <a:cs typeface="Times New Roman" panose="02020603050405020304" pitchFamily="18" charset="0"/>
              </a:rPr>
              <a:t>musí být realizováno účelově a plně v souladu s časovými a rozsahovými </a:t>
            </a:r>
            <a:r>
              <a:rPr lang="cs-CZ" altLang="cs-CZ" sz="1800" b="1" dirty="0" smtClean="0">
                <a:solidFill>
                  <a:srgbClr val="307871"/>
                </a:solidFill>
                <a:latin typeface="Times New Roman" panose="02020603050405020304" pitchFamily="18" charset="0"/>
                <a:cs typeface="Times New Roman" panose="02020603050405020304" pitchFamily="18" charset="0"/>
              </a:rPr>
              <a:t>potřebami </a:t>
            </a:r>
            <a:r>
              <a:rPr lang="cs-CZ" altLang="cs-CZ" sz="1800" b="1" dirty="0">
                <a:solidFill>
                  <a:srgbClr val="307871"/>
                </a:solidFill>
                <a:latin typeface="Times New Roman" panose="02020603050405020304" pitchFamily="18" charset="0"/>
                <a:cs typeface="Times New Roman" panose="02020603050405020304" pitchFamily="18" charset="0"/>
              </a:rPr>
              <a:t>vzniklými na základě činností realizovaných ve vnitřním nebo vnějším prostředí.</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Systém </a:t>
            </a:r>
            <a:r>
              <a:rPr lang="cs-CZ" b="1" dirty="0"/>
              <a:t>řízení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63828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 </a:t>
            </a:r>
            <a:r>
              <a:rPr lang="cs-CZ" altLang="cs-CZ" sz="1800" b="1" dirty="0">
                <a:solidFill>
                  <a:srgbClr val="307871"/>
                </a:solidFill>
                <a:latin typeface="Times New Roman" panose="02020603050405020304" pitchFamily="18" charset="0"/>
                <a:cs typeface="Times New Roman" panose="02020603050405020304" pitchFamily="18" charset="0"/>
              </a:rPr>
              <a:t>pohledu vlastní aplikace obecné definice řízení na řízení podniku lze řízení definovat jako subjektivní, cílevědomou činnost lidí poznávající a využívající objektivní zákonitosti přírody a společnosti a směřující na jejich základě ke stanovení: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cílů </a:t>
            </a:r>
            <a:r>
              <a:rPr lang="cs-CZ" altLang="cs-CZ" sz="1800" b="1" dirty="0">
                <a:solidFill>
                  <a:srgbClr val="307871"/>
                </a:solidFill>
                <a:latin typeface="Times New Roman" panose="02020603050405020304" pitchFamily="18" charset="0"/>
                <a:cs typeface="Times New Roman" panose="02020603050405020304" pitchFamily="18" charset="0"/>
              </a:rPr>
              <a:t>zaručujících úspěch podniku v konkurenci;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nejvhodnějších </a:t>
            </a:r>
            <a:r>
              <a:rPr lang="cs-CZ" altLang="cs-CZ" sz="1800" b="1" dirty="0">
                <a:solidFill>
                  <a:srgbClr val="307871"/>
                </a:solidFill>
                <a:latin typeface="Times New Roman" panose="02020603050405020304" pitchFamily="18" charset="0"/>
                <a:cs typeface="Times New Roman" panose="02020603050405020304" pitchFamily="18" charset="0"/>
              </a:rPr>
              <a:t>prostředků a cest k jejich dosažení;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způsobu </a:t>
            </a:r>
            <a:r>
              <a:rPr lang="cs-CZ" altLang="cs-CZ" sz="1800" b="1" dirty="0">
                <a:solidFill>
                  <a:srgbClr val="307871"/>
                </a:solidFill>
                <a:latin typeface="Times New Roman" panose="02020603050405020304" pitchFamily="18" charset="0"/>
                <a:cs typeface="Times New Roman" panose="02020603050405020304" pitchFamily="18" charset="0"/>
              </a:rPr>
              <a:t>zabezpečení a kontroly takto stanovených činností.</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Systém </a:t>
            </a:r>
            <a:r>
              <a:rPr lang="cs-CZ" b="1" dirty="0"/>
              <a:t>řízení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35449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2734</TotalTime>
  <Words>1313</Words>
  <Application>Microsoft Office PowerPoint</Application>
  <PresentationFormat>Předvádění na obrazovce (16:9)</PresentationFormat>
  <Paragraphs>151</Paragraphs>
  <Slides>24</Slides>
  <Notes>21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24</vt:i4>
      </vt:variant>
    </vt:vector>
  </HeadingPairs>
  <TitlesOfParts>
    <vt:vector size="30" baseType="lpstr">
      <vt:lpstr>Arial</vt:lpstr>
      <vt:lpstr>Calibri</vt:lpstr>
      <vt:lpstr>Enriqueta</vt:lpstr>
      <vt:lpstr>Times New Roman</vt:lpstr>
      <vt:lpstr>Wingdings</vt:lpstr>
      <vt:lpstr>SLU</vt:lpstr>
      <vt:lpstr>Název prezentace</vt:lpstr>
      <vt:lpstr>INFORMAČNÍ SYSTÉMY V CESTOVNÍM RUCHU</vt:lpstr>
      <vt:lpstr>Úvod</vt:lpstr>
      <vt:lpstr>Cíle přednášky</vt:lpstr>
      <vt:lpstr>IS/ICT &amp; podnik</vt:lpstr>
      <vt:lpstr>IS/ICT &amp; podnik</vt:lpstr>
      <vt:lpstr>Složky informačního systému</vt:lpstr>
      <vt:lpstr>Systém řízení</vt:lpstr>
      <vt:lpstr>Systém řízení</vt:lpstr>
      <vt:lpstr>Systém řízení</vt:lpstr>
      <vt:lpstr>Systém řízení</vt:lpstr>
      <vt:lpstr>Systém řízení</vt:lpstr>
      <vt:lpstr>Systém řízení – blokové schéma</vt:lpstr>
      <vt:lpstr>Systém řízení – blokové schéma</vt:lpstr>
      <vt:lpstr>Systém řízení – blokové schéma</vt:lpstr>
      <vt:lpstr>Systém řízení podniku</vt:lpstr>
      <vt:lpstr>Systém řízení podniku</vt:lpstr>
      <vt:lpstr>Systém řízení podniku</vt:lpstr>
      <vt:lpstr>Systém řízení podniku</vt:lpstr>
      <vt:lpstr>Poruchy systémů řízení</vt:lpstr>
      <vt:lpstr>Poruchy systémů řízení</vt:lpstr>
      <vt:lpstr>Systém řízení podniku jako informační systém </vt:lpstr>
      <vt:lpstr>Systém řízení podniku jako informační systém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Radim Dolák</cp:lastModifiedBy>
  <cp:revision>201</cp:revision>
  <dcterms:created xsi:type="dcterms:W3CDTF">2016-07-06T15:42:34Z</dcterms:created>
  <dcterms:modified xsi:type="dcterms:W3CDTF">2018-04-15T13:49:39Z</dcterms:modified>
</cp:coreProperties>
</file>