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  <p:sldId id="267" r:id="rId15"/>
    <p:sldId id="270" r:id="rId16"/>
    <p:sldId id="269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1483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7DBEF3-69DF-4F3A-8BAF-2D578545B0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536A34-71E8-4DB4-952A-C190C62475C8}" type="datetimeFigureOut">
              <a:rPr lang="cs-CZ" smtClean="0"/>
              <a:pPr/>
              <a:t>19.09.2019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ANALÝZA ROZPTYLU – DVOJNÉ TŘÍDĚNÍ A LATINSKÉ ČTVERCE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Elena </a:t>
            </a:r>
            <a:r>
              <a:rPr lang="cs-CZ" dirty="0" err="1" smtClean="0"/>
              <a:t>Mielcová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000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462" y="274638"/>
            <a:ext cx="7842738" cy="1143000"/>
          </a:xfrm>
        </p:spPr>
        <p:txBody>
          <a:bodyPr/>
          <a:lstStyle/>
          <a:p>
            <a:r>
              <a:rPr lang="en-US" dirty="0" err="1" smtClean="0"/>
              <a:t>Postup</a:t>
            </a:r>
            <a:r>
              <a:rPr lang="en-US" dirty="0" smtClean="0"/>
              <a:t> </a:t>
            </a:r>
            <a:r>
              <a:rPr lang="en-US" dirty="0" err="1" smtClean="0"/>
              <a:t>testov</a:t>
            </a:r>
            <a:r>
              <a:rPr lang="cs-CZ" dirty="0" err="1" smtClean="0"/>
              <a:t>ání</a:t>
            </a:r>
            <a:r>
              <a:rPr lang="cs-CZ" dirty="0" smtClean="0"/>
              <a:t>: Součty čtverců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Celkový součet čtverců:</a:t>
            </a:r>
          </a:p>
          <a:p>
            <a:endParaRPr lang="cs-CZ" dirty="0"/>
          </a:p>
          <a:p>
            <a:r>
              <a:rPr lang="cs-CZ" altLang="en-US" sz="2400" dirty="0" err="1" smtClean="0"/>
              <a:t>Meziskupinový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součet </a:t>
            </a:r>
            <a:r>
              <a:rPr lang="cs-CZ" altLang="en-US" sz="2400" dirty="0" smtClean="0"/>
              <a:t>čtverců:</a:t>
            </a:r>
          </a:p>
          <a:p>
            <a:endParaRPr lang="cs-CZ" altLang="en-US" sz="2400" dirty="0" smtClean="0"/>
          </a:p>
          <a:p>
            <a:r>
              <a:rPr lang="cs-CZ" altLang="en-US" sz="2400" dirty="0" smtClean="0"/>
              <a:t>Meziblokový součet čtverců:</a:t>
            </a:r>
          </a:p>
          <a:p>
            <a:endParaRPr lang="cs-CZ" altLang="en-US" sz="2400" dirty="0"/>
          </a:p>
          <a:p>
            <a:r>
              <a:rPr lang="cs-CZ" altLang="en-US" sz="2400" dirty="0" smtClean="0"/>
              <a:t>Vnitroskupinový součet čtverců:</a:t>
            </a:r>
          </a:p>
          <a:p>
            <a:endParaRPr lang="cs-CZ" altLang="en-US" sz="2400" dirty="0"/>
          </a:p>
          <a:p>
            <a:endParaRPr lang="cs-CZ" altLang="en-US" sz="2400" dirty="0" smtClean="0"/>
          </a:p>
          <a:p>
            <a:r>
              <a:rPr lang="cs-CZ" altLang="en-US" sz="2400" dirty="0" smtClean="0"/>
              <a:t>Základní vztah ANOVA pro 2 faktory:</a:t>
            </a:r>
          </a:p>
          <a:p>
            <a:endParaRPr lang="cs-CZ" altLang="en-US" sz="2400" dirty="0" smtClean="0"/>
          </a:p>
          <a:p>
            <a:endParaRPr lang="cs-CZ" altLang="en-US" sz="2400" dirty="0"/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8355317"/>
              </p:ext>
            </p:extLst>
          </p:nvPr>
        </p:nvGraphicFramePr>
        <p:xfrm>
          <a:off x="4211271" y="1511544"/>
          <a:ext cx="2093524" cy="762733"/>
        </p:xfrm>
        <a:graphic>
          <a:graphicData uri="http://schemas.openxmlformats.org/presentationml/2006/ole">
            <p:oleObj spid="_x0000_s2122" name="Rovnice" r:id="rId3" imgW="1041120" imgH="38088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1309258"/>
              </p:ext>
            </p:extLst>
          </p:nvPr>
        </p:nvGraphicFramePr>
        <p:xfrm>
          <a:off x="4894139" y="2437423"/>
          <a:ext cx="2051411" cy="704362"/>
        </p:xfrm>
        <a:graphic>
          <a:graphicData uri="http://schemas.openxmlformats.org/presentationml/2006/ole">
            <p:oleObj spid="_x0000_s2123" name="Rovnice" r:id="rId4" imgW="1002960" imgH="342720" progId="">
              <p:embed/>
            </p:oleObj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18174542"/>
              </p:ext>
            </p:extLst>
          </p:nvPr>
        </p:nvGraphicFramePr>
        <p:xfrm>
          <a:off x="4661938" y="3376246"/>
          <a:ext cx="1842783" cy="650265"/>
        </p:xfrm>
        <a:graphic>
          <a:graphicData uri="http://schemas.openxmlformats.org/presentationml/2006/ole">
            <p:oleObj spid="_x0000_s2124" name="Rovnice" r:id="rId5" imgW="1002960" imgH="355320" progId="">
              <p:embed/>
            </p:oleObj>
          </a:graphicData>
        </a:graphic>
      </p:graphicFrame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066" y="4646734"/>
            <a:ext cx="2909635" cy="60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8718281"/>
              </p:ext>
            </p:extLst>
          </p:nvPr>
        </p:nvGraphicFramePr>
        <p:xfrm>
          <a:off x="3733066" y="5990492"/>
          <a:ext cx="3085516" cy="550985"/>
        </p:xfrm>
        <a:graphic>
          <a:graphicData uri="http://schemas.openxmlformats.org/presentationml/2006/ole">
            <p:oleObj spid="_x0000_s2125" name="Rovnice" r:id="rId7" imgW="1333500" imgH="2413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20158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Součty čtverců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000" dirty="0" smtClean="0"/>
                  <a:t>Celkový součet čtverců:</a:t>
                </a:r>
              </a:p>
              <a:p>
                <a:endParaRPr lang="cs-CZ" dirty="0"/>
              </a:p>
              <a:p>
                <a:endParaRPr lang="cs-CZ" altLang="en-US" sz="2000" dirty="0" smtClean="0"/>
              </a:p>
              <a:p>
                <a:endParaRPr lang="cs-CZ" altLang="en-US" sz="2000" dirty="0"/>
              </a:p>
              <a:p>
                <a:r>
                  <a:rPr lang="cs-CZ" altLang="en-US" sz="2000" dirty="0" err="1" smtClean="0"/>
                  <a:t>Meziskupinový</a:t>
                </a:r>
                <a:r>
                  <a:rPr lang="cs-CZ" altLang="en-US" sz="2000" dirty="0" smtClean="0"/>
                  <a:t> </a:t>
                </a:r>
                <a:r>
                  <a:rPr lang="cs-CZ" altLang="en-US" sz="2000" dirty="0"/>
                  <a:t>součet čtverců</a:t>
                </a:r>
                <a:r>
                  <a:rPr lang="cs-CZ" altLang="en-US" sz="2000" dirty="0" smtClean="0"/>
                  <a:t>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/>
                  <a:t>Meziblokový součet čtverců</a:t>
                </a:r>
                <a:r>
                  <a:rPr lang="cs-CZ" altLang="en-US" sz="2000" dirty="0" smtClean="0"/>
                  <a:t>:</a:t>
                </a:r>
              </a:p>
              <a:p>
                <a:endParaRPr lang="cs-CZ" altLang="en-US" sz="2000" dirty="0"/>
              </a:p>
              <a:p>
                <a:endParaRPr lang="cs-CZ" altLang="en-US" sz="2000" dirty="0"/>
              </a:p>
              <a:p>
                <a:r>
                  <a:rPr lang="cs-CZ" altLang="en-US" sz="2000" dirty="0"/>
                  <a:t>Vnitroskupinový součet </a:t>
                </a:r>
                <a:r>
                  <a:rPr lang="cs-CZ" altLang="en-US" sz="2000" dirty="0" smtClean="0"/>
                  <a:t>čtverců – ze vztahu</a:t>
                </a:r>
                <a:endParaRPr lang="cs-CZ" alt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𝑦𝑣</m:t>
                        </m:r>
                      </m:sub>
                    </m:sSub>
                  </m:oMath>
                </a14:m>
                <a:r>
                  <a:rPr lang="cs-CZ" dirty="0" smtClean="0"/>
                  <a:t>= </a:t>
                </a:r>
                <a:r>
                  <a:rPr lang="cs-CZ" dirty="0"/>
                  <a:t>3,22.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9006335"/>
              </p:ext>
            </p:extLst>
          </p:nvPr>
        </p:nvGraphicFramePr>
        <p:xfrm>
          <a:off x="796352" y="2028093"/>
          <a:ext cx="7551295" cy="785445"/>
        </p:xfrm>
        <a:graphic>
          <a:graphicData uri="http://schemas.openxmlformats.org/presentationml/2006/ole">
            <p:oleObj spid="_x0000_s4156" name="Rovnice" r:id="rId4" imgW="5219700" imgH="54610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5732528"/>
              </p:ext>
            </p:extLst>
          </p:nvPr>
        </p:nvGraphicFramePr>
        <p:xfrm>
          <a:off x="838200" y="3493477"/>
          <a:ext cx="5406410" cy="703385"/>
        </p:xfrm>
        <a:graphic>
          <a:graphicData uri="http://schemas.openxmlformats.org/presentationml/2006/ole">
            <p:oleObj spid="_x0000_s4157" name="Rovnice" r:id="rId5" imgW="3733800" imgH="482600" progId="">
              <p:embed/>
            </p:oleObj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9190917"/>
              </p:ext>
            </p:extLst>
          </p:nvPr>
        </p:nvGraphicFramePr>
        <p:xfrm>
          <a:off x="937846" y="4618892"/>
          <a:ext cx="5650302" cy="762000"/>
        </p:xfrm>
        <a:graphic>
          <a:graphicData uri="http://schemas.openxmlformats.org/presentationml/2006/ole">
            <p:oleObj spid="_x0000_s4158" name="Rovnice" r:id="rId6" imgW="3746500" imgH="508000" progId="">
              <p:embed/>
            </p:oleObj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5372167"/>
              </p:ext>
            </p:extLst>
          </p:nvPr>
        </p:nvGraphicFramePr>
        <p:xfrm>
          <a:off x="5492261" y="5323010"/>
          <a:ext cx="1869831" cy="333933"/>
        </p:xfrm>
        <a:graphic>
          <a:graphicData uri="http://schemas.openxmlformats.org/presentationml/2006/ole">
            <p:oleObj spid="_x0000_s4159" name="Rovnice" r:id="rId7" imgW="1333500" imgH="2413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9890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620000" cy="1307977"/>
          </a:xfrm>
        </p:spPr>
        <p:txBody>
          <a:bodyPr/>
          <a:lstStyle/>
          <a:p>
            <a:r>
              <a:rPr lang="cs-CZ" dirty="0" smtClean="0"/>
              <a:t>Postup testování: </a:t>
            </a:r>
            <a:br>
              <a:rPr lang="cs-CZ" dirty="0" smtClean="0"/>
            </a:br>
            <a:r>
              <a:rPr lang="cs-CZ" dirty="0" smtClean="0"/>
              <a:t>Testové kritérium: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Testové kritérium pro 1. hypotézu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Testové kritérium pro </a:t>
            </a:r>
            <a:r>
              <a:rPr lang="cs-CZ" dirty="0" smtClean="0"/>
              <a:t>2. </a:t>
            </a:r>
            <a:r>
              <a:rPr lang="cs-CZ" dirty="0"/>
              <a:t>hypotézu: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1760190"/>
              </p:ext>
            </p:extLst>
          </p:nvPr>
        </p:nvGraphicFramePr>
        <p:xfrm>
          <a:off x="2649416" y="1964422"/>
          <a:ext cx="2051538" cy="1581996"/>
        </p:xfrm>
        <a:graphic>
          <a:graphicData uri="http://schemas.openxmlformats.org/presentationml/2006/ole">
            <p:oleObj spid="_x0000_s3103" name="Rovnice" r:id="rId3" imgW="901440" imgH="69840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92372422"/>
              </p:ext>
            </p:extLst>
          </p:nvPr>
        </p:nvGraphicFramePr>
        <p:xfrm>
          <a:off x="2732208" y="4108694"/>
          <a:ext cx="2261823" cy="1744153"/>
        </p:xfrm>
        <a:graphic>
          <a:graphicData uri="http://schemas.openxmlformats.org/presentationml/2006/ole">
            <p:oleObj spid="_x0000_s3104" name="Rovnice" r:id="rId4" imgW="901440" imgH="698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59445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testování: </a:t>
            </a:r>
            <a:br>
              <a:rPr lang="cs-CZ" dirty="0" smtClean="0"/>
            </a:br>
            <a:r>
              <a:rPr lang="cs-CZ" dirty="0" smtClean="0"/>
              <a:t>Kritická hodnota a výsledek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Kritická hodnota:</a:t>
                </a:r>
              </a:p>
              <a:p>
                <a:pPr lvl="1"/>
                <a:r>
                  <a:rPr lang="cs-CZ" dirty="0" smtClean="0"/>
                  <a:t> tabulce kritických hodnot </a:t>
                </a:r>
                <a:r>
                  <a:rPr lang="cs-CZ" dirty="0" err="1" smtClean="0"/>
                  <a:t>Fisherova</a:t>
                </a:r>
                <a:r>
                  <a:rPr lang="cs-CZ" dirty="0" smtClean="0"/>
                  <a:t> rozdělení (</a:t>
                </a:r>
                <a:r>
                  <a:rPr lang="cs-CZ" i="1" dirty="0" smtClean="0"/>
                  <a:t>F</a:t>
                </a:r>
                <a:r>
                  <a:rPr lang="cs-CZ" dirty="0" smtClean="0"/>
                  <a:t>-rozdělení): </a:t>
                </a:r>
              </a:p>
              <a:p>
                <a:pPr lvl="1"/>
                <a:endParaRPr lang="cs-CZ" dirty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  <a:p>
                <a:pPr lvl="1"/>
                <a:r>
                  <a:rPr lang="cs-CZ" dirty="0" smtClean="0"/>
                  <a:t>Nebo v programu MS Excel: funkce =FINV()</a:t>
                </a:r>
              </a:p>
              <a:p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zamítáme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.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tedy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říci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cs-CZ" i="1" dirty="0" smtClean="0"/>
              </a:p>
              <a:p>
                <a:r>
                  <a:rPr lang="en-US" dirty="0" smtClean="0"/>
                  <a:t>Je-li </a:t>
                </a:r>
                <a:r>
                  <a:rPr lang="en-US" dirty="0" err="1"/>
                  <a:t>naopak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𝑇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přijímáme</a:t>
                </a:r>
                <a:r>
                  <a:rPr lang="en-US" dirty="0"/>
                  <a:t> </a:t>
                </a:r>
                <a:r>
                  <a:rPr lang="en-US" dirty="0" err="1"/>
                  <a:t>nulovou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,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slovy</a:t>
                </a:r>
                <a:r>
                  <a:rPr lang="en-US" dirty="0"/>
                  <a:t>, </a:t>
                </a:r>
                <a:r>
                  <a:rPr lang="en-US" dirty="0" err="1"/>
                  <a:t>faktor</a:t>
                </a:r>
                <a:r>
                  <a:rPr lang="en-US" dirty="0"/>
                  <a:t> A </a:t>
                </a:r>
                <a:r>
                  <a:rPr lang="en-US" dirty="0" err="1"/>
                  <a:t>statisticky</a:t>
                </a:r>
                <a:r>
                  <a:rPr lang="en-US" dirty="0"/>
                  <a:t> </a:t>
                </a:r>
                <a:r>
                  <a:rPr lang="en-US" dirty="0" err="1"/>
                  <a:t>významně</a:t>
                </a:r>
                <a:r>
                  <a:rPr lang="en-US" dirty="0"/>
                  <a:t> </a:t>
                </a:r>
                <a:r>
                  <a:rPr lang="en-US" dirty="0" err="1"/>
                  <a:t>neovlivňuje</a:t>
                </a:r>
                <a:r>
                  <a:rPr lang="en-US" dirty="0"/>
                  <a:t> </a:t>
                </a:r>
                <a:r>
                  <a:rPr lang="en-US" dirty="0" err="1"/>
                  <a:t>sledovaný</a:t>
                </a:r>
                <a:r>
                  <a:rPr lang="en-US" dirty="0"/>
                  <a:t> </a:t>
                </a:r>
                <a:r>
                  <a:rPr lang="en-US" dirty="0" err="1"/>
                  <a:t>znak</a:t>
                </a:r>
                <a:r>
                  <a:rPr lang="en-US" dirty="0"/>
                  <a:t> </a:t>
                </a:r>
                <a:r>
                  <a:rPr lang="en-US" i="1" dirty="0"/>
                  <a:t>Y. 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1988" y="2594832"/>
            <a:ext cx="2087835" cy="48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6776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Test 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hypotézu: 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=3,29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</a:t>
                </a:r>
                <a:r>
                  <a:rPr lang="cs-CZ" dirty="0"/>
                  <a:t>0,33 </a:t>
                </a:r>
                <a:r>
                  <a:rPr lang="en-US" dirty="0"/>
                  <a:t>&lt; 3,29 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použitý typ benzínu nemá na průměrnou spotřebu vliv</a:t>
                </a:r>
                <a:r>
                  <a:rPr lang="cs-CZ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3954768"/>
              </p:ext>
            </p:extLst>
          </p:nvPr>
        </p:nvGraphicFramePr>
        <p:xfrm>
          <a:off x="1008185" y="2121878"/>
          <a:ext cx="3259015" cy="1394482"/>
        </p:xfrm>
        <a:graphic>
          <a:graphicData uri="http://schemas.openxmlformats.org/presentationml/2006/ole">
            <p:oleObj spid="_x0000_s6160" name="Rovnice" r:id="rId4" imgW="1981200" imgH="850900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680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Test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Testové </a:t>
                </a:r>
                <a:r>
                  <a:rPr lang="cs-CZ" dirty="0"/>
                  <a:t>kritérium pro 1. hypotézu: 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/>
                  <a:t>V tabulce kritických hodnot </a:t>
                </a:r>
                <a:r>
                  <a:rPr lang="cs-CZ" i="1" dirty="0"/>
                  <a:t>F</a:t>
                </a:r>
                <a:r>
                  <a:rPr lang="cs-CZ" dirty="0"/>
                  <a:t>-rozdělení najdeme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25,15</m:t>
                        </m:r>
                      </m:sub>
                    </m:sSub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0,05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=2,9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r>
                  <a:rPr lang="cs-CZ" dirty="0" smtClean="0"/>
                  <a:t>Protože 0,34 </a:t>
                </a:r>
                <a:r>
                  <a:rPr lang="en-US" dirty="0"/>
                  <a:t>&lt; </a:t>
                </a:r>
                <a:r>
                  <a:rPr lang="cs-CZ" dirty="0" smtClean="0"/>
                  <a:t>2</a:t>
                </a:r>
                <a:r>
                  <a:rPr lang="en-US" dirty="0" smtClean="0"/>
                  <a:t>,</a:t>
                </a:r>
                <a:r>
                  <a:rPr lang="cs-CZ" dirty="0" smtClean="0"/>
                  <a:t>9</a:t>
                </a:r>
                <a:r>
                  <a:rPr lang="en-US" dirty="0" smtClean="0"/>
                  <a:t> </a:t>
                </a:r>
                <a:r>
                  <a:rPr lang="en-US" dirty="0"/>
                  <a:t>, </a:t>
                </a:r>
                <a:r>
                  <a:rPr lang="cs-CZ" dirty="0"/>
                  <a:t>nelze </a:t>
                </a:r>
                <a:r>
                  <a:rPr lang="cs-CZ" dirty="0" smtClean="0"/>
                  <a:t>zamítnout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což znamená, že </a:t>
                </a:r>
                <a:r>
                  <a:rPr lang="cs-CZ" b="1" dirty="0"/>
                  <a:t>volba řidiče nemá na průměrnou spotřebu vliv</a:t>
                </a:r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8326692"/>
              </p:ext>
            </p:extLst>
          </p:nvPr>
        </p:nvGraphicFramePr>
        <p:xfrm>
          <a:off x="949568" y="2074984"/>
          <a:ext cx="3376247" cy="1444645"/>
        </p:xfrm>
        <a:graphic>
          <a:graphicData uri="http://schemas.openxmlformats.org/presentationml/2006/ole">
            <p:oleObj spid="_x0000_s7182" name="Rovnice" r:id="rId4" imgW="1981200" imgH="8509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8928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31" y="110515"/>
            <a:ext cx="7620000" cy="1143000"/>
          </a:xfrm>
        </p:spPr>
        <p:txBody>
          <a:bodyPr/>
          <a:lstStyle/>
          <a:p>
            <a:r>
              <a:rPr lang="cs-CZ" dirty="0" smtClean="0"/>
              <a:t>Příklad: Výstup Excel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507" y="1074963"/>
            <a:ext cx="8264769" cy="56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89375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TROJNÉ TŘÍDĚNÍ (LATINSKÉ ČTVERCE)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analýzy rozptylu patří také speciální případ trojného třídění, tzv. latinské čtverce. </a:t>
            </a:r>
            <a:endParaRPr lang="cs-CZ" dirty="0" smtClean="0"/>
          </a:p>
          <a:p>
            <a:r>
              <a:rPr lang="cs-CZ" dirty="0" smtClean="0"/>
              <a:t>Latinské čtverce patří mezi klasické metody plánování experimentů (analýza rozptylu rovněž spadá do plánování experimentů). </a:t>
            </a:r>
            <a:endParaRPr lang="cs-CZ" dirty="0" smtClean="0"/>
          </a:p>
          <a:p>
            <a:r>
              <a:rPr lang="cs-CZ" dirty="0" smtClean="0"/>
              <a:t>Historicky pochází tento pojem z 18. století, kdy L. Euler (1707 – 1783) předložil petrohradské akademii úlohu o 36 důstojnících: </a:t>
            </a:r>
            <a:endParaRPr lang="cs-CZ" dirty="0" smtClean="0"/>
          </a:p>
          <a:p>
            <a:pPr lvl="1"/>
            <a:r>
              <a:rPr lang="cs-CZ" dirty="0" smtClean="0"/>
              <a:t>Sestavte 36 důstojníků 6 různých hodností ze 6 různých pluků do čtverce tak, aby v každé řadě a v každém sloupci byli důstojníci všech hodností a všech pluků.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8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Zobecnění problému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Úkolem je sestavit </a:t>
            </a:r>
            <a:r>
              <a:rPr lang="cs-CZ" i="1" dirty="0" smtClean="0"/>
              <a:t>n</a:t>
            </a:r>
            <a:r>
              <a:rPr lang="cs-CZ" baseline="30000" dirty="0" smtClean="0"/>
              <a:t>2</a:t>
            </a:r>
            <a:r>
              <a:rPr lang="cs-CZ" dirty="0" smtClean="0"/>
              <a:t> objektů do čtverce tak, aby v každé vodorovné řadě i v každé svislé řadě tohoto čtverce byly vždy objekty všech kategorií vlastnosti A </a:t>
            </a:r>
            <a:r>
              <a:rPr lang="cs-CZ" dirty="0" err="1" smtClean="0"/>
              <a:t>a</a:t>
            </a:r>
            <a:r>
              <a:rPr lang="cs-CZ" dirty="0" smtClean="0"/>
              <a:t> zároveň všech kategorií vlastnosti B (např. v první řadě stojí podporučík z pluku 6, poručík z pluku 5,..., plukovník z pluku 1). </a:t>
            </a:r>
          </a:p>
          <a:p>
            <a:r>
              <a:rPr lang="cs-CZ" dirty="0" smtClean="0"/>
              <a:t>Takovéto schéma objektů se nazývá latinský čtverec řádu </a:t>
            </a:r>
            <a:r>
              <a:rPr lang="cs-CZ" i="1" dirty="0" smtClean="0"/>
              <a:t>n</a:t>
            </a:r>
            <a:r>
              <a:rPr lang="cs-CZ" dirty="0" smtClean="0"/>
              <a:t>.</a:t>
            </a:r>
          </a:p>
          <a:p>
            <a:r>
              <a:rPr lang="cs-CZ" dirty="0" smtClean="0"/>
              <a:t> Známý výsledek, který pochází od samotného Eulera, říká, že pro každé přirozené číslo </a:t>
            </a:r>
            <a:r>
              <a:rPr lang="cs-CZ" i="1" dirty="0" smtClean="0"/>
              <a:t>n </a:t>
            </a:r>
            <a:r>
              <a:rPr lang="cs-CZ" dirty="0" smtClean="0"/>
              <a:t>existuje alespoň jeden latinský čtverec řádu </a:t>
            </a:r>
            <a:r>
              <a:rPr lang="cs-CZ" i="1" dirty="0" smtClean="0"/>
              <a:t>n v </a:t>
            </a:r>
            <a:r>
              <a:rPr lang="cs-CZ" dirty="0" smtClean="0"/>
              <a:t>uvedeném slova smyslu.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9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Představme si, že sledujeme vliv tří faktorů na znak </a:t>
            </a:r>
            <a:r>
              <a:rPr lang="cs-CZ" i="1" dirty="0" smtClean="0"/>
              <a:t>Y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Vzhledem k tomu, že jde o tři faktory, dosti obtížně se nám podaří reprezentovat takový experiment dvojrozměrnou tabulkou. </a:t>
            </a:r>
            <a:endParaRPr lang="cs-CZ" dirty="0" smtClean="0"/>
          </a:p>
          <a:p>
            <a:r>
              <a:rPr lang="cs-CZ" dirty="0" smtClean="0"/>
              <a:t>My: </a:t>
            </a:r>
            <a:r>
              <a:rPr lang="cs-CZ" dirty="0" smtClean="0"/>
              <a:t>pro každou kombinaci úrovní sledovaných tří faktorů budeme realizovat jediné pozorování a takový experiment budeme reprezentovat dvojrozměrnou tabulkou, jejíž záhlaví bude obsahovat různé úrovně dvou faktorů a vnitřek tabulky bude obsahovat záznam úrovní třetího faktoru. </a:t>
            </a:r>
            <a:endParaRPr lang="cs-CZ" dirty="0" smtClean="0"/>
          </a:p>
          <a:p>
            <a:r>
              <a:rPr lang="cs-CZ" dirty="0" smtClean="0"/>
              <a:t>Tyto úrovně třetího faktoru budou přitom vepsány do tabulky tak, aby vznikl latinský čtverec.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18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Vícefaktorová</a:t>
            </a:r>
            <a:r>
              <a:rPr lang="cs-CZ" dirty="0" smtClean="0"/>
              <a:t>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Jde o situaci, kdy se zkoumá, zda kvantitativní znak </a:t>
            </a:r>
            <a:r>
              <a:rPr lang="cs-CZ" i="1" dirty="0"/>
              <a:t>Y </a:t>
            </a:r>
            <a:r>
              <a:rPr lang="cs-CZ" dirty="0"/>
              <a:t>je ovlivňován dvěma nebo třemi faktory, opět ne nutně kvantitativními znaky. </a:t>
            </a:r>
            <a:endParaRPr lang="cs-CZ" dirty="0" smtClean="0"/>
          </a:p>
          <a:p>
            <a:r>
              <a:rPr lang="cs-CZ" dirty="0" err="1" smtClean="0"/>
              <a:t>Vícefaktorová</a:t>
            </a:r>
            <a:r>
              <a:rPr lang="cs-CZ" dirty="0" smtClean="0"/>
              <a:t> </a:t>
            </a:r>
            <a:r>
              <a:rPr lang="cs-CZ" dirty="0"/>
              <a:t>analýza rozptylu má svůj experimentální plán. </a:t>
            </a:r>
            <a:r>
              <a:rPr lang="cs-CZ" dirty="0" smtClean="0"/>
              <a:t>(experimentální plány – později). </a:t>
            </a:r>
          </a:p>
          <a:p>
            <a:r>
              <a:rPr lang="cs-CZ" dirty="0" smtClean="0"/>
              <a:t>Tento </a:t>
            </a:r>
            <a:r>
              <a:rPr lang="cs-CZ" dirty="0"/>
              <a:t>plán může být navržen efektivně tak, aby výsledky analýzy rozptylu byly přesvědčivé a přitom nebylo třeba mít k dispozici příliš mnoho údajů.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/>
              <a:t>přibývá faktorů, které slouží ke klasifikaci sledovaného znaku </a:t>
            </a:r>
            <a:r>
              <a:rPr lang="cs-CZ" i="1" dirty="0"/>
              <a:t>Y</a:t>
            </a:r>
            <a:r>
              <a:rPr lang="cs-CZ" dirty="0"/>
              <a:t>, zvyšuje se tím rychle i požadavek na objem dat. </a:t>
            </a:r>
          </a:p>
        </p:txBody>
      </p:sp>
    </p:spTree>
    <p:extLst>
      <p:ext uri="{BB962C8B-B14F-4D97-AF65-F5344CB8AC3E}">
        <p14:creationId xmlns:p14="http://schemas.microsoft.com/office/powerpoint/2010/main" xmlns="" val="3886332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tabulky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7477"/>
            <a:ext cx="7620000" cy="552156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Uvažujeme-li faktory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a hovoříme o latinském čtverci řádu </a:t>
            </a:r>
            <a:r>
              <a:rPr lang="cs-CZ" i="1" dirty="0" smtClean="0"/>
              <a:t>n = </a:t>
            </a:r>
            <a:r>
              <a:rPr lang="cs-CZ" dirty="0" smtClean="0"/>
              <a:t>3, můžeme náš experiment zapsat například v podobě tabulky 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Jedna strana tohoto čtverce představuje tři úrovně faktoru </a:t>
            </a:r>
            <a:r>
              <a:rPr lang="cs-CZ" i="1" dirty="0" smtClean="0"/>
              <a:t>A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Druhá strana tabulky - sloupce reprezentují tři úrovně faktoru </a:t>
            </a:r>
            <a:r>
              <a:rPr lang="cs-CZ" i="1" dirty="0" smtClean="0"/>
              <a:t>B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Vnitřek tabulky obsahuje tři úrovně třetího faktoru </a:t>
            </a:r>
            <a:r>
              <a:rPr lang="cs-CZ" i="1" dirty="0" smtClean="0"/>
              <a:t>C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 Návrh takového experimentu čteme tak, že když je faktor A na první úrovni, faktor B je na první a faktor C je rovněž na první úrovni (to je prvek [1,1] tabulky), pak právě pro takovou kombinaci tří faktorů realizujeme jedno pozorování. </a:t>
            </a:r>
            <a:endParaRPr lang="cs-CZ" dirty="0" smtClean="0"/>
          </a:p>
          <a:p>
            <a:r>
              <a:rPr lang="cs-CZ" dirty="0" smtClean="0"/>
              <a:t>Výhoda</a:t>
            </a:r>
            <a:r>
              <a:rPr lang="cs-CZ" dirty="0" smtClean="0"/>
              <a:t>: </a:t>
            </a:r>
            <a:r>
              <a:rPr lang="cs-CZ" dirty="0" smtClean="0"/>
              <a:t> pracujeme s devíti údaji místo 27, přitom je tento návrh zvolen tak, aby výsledná analýza dávala věrohodné výsledky.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066" y="1994022"/>
            <a:ext cx="3527422" cy="1276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5901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Součty čtverců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rozklad</a:t>
                </a:r>
                <a:r>
                  <a:rPr lang="en-US" dirty="0"/>
                  <a:t> variability, z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vychází</a:t>
                </a:r>
                <a:r>
                  <a:rPr lang="en-US" dirty="0"/>
                  <a:t>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testování</a:t>
                </a:r>
                <a:r>
                  <a:rPr lang="en-US" dirty="0"/>
                  <a:t> </a:t>
                </a:r>
                <a:r>
                  <a:rPr lang="en-US" dirty="0" err="1"/>
                  <a:t>vlivu</a:t>
                </a:r>
                <a:r>
                  <a:rPr lang="en-US" dirty="0"/>
                  <a:t>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𝑆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372" y="2543174"/>
            <a:ext cx="2018401" cy="72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7081" y="2543174"/>
            <a:ext cx="1931011" cy="71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1372" y="3548428"/>
            <a:ext cx="2155582" cy="74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7081" y="3351912"/>
            <a:ext cx="2327031" cy="771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27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analýzy rozptylu trojné třídění provádíme tři testy. Každý z nich se týká vlivu jednoho ze tří faktorů. </a:t>
            </a:r>
            <a:endParaRPr lang="cs-CZ" dirty="0" smtClean="0"/>
          </a:p>
          <a:p>
            <a:r>
              <a:rPr lang="cs-CZ" dirty="0" smtClean="0"/>
              <a:t>Testovaná hypotéza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 Alternativní hypotéza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 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Testová kritéria pro testování vlivu faktorů </a:t>
            </a:r>
            <a:r>
              <a:rPr lang="cs-CZ" i="1" dirty="0" smtClean="0"/>
              <a:t>A</a:t>
            </a:r>
            <a:r>
              <a:rPr lang="cs-CZ" dirty="0" smtClean="0"/>
              <a:t>, </a:t>
            </a:r>
            <a:r>
              <a:rPr lang="cs-CZ" i="1" dirty="0" smtClean="0"/>
              <a:t>B</a:t>
            </a:r>
            <a:r>
              <a:rPr lang="cs-CZ" dirty="0" smtClean="0"/>
              <a:t>, </a:t>
            </a:r>
            <a:r>
              <a:rPr lang="cs-CZ" i="1" dirty="0" smtClean="0"/>
              <a:t>C </a:t>
            </a:r>
            <a:r>
              <a:rPr lang="cs-CZ" dirty="0" smtClean="0"/>
              <a:t>: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673313"/>
            <a:ext cx="8484325" cy="203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2338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Test: výsledek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22584"/>
            <a:ext cx="8400517" cy="24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59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Uvažujme případ, kdy sledujeme množství emisí výfukových plynů </a:t>
            </a:r>
            <a:r>
              <a:rPr lang="cs-CZ" i="1" dirty="0" smtClean="0"/>
              <a:t>Y </a:t>
            </a:r>
            <a:r>
              <a:rPr lang="cs-CZ" dirty="0" smtClean="0"/>
              <a:t>v závislosti na těchto třech faktorech: </a:t>
            </a:r>
          </a:p>
          <a:p>
            <a:pPr lvl="1"/>
            <a:r>
              <a:rPr lang="cs-CZ" dirty="0" smtClean="0"/>
              <a:t>Faktor 1 = </a:t>
            </a:r>
            <a:r>
              <a:rPr lang="cs-CZ" i="1" dirty="0" smtClean="0"/>
              <a:t>typ přísady do benzinu (A, B, C, D)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2 = </a:t>
            </a:r>
            <a:r>
              <a:rPr lang="cs-CZ" i="1" dirty="0" smtClean="0"/>
              <a:t>řidič vozidla (I, II, III, IV)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Faktor 3 = </a:t>
            </a:r>
            <a:r>
              <a:rPr lang="cs-CZ" i="1" dirty="0" smtClean="0"/>
              <a:t>použité vozidlo (1, 2, 3, 4)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Výsledky experimentu: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206" y="4078164"/>
            <a:ext cx="7045151" cy="173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0969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příprava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Testujeme potenciální vliv jednotlivých faktorů na </a:t>
            </a:r>
            <a:r>
              <a:rPr lang="cs-CZ" i="1" dirty="0" smtClean="0"/>
              <a:t>Y </a:t>
            </a:r>
            <a:r>
              <a:rPr lang="cs-CZ" dirty="0" smtClean="0"/>
              <a:t>na pětiprocentní hladině významnosti.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798" y="2605088"/>
            <a:ext cx="6462016" cy="1978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88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Součty čtverců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0494" y="1833232"/>
            <a:ext cx="3535112" cy="457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8307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5477" y="1289538"/>
            <a:ext cx="7620000" cy="545123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b="1" dirty="0" smtClean="0"/>
              <a:t>daný faktor není významný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 H</a:t>
            </a:r>
            <a:r>
              <a:rPr lang="cs-CZ" baseline="-25000" dirty="0" smtClean="0"/>
              <a:t>1</a:t>
            </a:r>
            <a:r>
              <a:rPr lang="cs-CZ" dirty="0" smtClean="0"/>
              <a:t>: negace H</a:t>
            </a:r>
            <a:r>
              <a:rPr lang="cs-CZ" baseline="-25000" dirty="0" smtClean="0"/>
              <a:t>0</a:t>
            </a:r>
            <a:endParaRPr lang="cs-CZ" dirty="0" smtClean="0"/>
          </a:p>
          <a:p>
            <a:r>
              <a:rPr lang="cs-CZ" dirty="0" smtClean="0"/>
              <a:t>Testová kritéria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Kritická hodnota je ve všech třech případech stejná: K = FINV(0,05,3,6) = 4,757. </a:t>
            </a:r>
            <a:endParaRPr lang="cs-CZ" dirty="0" smtClean="0"/>
          </a:p>
          <a:p>
            <a:r>
              <a:rPr lang="cs-CZ" dirty="0" smtClean="0"/>
              <a:t>Závěr testů: faktory 1 a 2 jsou statisticky významné, pokud jde o jejich vliv na znak </a:t>
            </a:r>
            <a:r>
              <a:rPr lang="cs-CZ" i="1" dirty="0" smtClean="0"/>
              <a:t>Y</a:t>
            </a:r>
            <a:r>
              <a:rPr lang="cs-CZ" dirty="0" smtClean="0"/>
              <a:t>, třetí faktor, tj. typ použitého vozidla, </a:t>
            </a:r>
            <a:r>
              <a:rPr lang="cs-CZ" dirty="0" err="1" smtClean="0"/>
              <a:t>neovlivně</a:t>
            </a:r>
            <a:r>
              <a:rPr lang="cs-CZ" dirty="0" smtClean="0"/>
              <a:t> znak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419" y="2394072"/>
            <a:ext cx="5609142" cy="2295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93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5281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41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Statistika B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CD12-22EE-41DC-BE20-92D7FB570975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Dvoufaktorová a vícefaktorová   ANOVA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/>
              <a:t>Techniky testů hypotéz o rozdílech mezi skupinami,      kdy rozdíly způsobuje 2 nebo více faktorů</a:t>
            </a:r>
          </a:p>
          <a:p>
            <a:r>
              <a:rPr lang="cs-CZ" altLang="en-US" sz="2400" dirty="0">
                <a:solidFill>
                  <a:schemeClr val="accent1"/>
                </a:solidFill>
              </a:rPr>
              <a:t>Příklad otázek, na které odpovídá VF ANOVA:</a:t>
            </a:r>
            <a:r>
              <a:rPr lang="cs-CZ" altLang="en-US" sz="2400" dirty="0"/>
              <a:t>  </a:t>
            </a:r>
          </a:p>
          <a:p>
            <a:r>
              <a:rPr lang="cs-CZ" altLang="en-US" sz="2400" dirty="0" smtClean="0"/>
              <a:t>(Příklad - </a:t>
            </a:r>
            <a:r>
              <a:rPr lang="cs-CZ" altLang="en-US" sz="2400" dirty="0"/>
              <a:t>Má </a:t>
            </a:r>
            <a:r>
              <a:rPr lang="cs-CZ" altLang="en-US" sz="2400" dirty="0" smtClean="0"/>
              <a:t>barva auta, </a:t>
            </a:r>
            <a:r>
              <a:rPr lang="cs-CZ" altLang="en-US" sz="2400" dirty="0"/>
              <a:t>resp. pohlaví respondentů vliv na </a:t>
            </a:r>
            <a:r>
              <a:rPr lang="cs-CZ" altLang="en-US" sz="2400" dirty="0" smtClean="0"/>
              <a:t>pravděpodobnost </a:t>
            </a:r>
            <a:r>
              <a:rPr lang="cs-CZ" altLang="en-US" sz="2400" dirty="0"/>
              <a:t>prodeje </a:t>
            </a:r>
            <a:r>
              <a:rPr lang="cs-CZ" altLang="en-US" sz="2400" dirty="0" smtClean="0"/>
              <a:t>auta? )</a:t>
            </a:r>
            <a:endParaRPr lang="cs-CZ" altLang="en-US" sz="2400" dirty="0"/>
          </a:p>
          <a:p>
            <a:pPr>
              <a:buFontTx/>
              <a:buNone/>
            </a:pPr>
            <a:r>
              <a:rPr lang="cs-CZ" altLang="en-US" sz="2400" dirty="0"/>
              <a:t>	- Která složka má větší vliv? </a:t>
            </a:r>
          </a:p>
          <a:p>
            <a:pPr>
              <a:buFontTx/>
              <a:buNone/>
            </a:pPr>
            <a:r>
              <a:rPr lang="cs-CZ" altLang="en-US" sz="2400" dirty="0"/>
              <a:t>	- Je celkový vliv součtem vlivů jednotlivých znaků posuzovaných odděleně?</a:t>
            </a:r>
          </a:p>
          <a:p>
            <a:r>
              <a:rPr lang="cs-CZ" altLang="en-US" sz="2400" dirty="0"/>
              <a:t>Účinky jednotlivých znaků mohou být vzájemně nezávislé (bez interakce) nebo závislé (s interakcí)</a:t>
            </a:r>
          </a:p>
        </p:txBody>
      </p:sp>
    </p:spTree>
    <p:extLst>
      <p:ext uri="{BB962C8B-B14F-4D97-AF65-F5344CB8AC3E}">
        <p14:creationId xmlns:p14="http://schemas.microsoft.com/office/powerpoint/2010/main" xmlns="" val="394063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Sleduje-li se vliv dvou faktorů, které mohou ovlivnit hodnotu sledovaného (kvantitativního) znaku </a:t>
            </a:r>
            <a:r>
              <a:rPr lang="cs-CZ" i="1" dirty="0"/>
              <a:t>Y</a:t>
            </a:r>
            <a:r>
              <a:rPr lang="cs-CZ" dirty="0"/>
              <a:t>, hovoříme o dvojném třídění. </a:t>
            </a:r>
            <a:endParaRPr lang="cs-CZ" dirty="0" smtClean="0"/>
          </a:p>
          <a:p>
            <a:r>
              <a:rPr lang="cs-CZ" dirty="0" smtClean="0"/>
              <a:t>Obdobně </a:t>
            </a:r>
            <a:r>
              <a:rPr lang="cs-CZ" dirty="0"/>
              <a:t>jako v případě jednoduchého třídění je možné pro různé kombinace těchto dvou faktorů provést náhodné výběry a na jejich základě pak testovat individuální vliv obou faktorů. </a:t>
            </a:r>
            <a:endParaRPr lang="cs-CZ" dirty="0" smtClean="0"/>
          </a:p>
          <a:p>
            <a:r>
              <a:rPr lang="cs-CZ" dirty="0" smtClean="0"/>
              <a:t>Kromě </a:t>
            </a:r>
            <a:r>
              <a:rPr lang="cs-CZ" dirty="0"/>
              <a:t>uvedených dvou faktorů je možno uvažovat jako samostatný faktor také jejich interakci. Podle toho se pak rozlišuje analýza rozptylu dvojné třídění s interakcemi nebo bez interakcí. </a:t>
            </a:r>
            <a:endParaRPr lang="cs-CZ" dirty="0" smtClean="0"/>
          </a:p>
          <a:p>
            <a:r>
              <a:rPr lang="cs-CZ" dirty="0" smtClean="0"/>
              <a:t>My - bez interakcí.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645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Analogická tvrzení </a:t>
            </a:r>
            <a:r>
              <a:rPr lang="cs-CZ" dirty="0" smtClean="0"/>
              <a:t>jako pro dvojné třídění platí </a:t>
            </a:r>
            <a:r>
              <a:rPr lang="cs-CZ" dirty="0"/>
              <a:t>také pro případ, kdy pracujeme se třemi „hlavními“ faktory – v tomto případě mluvíme o analýze rozptylu trojné </a:t>
            </a:r>
            <a:r>
              <a:rPr lang="cs-CZ" dirty="0" smtClean="0"/>
              <a:t>třídění.</a:t>
            </a:r>
          </a:p>
          <a:p>
            <a:r>
              <a:rPr lang="cs-CZ" dirty="0" smtClean="0"/>
              <a:t>Můžeme </a:t>
            </a:r>
            <a:r>
              <a:rPr lang="cs-CZ" dirty="0"/>
              <a:t>zkoumat také jako speciální faktory všechny možné dvoučlenné interakce tří hlavních faktorů a také trojčlennou interakci tvořenou všemi třemi hlavními faktory. </a:t>
            </a:r>
          </a:p>
        </p:txBody>
      </p:sp>
    </p:spTree>
    <p:extLst>
      <p:ext uri="{BB962C8B-B14F-4D97-AF65-F5344CB8AC3E}">
        <p14:creationId xmlns:p14="http://schemas.microsoft.com/office/powerpoint/2010/main" xmlns="" val="394959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Vyvážené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Vzhledem k časté náročnosti požadavku na objem dat v případě </a:t>
            </a:r>
            <a:r>
              <a:rPr lang="cs-CZ" dirty="0" err="1"/>
              <a:t>vícefaktorové</a:t>
            </a:r>
            <a:r>
              <a:rPr lang="cs-CZ" dirty="0"/>
              <a:t> analýzy rozptylu se omezujeme na případ, kdy pro danou kombinaci faktorů obsahuje příslušný náhodný výběr pouze jedno pozorování. </a:t>
            </a:r>
            <a:endParaRPr lang="cs-CZ" dirty="0" smtClean="0"/>
          </a:p>
          <a:p>
            <a:r>
              <a:rPr lang="cs-CZ" dirty="0" smtClean="0"/>
              <a:t>Hovoříme </a:t>
            </a:r>
            <a:r>
              <a:rPr lang="cs-CZ" dirty="0"/>
              <a:t>pak o analýze rozptylu s jedním pozorováním v každé podskupině. Tento případ také patří mezi případy vyváženého </a:t>
            </a:r>
            <a:r>
              <a:rPr lang="cs-CZ" dirty="0" smtClean="0"/>
              <a:t>třídění.  </a:t>
            </a:r>
          </a:p>
          <a:p>
            <a:r>
              <a:rPr lang="cs-CZ" dirty="0" smtClean="0"/>
              <a:t>Zatímco u </a:t>
            </a:r>
            <a:r>
              <a:rPr lang="cs-CZ" dirty="0" err="1"/>
              <a:t>jednofaktorové</a:t>
            </a:r>
            <a:r>
              <a:rPr lang="cs-CZ" dirty="0"/>
              <a:t> ANOVA vyvážené třídění není až tak zásadní požadavek, v případech </a:t>
            </a:r>
            <a:r>
              <a:rPr lang="cs-CZ" dirty="0" err="1"/>
              <a:t>vícefaktorové</a:t>
            </a:r>
            <a:r>
              <a:rPr lang="cs-CZ" dirty="0"/>
              <a:t> ANOVA hraje podstatně důležitější roli a doporučujeme jej v praxi dodržovat. Splnění tohoto požadavku obvykle v praxi ani nečiní žádné zvláštní problémy. Pokud tento požadavek splněn není, potom záleží na tom, jak jsou </a:t>
            </a:r>
            <a:r>
              <a:rPr lang="cs-CZ" dirty="0" err="1"/>
              <a:t>vícefaktorové</a:t>
            </a:r>
            <a:r>
              <a:rPr lang="cs-CZ" dirty="0"/>
              <a:t> ANOVA prováděny (mohou být totiž prováděny vícero způsoby) a každý z těchto postupů může dát obecně jiný závěr a mít jinou intepretaci. </a:t>
            </a:r>
          </a:p>
          <a:p>
            <a:r>
              <a:rPr lang="cs-CZ" dirty="0"/>
              <a:t>V případě vyváženého třídění toto úskalí nenastává. </a:t>
            </a:r>
          </a:p>
        </p:txBody>
      </p:sp>
    </p:spTree>
    <p:extLst>
      <p:ext uri="{BB962C8B-B14F-4D97-AF65-F5344CB8AC3E}">
        <p14:creationId xmlns:p14="http://schemas.microsoft.com/office/powerpoint/2010/main" xmlns="" val="190071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Dvojné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sledovaný znak ovlivňován dvěma faktory, hovoříme o dvojném třídění. 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/>
              <a:t>v tomto případě dochází ke vhodnému rozkladu celkové variability znaku na dílčí zdroje variability. </a:t>
            </a:r>
            <a:endParaRPr lang="cs-CZ" dirty="0" smtClean="0"/>
          </a:p>
          <a:p>
            <a:r>
              <a:rPr lang="cs-CZ" dirty="0" smtClean="0"/>
              <a:t>Rozklad </a:t>
            </a:r>
            <a:r>
              <a:rPr lang="cs-CZ" dirty="0"/>
              <a:t>celkového součtu čtverců S se provede analogicky jako v případě jednoduchého třídění s tím rozdílem, že přibyde v rozkladu nový činitel odrážející vliv druhého faktoru.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Vysvětlení na příkladu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892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Bylo vybráno 6 řidičů , z nichž každý absolvoval s každým typem benzínu jednu jízdu. Na hladině významnosti 0,05 testujte, je-li průměrná spotřeba paliva závislá na typu použitého benzínu a na tom, který řidič s vozem jel.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1300630"/>
              </p:ext>
            </p:extLst>
          </p:nvPr>
        </p:nvGraphicFramePr>
        <p:xfrm>
          <a:off x="628650" y="3594596"/>
          <a:ext cx="7280912" cy="320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4212"/>
                <a:gridCol w="686016"/>
                <a:gridCol w="910114"/>
                <a:gridCol w="910114"/>
                <a:gridCol w="910114"/>
                <a:gridCol w="910114"/>
                <a:gridCol w="910114"/>
                <a:gridCol w="910114"/>
              </a:tblGrid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Řidiči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668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 benzínu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Průměry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Aral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6,9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Shell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Benzina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8,1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7,8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6,9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Slovnaft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8,2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7,48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  <a:tr h="4127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Průměry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7,55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7,65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7,5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59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hypotéz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Zkoumáme tedy závislost průměrné spotřeby (znak </a:t>
                </a:r>
                <a:r>
                  <a:rPr lang="cs-CZ" i="1" dirty="0"/>
                  <a:t>Y</a:t>
                </a:r>
                <a:r>
                  <a:rPr lang="cs-CZ" dirty="0"/>
                  <a:t>) na typu použitého benzínu (znak </a:t>
                </a:r>
                <a:r>
                  <a:rPr lang="cs-CZ" i="1" dirty="0"/>
                  <a:t>X1</a:t>
                </a:r>
                <a:r>
                  <a:rPr lang="cs-CZ" dirty="0"/>
                  <a:t>) a na řidiči (znak </a:t>
                </a:r>
                <a:r>
                  <a:rPr lang="cs-CZ" i="1" dirty="0"/>
                  <a:t>X2</a:t>
                </a:r>
                <a:r>
                  <a:rPr lang="cs-CZ" dirty="0" smtClean="0"/>
                  <a:t>).</a:t>
                </a:r>
              </a:p>
              <a:p>
                <a:r>
                  <a:rPr lang="cs-CZ" dirty="0"/>
                  <a:t>Znak </a:t>
                </a:r>
                <a:r>
                  <a:rPr lang="cs-CZ" i="1" dirty="0"/>
                  <a:t>X1</a:t>
                </a:r>
                <a:r>
                  <a:rPr lang="cs-CZ" dirty="0"/>
                  <a:t> má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/>
                  <a:t>skupiny, znak </a:t>
                </a:r>
                <a:r>
                  <a:rPr lang="cs-CZ" i="1" dirty="0"/>
                  <a:t>X2</a:t>
                </a:r>
                <a:r>
                  <a:rPr lang="cs-CZ" dirty="0"/>
                  <a:t> má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cs-CZ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/>
                  <a:t>bloků.</a:t>
                </a:r>
                <a:endParaRPr lang="cs-CZ" dirty="0" smtClean="0"/>
              </a:p>
              <a:p>
                <a:r>
                  <a:rPr lang="cs-CZ" dirty="0" smtClean="0"/>
                  <a:t>Pro dva faktory testujeme dvě hypotézy:</a:t>
                </a:r>
              </a:p>
              <a:p>
                <a:r>
                  <a:rPr lang="cs-CZ" dirty="0" smtClean="0"/>
                  <a:t>Pro faktor </a:t>
                </a:r>
                <a:r>
                  <a:rPr lang="cs-CZ" i="1" dirty="0" smtClean="0"/>
                  <a:t>X1 </a:t>
                </a:r>
                <a:r>
                  <a:rPr lang="cs-CZ" dirty="0"/>
                  <a:t>formulujeme </a:t>
                </a:r>
                <a:r>
                  <a:rPr lang="cs-CZ" dirty="0" smtClean="0"/>
                  <a:t>hypotézu:</a:t>
                </a:r>
              </a:p>
              <a:p>
                <a:pPr lvl="1"/>
                <a:r>
                  <a:rPr lang="cs-CZ" dirty="0" smtClean="0"/>
                  <a:t>H</a:t>
                </a:r>
                <a:r>
                  <a:rPr lang="cs-CZ" baseline="-25000" dirty="0" smtClean="0"/>
                  <a:t>0</a:t>
                </a:r>
                <a:r>
                  <a:rPr lang="cs-CZ" dirty="0" smtClean="0"/>
                  <a:t>: </a:t>
                </a:r>
                <a:r>
                  <a:rPr lang="cs-CZ" dirty="0"/>
                  <a:t>faktor </a:t>
                </a:r>
                <a:r>
                  <a:rPr lang="cs-CZ" i="1" dirty="0"/>
                  <a:t>X1</a:t>
                </a:r>
                <a:r>
                  <a:rPr lang="cs-CZ" dirty="0"/>
                  <a:t> </a:t>
                </a:r>
                <a:r>
                  <a:rPr lang="cs-CZ" dirty="0" smtClean="0"/>
                  <a:t>neúčinkuje</a:t>
                </a:r>
              </a:p>
              <a:p>
                <a:pPr lvl="1"/>
                <a:r>
                  <a:rPr lang="cs-CZ" dirty="0" smtClean="0"/>
                  <a:t>H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: faktor </a:t>
                </a:r>
                <a:r>
                  <a:rPr lang="cs-CZ" i="1" dirty="0" smtClean="0"/>
                  <a:t>X1</a:t>
                </a:r>
                <a:r>
                  <a:rPr lang="cs-CZ" dirty="0" smtClean="0"/>
                  <a:t> účinkuje (V tomto případě to značí, že </a:t>
                </a:r>
                <a:r>
                  <a:rPr lang="cs-CZ" dirty="0"/>
                  <a:t>průměrná spotřeba závisí na použitém druhu </a:t>
                </a:r>
                <a:r>
                  <a:rPr lang="cs-CZ" dirty="0" smtClean="0"/>
                  <a:t>benzínu)</a:t>
                </a:r>
              </a:p>
              <a:p>
                <a:r>
                  <a:rPr lang="cs-CZ" dirty="0" smtClean="0"/>
                  <a:t>Pro faktor </a:t>
                </a:r>
                <a:r>
                  <a:rPr lang="cs-CZ" i="1" dirty="0" smtClean="0"/>
                  <a:t>X2 </a:t>
                </a:r>
                <a:r>
                  <a:rPr lang="cs-CZ" dirty="0" smtClean="0"/>
                  <a:t>formulujeme hypotézu:</a:t>
                </a:r>
              </a:p>
              <a:p>
                <a:pPr lvl="1"/>
                <a:r>
                  <a:rPr lang="cs-CZ" dirty="0" smtClean="0"/>
                  <a:t>H</a:t>
                </a:r>
                <a:r>
                  <a:rPr lang="cs-CZ" baseline="-25000" dirty="0" smtClean="0"/>
                  <a:t>0</a:t>
                </a:r>
                <a:r>
                  <a:rPr lang="cs-CZ" dirty="0" smtClean="0"/>
                  <a:t>: faktor </a:t>
                </a:r>
                <a:r>
                  <a:rPr lang="cs-CZ" i="1" dirty="0" smtClean="0"/>
                  <a:t>X2</a:t>
                </a:r>
                <a:r>
                  <a:rPr lang="cs-CZ" dirty="0" smtClean="0"/>
                  <a:t> neúčinkuje</a:t>
                </a:r>
              </a:p>
              <a:p>
                <a:pPr lvl="1"/>
                <a:r>
                  <a:rPr lang="cs-CZ" dirty="0" smtClean="0"/>
                  <a:t>H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: faktor </a:t>
                </a:r>
                <a:r>
                  <a:rPr lang="cs-CZ" i="1" dirty="0" smtClean="0"/>
                  <a:t>X2</a:t>
                </a:r>
                <a:r>
                  <a:rPr lang="cs-CZ" dirty="0" smtClean="0"/>
                  <a:t> účinkuje (V tomto případě to značí, že průměrná spotřeba závisí na </a:t>
                </a:r>
                <a:r>
                  <a:rPr lang="cs-CZ" dirty="0"/>
                  <a:t>řidiči, který s vozem jel</a:t>
                </a:r>
                <a:r>
                  <a:rPr lang="cs-CZ" dirty="0" smtClean="0"/>
                  <a:t>)</a:t>
                </a:r>
              </a:p>
              <a:p>
                <a:endParaRPr lang="cs-CZ" dirty="0" smtClean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36724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179</TotalTime>
  <Words>1233</Words>
  <Application>Microsoft Office PowerPoint</Application>
  <PresentationFormat>Předvádění na obrazovce (4:3)</PresentationFormat>
  <Paragraphs>172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Sousedství</vt:lpstr>
      <vt:lpstr>Rovnice</vt:lpstr>
      <vt:lpstr>ANALÝZA ROZPTYLU – DVOJNÉ TŘÍDĚNÍ A LATINSKÉ ČTVERCE </vt:lpstr>
      <vt:lpstr>Vícefaktorová analýza</vt:lpstr>
      <vt:lpstr>Dvoufaktorová a vícefaktorová   ANOVA</vt:lpstr>
      <vt:lpstr>Dvojné třídění</vt:lpstr>
      <vt:lpstr>Trojné třídění</vt:lpstr>
      <vt:lpstr>Vyvážené třídění</vt:lpstr>
      <vt:lpstr>Dvojné třídění</vt:lpstr>
      <vt:lpstr>Příklad</vt:lpstr>
      <vt:lpstr>Testy hypotéz</vt:lpstr>
      <vt:lpstr>Postup testování: Součty čtverců</vt:lpstr>
      <vt:lpstr>Příklad: Součty čtverců</vt:lpstr>
      <vt:lpstr>Postup testování:  Testové kritérium:</vt:lpstr>
      <vt:lpstr>Postup testování:  Kritická hodnota a výsledek</vt:lpstr>
      <vt:lpstr>Příklad: Test 1</vt:lpstr>
      <vt:lpstr>Příklad: Test 2</vt:lpstr>
      <vt:lpstr>Příklad: Výstup Excel</vt:lpstr>
      <vt:lpstr>TROJNÉ TŘÍDĚNÍ (LATINSKÉ ČTVERCE) </vt:lpstr>
      <vt:lpstr>Zobecnění problému</vt:lpstr>
      <vt:lpstr>Tři faktory</vt:lpstr>
      <vt:lpstr>Příklad tabulky</vt:lpstr>
      <vt:lpstr>Součty čtverců</vt:lpstr>
      <vt:lpstr>Test</vt:lpstr>
      <vt:lpstr>Test: výsledek</vt:lpstr>
      <vt:lpstr>Příklad</vt:lpstr>
      <vt:lpstr>Příklad: příprava</vt:lpstr>
      <vt:lpstr>Příklad: Součty čtverců</vt:lpstr>
      <vt:lpstr>Příklad: Test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ROZPTYLU – DVOJNÉ TŘÍDĚNÍ A LATINSKÉ ČTVERCE</dc:title>
  <dc:creator>student</dc:creator>
  <cp:lastModifiedBy>Zuzana Neničková</cp:lastModifiedBy>
  <cp:revision>28</cp:revision>
  <dcterms:created xsi:type="dcterms:W3CDTF">2015-11-05T13:05:25Z</dcterms:created>
  <dcterms:modified xsi:type="dcterms:W3CDTF">2019-09-19T09:02:12Z</dcterms:modified>
</cp:coreProperties>
</file>