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5" r:id="rId4"/>
    <p:sldId id="266"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5" r:id="rId22"/>
    <p:sldId id="286" r:id="rId23"/>
    <p:sldId id="284" r:id="rId24"/>
    <p:sldId id="287" r:id="rId25"/>
    <p:sldId id="288" r:id="rId26"/>
    <p:sldId id="289" r:id="rId27"/>
    <p:sldId id="267" r:id="rId2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2" d="100"/>
          <a:sy n="112" d="100"/>
        </p:scale>
        <p:origin x="46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5. 9. 2017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5. 9. 2017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5. 9. 2017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5. 9. 2017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5. 9. 2017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E9BAEC6-A37A-4403-B919-4854A6448652}" type="datetimeFigureOut">
              <a:rPr lang="cs-CZ" smtClean="0"/>
              <a:t>5. 9. 2017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E9BAEC6-A37A-4403-B919-4854A6448652}" type="datetimeFigureOut">
              <a:rPr lang="cs-CZ" smtClean="0"/>
              <a:t>5. 9. 2017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E9BAEC6-A37A-4403-B919-4854A6448652}" type="datetimeFigureOut">
              <a:rPr lang="cs-CZ" smtClean="0"/>
              <a:t>5. 9. 2017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5. 9. 2017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5. 9. 2017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5. 9. 2017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5. 9. 2017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8" Type="http://schemas.openxmlformats.org/officeDocument/2006/relationships/hyperlink" Target="http://www.goodgovernance.org.au/decision-making/the-process/" TargetMode="External"/><Relationship Id="rId3" Type="http://schemas.openxmlformats.org/officeDocument/2006/relationships/hyperlink" Target="https://www.skillsyouneed.com/ips/decision-making.html" TargetMode="External"/><Relationship Id="rId7" Type="http://schemas.openxmlformats.org/officeDocument/2006/relationships/hyperlink" Target="https://www.cliffsnotes.com/study-guides/principles-of-management/decision-making-and-problem-solving/the-decisionmaking-process"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www.slideshare.net/Aima.Masood/management-presentation" TargetMode="External"/><Relationship Id="rId5" Type="http://schemas.openxmlformats.org/officeDocument/2006/relationships/hyperlink" Target="https://www.tutorialspoint.com/management_concepts/decision_making_process.htm" TargetMode="External"/><Relationship Id="rId4" Type="http://schemas.openxmlformats.org/officeDocument/2006/relationships/hyperlink" Target="http://www.list-rooster.com/2016/04/top-10-best-decision-makingsupport-software.html" TargetMode="External"/><Relationship Id="rId9" Type="http://schemas.openxmlformats.org/officeDocument/2006/relationships/hyperlink" Target="http://www.capterra.com/decision-support-software/"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smtClean="0">
                <a:solidFill>
                  <a:schemeClr val="bg1"/>
                </a:solidFill>
                <a:latin typeface="Times New Roman" panose="02020603050405020304" pitchFamily="18" charset="0"/>
                <a:cs typeface="Times New Roman" panose="02020603050405020304" pitchFamily="18" charset="0"/>
              </a:rPr>
              <a:t>Management i</a:t>
            </a:r>
            <a:r>
              <a:rPr lang="en-GB" sz="5333" b="1" dirty="0" err="1" smtClean="0">
                <a:solidFill>
                  <a:schemeClr val="bg1"/>
                </a:solidFill>
                <a:latin typeface="Times New Roman" panose="02020603050405020304" pitchFamily="18" charset="0"/>
                <a:cs typeface="Times New Roman" panose="02020603050405020304" pitchFamily="18" charset="0"/>
              </a:rPr>
              <a:t>nformation</a:t>
            </a:r>
            <a:r>
              <a:rPr lang="en-GB" sz="5333" b="1" dirty="0" smtClean="0">
                <a:solidFill>
                  <a:schemeClr val="bg1"/>
                </a:solidFill>
                <a:latin typeface="Times New Roman" panose="02020603050405020304" pitchFamily="18" charset="0"/>
                <a:cs typeface="Times New Roman" panose="02020603050405020304" pitchFamily="18" charset="0"/>
              </a:rPr>
              <a:t> systems</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cs-CZ" sz="1867" dirty="0" err="1" smtClean="0">
                <a:solidFill>
                  <a:schemeClr val="bg1"/>
                </a:solidFill>
                <a:latin typeface="Times New Roman" panose="02020603050405020304" pitchFamily="18" charset="0"/>
                <a:cs typeface="Times New Roman" panose="02020603050405020304" pitchFamily="18" charset="0"/>
              </a:rPr>
              <a:t>Decision</a:t>
            </a:r>
            <a:r>
              <a:rPr lang="cs-CZ" sz="1867" dirty="0" smtClean="0">
                <a:solidFill>
                  <a:schemeClr val="bg1"/>
                </a:solidFill>
                <a:latin typeface="Times New Roman" panose="02020603050405020304" pitchFamily="18" charset="0"/>
                <a:cs typeface="Times New Roman" panose="02020603050405020304" pitchFamily="18" charset="0"/>
              </a:rPr>
              <a:t> </a:t>
            </a:r>
            <a:r>
              <a:rPr lang="cs-CZ" sz="1867" dirty="0" err="1" smtClean="0">
                <a:solidFill>
                  <a:schemeClr val="bg1"/>
                </a:solidFill>
                <a:latin typeface="Times New Roman" panose="02020603050405020304" pitchFamily="18" charset="0"/>
                <a:cs typeface="Times New Roman" panose="02020603050405020304" pitchFamily="18" charset="0"/>
              </a:rPr>
              <a:t>making</a:t>
            </a: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smtClean="0">
                <a:solidFill>
                  <a:srgbClr val="307871"/>
                </a:solidFill>
                <a:latin typeface="Times New Roman" panose="02020603050405020304" pitchFamily="18" charset="0"/>
                <a:cs typeface="Times New Roman" panose="02020603050405020304" pitchFamily="18" charset="0"/>
              </a:rPr>
              <a:t>Petr Suchánek</a:t>
            </a:r>
            <a:endParaRPr lang="en-GB" altLang="cs-CZ" sz="1200" b="1" dirty="0" smtClean="0">
              <a:solidFill>
                <a:srgbClr val="307871"/>
              </a:solidFill>
              <a:latin typeface="Times New Roman" panose="02020603050405020304" pitchFamily="18" charset="0"/>
              <a:cs typeface="Times New Roman" panose="02020603050405020304" pitchFamily="18" charset="0"/>
            </a:endParaRPr>
          </a:p>
          <a:p>
            <a:pPr algn="r"/>
            <a:r>
              <a:rPr lang="cs-CZ" altLang="cs-CZ" sz="1200" dirty="0" smtClean="0">
                <a:solidFill>
                  <a:srgbClr val="307871"/>
                </a:solidFill>
                <a:latin typeface="Times New Roman" panose="02020603050405020304" pitchFamily="18" charset="0"/>
                <a:cs typeface="Times New Roman" panose="02020603050405020304" pitchFamily="18" charset="0"/>
              </a:rPr>
              <a:t>Management </a:t>
            </a:r>
            <a:r>
              <a:rPr lang="cs-CZ" altLang="cs-CZ" sz="1200" dirty="0" err="1" smtClean="0">
                <a:solidFill>
                  <a:srgbClr val="307871"/>
                </a:solidFill>
                <a:latin typeface="Times New Roman" panose="02020603050405020304" pitchFamily="18" charset="0"/>
                <a:cs typeface="Times New Roman" panose="02020603050405020304" pitchFamily="18" charset="0"/>
              </a:rPr>
              <a:t>information</a:t>
            </a:r>
            <a:r>
              <a:rPr lang="cs-CZ" altLang="cs-CZ" sz="1200" dirty="0" smtClean="0">
                <a:solidFill>
                  <a:srgbClr val="307871"/>
                </a:solidFill>
                <a:latin typeface="Times New Roman" panose="02020603050405020304" pitchFamily="18" charset="0"/>
                <a:cs typeface="Times New Roman" panose="02020603050405020304" pitchFamily="18" charset="0"/>
              </a:rPr>
              <a:t> </a:t>
            </a:r>
            <a:r>
              <a:rPr lang="cs-CZ" altLang="cs-CZ" sz="1200" dirty="0" err="1" smtClean="0">
                <a:solidFill>
                  <a:srgbClr val="307871"/>
                </a:solidFill>
                <a:latin typeface="Times New Roman" panose="02020603050405020304" pitchFamily="18" charset="0"/>
                <a:cs typeface="Times New Roman" panose="02020603050405020304" pitchFamily="18" charset="0"/>
              </a:rPr>
              <a:t>systems</a:t>
            </a:r>
            <a:endParaRPr lang="en-GB" altLang="cs-CZ" sz="1200" dirty="0" smtClean="0">
              <a:solidFill>
                <a:srgbClr val="307871"/>
              </a:solidFill>
              <a:latin typeface="Times New Roman" panose="02020603050405020304" pitchFamily="18" charset="0"/>
              <a:cs typeface="Times New Roman" panose="02020603050405020304" pitchFamily="18" charset="0"/>
            </a:endParaRPr>
          </a:p>
          <a:p>
            <a:pPr algn="r"/>
            <a:r>
              <a:rPr lang="en-GB" altLang="cs-CZ" sz="1200" dirty="0" smtClean="0">
                <a:solidFill>
                  <a:srgbClr val="307871"/>
                </a:solidFill>
                <a:latin typeface="Times New Roman" panose="02020603050405020304" pitchFamily="18" charset="0"/>
                <a:cs typeface="Times New Roman" panose="02020603050405020304" pitchFamily="18" charset="0"/>
              </a:rPr>
              <a:t>Subject code</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28632" cy="800219"/>
          </a:xfrm>
          <a:prstGeom prst="rect">
            <a:avLst/>
          </a:prstGeom>
        </p:spPr>
        <p:txBody>
          <a:bodyPr wrap="none">
            <a:spAutoFit/>
          </a:bodyPr>
          <a:lstStyle/>
          <a:p>
            <a:pPr lvl="0">
              <a:defRPr/>
            </a:pPr>
            <a:r>
              <a:rPr lang="cs-CZ" sz="2800" b="1" kern="0" dirty="0" err="1" smtClean="0">
                <a:latin typeface="Times New Roman"/>
                <a:ea typeface="+mj-ea"/>
                <a:cs typeface="+mj-cs"/>
              </a:rPr>
              <a:t>Decision</a:t>
            </a:r>
            <a:r>
              <a:rPr lang="cs-CZ" sz="2800" b="1" kern="0" dirty="0" smtClean="0">
                <a:latin typeface="Times New Roman"/>
                <a:ea typeface="+mj-ea"/>
                <a:cs typeface="+mj-cs"/>
              </a:rPr>
              <a:t> </a:t>
            </a:r>
            <a:r>
              <a:rPr lang="cs-CZ" sz="2800" b="1" kern="0" dirty="0" err="1" smtClean="0">
                <a:latin typeface="Times New Roman"/>
                <a:ea typeface="+mj-ea"/>
                <a:cs typeface="+mj-cs"/>
              </a:rPr>
              <a:t>making</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400" b="1" dirty="0" smtClean="0">
                <a:latin typeface="Times New Roman" panose="02020603050405020304" pitchFamily="18" charset="0"/>
                <a:cs typeface="Times New Roman" panose="02020603050405020304" pitchFamily="18" charset="0"/>
              </a:rPr>
              <a:t>Limitations </a:t>
            </a:r>
            <a:r>
              <a:rPr lang="en-US" sz="2400" b="1" dirty="0">
                <a:latin typeface="Times New Roman" panose="02020603050405020304" pitchFamily="18" charset="0"/>
                <a:cs typeface="Times New Roman" panose="02020603050405020304" pitchFamily="18" charset="0"/>
              </a:rPr>
              <a:t>of Decision Making in Management - Shortcomings</a:t>
            </a:r>
            <a:r>
              <a:rPr lang="cs-CZ" sz="2400" b="1" dirty="0" smtClean="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Uncertain Future</a:t>
            </a:r>
          </a:p>
          <a:p>
            <a:pPr marL="449263" indent="-180975" algn="just"/>
            <a:r>
              <a:rPr lang="en-US" sz="2200" dirty="0" smtClean="0">
                <a:latin typeface="Times New Roman" panose="02020603050405020304" pitchFamily="18" charset="0"/>
                <a:cs typeface="Times New Roman" panose="02020603050405020304" pitchFamily="18" charset="0"/>
              </a:rPr>
              <a:t>Decisions </a:t>
            </a:r>
            <a:r>
              <a:rPr lang="en-US" sz="2200" dirty="0">
                <a:latin typeface="Times New Roman" panose="02020603050405020304" pitchFamily="18" charset="0"/>
                <a:cs typeface="Times New Roman" panose="02020603050405020304" pitchFamily="18" charset="0"/>
              </a:rPr>
              <a:t>are made for the future. However, the future is very uncertain. Therefore, it is very difficult to take decisions for the future.</a:t>
            </a:r>
          </a:p>
          <a:p>
            <a:pPr algn="just"/>
            <a:r>
              <a:rPr lang="en-US" sz="2400" dirty="0" smtClean="0">
                <a:latin typeface="Times New Roman" panose="02020603050405020304" pitchFamily="18" charset="0"/>
                <a:cs typeface="Times New Roman" panose="02020603050405020304" pitchFamily="18" charset="0"/>
              </a:rPr>
              <a:t>Responsibility </a:t>
            </a:r>
            <a:r>
              <a:rPr lang="en-US" sz="2400" dirty="0">
                <a:latin typeface="Times New Roman" panose="02020603050405020304" pitchFamily="18" charset="0"/>
                <a:cs typeface="Times New Roman" panose="02020603050405020304" pitchFamily="18" charset="0"/>
              </a:rPr>
              <a:t>is Diluted</a:t>
            </a:r>
          </a:p>
          <a:p>
            <a:pPr marL="449263" indent="-180975" algn="just"/>
            <a:r>
              <a:rPr lang="en-US" sz="2200" dirty="0" smtClean="0">
                <a:latin typeface="Times New Roman" panose="02020603050405020304" pitchFamily="18" charset="0"/>
                <a:cs typeface="Times New Roman" panose="02020603050405020304" pitchFamily="18" charset="0"/>
              </a:rPr>
              <a:t>In </a:t>
            </a:r>
            <a:r>
              <a:rPr lang="en-US" sz="2200" dirty="0">
                <a:latin typeface="Times New Roman" panose="02020603050405020304" pitchFamily="18" charset="0"/>
                <a:cs typeface="Times New Roman" panose="02020603050405020304" pitchFamily="18" charset="0"/>
              </a:rPr>
              <a:t>an individual decision, only one manager is responsible for the decision. However, in a group decision, all managers are responsible for the decision. That is, everybody's responsibility is nobody's responsibility. So, the responsibility is diluted.</a:t>
            </a:r>
          </a:p>
          <a:p>
            <a:pPr marL="0" indent="0" algn="just">
              <a:buNone/>
            </a:pPr>
            <a:endParaRPr lang="en-US" sz="2200" dirty="0">
              <a:latin typeface="Times New Roman" panose="02020603050405020304" pitchFamily="18" charset="0"/>
              <a:cs typeface="Times New Roman" panose="02020603050405020304" pitchFamily="18" charset="0"/>
            </a:endParaRPr>
          </a:p>
          <a:p>
            <a:pPr marL="0" indent="0" algn="just">
              <a:buNone/>
            </a:pPr>
            <a:endParaRPr lang="en-US" sz="22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http://kalyan-city.blogspot.cz/2010/06/decision-making-process-in-management.html</a:t>
            </a:r>
            <a:endParaRPr lang="cs-CZ" sz="1200" dirty="0" smtClean="0"/>
          </a:p>
        </p:txBody>
      </p:sp>
    </p:spTree>
    <p:extLst>
      <p:ext uri="{BB962C8B-B14F-4D97-AF65-F5344CB8AC3E}">
        <p14:creationId xmlns:p14="http://schemas.microsoft.com/office/powerpoint/2010/main" val="2092234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28632" cy="800219"/>
          </a:xfrm>
          <a:prstGeom prst="rect">
            <a:avLst/>
          </a:prstGeom>
        </p:spPr>
        <p:txBody>
          <a:bodyPr wrap="none">
            <a:spAutoFit/>
          </a:bodyPr>
          <a:lstStyle/>
          <a:p>
            <a:pPr lvl="0">
              <a:defRPr/>
            </a:pPr>
            <a:r>
              <a:rPr lang="cs-CZ" sz="2800" b="1" kern="0" dirty="0" err="1" smtClean="0">
                <a:latin typeface="Times New Roman"/>
                <a:ea typeface="+mj-ea"/>
                <a:cs typeface="+mj-cs"/>
              </a:rPr>
              <a:t>Decision</a:t>
            </a:r>
            <a:r>
              <a:rPr lang="cs-CZ" sz="2800" b="1" kern="0" dirty="0" smtClean="0">
                <a:latin typeface="Times New Roman"/>
                <a:ea typeface="+mj-ea"/>
                <a:cs typeface="+mj-cs"/>
              </a:rPr>
              <a:t> </a:t>
            </a:r>
            <a:r>
              <a:rPr lang="cs-CZ" sz="2800" b="1" kern="0" dirty="0" err="1" smtClean="0">
                <a:latin typeface="Times New Roman"/>
                <a:ea typeface="+mj-ea"/>
                <a:cs typeface="+mj-cs"/>
              </a:rPr>
              <a:t>making</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400" b="1" dirty="0">
                <a:latin typeface="Times New Roman" panose="02020603050405020304" pitchFamily="18" charset="0"/>
                <a:cs typeface="Times New Roman" panose="02020603050405020304" pitchFamily="18" charset="0"/>
              </a:rPr>
              <a:t>Steps in the Decision Making Process of a Manager</a:t>
            </a:r>
            <a:r>
              <a:rPr lang="cs-CZ" sz="2400" b="1" dirty="0" smtClean="0">
                <a:latin typeface="Times New Roman" panose="02020603050405020304" pitchFamily="18" charset="0"/>
                <a:cs typeface="Times New Roman" panose="02020603050405020304" pitchFamily="18" charset="0"/>
              </a:rPr>
              <a:t>*</a:t>
            </a:r>
          </a:p>
          <a:p>
            <a:pPr marL="0" indent="0" algn="just">
              <a:buNone/>
            </a:pPr>
            <a:endParaRPr lang="cs-CZ" sz="2400" b="1" dirty="0" smtClean="0">
              <a:latin typeface="Times New Roman" panose="02020603050405020304" pitchFamily="18" charset="0"/>
              <a:cs typeface="Times New Roman" panose="02020603050405020304" pitchFamily="18" charset="0"/>
            </a:endParaRPr>
          </a:p>
          <a:p>
            <a:pPr marL="0" indent="0" algn="just">
              <a:buNone/>
            </a:pPr>
            <a:endParaRPr lang="en-US" sz="2200" dirty="0">
              <a:latin typeface="Times New Roman" panose="02020603050405020304" pitchFamily="18" charset="0"/>
              <a:cs typeface="Times New Roman" panose="02020603050405020304" pitchFamily="18" charset="0"/>
            </a:endParaRPr>
          </a:p>
          <a:p>
            <a:pPr marL="0" indent="0" algn="just">
              <a:buNone/>
            </a:pPr>
            <a:endParaRPr lang="en-US" sz="22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http://kalyan-city.blogspot.cz/2010/06/decision-making-process-in-management.html</a:t>
            </a:r>
            <a:endParaRPr lang="cs-CZ" sz="1200" dirty="0" smtClean="0"/>
          </a:p>
        </p:txBody>
      </p:sp>
      <p:pic>
        <p:nvPicPr>
          <p:cNvPr id="6" name="Obráze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0403" y="1757776"/>
            <a:ext cx="4535871" cy="4460273"/>
          </a:xfrm>
          <a:prstGeom prst="rect">
            <a:avLst/>
          </a:prstGeom>
        </p:spPr>
      </p:pic>
    </p:spTree>
    <p:extLst>
      <p:ext uri="{BB962C8B-B14F-4D97-AF65-F5344CB8AC3E}">
        <p14:creationId xmlns:p14="http://schemas.microsoft.com/office/powerpoint/2010/main" val="899623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28632" cy="800219"/>
          </a:xfrm>
          <a:prstGeom prst="rect">
            <a:avLst/>
          </a:prstGeom>
        </p:spPr>
        <p:txBody>
          <a:bodyPr wrap="none">
            <a:spAutoFit/>
          </a:bodyPr>
          <a:lstStyle/>
          <a:p>
            <a:pPr lvl="0">
              <a:defRPr/>
            </a:pPr>
            <a:r>
              <a:rPr lang="cs-CZ" sz="2800" b="1" kern="0" dirty="0" err="1" smtClean="0">
                <a:latin typeface="Times New Roman"/>
                <a:ea typeface="+mj-ea"/>
                <a:cs typeface="+mj-cs"/>
              </a:rPr>
              <a:t>Decision</a:t>
            </a:r>
            <a:r>
              <a:rPr lang="cs-CZ" sz="2800" b="1" kern="0" dirty="0" smtClean="0">
                <a:latin typeface="Times New Roman"/>
                <a:ea typeface="+mj-ea"/>
                <a:cs typeface="+mj-cs"/>
              </a:rPr>
              <a:t> </a:t>
            </a:r>
            <a:r>
              <a:rPr lang="cs-CZ" sz="2800" b="1" kern="0" dirty="0" err="1" smtClean="0">
                <a:latin typeface="Times New Roman"/>
                <a:ea typeface="+mj-ea"/>
                <a:cs typeface="+mj-cs"/>
              </a:rPr>
              <a:t>making</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400" b="1" dirty="0">
                <a:latin typeface="Times New Roman" panose="02020603050405020304" pitchFamily="18" charset="0"/>
                <a:cs typeface="Times New Roman" panose="02020603050405020304" pitchFamily="18" charset="0"/>
              </a:rPr>
              <a:t>Steps in the Decision Making Process of a Manager</a:t>
            </a:r>
            <a:r>
              <a:rPr lang="cs-CZ" sz="2400" b="1"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Defining and </a:t>
            </a:r>
            <a:r>
              <a:rPr lang="en-US" sz="2400" dirty="0" err="1">
                <a:latin typeface="Times New Roman" panose="02020603050405020304" pitchFamily="18" charset="0"/>
                <a:cs typeface="Times New Roman" panose="02020603050405020304" pitchFamily="18" charset="0"/>
              </a:rPr>
              <a:t>Analysing</a:t>
            </a:r>
            <a:r>
              <a:rPr lang="en-US" sz="2400" dirty="0">
                <a:latin typeface="Times New Roman" panose="02020603050405020304" pitchFamily="18" charset="0"/>
                <a:cs typeface="Times New Roman" panose="02020603050405020304" pitchFamily="18" charset="0"/>
              </a:rPr>
              <a:t> the real problem</a:t>
            </a:r>
          </a:p>
          <a:p>
            <a:pPr marL="536575" indent="-268288" algn="just"/>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manager should first find out what is the real problem. The problem may be due to bad relations between management and employees, decrease in sales, increase in cost, etc. After finding out the true problem manager must </a:t>
            </a:r>
            <a:r>
              <a:rPr lang="en-US" sz="2200" dirty="0" err="1">
                <a:latin typeface="Times New Roman" panose="02020603050405020304" pitchFamily="18" charset="0"/>
                <a:cs typeface="Times New Roman" panose="02020603050405020304" pitchFamily="18" charset="0"/>
              </a:rPr>
              <a:t>analyse</a:t>
            </a:r>
            <a:r>
              <a:rPr lang="en-US" sz="2200" dirty="0">
                <a:latin typeface="Times New Roman" panose="02020603050405020304" pitchFamily="18" charset="0"/>
                <a:cs typeface="Times New Roman" panose="02020603050405020304" pitchFamily="18" charset="0"/>
              </a:rPr>
              <a:t> it carefully. He should find out the cause and effect of the problem.</a:t>
            </a:r>
          </a:p>
          <a:p>
            <a:pPr algn="just"/>
            <a:r>
              <a:rPr lang="en-US" sz="2400" dirty="0" smtClean="0">
                <a:latin typeface="Times New Roman" panose="02020603050405020304" pitchFamily="18" charset="0"/>
                <a:cs typeface="Times New Roman" panose="02020603050405020304" pitchFamily="18" charset="0"/>
              </a:rPr>
              <a:t>Developing </a:t>
            </a:r>
            <a:r>
              <a:rPr lang="en-US" sz="2400" dirty="0">
                <a:latin typeface="Times New Roman" panose="02020603050405020304" pitchFamily="18" charset="0"/>
                <a:cs typeface="Times New Roman" panose="02020603050405020304" pitchFamily="18" charset="0"/>
              </a:rPr>
              <a:t>Alternative Solutions</a:t>
            </a:r>
          </a:p>
          <a:p>
            <a:pPr marL="536575" indent="-268288" algn="just"/>
            <a:r>
              <a:rPr lang="en-US" sz="2200" dirty="0" smtClean="0">
                <a:latin typeface="Times New Roman" panose="02020603050405020304" pitchFamily="18" charset="0"/>
                <a:cs typeface="Times New Roman" panose="02020603050405020304" pitchFamily="18" charset="0"/>
              </a:rPr>
              <a:t>After </a:t>
            </a:r>
            <a:r>
              <a:rPr lang="en-US" sz="2200" dirty="0">
                <a:latin typeface="Times New Roman" panose="02020603050405020304" pitchFamily="18" charset="0"/>
                <a:cs typeface="Times New Roman" panose="02020603050405020304" pitchFamily="18" charset="0"/>
              </a:rPr>
              <a:t>defining and </a:t>
            </a:r>
            <a:r>
              <a:rPr lang="en-US" sz="2200" dirty="0" err="1">
                <a:latin typeface="Times New Roman" panose="02020603050405020304" pitchFamily="18" charset="0"/>
                <a:cs typeface="Times New Roman" panose="02020603050405020304" pitchFamily="18" charset="0"/>
              </a:rPr>
              <a:t>analysing</a:t>
            </a:r>
            <a:r>
              <a:rPr lang="en-US" sz="2200" dirty="0">
                <a:latin typeface="Times New Roman" panose="02020603050405020304" pitchFamily="18" charset="0"/>
                <a:cs typeface="Times New Roman" panose="02020603050405020304" pitchFamily="18" charset="0"/>
              </a:rPr>
              <a:t> the real problem, the manager should develop (make) alternative (different) solutions for solving the problem. Only realistic solutions should be considered. Group participation and computers should be used for developing alternative solutions.</a:t>
            </a:r>
          </a:p>
          <a:p>
            <a:pPr marL="0" indent="0" algn="just">
              <a:buNone/>
            </a:pPr>
            <a:endParaRPr lang="en-US" sz="2200" dirty="0">
              <a:latin typeface="Times New Roman" panose="02020603050405020304" pitchFamily="18" charset="0"/>
              <a:cs typeface="Times New Roman" panose="02020603050405020304" pitchFamily="18" charset="0"/>
            </a:endParaRPr>
          </a:p>
          <a:p>
            <a:pPr marL="0" indent="0" algn="just">
              <a:buNone/>
            </a:pPr>
            <a:endParaRPr lang="en-US" sz="22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http://kalyan-city.blogspot.cz/2010/06/decision-making-process-in-management.html</a:t>
            </a:r>
            <a:endParaRPr lang="cs-CZ" sz="1200" dirty="0" smtClean="0"/>
          </a:p>
        </p:txBody>
      </p:sp>
    </p:spTree>
    <p:extLst>
      <p:ext uri="{BB962C8B-B14F-4D97-AF65-F5344CB8AC3E}">
        <p14:creationId xmlns:p14="http://schemas.microsoft.com/office/powerpoint/2010/main" val="3357494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28632" cy="800219"/>
          </a:xfrm>
          <a:prstGeom prst="rect">
            <a:avLst/>
          </a:prstGeom>
        </p:spPr>
        <p:txBody>
          <a:bodyPr wrap="none">
            <a:spAutoFit/>
          </a:bodyPr>
          <a:lstStyle/>
          <a:p>
            <a:pPr lvl="0">
              <a:defRPr/>
            </a:pPr>
            <a:r>
              <a:rPr lang="cs-CZ" sz="2800" b="1" kern="0" dirty="0" err="1" smtClean="0">
                <a:latin typeface="Times New Roman"/>
                <a:ea typeface="+mj-ea"/>
                <a:cs typeface="+mj-cs"/>
              </a:rPr>
              <a:t>Decision</a:t>
            </a:r>
            <a:r>
              <a:rPr lang="cs-CZ" sz="2800" b="1" kern="0" dirty="0" smtClean="0">
                <a:latin typeface="Times New Roman"/>
                <a:ea typeface="+mj-ea"/>
                <a:cs typeface="+mj-cs"/>
              </a:rPr>
              <a:t> </a:t>
            </a:r>
            <a:r>
              <a:rPr lang="cs-CZ" sz="2800" b="1" kern="0" dirty="0" err="1" smtClean="0">
                <a:latin typeface="Times New Roman"/>
                <a:ea typeface="+mj-ea"/>
                <a:cs typeface="+mj-cs"/>
              </a:rPr>
              <a:t>making</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400" b="1" dirty="0">
                <a:latin typeface="Times New Roman" panose="02020603050405020304" pitchFamily="18" charset="0"/>
                <a:cs typeface="Times New Roman" panose="02020603050405020304" pitchFamily="18" charset="0"/>
              </a:rPr>
              <a:t>Steps in the Decision Making Process of a Manager</a:t>
            </a:r>
            <a:r>
              <a:rPr lang="cs-CZ" sz="2400" b="1" dirty="0">
                <a:latin typeface="Times New Roman" panose="02020603050405020304" pitchFamily="18" charset="0"/>
                <a:cs typeface="Times New Roman" panose="02020603050405020304" pitchFamily="18" charset="0"/>
              </a:rPr>
              <a:t>*</a:t>
            </a:r>
          </a:p>
          <a:p>
            <a:pPr algn="just"/>
            <a:r>
              <a:rPr lang="en-US" sz="2400" dirty="0" smtClean="0">
                <a:latin typeface="Times New Roman" panose="02020603050405020304" pitchFamily="18" charset="0"/>
                <a:cs typeface="Times New Roman" panose="02020603050405020304" pitchFamily="18" charset="0"/>
              </a:rPr>
              <a:t>Evaluating </a:t>
            </a:r>
            <a:r>
              <a:rPr lang="en-US" sz="2400" dirty="0">
                <a:latin typeface="Times New Roman" panose="02020603050405020304" pitchFamily="18" charset="0"/>
                <a:cs typeface="Times New Roman" panose="02020603050405020304" pitchFamily="18" charset="0"/>
              </a:rPr>
              <a:t>the Alternative Solutions</a:t>
            </a:r>
          </a:p>
          <a:p>
            <a:pPr marL="449263" indent="-180975" algn="just"/>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manager should carefully evaluate the merits and demerits of each alternative solution. He should compare the cost of each solution. He should compare the risks involved. He should also compare the feasibility of each solution. He should find out which solution will be accepted by the employees.</a:t>
            </a:r>
          </a:p>
          <a:p>
            <a:pPr algn="just"/>
            <a:r>
              <a:rPr lang="en-US" sz="2400" dirty="0" smtClean="0">
                <a:latin typeface="Times New Roman" panose="02020603050405020304" pitchFamily="18" charset="0"/>
                <a:cs typeface="Times New Roman" panose="02020603050405020304" pitchFamily="18" charset="0"/>
              </a:rPr>
              <a:t>Selecting </a:t>
            </a:r>
            <a:r>
              <a:rPr lang="en-US" sz="2400" dirty="0">
                <a:latin typeface="Times New Roman" panose="02020603050405020304" pitchFamily="18" charset="0"/>
                <a:cs typeface="Times New Roman" panose="02020603050405020304" pitchFamily="18" charset="0"/>
              </a:rPr>
              <a:t>the best Solution</a:t>
            </a:r>
          </a:p>
          <a:p>
            <a:pPr marL="449263" indent="-180975" algn="just"/>
            <a:r>
              <a:rPr lang="en-US" sz="2200" dirty="0" smtClean="0">
                <a:latin typeface="Times New Roman" panose="02020603050405020304" pitchFamily="18" charset="0"/>
                <a:cs typeface="Times New Roman" panose="02020603050405020304" pitchFamily="18" charset="0"/>
              </a:rPr>
              <a:t>After </a:t>
            </a:r>
            <a:r>
              <a:rPr lang="en-US" sz="2200" dirty="0">
                <a:latin typeface="Times New Roman" panose="02020603050405020304" pitchFamily="18" charset="0"/>
                <a:cs typeface="Times New Roman" panose="02020603050405020304" pitchFamily="18" charset="0"/>
              </a:rPr>
              <a:t>evaluating all the solutions, the manager should select the best solution. He should select a solution which is less costly and less risky. He should select a solution which is most feasible and which is accepted by the employees. In short, the manager should select a solution which has the most merits and least demerits. The best solution is called the "Decision".</a:t>
            </a:r>
          </a:p>
          <a:p>
            <a:pPr marL="0" indent="0" algn="just">
              <a:buNone/>
            </a:pPr>
            <a:endParaRPr lang="en-US" sz="2200" dirty="0">
              <a:latin typeface="Times New Roman" panose="02020603050405020304" pitchFamily="18" charset="0"/>
              <a:cs typeface="Times New Roman" panose="02020603050405020304" pitchFamily="18" charset="0"/>
            </a:endParaRPr>
          </a:p>
          <a:p>
            <a:pPr marL="0" indent="0" algn="just">
              <a:buNone/>
            </a:pPr>
            <a:endParaRPr lang="en-US" sz="22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http://kalyan-city.blogspot.cz/2010/06/decision-making-process-in-management.html</a:t>
            </a:r>
            <a:endParaRPr lang="cs-CZ" sz="1200" dirty="0" smtClean="0"/>
          </a:p>
        </p:txBody>
      </p:sp>
    </p:spTree>
    <p:extLst>
      <p:ext uri="{BB962C8B-B14F-4D97-AF65-F5344CB8AC3E}">
        <p14:creationId xmlns:p14="http://schemas.microsoft.com/office/powerpoint/2010/main" val="1801539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28632" cy="800219"/>
          </a:xfrm>
          <a:prstGeom prst="rect">
            <a:avLst/>
          </a:prstGeom>
        </p:spPr>
        <p:txBody>
          <a:bodyPr wrap="none">
            <a:spAutoFit/>
          </a:bodyPr>
          <a:lstStyle/>
          <a:p>
            <a:pPr lvl="0">
              <a:defRPr/>
            </a:pPr>
            <a:r>
              <a:rPr lang="cs-CZ" sz="2800" b="1" kern="0" dirty="0" err="1" smtClean="0">
                <a:latin typeface="Times New Roman"/>
                <a:ea typeface="+mj-ea"/>
                <a:cs typeface="+mj-cs"/>
              </a:rPr>
              <a:t>Decision</a:t>
            </a:r>
            <a:r>
              <a:rPr lang="cs-CZ" sz="2800" b="1" kern="0" dirty="0" smtClean="0">
                <a:latin typeface="Times New Roman"/>
                <a:ea typeface="+mj-ea"/>
                <a:cs typeface="+mj-cs"/>
              </a:rPr>
              <a:t> </a:t>
            </a:r>
            <a:r>
              <a:rPr lang="cs-CZ" sz="2800" b="1" kern="0" dirty="0" err="1" smtClean="0">
                <a:latin typeface="Times New Roman"/>
                <a:ea typeface="+mj-ea"/>
                <a:cs typeface="+mj-cs"/>
              </a:rPr>
              <a:t>making</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400" b="1" dirty="0">
                <a:latin typeface="Times New Roman" panose="02020603050405020304" pitchFamily="18" charset="0"/>
                <a:cs typeface="Times New Roman" panose="02020603050405020304" pitchFamily="18" charset="0"/>
              </a:rPr>
              <a:t>Steps in the Decision Making Process of a Manager</a:t>
            </a:r>
            <a:r>
              <a:rPr lang="cs-CZ" sz="2400" b="1" dirty="0">
                <a:latin typeface="Times New Roman" panose="02020603050405020304" pitchFamily="18" charset="0"/>
                <a:cs typeface="Times New Roman" panose="02020603050405020304" pitchFamily="18" charset="0"/>
              </a:rPr>
              <a:t>*</a:t>
            </a:r>
          </a:p>
          <a:p>
            <a:pPr algn="just"/>
            <a:r>
              <a:rPr lang="en-US" sz="2400" dirty="0" smtClean="0">
                <a:latin typeface="Times New Roman" panose="02020603050405020304" pitchFamily="18" charset="0"/>
                <a:cs typeface="Times New Roman" panose="02020603050405020304" pitchFamily="18" charset="0"/>
              </a:rPr>
              <a:t>Implementing </a:t>
            </a:r>
            <a:r>
              <a:rPr lang="en-US" sz="2400" dirty="0">
                <a:latin typeface="Times New Roman" panose="02020603050405020304" pitchFamily="18" charset="0"/>
                <a:cs typeface="Times New Roman" panose="02020603050405020304" pitchFamily="18" charset="0"/>
              </a:rPr>
              <a:t>the Decision</a:t>
            </a:r>
          </a:p>
          <a:p>
            <a:pPr marL="449263" indent="-268288" algn="just">
              <a:spcBef>
                <a:spcPts val="600"/>
              </a:spcBef>
            </a:pPr>
            <a:r>
              <a:rPr lang="en-US" sz="2200" dirty="0" smtClean="0">
                <a:latin typeface="Times New Roman" panose="02020603050405020304" pitchFamily="18" charset="0"/>
                <a:cs typeface="Times New Roman" panose="02020603050405020304" pitchFamily="18" charset="0"/>
              </a:rPr>
              <a:t>After </a:t>
            </a:r>
            <a:r>
              <a:rPr lang="en-US" sz="2200" dirty="0">
                <a:latin typeface="Times New Roman" panose="02020603050405020304" pitchFamily="18" charset="0"/>
                <a:cs typeface="Times New Roman" panose="02020603050405020304" pitchFamily="18" charset="0"/>
              </a:rPr>
              <a:t>making the decision, the manager should implement it. That is, he should put the decision into action. He should communicate the decision to the employees. He should persuade the employees to accept the decision. This can be done by involving them in the decision making process. Then the manager should provide the employees with all the resources, which are required for implementing the decision. He should also motivate them to implement the decision.</a:t>
            </a:r>
          </a:p>
          <a:p>
            <a:pPr algn="just"/>
            <a:r>
              <a:rPr lang="en-US" sz="2400" dirty="0" smtClean="0">
                <a:latin typeface="Times New Roman" panose="02020603050405020304" pitchFamily="18" charset="0"/>
                <a:cs typeface="Times New Roman" panose="02020603050405020304" pitchFamily="18" charset="0"/>
              </a:rPr>
              <a:t>Follow </a:t>
            </a:r>
            <a:r>
              <a:rPr lang="en-US" sz="2400" dirty="0">
                <a:latin typeface="Times New Roman" panose="02020603050405020304" pitchFamily="18" charset="0"/>
                <a:cs typeface="Times New Roman" panose="02020603050405020304" pitchFamily="18" charset="0"/>
              </a:rPr>
              <a:t>Up</a:t>
            </a:r>
          </a:p>
          <a:p>
            <a:pPr marL="449263" indent="-268288" algn="just">
              <a:spcBef>
                <a:spcPts val="600"/>
              </a:spcBef>
            </a:pPr>
            <a:r>
              <a:rPr lang="en-US" sz="2200" dirty="0" smtClean="0">
                <a:latin typeface="Times New Roman" panose="02020603050405020304" pitchFamily="18" charset="0"/>
                <a:cs typeface="Times New Roman" panose="02020603050405020304" pitchFamily="18" charset="0"/>
              </a:rPr>
              <a:t>After </a:t>
            </a:r>
            <a:r>
              <a:rPr lang="en-US" sz="2200" dirty="0">
                <a:latin typeface="Times New Roman" panose="02020603050405020304" pitchFamily="18" charset="0"/>
                <a:cs typeface="Times New Roman" panose="02020603050405020304" pitchFamily="18" charset="0"/>
              </a:rPr>
              <a:t>implementing the decision, the manager must do follow up. That is, he must get the feedback about the decision. He should find out whether the decision was effective or not. This is done by comparing the decision with the action, finding out the deviations (differences) and taking essential steps to remove these deviations. So, follow-up is just like the control function. It helps to improve the quality of future decisions.</a:t>
            </a:r>
          </a:p>
          <a:p>
            <a:pPr marL="0" indent="0" algn="just">
              <a:buNone/>
            </a:pPr>
            <a:endParaRPr lang="en-US" sz="22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http://kalyan-city.blogspot.cz/2010/06/decision-making-process-in-management.html</a:t>
            </a:r>
            <a:endParaRPr lang="cs-CZ" sz="1200" dirty="0" smtClean="0"/>
          </a:p>
        </p:txBody>
      </p:sp>
    </p:spTree>
    <p:extLst>
      <p:ext uri="{BB962C8B-B14F-4D97-AF65-F5344CB8AC3E}">
        <p14:creationId xmlns:p14="http://schemas.microsoft.com/office/powerpoint/2010/main" val="24811259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28632" cy="800219"/>
          </a:xfrm>
          <a:prstGeom prst="rect">
            <a:avLst/>
          </a:prstGeom>
        </p:spPr>
        <p:txBody>
          <a:bodyPr wrap="none">
            <a:spAutoFit/>
          </a:bodyPr>
          <a:lstStyle/>
          <a:p>
            <a:pPr lvl="0">
              <a:defRPr/>
            </a:pPr>
            <a:r>
              <a:rPr lang="cs-CZ" sz="2800" b="1" kern="0" dirty="0" err="1" smtClean="0">
                <a:latin typeface="Times New Roman"/>
                <a:ea typeface="+mj-ea"/>
                <a:cs typeface="+mj-cs"/>
              </a:rPr>
              <a:t>Decision</a:t>
            </a:r>
            <a:r>
              <a:rPr lang="cs-CZ" sz="2800" b="1" kern="0" dirty="0" smtClean="0">
                <a:latin typeface="Times New Roman"/>
                <a:ea typeface="+mj-ea"/>
                <a:cs typeface="+mj-cs"/>
              </a:rPr>
              <a:t> </a:t>
            </a:r>
            <a:r>
              <a:rPr lang="cs-CZ" sz="2800" b="1" kern="0" dirty="0" err="1" smtClean="0">
                <a:latin typeface="Times New Roman"/>
                <a:ea typeface="+mj-ea"/>
                <a:cs typeface="+mj-cs"/>
              </a:rPr>
              <a:t>making</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Process</a:t>
            </a:r>
            <a:r>
              <a:rPr lang="cs-CZ" sz="2400" b="1" dirty="0" smtClean="0">
                <a:latin typeface="Times New Roman" panose="02020603050405020304" pitchFamily="18" charset="0"/>
                <a:cs typeface="Times New Roman" panose="02020603050405020304" pitchFamily="18" charset="0"/>
              </a:rPr>
              <a:t> and modelling </a:t>
            </a:r>
            <a:r>
              <a:rPr lang="cs-CZ" sz="2400" b="1" dirty="0" err="1" smtClean="0">
                <a:latin typeface="Times New Roman" panose="02020603050405020304" pitchFamily="18" charset="0"/>
                <a:cs typeface="Times New Roman" panose="02020603050405020304" pitchFamily="18" charset="0"/>
              </a:rPr>
              <a:t>decision</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making</a:t>
            </a:r>
            <a:r>
              <a:rPr lang="cs-CZ" sz="2400" b="1" dirty="0" smtClean="0">
                <a:latin typeface="Times New Roman" panose="02020603050405020304" pitchFamily="18" charset="0"/>
                <a:cs typeface="Times New Roman" panose="02020603050405020304" pitchFamily="18" charset="0"/>
              </a:rPr>
              <a:t>*</a:t>
            </a:r>
            <a:endParaRPr lang="cs-CZ" sz="2400" b="1" dirty="0">
              <a:latin typeface="Times New Roman" panose="02020603050405020304" pitchFamily="18" charset="0"/>
              <a:cs typeface="Times New Roman" panose="02020603050405020304" pitchFamily="18" charset="0"/>
            </a:endParaRPr>
          </a:p>
          <a:p>
            <a:pPr marL="0" indent="0" algn="just">
              <a:buNone/>
            </a:pPr>
            <a:r>
              <a:rPr lang="en-US" sz="2200" dirty="0">
                <a:latin typeface="Times New Roman" panose="02020603050405020304" pitchFamily="18" charset="0"/>
                <a:cs typeface="Times New Roman" panose="02020603050405020304" pitchFamily="18" charset="0"/>
              </a:rPr>
              <a:t>There are two basic models in decision-making:</a:t>
            </a:r>
          </a:p>
          <a:p>
            <a:pPr lvl="1" algn="just"/>
            <a:r>
              <a:rPr lang="en-US" sz="2200" dirty="0" smtClean="0">
                <a:latin typeface="Times New Roman" panose="02020603050405020304" pitchFamily="18" charset="0"/>
                <a:cs typeface="Times New Roman" panose="02020603050405020304" pitchFamily="18" charset="0"/>
              </a:rPr>
              <a:t>Rational </a:t>
            </a:r>
            <a:r>
              <a:rPr lang="en-US" sz="2200" dirty="0">
                <a:latin typeface="Times New Roman" panose="02020603050405020304" pitchFamily="18" charset="0"/>
                <a:cs typeface="Times New Roman" panose="02020603050405020304" pitchFamily="18" charset="0"/>
              </a:rPr>
              <a:t>models</a:t>
            </a:r>
          </a:p>
          <a:p>
            <a:pPr lvl="1" algn="just"/>
            <a:r>
              <a:rPr lang="en-US" sz="2200" dirty="0" smtClean="0">
                <a:latin typeface="Times New Roman" panose="02020603050405020304" pitchFamily="18" charset="0"/>
                <a:cs typeface="Times New Roman" panose="02020603050405020304" pitchFamily="18" charset="0"/>
              </a:rPr>
              <a:t>Normative </a:t>
            </a:r>
            <a:r>
              <a:rPr lang="en-US" sz="2200" dirty="0">
                <a:latin typeface="Times New Roman" panose="02020603050405020304" pitchFamily="18" charset="0"/>
                <a:cs typeface="Times New Roman" panose="02020603050405020304" pitchFamily="18" charset="0"/>
              </a:rPr>
              <a:t>model</a:t>
            </a:r>
          </a:p>
          <a:p>
            <a:pPr marL="0" indent="0" algn="just">
              <a:buNone/>
            </a:pPr>
            <a:r>
              <a:rPr lang="en-US" sz="2200" dirty="0">
                <a:latin typeface="Times New Roman" panose="02020603050405020304" pitchFamily="18" charset="0"/>
                <a:cs typeface="Times New Roman" panose="02020603050405020304" pitchFamily="18" charset="0"/>
              </a:rPr>
              <a:t>The rational models are based on cognitive judgments and help in selecting the most logical and sensible alternative. Examples of such models include: decision matrix analysis, Pugh matrix, SWOT analysis, Pareto analysis and decision trees, selection matrix, etc</a:t>
            </a:r>
            <a:r>
              <a:rPr lang="en-US" sz="2200" dirty="0" smtClean="0">
                <a:latin typeface="Times New Roman" panose="02020603050405020304" pitchFamily="18" charset="0"/>
                <a:cs typeface="Times New Roman" panose="02020603050405020304" pitchFamily="18" charset="0"/>
              </a:rPr>
              <a:t>.</a:t>
            </a:r>
            <a:endParaRPr lang="cs-CZ" sz="2200" dirty="0" smtClean="0">
              <a:latin typeface="Times New Roman" panose="02020603050405020304" pitchFamily="18" charset="0"/>
              <a:cs typeface="Times New Roman" panose="02020603050405020304" pitchFamily="18" charset="0"/>
            </a:endParaRPr>
          </a:p>
          <a:p>
            <a:pPr marL="0" indent="0" algn="just">
              <a:buNone/>
            </a:pPr>
            <a:endParaRPr lang="en-US" sz="22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 https://www.tutorialspoint.com/management_information_system/mis_tutorial.pdf</a:t>
            </a:r>
            <a:endParaRPr lang="cs-CZ" sz="1200" dirty="0" smtClean="0"/>
          </a:p>
        </p:txBody>
      </p:sp>
    </p:spTree>
    <p:extLst>
      <p:ext uri="{BB962C8B-B14F-4D97-AF65-F5344CB8AC3E}">
        <p14:creationId xmlns:p14="http://schemas.microsoft.com/office/powerpoint/2010/main" val="2429989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28632" cy="800219"/>
          </a:xfrm>
          <a:prstGeom prst="rect">
            <a:avLst/>
          </a:prstGeom>
        </p:spPr>
        <p:txBody>
          <a:bodyPr wrap="none">
            <a:spAutoFit/>
          </a:bodyPr>
          <a:lstStyle/>
          <a:p>
            <a:pPr lvl="0">
              <a:defRPr/>
            </a:pPr>
            <a:r>
              <a:rPr lang="cs-CZ" sz="2800" b="1" kern="0" dirty="0" err="1" smtClean="0">
                <a:latin typeface="Times New Roman"/>
                <a:ea typeface="+mj-ea"/>
                <a:cs typeface="+mj-cs"/>
              </a:rPr>
              <a:t>Decision</a:t>
            </a:r>
            <a:r>
              <a:rPr lang="cs-CZ" sz="2800" b="1" kern="0" dirty="0" smtClean="0">
                <a:latin typeface="Times New Roman"/>
                <a:ea typeface="+mj-ea"/>
                <a:cs typeface="+mj-cs"/>
              </a:rPr>
              <a:t> </a:t>
            </a:r>
            <a:r>
              <a:rPr lang="cs-CZ" sz="2800" b="1" kern="0" dirty="0" err="1" smtClean="0">
                <a:latin typeface="Times New Roman"/>
                <a:ea typeface="+mj-ea"/>
                <a:cs typeface="+mj-cs"/>
              </a:rPr>
              <a:t>making</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Process</a:t>
            </a:r>
            <a:r>
              <a:rPr lang="cs-CZ" sz="2400" b="1" dirty="0" smtClean="0">
                <a:latin typeface="Times New Roman" panose="02020603050405020304" pitchFamily="18" charset="0"/>
                <a:cs typeface="Times New Roman" panose="02020603050405020304" pitchFamily="18" charset="0"/>
              </a:rPr>
              <a:t> and modelling </a:t>
            </a:r>
            <a:r>
              <a:rPr lang="cs-CZ" sz="2400" b="1" dirty="0" err="1" smtClean="0">
                <a:latin typeface="Times New Roman" panose="02020603050405020304" pitchFamily="18" charset="0"/>
                <a:cs typeface="Times New Roman" panose="02020603050405020304" pitchFamily="18" charset="0"/>
              </a:rPr>
              <a:t>decision</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making</a:t>
            </a:r>
            <a:r>
              <a:rPr lang="cs-CZ" sz="2400" b="1" dirty="0" smtClean="0">
                <a:latin typeface="Times New Roman" panose="02020603050405020304" pitchFamily="18" charset="0"/>
                <a:cs typeface="Times New Roman" panose="02020603050405020304" pitchFamily="18" charset="0"/>
              </a:rPr>
              <a:t>*</a:t>
            </a:r>
            <a:endParaRPr lang="cs-CZ" sz="2400" b="1" dirty="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A rational decision making model takes the following steps: </a:t>
            </a:r>
          </a:p>
          <a:p>
            <a:pPr lvl="1" algn="just"/>
            <a:r>
              <a:rPr lang="en-US" sz="2200" dirty="0" smtClean="0">
                <a:latin typeface="Times New Roman" panose="02020603050405020304" pitchFamily="18" charset="0"/>
                <a:cs typeface="Times New Roman" panose="02020603050405020304" pitchFamily="18" charset="0"/>
              </a:rPr>
              <a:t>Identifying </a:t>
            </a:r>
            <a:r>
              <a:rPr lang="en-US" sz="2200" dirty="0">
                <a:latin typeface="Times New Roman" panose="02020603050405020304" pitchFamily="18" charset="0"/>
                <a:cs typeface="Times New Roman" panose="02020603050405020304" pitchFamily="18" charset="0"/>
              </a:rPr>
              <a:t>the problem, </a:t>
            </a:r>
          </a:p>
          <a:p>
            <a:pPr lvl="1" algn="just"/>
            <a:r>
              <a:rPr lang="en-US" sz="2200" dirty="0" smtClean="0">
                <a:latin typeface="Times New Roman" panose="02020603050405020304" pitchFamily="18" charset="0"/>
                <a:cs typeface="Times New Roman" panose="02020603050405020304" pitchFamily="18" charset="0"/>
              </a:rPr>
              <a:t>Identifying </a:t>
            </a:r>
            <a:r>
              <a:rPr lang="en-US" sz="2200" dirty="0">
                <a:latin typeface="Times New Roman" panose="02020603050405020304" pitchFamily="18" charset="0"/>
                <a:cs typeface="Times New Roman" panose="02020603050405020304" pitchFamily="18" charset="0"/>
              </a:rPr>
              <a:t>the important criteria for the process and the result, </a:t>
            </a:r>
          </a:p>
          <a:p>
            <a:pPr lvl="1" algn="just"/>
            <a:r>
              <a:rPr lang="en-US" sz="2200" dirty="0" smtClean="0">
                <a:latin typeface="Times New Roman" panose="02020603050405020304" pitchFamily="18" charset="0"/>
                <a:cs typeface="Times New Roman" panose="02020603050405020304" pitchFamily="18" charset="0"/>
              </a:rPr>
              <a:t>Considering </a:t>
            </a:r>
            <a:r>
              <a:rPr lang="en-US" sz="2200" dirty="0">
                <a:latin typeface="Times New Roman" panose="02020603050405020304" pitchFamily="18" charset="0"/>
                <a:cs typeface="Times New Roman" panose="02020603050405020304" pitchFamily="18" charset="0"/>
              </a:rPr>
              <a:t>all possible solutions, </a:t>
            </a:r>
          </a:p>
          <a:p>
            <a:pPr lvl="1" algn="just"/>
            <a:r>
              <a:rPr lang="en-US" sz="2200" dirty="0" smtClean="0">
                <a:latin typeface="Times New Roman" panose="02020603050405020304" pitchFamily="18" charset="0"/>
                <a:cs typeface="Times New Roman" panose="02020603050405020304" pitchFamily="18" charset="0"/>
              </a:rPr>
              <a:t>Calculating </a:t>
            </a:r>
            <a:r>
              <a:rPr lang="en-US" sz="2200" dirty="0">
                <a:latin typeface="Times New Roman" panose="02020603050405020304" pitchFamily="18" charset="0"/>
                <a:cs typeface="Times New Roman" panose="02020603050405020304" pitchFamily="18" charset="0"/>
              </a:rPr>
              <a:t>the consequences of all solutions and comparing the probability of satisfying the criteria, </a:t>
            </a:r>
          </a:p>
          <a:p>
            <a:pPr lvl="1" algn="just"/>
            <a:r>
              <a:rPr lang="en-US" sz="2200" dirty="0" smtClean="0">
                <a:latin typeface="Times New Roman" panose="02020603050405020304" pitchFamily="18" charset="0"/>
                <a:cs typeface="Times New Roman" panose="02020603050405020304" pitchFamily="18" charset="0"/>
              </a:rPr>
              <a:t>Selecting </a:t>
            </a:r>
            <a:r>
              <a:rPr lang="en-US" sz="2200" dirty="0">
                <a:latin typeface="Times New Roman" panose="02020603050405020304" pitchFamily="18" charset="0"/>
                <a:cs typeface="Times New Roman" panose="02020603050405020304" pitchFamily="18" charset="0"/>
              </a:rPr>
              <a:t>the best option. </a:t>
            </a:r>
          </a:p>
          <a:p>
            <a:pPr marL="0" indent="0" algn="just">
              <a:buNone/>
            </a:pPr>
            <a:endParaRPr lang="en-US" sz="2200" dirty="0">
              <a:latin typeface="Times New Roman" panose="02020603050405020304" pitchFamily="18" charset="0"/>
              <a:cs typeface="Times New Roman" panose="02020603050405020304" pitchFamily="18" charset="0"/>
            </a:endParaRPr>
          </a:p>
          <a:p>
            <a:pPr marL="0" indent="0" algn="just">
              <a:buNone/>
            </a:pPr>
            <a:endParaRPr lang="en-US" sz="22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 https://www.tutorialspoint.com/management_information_system/mis_tutorial.pdf</a:t>
            </a:r>
            <a:endParaRPr lang="cs-CZ" sz="1200" dirty="0" smtClean="0"/>
          </a:p>
        </p:txBody>
      </p:sp>
    </p:spTree>
    <p:extLst>
      <p:ext uri="{BB962C8B-B14F-4D97-AF65-F5344CB8AC3E}">
        <p14:creationId xmlns:p14="http://schemas.microsoft.com/office/powerpoint/2010/main" val="35455631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28632" cy="800219"/>
          </a:xfrm>
          <a:prstGeom prst="rect">
            <a:avLst/>
          </a:prstGeom>
        </p:spPr>
        <p:txBody>
          <a:bodyPr wrap="none">
            <a:spAutoFit/>
          </a:bodyPr>
          <a:lstStyle/>
          <a:p>
            <a:pPr lvl="0">
              <a:defRPr/>
            </a:pPr>
            <a:r>
              <a:rPr lang="cs-CZ" sz="2800" b="1" kern="0" dirty="0" err="1" smtClean="0">
                <a:latin typeface="Times New Roman"/>
                <a:ea typeface="+mj-ea"/>
                <a:cs typeface="+mj-cs"/>
              </a:rPr>
              <a:t>Decision</a:t>
            </a:r>
            <a:r>
              <a:rPr lang="cs-CZ" sz="2800" b="1" kern="0" dirty="0" smtClean="0">
                <a:latin typeface="Times New Roman"/>
                <a:ea typeface="+mj-ea"/>
                <a:cs typeface="+mj-cs"/>
              </a:rPr>
              <a:t> </a:t>
            </a:r>
            <a:r>
              <a:rPr lang="cs-CZ" sz="2800" b="1" kern="0" dirty="0" err="1" smtClean="0">
                <a:latin typeface="Times New Roman"/>
                <a:ea typeface="+mj-ea"/>
                <a:cs typeface="+mj-cs"/>
              </a:rPr>
              <a:t>making</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Process</a:t>
            </a:r>
            <a:r>
              <a:rPr lang="cs-CZ" sz="2400" b="1" dirty="0" smtClean="0">
                <a:latin typeface="Times New Roman" panose="02020603050405020304" pitchFamily="18" charset="0"/>
                <a:cs typeface="Times New Roman" panose="02020603050405020304" pitchFamily="18" charset="0"/>
              </a:rPr>
              <a:t> and modelling </a:t>
            </a:r>
            <a:r>
              <a:rPr lang="cs-CZ" sz="2400" b="1" dirty="0" err="1" smtClean="0">
                <a:latin typeface="Times New Roman" panose="02020603050405020304" pitchFamily="18" charset="0"/>
                <a:cs typeface="Times New Roman" panose="02020603050405020304" pitchFamily="18" charset="0"/>
              </a:rPr>
              <a:t>decision</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making</a:t>
            </a:r>
            <a:r>
              <a:rPr lang="cs-CZ" sz="2400" b="1" dirty="0" smtClean="0">
                <a:latin typeface="Times New Roman" panose="02020603050405020304" pitchFamily="18" charset="0"/>
                <a:cs typeface="Times New Roman" panose="02020603050405020304" pitchFamily="18" charset="0"/>
              </a:rPr>
              <a:t>*</a:t>
            </a:r>
            <a:endParaRPr lang="cs-CZ" sz="2400" b="1"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The normative model of decision-making considers constraints that may arise in making decisions such as time, complexity, uncertainty, and inadequacy of resources.</a:t>
            </a:r>
          </a:p>
          <a:p>
            <a:pPr algn="just"/>
            <a:r>
              <a:rPr lang="en-US" sz="2400" dirty="0">
                <a:latin typeface="Times New Roman" panose="02020603050405020304" pitchFamily="18" charset="0"/>
                <a:cs typeface="Times New Roman" panose="02020603050405020304" pitchFamily="18" charset="0"/>
              </a:rPr>
              <a:t>According to this model, decision-making is characterized by:</a:t>
            </a:r>
          </a:p>
          <a:p>
            <a:pPr lvl="1" algn="just"/>
            <a:r>
              <a:rPr lang="en-US" sz="2200" dirty="0" smtClean="0">
                <a:latin typeface="Times New Roman" panose="02020603050405020304" pitchFamily="18" charset="0"/>
                <a:cs typeface="Times New Roman" panose="02020603050405020304" pitchFamily="18" charset="0"/>
              </a:rPr>
              <a:t>Limited </a:t>
            </a:r>
            <a:r>
              <a:rPr lang="en-US" sz="2200" dirty="0">
                <a:latin typeface="Times New Roman" panose="02020603050405020304" pitchFamily="18" charset="0"/>
                <a:cs typeface="Times New Roman" panose="02020603050405020304" pitchFamily="18" charset="0"/>
              </a:rPr>
              <a:t>information processing - A person can manage only a limited amount of information.</a:t>
            </a:r>
          </a:p>
          <a:p>
            <a:pPr lvl="1" algn="just"/>
            <a:r>
              <a:rPr lang="en-US" sz="2200" dirty="0" smtClean="0">
                <a:latin typeface="Times New Roman" panose="02020603050405020304" pitchFamily="18" charset="0"/>
                <a:cs typeface="Times New Roman" panose="02020603050405020304" pitchFamily="18" charset="0"/>
              </a:rPr>
              <a:t>Judgmental </a:t>
            </a:r>
            <a:r>
              <a:rPr lang="en-US" sz="2200" dirty="0">
                <a:latin typeface="Times New Roman" panose="02020603050405020304" pitchFamily="18" charset="0"/>
                <a:cs typeface="Times New Roman" panose="02020603050405020304" pitchFamily="18" charset="0"/>
              </a:rPr>
              <a:t>heuristics - A person may use shortcuts to simplify the decision making process.</a:t>
            </a:r>
          </a:p>
          <a:p>
            <a:pPr lvl="1" algn="just"/>
            <a:r>
              <a:rPr lang="en-US" sz="2200" dirty="0" smtClean="0">
                <a:latin typeface="Times New Roman" panose="02020603050405020304" pitchFamily="18" charset="0"/>
                <a:cs typeface="Times New Roman" panose="02020603050405020304" pitchFamily="18" charset="0"/>
              </a:rPr>
              <a:t>Satisficing </a:t>
            </a:r>
            <a:r>
              <a:rPr lang="en-US" sz="2200" dirty="0">
                <a:latin typeface="Times New Roman" panose="02020603050405020304" pitchFamily="18" charset="0"/>
                <a:cs typeface="Times New Roman" panose="02020603050405020304" pitchFamily="18" charset="0"/>
              </a:rPr>
              <a:t>- A person may choose a solution that is just "good enough". </a:t>
            </a:r>
          </a:p>
          <a:p>
            <a:pPr marL="0" indent="0" algn="just">
              <a:buNone/>
            </a:pPr>
            <a:endParaRPr lang="en-US" sz="2200" dirty="0">
              <a:latin typeface="Times New Roman" panose="02020603050405020304" pitchFamily="18" charset="0"/>
              <a:cs typeface="Times New Roman" panose="02020603050405020304" pitchFamily="18" charset="0"/>
            </a:endParaRPr>
          </a:p>
          <a:p>
            <a:pPr marL="0" indent="0" algn="just">
              <a:buNone/>
            </a:pPr>
            <a:endParaRPr lang="en-US" sz="22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 https://www.tutorialspoint.com/management_information_system/mis_tutorial.pdf</a:t>
            </a:r>
            <a:endParaRPr lang="cs-CZ" sz="1200" dirty="0" smtClean="0"/>
          </a:p>
        </p:txBody>
      </p:sp>
    </p:spTree>
    <p:extLst>
      <p:ext uri="{BB962C8B-B14F-4D97-AF65-F5344CB8AC3E}">
        <p14:creationId xmlns:p14="http://schemas.microsoft.com/office/powerpoint/2010/main" val="42216469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28632" cy="800219"/>
          </a:xfrm>
          <a:prstGeom prst="rect">
            <a:avLst/>
          </a:prstGeom>
        </p:spPr>
        <p:txBody>
          <a:bodyPr wrap="none">
            <a:spAutoFit/>
          </a:bodyPr>
          <a:lstStyle/>
          <a:p>
            <a:pPr lvl="0">
              <a:defRPr/>
            </a:pPr>
            <a:r>
              <a:rPr lang="cs-CZ" sz="2800" b="1" kern="0" dirty="0" err="1" smtClean="0">
                <a:latin typeface="Times New Roman"/>
                <a:ea typeface="+mj-ea"/>
                <a:cs typeface="+mj-cs"/>
              </a:rPr>
              <a:t>Decision</a:t>
            </a:r>
            <a:r>
              <a:rPr lang="cs-CZ" sz="2800" b="1" kern="0" dirty="0" smtClean="0">
                <a:latin typeface="Times New Roman"/>
                <a:ea typeface="+mj-ea"/>
                <a:cs typeface="+mj-cs"/>
              </a:rPr>
              <a:t> </a:t>
            </a:r>
            <a:r>
              <a:rPr lang="cs-CZ" sz="2800" b="1" kern="0" dirty="0" err="1" smtClean="0">
                <a:latin typeface="Times New Roman"/>
                <a:ea typeface="+mj-ea"/>
                <a:cs typeface="+mj-cs"/>
              </a:rPr>
              <a:t>making</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Dynamic</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decision</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making</a:t>
            </a:r>
            <a:r>
              <a:rPr lang="cs-CZ" sz="2400" b="1" dirty="0" smtClean="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Dynamic decision-making (DDM) is synergetic decision-making involving interdependent systems, in an environment that changes over time either due to the previous actions of the decision-maker or due to events that are outside of the control of the decision-maker</a:t>
            </a:r>
            <a:r>
              <a:rPr lang="en-US" sz="2400" dirty="0" smtClean="0">
                <a:latin typeface="Times New Roman" panose="02020603050405020304" pitchFamily="18" charset="0"/>
                <a:cs typeface="Times New Roman" panose="02020603050405020304" pitchFamily="18" charset="0"/>
              </a:rPr>
              <a:t>.</a:t>
            </a:r>
            <a:endParaRPr lang="cs-CZ" sz="2400"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These decision-makings are more complex and real-time.</a:t>
            </a:r>
          </a:p>
          <a:p>
            <a:pPr algn="just"/>
            <a:r>
              <a:rPr lang="en-US" sz="2400" dirty="0">
                <a:latin typeface="Times New Roman" panose="02020603050405020304" pitchFamily="18" charset="0"/>
                <a:cs typeface="Times New Roman" panose="02020603050405020304" pitchFamily="18" charset="0"/>
              </a:rPr>
              <a:t>Dynamic decision-making involves observing how people used their experience to control the system's dynamics and noting down the best decisions taken thereon.</a:t>
            </a:r>
            <a:endParaRPr lang="cs-CZ" sz="2400" dirty="0">
              <a:latin typeface="Times New Roman" panose="02020603050405020304" pitchFamily="18" charset="0"/>
              <a:cs typeface="Times New Roman" panose="02020603050405020304" pitchFamily="18" charset="0"/>
            </a:endParaRPr>
          </a:p>
          <a:p>
            <a:pPr marL="0" indent="0" algn="just">
              <a:buNone/>
            </a:pPr>
            <a:endParaRPr lang="en-US" sz="2200" dirty="0">
              <a:latin typeface="Times New Roman" panose="02020603050405020304" pitchFamily="18" charset="0"/>
              <a:cs typeface="Times New Roman" panose="02020603050405020304" pitchFamily="18" charset="0"/>
            </a:endParaRPr>
          </a:p>
          <a:p>
            <a:pPr marL="0" indent="0" algn="just">
              <a:buNone/>
            </a:pPr>
            <a:endParaRPr lang="en-US" sz="22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 https://www.tutorialspoint.com/management_information_system/mis_tutorial.pdf</a:t>
            </a:r>
            <a:endParaRPr lang="cs-CZ" sz="1200" dirty="0" smtClean="0"/>
          </a:p>
        </p:txBody>
      </p:sp>
    </p:spTree>
    <p:extLst>
      <p:ext uri="{BB962C8B-B14F-4D97-AF65-F5344CB8AC3E}">
        <p14:creationId xmlns:p14="http://schemas.microsoft.com/office/powerpoint/2010/main" val="40203383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28632" cy="800219"/>
          </a:xfrm>
          <a:prstGeom prst="rect">
            <a:avLst/>
          </a:prstGeom>
        </p:spPr>
        <p:txBody>
          <a:bodyPr wrap="none">
            <a:spAutoFit/>
          </a:bodyPr>
          <a:lstStyle/>
          <a:p>
            <a:pPr lvl="0">
              <a:defRPr/>
            </a:pPr>
            <a:r>
              <a:rPr lang="cs-CZ" sz="2800" b="1" kern="0" dirty="0" err="1" smtClean="0">
                <a:latin typeface="Times New Roman"/>
                <a:ea typeface="+mj-ea"/>
                <a:cs typeface="+mj-cs"/>
              </a:rPr>
              <a:t>Decision</a:t>
            </a:r>
            <a:r>
              <a:rPr lang="cs-CZ" sz="2800" b="1" kern="0" dirty="0" smtClean="0">
                <a:latin typeface="Times New Roman"/>
                <a:ea typeface="+mj-ea"/>
                <a:cs typeface="+mj-cs"/>
              </a:rPr>
              <a:t> </a:t>
            </a:r>
            <a:r>
              <a:rPr lang="cs-CZ" sz="2800" b="1" kern="0" dirty="0" err="1" smtClean="0">
                <a:latin typeface="Times New Roman"/>
                <a:ea typeface="+mj-ea"/>
                <a:cs typeface="+mj-cs"/>
              </a:rPr>
              <a:t>making</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93163"/>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smtClean="0">
                <a:latin typeface="Times New Roman" panose="02020603050405020304" pitchFamily="18" charset="0"/>
                <a:cs typeface="Times New Roman" panose="02020603050405020304" pitchFamily="18" charset="0"/>
              </a:rPr>
              <a:t>Sensitivity </a:t>
            </a:r>
            <a:r>
              <a:rPr lang="cs-CZ" sz="2400" b="1" dirty="0" err="1" smtClean="0">
                <a:latin typeface="Times New Roman" panose="02020603050405020304" pitchFamily="18" charset="0"/>
                <a:cs typeface="Times New Roman" panose="02020603050405020304" pitchFamily="18" charset="0"/>
              </a:rPr>
              <a:t>analysis</a:t>
            </a:r>
            <a:r>
              <a:rPr lang="cs-CZ" sz="2400" b="1" dirty="0" smtClean="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Sensitivity analysis is a technique used for distributing the uncertainty in the output of a mathematical model or a system to different sources of uncertainty in its inputs.</a:t>
            </a:r>
          </a:p>
          <a:p>
            <a:pPr algn="just"/>
            <a:r>
              <a:rPr lang="en-US" sz="2400" dirty="0">
                <a:latin typeface="Times New Roman" panose="02020603050405020304" pitchFamily="18" charset="0"/>
                <a:cs typeface="Times New Roman" panose="02020603050405020304" pitchFamily="18" charset="0"/>
              </a:rPr>
              <a:t>From business decision perspective, the sensitivity analysis helps an analyst to identify cost drivers as well as other quantities to make an informed decision. If a particular quantity has no bearing on a decision or prediction, then the conditions relating to quantity could be eliminated, thus simplifying the decision making process.</a:t>
            </a:r>
          </a:p>
          <a:p>
            <a:pPr algn="just"/>
            <a:r>
              <a:rPr lang="en-US" sz="2400" dirty="0">
                <a:latin typeface="Times New Roman" panose="02020603050405020304" pitchFamily="18" charset="0"/>
                <a:cs typeface="Times New Roman" panose="02020603050405020304" pitchFamily="18" charset="0"/>
              </a:rPr>
              <a:t>Sensitivity analysis also helps in some other situations, like:</a:t>
            </a:r>
          </a:p>
          <a:p>
            <a:pPr lvl="1" algn="just"/>
            <a:r>
              <a:rPr lang="en-US" sz="2200" dirty="0" smtClean="0">
                <a:latin typeface="Times New Roman" panose="02020603050405020304" pitchFamily="18" charset="0"/>
                <a:cs typeface="Times New Roman" panose="02020603050405020304" pitchFamily="18" charset="0"/>
              </a:rPr>
              <a:t>Resource </a:t>
            </a:r>
            <a:r>
              <a:rPr lang="en-US" sz="2200" dirty="0">
                <a:latin typeface="Times New Roman" panose="02020603050405020304" pitchFamily="18" charset="0"/>
                <a:cs typeface="Times New Roman" panose="02020603050405020304" pitchFamily="18" charset="0"/>
              </a:rPr>
              <a:t>optimization</a:t>
            </a:r>
          </a:p>
          <a:p>
            <a:pPr lvl="1" algn="just"/>
            <a:r>
              <a:rPr lang="en-US" sz="2200" dirty="0" smtClean="0">
                <a:latin typeface="Times New Roman" panose="02020603050405020304" pitchFamily="18" charset="0"/>
                <a:cs typeface="Times New Roman" panose="02020603050405020304" pitchFamily="18" charset="0"/>
              </a:rPr>
              <a:t>Future </a:t>
            </a:r>
            <a:r>
              <a:rPr lang="en-US" sz="2200" dirty="0">
                <a:latin typeface="Times New Roman" panose="02020603050405020304" pitchFamily="18" charset="0"/>
                <a:cs typeface="Times New Roman" panose="02020603050405020304" pitchFamily="18" charset="0"/>
              </a:rPr>
              <a:t>data collections</a:t>
            </a:r>
          </a:p>
          <a:p>
            <a:pPr lvl="1" algn="just"/>
            <a:r>
              <a:rPr lang="en-US" sz="2200" dirty="0" smtClean="0">
                <a:latin typeface="Times New Roman" panose="02020603050405020304" pitchFamily="18" charset="0"/>
                <a:cs typeface="Times New Roman" panose="02020603050405020304" pitchFamily="18" charset="0"/>
              </a:rPr>
              <a:t>Identifying </a:t>
            </a:r>
            <a:r>
              <a:rPr lang="en-US" sz="2200" dirty="0">
                <a:latin typeface="Times New Roman" panose="02020603050405020304" pitchFamily="18" charset="0"/>
                <a:cs typeface="Times New Roman" panose="02020603050405020304" pitchFamily="18" charset="0"/>
              </a:rPr>
              <a:t>critical assumptions</a:t>
            </a:r>
          </a:p>
          <a:p>
            <a:pPr lvl="1" algn="just"/>
            <a:r>
              <a:rPr lang="en-US" sz="2200" dirty="0" smtClean="0">
                <a:latin typeface="Times New Roman" panose="02020603050405020304" pitchFamily="18" charset="0"/>
                <a:cs typeface="Times New Roman" panose="02020603050405020304" pitchFamily="18" charset="0"/>
              </a:rPr>
              <a:t>To </a:t>
            </a:r>
            <a:r>
              <a:rPr lang="en-US" sz="2200" dirty="0">
                <a:latin typeface="Times New Roman" panose="02020603050405020304" pitchFamily="18" charset="0"/>
                <a:cs typeface="Times New Roman" panose="02020603050405020304" pitchFamily="18" charset="0"/>
              </a:rPr>
              <a:t>optimize the tolerance of manufactured parts</a:t>
            </a:r>
            <a:endParaRPr lang="cs-CZ" sz="2200" dirty="0" smtClean="0">
              <a:latin typeface="Times New Roman" panose="02020603050405020304" pitchFamily="18" charset="0"/>
              <a:cs typeface="Times New Roman" panose="02020603050405020304" pitchFamily="18" charset="0"/>
            </a:endParaRPr>
          </a:p>
          <a:p>
            <a:pPr marL="0" indent="0" algn="just">
              <a:buNone/>
            </a:pPr>
            <a:endParaRPr lang="en-US" sz="2200" dirty="0">
              <a:latin typeface="Times New Roman" panose="02020603050405020304" pitchFamily="18" charset="0"/>
              <a:cs typeface="Times New Roman" panose="02020603050405020304" pitchFamily="18" charset="0"/>
            </a:endParaRPr>
          </a:p>
          <a:p>
            <a:pPr marL="0" indent="0" algn="just">
              <a:buNone/>
            </a:pPr>
            <a:endParaRPr lang="en-US" sz="22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 https://www.tutorialspoint.com/management_information_system/mis_tutorial.pdf</a:t>
            </a:r>
            <a:endParaRPr lang="cs-CZ" sz="1200" dirty="0" smtClean="0"/>
          </a:p>
        </p:txBody>
      </p:sp>
    </p:spTree>
    <p:extLst>
      <p:ext uri="{BB962C8B-B14F-4D97-AF65-F5344CB8AC3E}">
        <p14:creationId xmlns:p14="http://schemas.microsoft.com/office/powerpoint/2010/main" val="4135532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4517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1" i="0" u="none" strike="noStrike" kern="0" cap="none" spc="0" normalizeH="0" baseline="0" dirty="0" smtClean="0">
                <a:ln>
                  <a:noFill/>
                </a:ln>
                <a:effectLst/>
                <a:uLnTx/>
                <a:uFillTx/>
                <a:latin typeface="Times New Roman"/>
                <a:ea typeface="+mj-ea"/>
                <a:cs typeface="+mj-cs"/>
              </a:rPr>
              <a:t>Outline of the lecture</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7" y="1328399"/>
            <a:ext cx="828092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err="1" smtClean="0">
                <a:latin typeface="Times New Roman" panose="02020603050405020304" pitchFamily="18" charset="0"/>
                <a:cs typeface="Times New Roman" panose="02020603050405020304" pitchFamily="18" charset="0"/>
              </a:rPr>
              <a:t>Decision</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making</a:t>
            </a:r>
            <a:endParaRPr lang="cs-CZ" dirty="0" smtClean="0">
              <a:latin typeface="Times New Roman" panose="02020603050405020304" pitchFamily="18" charset="0"/>
              <a:cs typeface="Times New Roman" panose="02020603050405020304" pitchFamily="18" charset="0"/>
            </a:endParaRPr>
          </a:p>
          <a:p>
            <a:r>
              <a:rPr lang="cs-CZ" dirty="0" err="1" smtClean="0">
                <a:latin typeface="Times New Roman" panose="02020603050405020304" pitchFamily="18" charset="0"/>
                <a:cs typeface="Times New Roman" panose="02020603050405020304" pitchFamily="18" charset="0"/>
              </a:rPr>
              <a:t>Managerial</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decision</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making</a:t>
            </a:r>
            <a:endParaRPr lang="cs-CZ" dirty="0" smtClean="0">
              <a:latin typeface="Times New Roman" panose="02020603050405020304" pitchFamily="18" charset="0"/>
              <a:cs typeface="Times New Roman" panose="02020603050405020304" pitchFamily="18" charset="0"/>
            </a:endParaRPr>
          </a:p>
          <a:p>
            <a:endParaRPr lang="cs-CZ" dirty="0" smtClean="0"/>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28632" cy="800219"/>
          </a:xfrm>
          <a:prstGeom prst="rect">
            <a:avLst/>
          </a:prstGeom>
        </p:spPr>
        <p:txBody>
          <a:bodyPr wrap="none">
            <a:spAutoFit/>
          </a:bodyPr>
          <a:lstStyle/>
          <a:p>
            <a:pPr lvl="0">
              <a:defRPr/>
            </a:pPr>
            <a:r>
              <a:rPr lang="cs-CZ" sz="2800" b="1" kern="0" dirty="0" err="1" smtClean="0">
                <a:latin typeface="Times New Roman"/>
                <a:ea typeface="+mj-ea"/>
                <a:cs typeface="+mj-cs"/>
              </a:rPr>
              <a:t>Decision</a:t>
            </a:r>
            <a:r>
              <a:rPr lang="cs-CZ" sz="2800" b="1" kern="0" dirty="0" smtClean="0">
                <a:latin typeface="Times New Roman"/>
                <a:ea typeface="+mj-ea"/>
                <a:cs typeface="+mj-cs"/>
              </a:rPr>
              <a:t> </a:t>
            </a:r>
            <a:r>
              <a:rPr lang="cs-CZ" sz="2800" b="1" kern="0" dirty="0" err="1" smtClean="0">
                <a:latin typeface="Times New Roman"/>
                <a:ea typeface="+mj-ea"/>
                <a:cs typeface="+mj-cs"/>
              </a:rPr>
              <a:t>making</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93163"/>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smtClean="0">
                <a:latin typeface="Times New Roman" panose="02020603050405020304" pitchFamily="18" charset="0"/>
                <a:cs typeface="Times New Roman" panose="02020603050405020304" pitchFamily="18" charset="0"/>
              </a:rPr>
              <a:t>Static and </a:t>
            </a:r>
            <a:r>
              <a:rPr lang="cs-CZ" sz="2400" b="1" dirty="0" err="1" smtClean="0">
                <a:latin typeface="Times New Roman" panose="02020603050405020304" pitchFamily="18" charset="0"/>
                <a:cs typeface="Times New Roman" panose="02020603050405020304" pitchFamily="18" charset="0"/>
              </a:rPr>
              <a:t>dynamic</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models</a:t>
            </a:r>
            <a:r>
              <a:rPr lang="cs-CZ" sz="2400" b="1" dirty="0" smtClean="0">
                <a:latin typeface="Times New Roman" panose="02020603050405020304" pitchFamily="18" charset="0"/>
                <a:cs typeface="Times New Roman" panose="02020603050405020304" pitchFamily="18" charset="0"/>
              </a:rPr>
              <a:t>*</a:t>
            </a:r>
          </a:p>
          <a:p>
            <a:pPr algn="just"/>
            <a:r>
              <a:rPr lang="en-US" sz="2400" b="1" dirty="0">
                <a:latin typeface="Times New Roman" panose="02020603050405020304" pitchFamily="18" charset="0"/>
                <a:cs typeface="Times New Roman" panose="02020603050405020304" pitchFamily="18" charset="0"/>
              </a:rPr>
              <a:t>Static models:</a:t>
            </a:r>
          </a:p>
          <a:p>
            <a:pPr lvl="1" algn="just"/>
            <a:r>
              <a:rPr lang="en-US" sz="2200" dirty="0" smtClean="0">
                <a:latin typeface="Times New Roman" panose="02020603050405020304" pitchFamily="18" charset="0"/>
                <a:cs typeface="Times New Roman" panose="02020603050405020304" pitchFamily="18" charset="0"/>
              </a:rPr>
              <a:t>Show </a:t>
            </a:r>
            <a:r>
              <a:rPr lang="en-US" sz="2200" dirty="0">
                <a:latin typeface="Times New Roman" panose="02020603050405020304" pitchFamily="18" charset="0"/>
                <a:cs typeface="Times New Roman" panose="02020603050405020304" pitchFamily="18" charset="0"/>
              </a:rPr>
              <a:t>the value of various attributes in a balanced system.</a:t>
            </a:r>
          </a:p>
          <a:p>
            <a:pPr lvl="1" algn="just"/>
            <a:r>
              <a:rPr lang="en-US" sz="2200" dirty="0" smtClean="0">
                <a:latin typeface="Times New Roman" panose="02020603050405020304" pitchFamily="18" charset="0"/>
                <a:cs typeface="Times New Roman" panose="02020603050405020304" pitchFamily="18" charset="0"/>
              </a:rPr>
              <a:t>Work </a:t>
            </a:r>
            <a:r>
              <a:rPr lang="en-US" sz="2200" dirty="0">
                <a:latin typeface="Times New Roman" panose="02020603050405020304" pitchFamily="18" charset="0"/>
                <a:cs typeface="Times New Roman" panose="02020603050405020304" pitchFamily="18" charset="0"/>
              </a:rPr>
              <a:t>best in static systems.</a:t>
            </a:r>
          </a:p>
          <a:p>
            <a:pPr lvl="1" algn="just"/>
            <a:r>
              <a:rPr lang="en-US" sz="2200" dirty="0" smtClean="0">
                <a:latin typeface="Times New Roman" panose="02020603050405020304" pitchFamily="18" charset="0"/>
                <a:cs typeface="Times New Roman" panose="02020603050405020304" pitchFamily="18" charset="0"/>
              </a:rPr>
              <a:t>Do </a:t>
            </a:r>
            <a:r>
              <a:rPr lang="en-US" sz="2200" dirty="0">
                <a:latin typeface="Times New Roman" panose="02020603050405020304" pitchFamily="18" charset="0"/>
                <a:cs typeface="Times New Roman" panose="02020603050405020304" pitchFamily="18" charset="0"/>
              </a:rPr>
              <a:t>not take into consideration the time-based variances.</a:t>
            </a:r>
          </a:p>
          <a:p>
            <a:pPr lvl="1" algn="just"/>
            <a:r>
              <a:rPr lang="en-US" sz="2200" dirty="0" smtClean="0">
                <a:latin typeface="Times New Roman" panose="02020603050405020304" pitchFamily="18" charset="0"/>
                <a:cs typeface="Times New Roman" panose="02020603050405020304" pitchFamily="18" charset="0"/>
              </a:rPr>
              <a:t>Do </a:t>
            </a:r>
            <a:r>
              <a:rPr lang="en-US" sz="2200" dirty="0">
                <a:latin typeface="Times New Roman" panose="02020603050405020304" pitchFamily="18" charset="0"/>
                <a:cs typeface="Times New Roman" panose="02020603050405020304" pitchFamily="18" charset="0"/>
              </a:rPr>
              <a:t>not work well in real-time systems however, it may work in a dynamic system being in equilibrium.</a:t>
            </a:r>
          </a:p>
          <a:p>
            <a:pPr lvl="1" algn="just"/>
            <a:r>
              <a:rPr lang="en-US" sz="2200" dirty="0" smtClean="0">
                <a:latin typeface="Times New Roman" panose="02020603050405020304" pitchFamily="18" charset="0"/>
                <a:cs typeface="Times New Roman" panose="02020603050405020304" pitchFamily="18" charset="0"/>
              </a:rPr>
              <a:t>Involve </a:t>
            </a:r>
            <a:r>
              <a:rPr lang="en-US" sz="2200" dirty="0">
                <a:latin typeface="Times New Roman" panose="02020603050405020304" pitchFamily="18" charset="0"/>
                <a:cs typeface="Times New Roman" panose="02020603050405020304" pitchFamily="18" charset="0"/>
              </a:rPr>
              <a:t>less data.</a:t>
            </a:r>
          </a:p>
          <a:p>
            <a:pPr lvl="1" algn="just"/>
            <a:r>
              <a:rPr lang="en-US" sz="2200" dirty="0" smtClean="0">
                <a:latin typeface="Times New Roman" panose="02020603050405020304" pitchFamily="18" charset="0"/>
                <a:cs typeface="Times New Roman" panose="02020603050405020304" pitchFamily="18" charset="0"/>
              </a:rPr>
              <a:t>Are </a:t>
            </a:r>
            <a:r>
              <a:rPr lang="en-US" sz="2200" dirty="0">
                <a:latin typeface="Times New Roman" panose="02020603050405020304" pitchFamily="18" charset="0"/>
                <a:cs typeface="Times New Roman" panose="02020603050405020304" pitchFamily="18" charset="0"/>
              </a:rPr>
              <a:t>easy to analyze.</a:t>
            </a:r>
          </a:p>
          <a:p>
            <a:pPr lvl="1" algn="just"/>
            <a:r>
              <a:rPr lang="en-US" sz="2200" dirty="0" smtClean="0">
                <a:latin typeface="Times New Roman" panose="02020603050405020304" pitchFamily="18" charset="0"/>
                <a:cs typeface="Times New Roman" panose="02020603050405020304" pitchFamily="18" charset="0"/>
              </a:rPr>
              <a:t>Produce </a:t>
            </a:r>
            <a:r>
              <a:rPr lang="en-US" sz="2200" dirty="0">
                <a:latin typeface="Times New Roman" panose="02020603050405020304" pitchFamily="18" charset="0"/>
                <a:cs typeface="Times New Roman" panose="02020603050405020304" pitchFamily="18" charset="0"/>
              </a:rPr>
              <a:t>faster results.</a:t>
            </a:r>
            <a:endParaRPr lang="cs-CZ" sz="2200" dirty="0" smtClean="0">
              <a:latin typeface="Times New Roman" panose="02020603050405020304" pitchFamily="18" charset="0"/>
              <a:cs typeface="Times New Roman" panose="02020603050405020304" pitchFamily="18" charset="0"/>
            </a:endParaRPr>
          </a:p>
          <a:p>
            <a:pPr marL="0" indent="0" algn="just">
              <a:buNone/>
            </a:pPr>
            <a:endParaRPr lang="en-US" sz="2200" dirty="0">
              <a:latin typeface="Times New Roman" panose="02020603050405020304" pitchFamily="18" charset="0"/>
              <a:cs typeface="Times New Roman" panose="02020603050405020304" pitchFamily="18" charset="0"/>
            </a:endParaRPr>
          </a:p>
          <a:p>
            <a:pPr marL="0" indent="0" algn="just">
              <a:buNone/>
            </a:pPr>
            <a:endParaRPr lang="en-US" sz="22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 https://www.tutorialspoint.com/management_information_system/mis_tutorial.pdf</a:t>
            </a:r>
            <a:endParaRPr lang="cs-CZ" sz="1200" dirty="0" smtClean="0"/>
          </a:p>
        </p:txBody>
      </p:sp>
    </p:spTree>
    <p:extLst>
      <p:ext uri="{BB962C8B-B14F-4D97-AF65-F5344CB8AC3E}">
        <p14:creationId xmlns:p14="http://schemas.microsoft.com/office/powerpoint/2010/main" val="33059832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28632" cy="800219"/>
          </a:xfrm>
          <a:prstGeom prst="rect">
            <a:avLst/>
          </a:prstGeom>
        </p:spPr>
        <p:txBody>
          <a:bodyPr wrap="none">
            <a:spAutoFit/>
          </a:bodyPr>
          <a:lstStyle/>
          <a:p>
            <a:pPr lvl="0">
              <a:defRPr/>
            </a:pPr>
            <a:r>
              <a:rPr lang="cs-CZ" sz="2800" b="1" kern="0" dirty="0" err="1" smtClean="0">
                <a:latin typeface="Times New Roman"/>
                <a:ea typeface="+mj-ea"/>
                <a:cs typeface="+mj-cs"/>
              </a:rPr>
              <a:t>Decision</a:t>
            </a:r>
            <a:r>
              <a:rPr lang="cs-CZ" sz="2800" b="1" kern="0" dirty="0" smtClean="0">
                <a:latin typeface="Times New Roman"/>
                <a:ea typeface="+mj-ea"/>
                <a:cs typeface="+mj-cs"/>
              </a:rPr>
              <a:t> </a:t>
            </a:r>
            <a:r>
              <a:rPr lang="cs-CZ" sz="2800" b="1" kern="0" dirty="0" err="1" smtClean="0">
                <a:latin typeface="Times New Roman"/>
                <a:ea typeface="+mj-ea"/>
                <a:cs typeface="+mj-cs"/>
              </a:rPr>
              <a:t>making</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93163"/>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smtClean="0">
                <a:latin typeface="Times New Roman" panose="02020603050405020304" pitchFamily="18" charset="0"/>
                <a:cs typeface="Times New Roman" panose="02020603050405020304" pitchFamily="18" charset="0"/>
              </a:rPr>
              <a:t>Static and </a:t>
            </a:r>
            <a:r>
              <a:rPr lang="cs-CZ" sz="2400" b="1" dirty="0" err="1" smtClean="0">
                <a:latin typeface="Times New Roman" panose="02020603050405020304" pitchFamily="18" charset="0"/>
                <a:cs typeface="Times New Roman" panose="02020603050405020304" pitchFamily="18" charset="0"/>
              </a:rPr>
              <a:t>dynamic</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models</a:t>
            </a:r>
            <a:r>
              <a:rPr lang="cs-CZ" sz="2400" b="1" dirty="0" smtClean="0">
                <a:latin typeface="Times New Roman" panose="02020603050405020304" pitchFamily="18" charset="0"/>
                <a:cs typeface="Times New Roman" panose="02020603050405020304" pitchFamily="18" charset="0"/>
              </a:rPr>
              <a:t>*</a:t>
            </a:r>
          </a:p>
          <a:p>
            <a:pPr algn="just"/>
            <a:r>
              <a:rPr lang="cs-CZ" sz="2400" b="1" dirty="0" err="1" smtClean="0">
                <a:latin typeface="Times New Roman" panose="02020603050405020304" pitchFamily="18" charset="0"/>
                <a:cs typeface="Times New Roman" panose="02020603050405020304" pitchFamily="18" charset="0"/>
              </a:rPr>
              <a:t>Dynamic</a:t>
            </a:r>
            <a:r>
              <a:rPr lang="en-US" sz="2400" b="1" dirty="0" smtClean="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models:</a:t>
            </a:r>
          </a:p>
          <a:p>
            <a:pPr lvl="1" algn="just"/>
            <a:r>
              <a:rPr lang="en-US" sz="2200" dirty="0" smtClean="0">
                <a:latin typeface="Times New Roman" panose="02020603050405020304" pitchFamily="18" charset="0"/>
                <a:cs typeface="Times New Roman" panose="02020603050405020304" pitchFamily="18" charset="0"/>
              </a:rPr>
              <a:t>Consider </a:t>
            </a:r>
            <a:r>
              <a:rPr lang="en-US" sz="2200" dirty="0">
                <a:latin typeface="Times New Roman" panose="02020603050405020304" pitchFamily="18" charset="0"/>
                <a:cs typeface="Times New Roman" panose="02020603050405020304" pitchFamily="18" charset="0"/>
              </a:rPr>
              <a:t>the change in data values over time.</a:t>
            </a:r>
          </a:p>
          <a:p>
            <a:pPr lvl="1" algn="just"/>
            <a:r>
              <a:rPr lang="en-US" sz="2200" dirty="0" smtClean="0">
                <a:latin typeface="Times New Roman" panose="02020603050405020304" pitchFamily="18" charset="0"/>
                <a:cs typeface="Times New Roman" panose="02020603050405020304" pitchFamily="18" charset="0"/>
              </a:rPr>
              <a:t>Consider </a:t>
            </a:r>
            <a:r>
              <a:rPr lang="en-US" sz="2200" dirty="0">
                <a:latin typeface="Times New Roman" panose="02020603050405020304" pitchFamily="18" charset="0"/>
                <a:cs typeface="Times New Roman" panose="02020603050405020304" pitchFamily="18" charset="0"/>
              </a:rPr>
              <a:t>effect of system behavior over time.</a:t>
            </a:r>
          </a:p>
          <a:p>
            <a:pPr lvl="1" algn="just"/>
            <a:r>
              <a:rPr lang="en-US" sz="2200" dirty="0" smtClean="0">
                <a:latin typeface="Times New Roman" panose="02020603050405020304" pitchFamily="18" charset="0"/>
                <a:cs typeface="Times New Roman" panose="02020603050405020304" pitchFamily="18" charset="0"/>
              </a:rPr>
              <a:t>Re-calculate </a:t>
            </a:r>
            <a:r>
              <a:rPr lang="en-US" sz="2200" dirty="0">
                <a:latin typeface="Times New Roman" panose="02020603050405020304" pitchFamily="18" charset="0"/>
                <a:cs typeface="Times New Roman" panose="02020603050405020304" pitchFamily="18" charset="0"/>
              </a:rPr>
              <a:t>equations as time changes.</a:t>
            </a:r>
          </a:p>
          <a:p>
            <a:pPr lvl="1" algn="just"/>
            <a:r>
              <a:rPr lang="en-US" sz="2200" dirty="0" smtClean="0">
                <a:latin typeface="Times New Roman" panose="02020603050405020304" pitchFamily="18" charset="0"/>
                <a:cs typeface="Times New Roman" panose="02020603050405020304" pitchFamily="18" charset="0"/>
              </a:rPr>
              <a:t>Can </a:t>
            </a:r>
            <a:r>
              <a:rPr lang="en-US" sz="2200" dirty="0">
                <a:latin typeface="Times New Roman" panose="02020603050405020304" pitchFamily="18" charset="0"/>
                <a:cs typeface="Times New Roman" panose="02020603050405020304" pitchFamily="18" charset="0"/>
              </a:rPr>
              <a:t>be applied only in dynamic systems.</a:t>
            </a:r>
          </a:p>
          <a:p>
            <a:pPr marL="0" indent="0" algn="just">
              <a:buNone/>
            </a:pPr>
            <a:endParaRPr lang="en-US" sz="22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 https://www.tutorialspoint.com/management_information_system/mis_tutorial.pdf</a:t>
            </a:r>
            <a:endParaRPr lang="cs-CZ" sz="1200" dirty="0" smtClean="0"/>
          </a:p>
        </p:txBody>
      </p:sp>
    </p:spTree>
    <p:extLst>
      <p:ext uri="{BB962C8B-B14F-4D97-AF65-F5344CB8AC3E}">
        <p14:creationId xmlns:p14="http://schemas.microsoft.com/office/powerpoint/2010/main" val="8804028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28632" cy="800219"/>
          </a:xfrm>
          <a:prstGeom prst="rect">
            <a:avLst/>
          </a:prstGeom>
        </p:spPr>
        <p:txBody>
          <a:bodyPr wrap="none">
            <a:spAutoFit/>
          </a:bodyPr>
          <a:lstStyle/>
          <a:p>
            <a:pPr lvl="0">
              <a:defRPr/>
            </a:pPr>
            <a:r>
              <a:rPr lang="cs-CZ" sz="2800" b="1" kern="0" dirty="0" err="1" smtClean="0">
                <a:latin typeface="Times New Roman"/>
                <a:ea typeface="+mj-ea"/>
                <a:cs typeface="+mj-cs"/>
              </a:rPr>
              <a:t>Decision</a:t>
            </a:r>
            <a:r>
              <a:rPr lang="cs-CZ" sz="2800" b="1" kern="0" dirty="0" smtClean="0">
                <a:latin typeface="Times New Roman"/>
                <a:ea typeface="+mj-ea"/>
                <a:cs typeface="+mj-cs"/>
              </a:rPr>
              <a:t> </a:t>
            </a:r>
            <a:r>
              <a:rPr lang="cs-CZ" sz="2800" b="1" kern="0" dirty="0" err="1" smtClean="0">
                <a:latin typeface="Times New Roman"/>
                <a:ea typeface="+mj-ea"/>
                <a:cs typeface="+mj-cs"/>
              </a:rPr>
              <a:t>making</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93163"/>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Simulation</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techniques</a:t>
            </a:r>
            <a:r>
              <a:rPr lang="cs-CZ" sz="2400" b="1" dirty="0" smtClean="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Simulation is a technique that imitates the operation of a real-world process or system over time. Simulation techniques can be used to assist management decision making, where analytical methods are either not available or cannot be applied.</a:t>
            </a:r>
          </a:p>
          <a:p>
            <a:pPr algn="just"/>
            <a:r>
              <a:rPr lang="en-US" sz="2400" dirty="0">
                <a:latin typeface="Times New Roman" panose="02020603050405020304" pitchFamily="18" charset="0"/>
                <a:cs typeface="Times New Roman" panose="02020603050405020304" pitchFamily="18" charset="0"/>
              </a:rPr>
              <a:t>Some of the typical business problem areas where simulation techniques are used are:</a:t>
            </a:r>
          </a:p>
          <a:p>
            <a:pPr lvl="1" algn="just"/>
            <a:r>
              <a:rPr lang="en-US" sz="2200" dirty="0" smtClean="0">
                <a:latin typeface="Times New Roman" panose="02020603050405020304" pitchFamily="18" charset="0"/>
                <a:cs typeface="Times New Roman" panose="02020603050405020304" pitchFamily="18" charset="0"/>
              </a:rPr>
              <a:t>Inventory </a:t>
            </a:r>
            <a:r>
              <a:rPr lang="en-US" sz="2200" dirty="0">
                <a:latin typeface="Times New Roman" panose="02020603050405020304" pitchFamily="18" charset="0"/>
                <a:cs typeface="Times New Roman" panose="02020603050405020304" pitchFamily="18" charset="0"/>
              </a:rPr>
              <a:t>control</a:t>
            </a:r>
          </a:p>
          <a:p>
            <a:pPr lvl="1" algn="just"/>
            <a:r>
              <a:rPr lang="en-US" sz="2200" dirty="0" smtClean="0">
                <a:latin typeface="Times New Roman" panose="02020603050405020304" pitchFamily="18" charset="0"/>
                <a:cs typeface="Times New Roman" panose="02020603050405020304" pitchFamily="18" charset="0"/>
              </a:rPr>
              <a:t>Queuing </a:t>
            </a:r>
            <a:r>
              <a:rPr lang="en-US" sz="2200" dirty="0">
                <a:latin typeface="Times New Roman" panose="02020603050405020304" pitchFamily="18" charset="0"/>
                <a:cs typeface="Times New Roman" panose="02020603050405020304" pitchFamily="18" charset="0"/>
              </a:rPr>
              <a:t>problem</a:t>
            </a:r>
          </a:p>
          <a:p>
            <a:pPr lvl="1" algn="just"/>
            <a:r>
              <a:rPr lang="en-US" sz="2200" dirty="0" smtClean="0">
                <a:latin typeface="Times New Roman" panose="02020603050405020304" pitchFamily="18" charset="0"/>
                <a:cs typeface="Times New Roman" panose="02020603050405020304" pitchFamily="18" charset="0"/>
              </a:rPr>
              <a:t>Production </a:t>
            </a:r>
            <a:r>
              <a:rPr lang="en-US" sz="2200" dirty="0">
                <a:latin typeface="Times New Roman" panose="02020603050405020304" pitchFamily="18" charset="0"/>
                <a:cs typeface="Times New Roman" panose="02020603050405020304" pitchFamily="18" charset="0"/>
              </a:rPr>
              <a:t>planning</a:t>
            </a: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 https://www.tutorialspoint.com/management_information_system/mis_tutorial.pdf</a:t>
            </a:r>
            <a:endParaRPr lang="cs-CZ" sz="1200" dirty="0" smtClean="0"/>
          </a:p>
        </p:txBody>
      </p:sp>
    </p:spTree>
    <p:extLst>
      <p:ext uri="{BB962C8B-B14F-4D97-AF65-F5344CB8AC3E}">
        <p14:creationId xmlns:p14="http://schemas.microsoft.com/office/powerpoint/2010/main" val="16755412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28632" cy="800219"/>
          </a:xfrm>
          <a:prstGeom prst="rect">
            <a:avLst/>
          </a:prstGeom>
        </p:spPr>
        <p:txBody>
          <a:bodyPr wrap="none">
            <a:spAutoFit/>
          </a:bodyPr>
          <a:lstStyle/>
          <a:p>
            <a:pPr lvl="0">
              <a:defRPr/>
            </a:pPr>
            <a:r>
              <a:rPr lang="cs-CZ" sz="2800" b="1" kern="0" dirty="0" err="1" smtClean="0">
                <a:latin typeface="Times New Roman"/>
                <a:ea typeface="+mj-ea"/>
                <a:cs typeface="+mj-cs"/>
              </a:rPr>
              <a:t>Decision</a:t>
            </a:r>
            <a:r>
              <a:rPr lang="cs-CZ" sz="2800" b="1" kern="0" dirty="0" smtClean="0">
                <a:latin typeface="Times New Roman"/>
                <a:ea typeface="+mj-ea"/>
                <a:cs typeface="+mj-cs"/>
              </a:rPr>
              <a:t> </a:t>
            </a:r>
            <a:r>
              <a:rPr lang="cs-CZ" sz="2800" b="1" kern="0" dirty="0" err="1" smtClean="0">
                <a:latin typeface="Times New Roman"/>
                <a:ea typeface="+mj-ea"/>
                <a:cs typeface="+mj-cs"/>
              </a:rPr>
              <a:t>making</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93163"/>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Operation</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research</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techniques</a:t>
            </a:r>
            <a:r>
              <a:rPr lang="cs-CZ" sz="2400" b="1" dirty="0" smtClean="0">
                <a:latin typeface="Times New Roman" panose="02020603050405020304" pitchFamily="18" charset="0"/>
                <a:cs typeface="Times New Roman" panose="02020603050405020304" pitchFamily="18" charset="0"/>
              </a:rPr>
              <a:t>*</a:t>
            </a:r>
          </a:p>
          <a:p>
            <a:pPr algn="just"/>
            <a:r>
              <a:rPr lang="en-US" sz="2400" dirty="0" smtClean="0">
                <a:latin typeface="Times New Roman" panose="02020603050405020304" pitchFamily="18" charset="0"/>
                <a:cs typeface="Times New Roman" panose="02020603050405020304" pitchFamily="18" charset="0"/>
              </a:rPr>
              <a:t>Operational </a:t>
            </a:r>
            <a:r>
              <a:rPr lang="en-US" sz="2400" dirty="0">
                <a:latin typeface="Times New Roman" panose="02020603050405020304" pitchFamily="18" charset="0"/>
                <a:cs typeface="Times New Roman" panose="02020603050405020304" pitchFamily="18" charset="0"/>
              </a:rPr>
              <a:t>Research (OR) includes a wide range of problem-solving techniques involving various advanced analytical models and methods applied. It helps in efficient and improved decision-making.</a:t>
            </a:r>
          </a:p>
          <a:p>
            <a:pPr algn="just"/>
            <a:r>
              <a:rPr lang="en-US" sz="2400" dirty="0">
                <a:latin typeface="Times New Roman" panose="02020603050405020304" pitchFamily="18" charset="0"/>
                <a:cs typeface="Times New Roman" panose="02020603050405020304" pitchFamily="18" charset="0"/>
              </a:rPr>
              <a:t>It encompasses techniques such as simulation, mathematical optimization, queuing theory, stochastic-process models, econometric methods, data envelopment analysis, neural networks, expert systems, decision analysis, and the analytic hierarchy process.</a:t>
            </a:r>
          </a:p>
          <a:p>
            <a:pPr algn="just"/>
            <a:r>
              <a:rPr lang="en-US" sz="2400" dirty="0">
                <a:latin typeface="Times New Roman" panose="02020603050405020304" pitchFamily="18" charset="0"/>
                <a:cs typeface="Times New Roman" panose="02020603050405020304" pitchFamily="18" charset="0"/>
              </a:rPr>
              <a:t>OR techniques describe a system by constructing its mathematical models.</a:t>
            </a:r>
            <a:endParaRPr lang="en-US" sz="22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 https://www.tutorialspoint.com/management_information_system/mis_tutorial.pdf</a:t>
            </a:r>
            <a:endParaRPr lang="cs-CZ" sz="1200" dirty="0" smtClean="0"/>
          </a:p>
        </p:txBody>
      </p:sp>
    </p:spTree>
    <p:extLst>
      <p:ext uri="{BB962C8B-B14F-4D97-AF65-F5344CB8AC3E}">
        <p14:creationId xmlns:p14="http://schemas.microsoft.com/office/powerpoint/2010/main" val="6364209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28632" cy="800219"/>
          </a:xfrm>
          <a:prstGeom prst="rect">
            <a:avLst/>
          </a:prstGeom>
        </p:spPr>
        <p:txBody>
          <a:bodyPr wrap="none">
            <a:spAutoFit/>
          </a:bodyPr>
          <a:lstStyle/>
          <a:p>
            <a:pPr lvl="0">
              <a:defRPr/>
            </a:pPr>
            <a:r>
              <a:rPr lang="cs-CZ" sz="2800" b="1" kern="0" dirty="0" err="1" smtClean="0">
                <a:latin typeface="Times New Roman"/>
                <a:ea typeface="+mj-ea"/>
                <a:cs typeface="+mj-cs"/>
              </a:rPr>
              <a:t>Decision</a:t>
            </a:r>
            <a:r>
              <a:rPr lang="cs-CZ" sz="2800" b="1" kern="0" dirty="0" smtClean="0">
                <a:latin typeface="Times New Roman"/>
                <a:ea typeface="+mj-ea"/>
                <a:cs typeface="+mj-cs"/>
              </a:rPr>
              <a:t> </a:t>
            </a:r>
            <a:r>
              <a:rPr lang="cs-CZ" sz="2800" b="1" kern="0" dirty="0" err="1" smtClean="0">
                <a:latin typeface="Times New Roman"/>
                <a:ea typeface="+mj-ea"/>
                <a:cs typeface="+mj-cs"/>
              </a:rPr>
              <a:t>making</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93163"/>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Heuristic</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programming</a:t>
            </a:r>
            <a:r>
              <a:rPr lang="cs-CZ" sz="2400" b="1" dirty="0" smtClean="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Heuristic programming refers to a branch of artificial intelligence. It consists of programs that are self-learning in nature.</a:t>
            </a:r>
          </a:p>
          <a:p>
            <a:pPr algn="just"/>
            <a:r>
              <a:rPr lang="en-US" sz="2400" dirty="0">
                <a:latin typeface="Times New Roman" panose="02020603050405020304" pitchFamily="18" charset="0"/>
                <a:cs typeface="Times New Roman" panose="02020603050405020304" pitchFamily="18" charset="0"/>
              </a:rPr>
              <a:t>However, these programs are not optimal in nature, as they are experience-based techniques for problem solving.</a:t>
            </a:r>
          </a:p>
          <a:p>
            <a:pPr algn="just"/>
            <a:r>
              <a:rPr lang="en-US" sz="2400" dirty="0">
                <a:latin typeface="Times New Roman" panose="02020603050405020304" pitchFamily="18" charset="0"/>
                <a:cs typeface="Times New Roman" panose="02020603050405020304" pitchFamily="18" charset="0"/>
              </a:rPr>
              <a:t>Most basic heuristic programs would be based on pure 'trial-error' methods.</a:t>
            </a:r>
          </a:p>
          <a:p>
            <a:pPr algn="just"/>
            <a:r>
              <a:rPr lang="en-US" sz="2400" dirty="0">
                <a:latin typeface="Times New Roman" panose="02020603050405020304" pitchFamily="18" charset="0"/>
                <a:cs typeface="Times New Roman" panose="02020603050405020304" pitchFamily="18" charset="0"/>
              </a:rPr>
              <a:t>Heuristics take a 'guess' approach to problem solving, yielding a 'good enough' answer, rather than finding a 'best possible' solution.</a:t>
            </a: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 https://www.tutorialspoint.com/management_information_system/mis_tutorial.pdf</a:t>
            </a:r>
            <a:endParaRPr lang="cs-CZ" sz="1200" dirty="0" smtClean="0"/>
          </a:p>
        </p:txBody>
      </p:sp>
    </p:spTree>
    <p:extLst>
      <p:ext uri="{BB962C8B-B14F-4D97-AF65-F5344CB8AC3E}">
        <p14:creationId xmlns:p14="http://schemas.microsoft.com/office/powerpoint/2010/main" val="9311062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28632" cy="800219"/>
          </a:xfrm>
          <a:prstGeom prst="rect">
            <a:avLst/>
          </a:prstGeom>
        </p:spPr>
        <p:txBody>
          <a:bodyPr wrap="none">
            <a:spAutoFit/>
          </a:bodyPr>
          <a:lstStyle/>
          <a:p>
            <a:pPr lvl="0">
              <a:defRPr/>
            </a:pPr>
            <a:r>
              <a:rPr lang="cs-CZ" sz="2800" b="1" kern="0" dirty="0" err="1" smtClean="0">
                <a:latin typeface="Times New Roman"/>
                <a:ea typeface="+mj-ea"/>
                <a:cs typeface="+mj-cs"/>
              </a:rPr>
              <a:t>Decision</a:t>
            </a:r>
            <a:r>
              <a:rPr lang="cs-CZ" sz="2800" b="1" kern="0" dirty="0" smtClean="0">
                <a:latin typeface="Times New Roman"/>
                <a:ea typeface="+mj-ea"/>
                <a:cs typeface="+mj-cs"/>
              </a:rPr>
              <a:t> </a:t>
            </a:r>
            <a:r>
              <a:rPr lang="cs-CZ" sz="2800" b="1" kern="0" dirty="0" err="1" smtClean="0">
                <a:latin typeface="Times New Roman"/>
                <a:ea typeface="+mj-ea"/>
                <a:cs typeface="+mj-cs"/>
              </a:rPr>
              <a:t>making</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93163"/>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smtClean="0">
                <a:latin typeface="Times New Roman" panose="02020603050405020304" pitchFamily="18" charset="0"/>
                <a:cs typeface="Times New Roman" panose="02020603050405020304" pitchFamily="18" charset="0"/>
              </a:rPr>
              <a:t>Group </a:t>
            </a:r>
            <a:r>
              <a:rPr lang="cs-CZ" sz="2400" b="1" dirty="0" err="1" smtClean="0">
                <a:latin typeface="Times New Roman" panose="02020603050405020304" pitchFamily="18" charset="0"/>
                <a:cs typeface="Times New Roman" panose="02020603050405020304" pitchFamily="18" charset="0"/>
              </a:rPr>
              <a:t>decision</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making</a:t>
            </a:r>
            <a:r>
              <a:rPr lang="cs-CZ" sz="2400" b="1" dirty="0" smtClean="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In group decision-making, various individuals in a group take part in collaborative decision-making.</a:t>
            </a:r>
          </a:p>
          <a:p>
            <a:pPr algn="just"/>
            <a:r>
              <a:rPr lang="en-US" sz="2400" dirty="0" smtClean="0">
                <a:latin typeface="Times New Roman" panose="02020603050405020304" pitchFamily="18" charset="0"/>
                <a:cs typeface="Times New Roman" panose="02020603050405020304" pitchFamily="18" charset="0"/>
              </a:rPr>
              <a:t>Group </a:t>
            </a:r>
            <a:r>
              <a:rPr lang="en-US" sz="2400" dirty="0">
                <a:latin typeface="Times New Roman" panose="02020603050405020304" pitchFamily="18" charset="0"/>
                <a:cs typeface="Times New Roman" panose="02020603050405020304" pitchFamily="18" charset="0"/>
              </a:rPr>
              <a:t>Decision Support System (GDSS) is a decision support system that provides support in decision making by a group of people. It facilitates the free flow and exchange of ideas and information among the group members. Decisions are made with a higher degree of consensus and agreement resulting in a dramatically higher likelihood of implementation.</a:t>
            </a:r>
            <a:endParaRPr lang="cs-CZ" sz="24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 https://www.tutorialspoint.com/management_information_system/mis_tutorial.pdf</a:t>
            </a:r>
            <a:endParaRPr lang="cs-CZ" sz="1200" dirty="0" smtClean="0"/>
          </a:p>
        </p:txBody>
      </p:sp>
    </p:spTree>
    <p:extLst>
      <p:ext uri="{BB962C8B-B14F-4D97-AF65-F5344CB8AC3E}">
        <p14:creationId xmlns:p14="http://schemas.microsoft.com/office/powerpoint/2010/main" val="29981890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28632" cy="800219"/>
          </a:xfrm>
          <a:prstGeom prst="rect">
            <a:avLst/>
          </a:prstGeom>
        </p:spPr>
        <p:txBody>
          <a:bodyPr wrap="none">
            <a:spAutoFit/>
          </a:bodyPr>
          <a:lstStyle/>
          <a:p>
            <a:pPr lvl="0">
              <a:defRPr/>
            </a:pPr>
            <a:r>
              <a:rPr lang="cs-CZ" sz="2800" b="1" kern="0" dirty="0" err="1" smtClean="0">
                <a:latin typeface="Times New Roman"/>
                <a:ea typeface="+mj-ea"/>
                <a:cs typeface="+mj-cs"/>
              </a:rPr>
              <a:t>Decision</a:t>
            </a:r>
            <a:r>
              <a:rPr lang="cs-CZ" sz="2800" b="1" kern="0" dirty="0" smtClean="0">
                <a:latin typeface="Times New Roman"/>
                <a:ea typeface="+mj-ea"/>
                <a:cs typeface="+mj-cs"/>
              </a:rPr>
              <a:t> </a:t>
            </a:r>
            <a:r>
              <a:rPr lang="cs-CZ" sz="2800" b="1" kern="0" dirty="0" err="1" smtClean="0">
                <a:latin typeface="Times New Roman"/>
                <a:ea typeface="+mj-ea"/>
                <a:cs typeface="+mj-cs"/>
              </a:rPr>
              <a:t>making</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93163"/>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smtClean="0">
                <a:latin typeface="Times New Roman" panose="02020603050405020304" pitchFamily="18" charset="0"/>
                <a:cs typeface="Times New Roman" panose="02020603050405020304" pitchFamily="18" charset="0"/>
              </a:rPr>
              <a:t>Group </a:t>
            </a:r>
            <a:r>
              <a:rPr lang="cs-CZ" sz="2400" b="1" dirty="0" err="1" smtClean="0">
                <a:latin typeface="Times New Roman" panose="02020603050405020304" pitchFamily="18" charset="0"/>
                <a:cs typeface="Times New Roman" panose="02020603050405020304" pitchFamily="18" charset="0"/>
              </a:rPr>
              <a:t>decision</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making</a:t>
            </a:r>
            <a:r>
              <a:rPr lang="cs-CZ" sz="2400" b="1" dirty="0" smtClean="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Following are the available types of computer based GDSSs:</a:t>
            </a:r>
          </a:p>
          <a:p>
            <a:pPr lvl="1" algn="just"/>
            <a:r>
              <a:rPr lang="en-US" sz="2200" b="1" dirty="0" smtClean="0">
                <a:latin typeface="Times New Roman" panose="02020603050405020304" pitchFamily="18" charset="0"/>
                <a:cs typeface="Times New Roman" panose="02020603050405020304" pitchFamily="18" charset="0"/>
              </a:rPr>
              <a:t>Decision Network</a:t>
            </a:r>
            <a:r>
              <a:rPr lang="cs-CZ" sz="2200" b="1"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This type helps the participants to communicate with each other through a network or through a central database. Application software may use commonly shared models to provide support.</a:t>
            </a:r>
          </a:p>
          <a:p>
            <a:pPr lvl="1" algn="just"/>
            <a:r>
              <a:rPr lang="en-US" sz="2200" b="1" dirty="0" smtClean="0">
                <a:latin typeface="Times New Roman" panose="02020603050405020304" pitchFamily="18" charset="0"/>
                <a:cs typeface="Times New Roman" panose="02020603050405020304" pitchFamily="18" charset="0"/>
              </a:rPr>
              <a:t>Decision Room</a:t>
            </a:r>
            <a:r>
              <a:rPr lang="cs-CZ" sz="2200" b="1"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Participants are located at one place, i.e. the decision room. The purpose of this is to enhance participant's interactions and decision-making within a fixed period of time using a facilitator.</a:t>
            </a:r>
          </a:p>
          <a:p>
            <a:pPr lvl="1" algn="just"/>
            <a:r>
              <a:rPr lang="en-US" sz="2200" b="1" dirty="0" smtClean="0">
                <a:latin typeface="Times New Roman" panose="02020603050405020304" pitchFamily="18" charset="0"/>
                <a:cs typeface="Times New Roman" panose="02020603050405020304" pitchFamily="18" charset="0"/>
              </a:rPr>
              <a:t>Teleconferencing</a:t>
            </a:r>
            <a:r>
              <a:rPr lang="cs-CZ" sz="2200" b="1" smtClean="0">
                <a:latin typeface="Times New Roman" panose="02020603050405020304" pitchFamily="18" charset="0"/>
                <a:cs typeface="Times New Roman" panose="02020603050405020304" pitchFamily="18" charset="0"/>
              </a:rPr>
              <a:t> -</a:t>
            </a:r>
            <a:r>
              <a:rPr lang="en-US" sz="220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Groups are composed of members or sub groups that are geographically dispersed; teleconferencing provides interactive connection between two or more decision rooms. This interaction will involve transmission of computerized and audio visual information.</a:t>
            </a:r>
            <a:endParaRPr lang="cs-CZ" sz="22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 https://www.tutorialspoint.com/management_information_system/mis_tutorial.pdf</a:t>
            </a:r>
            <a:endParaRPr lang="cs-CZ" sz="1200" dirty="0" smtClean="0"/>
          </a:p>
        </p:txBody>
      </p:sp>
    </p:spTree>
    <p:extLst>
      <p:ext uri="{BB962C8B-B14F-4D97-AF65-F5344CB8AC3E}">
        <p14:creationId xmlns:p14="http://schemas.microsoft.com/office/powerpoint/2010/main" val="17632723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7" name="Zástupný symbol pro obsah 2"/>
          <p:cNvSpPr txBox="1">
            <a:spLocks/>
          </p:cNvSpPr>
          <p:nvPr/>
        </p:nvSpPr>
        <p:spPr>
          <a:xfrm>
            <a:off x="414992" y="1070884"/>
            <a:ext cx="10055939" cy="12571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600"/>
              </a:spcBef>
            </a:pPr>
            <a:r>
              <a:rPr lang="cs-CZ" sz="2400" dirty="0">
                <a:latin typeface="Times New Roman" panose="02020603050405020304" pitchFamily="18" charset="0"/>
                <a:cs typeface="Times New Roman" panose="02020603050405020304" pitchFamily="18" charset="0"/>
              </a:rPr>
              <a:t>LAUDON, K.C. and J.P LAUDON, 2015. </a:t>
            </a:r>
            <a:r>
              <a:rPr lang="en-US" sz="2400" i="1" dirty="0">
                <a:latin typeface="Times New Roman" panose="02020603050405020304" pitchFamily="18" charset="0"/>
                <a:cs typeface="Times New Roman" panose="02020603050405020304" pitchFamily="18" charset="0"/>
              </a:rPr>
              <a:t>Management Information Systems: Managing the Digital Firm (14th Edition)</a:t>
            </a:r>
            <a:r>
              <a:rPr lang="cs-CZ" sz="2400" dirty="0">
                <a:latin typeface="Times New Roman" panose="02020603050405020304" pitchFamily="18" charset="0"/>
                <a:cs typeface="Times New Roman" panose="02020603050405020304" pitchFamily="18" charset="0"/>
              </a:rPr>
              <a:t>. </a:t>
            </a:r>
            <a:r>
              <a:rPr lang="cs-CZ" sz="2400" dirty="0" smtClean="0">
                <a:latin typeface="Times New Roman" panose="02020603050405020304" pitchFamily="18" charset="0"/>
                <a:cs typeface="Times New Roman" panose="02020603050405020304" pitchFamily="18" charset="0"/>
              </a:rPr>
              <a:t>New York: </a:t>
            </a:r>
            <a:r>
              <a:rPr lang="cs-CZ" sz="2400" dirty="0" err="1">
                <a:latin typeface="Times New Roman" panose="02020603050405020304" pitchFamily="18" charset="0"/>
                <a:cs typeface="Times New Roman" panose="02020603050405020304" pitchFamily="18" charset="0"/>
              </a:rPr>
              <a:t>Pearson</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Publishing</a:t>
            </a:r>
            <a:r>
              <a:rPr lang="cs-CZ" sz="2400" dirty="0">
                <a:latin typeface="Times New Roman" panose="02020603050405020304" pitchFamily="18" charset="0"/>
                <a:cs typeface="Times New Roman" panose="02020603050405020304" pitchFamily="18" charset="0"/>
              </a:rPr>
              <a:t>. ISBN 978-0133898163</a:t>
            </a:r>
            <a:r>
              <a:rPr lang="cs-CZ" sz="2400" dirty="0" smtClean="0">
                <a:latin typeface="Times New Roman" panose="02020603050405020304" pitchFamily="18" charset="0"/>
                <a:cs typeface="Times New Roman" panose="02020603050405020304" pitchFamily="18" charset="0"/>
              </a:rPr>
              <a:t>.</a:t>
            </a:r>
          </a:p>
          <a:p>
            <a:pPr>
              <a:spcBef>
                <a:spcPts val="600"/>
              </a:spcBef>
            </a:pPr>
            <a:r>
              <a:rPr lang="cs-CZ" sz="2400" dirty="0">
                <a:latin typeface="Times New Roman" panose="02020603050405020304" pitchFamily="18" charset="0"/>
                <a:cs typeface="Times New Roman" panose="02020603050405020304" pitchFamily="18" charset="0"/>
                <a:hlinkClick r:id="rId3"/>
              </a:rPr>
              <a:t>https://</a:t>
            </a:r>
            <a:r>
              <a:rPr lang="cs-CZ" sz="2400" dirty="0" smtClean="0">
                <a:latin typeface="Times New Roman" panose="02020603050405020304" pitchFamily="18" charset="0"/>
                <a:cs typeface="Times New Roman" panose="02020603050405020304" pitchFamily="18" charset="0"/>
                <a:hlinkClick r:id="rId3"/>
              </a:rPr>
              <a:t>www.skillsyouneed.com/ips/decision-making.html</a:t>
            </a:r>
            <a:endParaRPr lang="cs-CZ" sz="2400" dirty="0" smtClean="0">
              <a:latin typeface="Times New Roman" panose="02020603050405020304" pitchFamily="18" charset="0"/>
              <a:cs typeface="Times New Roman" panose="02020603050405020304" pitchFamily="18" charset="0"/>
            </a:endParaRPr>
          </a:p>
          <a:p>
            <a:pPr>
              <a:spcBef>
                <a:spcPts val="600"/>
              </a:spcBef>
            </a:pPr>
            <a:r>
              <a:rPr lang="cs-CZ" sz="2400" dirty="0">
                <a:latin typeface="Times New Roman" panose="02020603050405020304" pitchFamily="18" charset="0"/>
                <a:cs typeface="Times New Roman" panose="02020603050405020304" pitchFamily="18" charset="0"/>
                <a:hlinkClick r:id="rId4"/>
              </a:rPr>
              <a:t>http://</a:t>
            </a:r>
            <a:r>
              <a:rPr lang="cs-CZ" sz="2400" dirty="0" smtClean="0">
                <a:latin typeface="Times New Roman" panose="02020603050405020304" pitchFamily="18" charset="0"/>
                <a:cs typeface="Times New Roman" panose="02020603050405020304" pitchFamily="18" charset="0"/>
                <a:hlinkClick r:id="rId4"/>
              </a:rPr>
              <a:t>www.list-rooster.com/2016/04/top-10-best-decision-makingsupport-software.html</a:t>
            </a:r>
            <a:endParaRPr lang="cs-CZ" sz="2400" dirty="0" smtClean="0">
              <a:latin typeface="Times New Roman" panose="02020603050405020304" pitchFamily="18" charset="0"/>
              <a:cs typeface="Times New Roman" panose="02020603050405020304" pitchFamily="18" charset="0"/>
            </a:endParaRPr>
          </a:p>
          <a:p>
            <a:pPr>
              <a:spcBef>
                <a:spcPts val="600"/>
              </a:spcBef>
            </a:pPr>
            <a:r>
              <a:rPr lang="cs-CZ" sz="2400" dirty="0">
                <a:latin typeface="Times New Roman" panose="02020603050405020304" pitchFamily="18" charset="0"/>
                <a:cs typeface="Times New Roman" panose="02020603050405020304" pitchFamily="18" charset="0"/>
                <a:hlinkClick r:id="rId5"/>
              </a:rPr>
              <a:t>https://</a:t>
            </a:r>
            <a:r>
              <a:rPr lang="cs-CZ" sz="2400" dirty="0" smtClean="0">
                <a:latin typeface="Times New Roman" panose="02020603050405020304" pitchFamily="18" charset="0"/>
                <a:cs typeface="Times New Roman" panose="02020603050405020304" pitchFamily="18" charset="0"/>
                <a:hlinkClick r:id="rId5"/>
              </a:rPr>
              <a:t>www.tutorialspoint.com/management_concepts/decision_making_process.htm</a:t>
            </a:r>
            <a:endParaRPr lang="cs-CZ" sz="2400" dirty="0" smtClean="0">
              <a:latin typeface="Times New Roman" panose="02020603050405020304" pitchFamily="18" charset="0"/>
              <a:cs typeface="Times New Roman" panose="02020603050405020304" pitchFamily="18" charset="0"/>
            </a:endParaRPr>
          </a:p>
          <a:p>
            <a:pPr>
              <a:spcBef>
                <a:spcPts val="600"/>
              </a:spcBef>
            </a:pPr>
            <a:r>
              <a:rPr lang="cs-CZ" sz="2400" dirty="0">
                <a:latin typeface="Times New Roman" panose="02020603050405020304" pitchFamily="18" charset="0"/>
                <a:cs typeface="Times New Roman" panose="02020603050405020304" pitchFamily="18" charset="0"/>
                <a:hlinkClick r:id="rId6"/>
              </a:rPr>
              <a:t>https://</a:t>
            </a:r>
            <a:r>
              <a:rPr lang="cs-CZ" sz="2400" dirty="0" smtClean="0">
                <a:latin typeface="Times New Roman" panose="02020603050405020304" pitchFamily="18" charset="0"/>
                <a:cs typeface="Times New Roman" panose="02020603050405020304" pitchFamily="18" charset="0"/>
                <a:hlinkClick r:id="rId6"/>
              </a:rPr>
              <a:t>www.slideshare.net/Aima.Masood/management-presentation</a:t>
            </a:r>
            <a:endParaRPr lang="cs-CZ" sz="2400" dirty="0" smtClean="0">
              <a:latin typeface="Times New Roman" panose="02020603050405020304" pitchFamily="18" charset="0"/>
              <a:cs typeface="Times New Roman" panose="02020603050405020304" pitchFamily="18" charset="0"/>
            </a:endParaRPr>
          </a:p>
          <a:p>
            <a:pPr>
              <a:spcBef>
                <a:spcPts val="600"/>
              </a:spcBef>
            </a:pPr>
            <a:r>
              <a:rPr lang="cs-CZ" sz="2400" dirty="0">
                <a:latin typeface="Times New Roman" panose="02020603050405020304" pitchFamily="18" charset="0"/>
                <a:cs typeface="Times New Roman" panose="02020603050405020304" pitchFamily="18" charset="0"/>
                <a:hlinkClick r:id="rId7"/>
              </a:rPr>
              <a:t>https://</a:t>
            </a:r>
            <a:r>
              <a:rPr lang="cs-CZ" sz="2400" dirty="0" smtClean="0">
                <a:latin typeface="Times New Roman" panose="02020603050405020304" pitchFamily="18" charset="0"/>
                <a:cs typeface="Times New Roman" panose="02020603050405020304" pitchFamily="18" charset="0"/>
                <a:hlinkClick r:id="rId7"/>
              </a:rPr>
              <a:t>www.cliffsnotes.com/study-guides/principles-of-management/decision-making-and-problem-solving/the-decisionmaking-process</a:t>
            </a:r>
            <a:endParaRPr lang="cs-CZ" sz="2400" dirty="0" smtClean="0">
              <a:latin typeface="Times New Roman" panose="02020603050405020304" pitchFamily="18" charset="0"/>
              <a:cs typeface="Times New Roman" panose="02020603050405020304" pitchFamily="18" charset="0"/>
            </a:endParaRPr>
          </a:p>
          <a:p>
            <a:pPr>
              <a:spcBef>
                <a:spcPts val="600"/>
              </a:spcBef>
            </a:pPr>
            <a:r>
              <a:rPr lang="cs-CZ" sz="2400" dirty="0">
                <a:latin typeface="Times New Roman" panose="02020603050405020304" pitchFamily="18" charset="0"/>
                <a:cs typeface="Times New Roman" panose="02020603050405020304" pitchFamily="18" charset="0"/>
                <a:hlinkClick r:id="rId8"/>
              </a:rPr>
              <a:t>http://www.goodgovernance.org.au/decision-making/the-process</a:t>
            </a:r>
            <a:r>
              <a:rPr lang="cs-CZ" sz="2400" dirty="0" smtClean="0">
                <a:latin typeface="Times New Roman" panose="02020603050405020304" pitchFamily="18" charset="0"/>
                <a:cs typeface="Times New Roman" panose="02020603050405020304" pitchFamily="18" charset="0"/>
                <a:hlinkClick r:id="rId8"/>
              </a:rPr>
              <a:t>/</a:t>
            </a:r>
            <a:endParaRPr lang="cs-CZ" sz="2400" dirty="0" smtClean="0">
              <a:latin typeface="Times New Roman" panose="02020603050405020304" pitchFamily="18" charset="0"/>
              <a:cs typeface="Times New Roman" panose="02020603050405020304" pitchFamily="18" charset="0"/>
            </a:endParaRPr>
          </a:p>
          <a:p>
            <a:pPr>
              <a:spcBef>
                <a:spcPts val="600"/>
              </a:spcBef>
            </a:pPr>
            <a:r>
              <a:rPr lang="cs-CZ" sz="2400" dirty="0">
                <a:latin typeface="Times New Roman" panose="02020603050405020304" pitchFamily="18" charset="0"/>
                <a:cs typeface="Times New Roman" panose="02020603050405020304" pitchFamily="18" charset="0"/>
                <a:hlinkClick r:id="rId9"/>
              </a:rPr>
              <a:t>http://www.capterra.com/decision-support-software</a:t>
            </a:r>
            <a:r>
              <a:rPr lang="cs-CZ" sz="2400" dirty="0" smtClean="0">
                <a:latin typeface="Times New Roman" panose="02020603050405020304" pitchFamily="18" charset="0"/>
                <a:cs typeface="Times New Roman" panose="02020603050405020304" pitchFamily="18" charset="0"/>
                <a:hlinkClick r:id="rId9"/>
              </a:rPr>
              <a:t>/</a:t>
            </a:r>
            <a:endParaRPr lang="en-GB" sz="2400" dirty="0" smtClean="0">
              <a:latin typeface="Times New Roman" panose="02020603050405020304" pitchFamily="18" charset="0"/>
              <a:cs typeface="Times New Roman" panose="02020603050405020304" pitchFamily="18" charset="0"/>
            </a:endParaRPr>
          </a:p>
          <a:p>
            <a:endParaRPr lang="en-GB" sz="2400" dirty="0" smtClean="0">
              <a:latin typeface="Times New Roman" panose="02020603050405020304" pitchFamily="18" charset="0"/>
              <a:cs typeface="Times New Roman" panose="02020603050405020304" pitchFamily="18" charset="0"/>
            </a:endParaRPr>
          </a:p>
          <a:p>
            <a:endParaRPr lang="cs-CZ" sz="2400" dirty="0" smtClean="0">
              <a:latin typeface="Times New Roman" panose="02020603050405020304" pitchFamily="18" charset="0"/>
              <a:cs typeface="Times New Roman" panose="02020603050405020304" pitchFamily="18" charset="0"/>
            </a:endParaRPr>
          </a:p>
          <a:p>
            <a:endParaRPr lang="cs-CZ" sz="2400" dirty="0" smtClean="0">
              <a:latin typeface="Times New Roman" panose="02020603050405020304" pitchFamily="18" charset="0"/>
              <a:cs typeface="Times New Roman" panose="02020603050405020304" pitchFamily="18" charset="0"/>
            </a:endParaRPr>
          </a:p>
          <a:p>
            <a:pPr lvl="1" algn="just"/>
            <a:endParaRPr lang="cs-CZ" sz="2000" dirty="0">
              <a:latin typeface="Times New Roman" panose="02020603050405020304" pitchFamily="18" charset="0"/>
              <a:cs typeface="Times New Roman" panose="02020603050405020304" pitchFamily="18" charset="0"/>
            </a:endParaRPr>
          </a:p>
        </p:txBody>
      </p:sp>
      <p:sp>
        <p:nvSpPr>
          <p:cNvPr id="5" name="Obdélník 4"/>
          <p:cNvSpPr/>
          <p:nvPr/>
        </p:nvSpPr>
        <p:spPr>
          <a:xfrm>
            <a:off x="251520" y="449337"/>
            <a:ext cx="6675225" cy="523220"/>
          </a:xfrm>
          <a:prstGeom prst="rect">
            <a:avLst/>
          </a:prstGeom>
        </p:spPr>
        <p:txBody>
          <a:bodyPr wrap="none">
            <a:spAutoFit/>
          </a:bodyPr>
          <a:lstStyle/>
          <a:p>
            <a:pPr lvl="0">
              <a:defRPr/>
            </a:pPr>
            <a:r>
              <a:rPr lang="cs-CZ" sz="2800" b="1" kern="0" dirty="0" err="1" smtClean="0">
                <a:latin typeface="Times New Roman"/>
                <a:ea typeface="+mj-ea"/>
                <a:cs typeface="+mj-cs"/>
              </a:rPr>
              <a:t>Compulsory</a:t>
            </a:r>
            <a:r>
              <a:rPr lang="cs-CZ" sz="2800" b="1" kern="0" dirty="0" smtClean="0">
                <a:latin typeface="Times New Roman"/>
                <a:ea typeface="+mj-ea"/>
                <a:cs typeface="+mj-cs"/>
              </a:rPr>
              <a:t> and </a:t>
            </a:r>
            <a:r>
              <a:rPr lang="cs-CZ" sz="2800" b="1" kern="0" dirty="0" err="1" smtClean="0">
                <a:latin typeface="Times New Roman"/>
                <a:ea typeface="+mj-ea"/>
                <a:cs typeface="+mj-cs"/>
              </a:rPr>
              <a:t>recommended</a:t>
            </a:r>
            <a:r>
              <a:rPr lang="cs-CZ" sz="2800" b="1" kern="0" dirty="0" smtClean="0">
                <a:latin typeface="Times New Roman"/>
                <a:ea typeface="+mj-ea"/>
                <a:cs typeface="+mj-cs"/>
              </a:rPr>
              <a:t> </a:t>
            </a:r>
            <a:r>
              <a:rPr lang="cs-CZ" sz="2800" b="1" kern="0" dirty="0" err="1" smtClean="0">
                <a:latin typeface="Times New Roman"/>
                <a:ea typeface="+mj-ea"/>
                <a:cs typeface="+mj-cs"/>
              </a:rPr>
              <a:t>references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1372053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908168" cy="800219"/>
          </a:xfrm>
          <a:prstGeom prst="rect">
            <a:avLst/>
          </a:prstGeom>
        </p:spPr>
        <p:txBody>
          <a:bodyPr wrap="none">
            <a:spAutoFit/>
          </a:bodyPr>
          <a:lstStyle/>
          <a:p>
            <a:pPr lvl="0">
              <a:defRPr/>
            </a:pPr>
            <a:r>
              <a:rPr lang="cs-CZ" sz="2800" b="1" kern="0" dirty="0" err="1" smtClean="0">
                <a:latin typeface="Times New Roman"/>
                <a:ea typeface="+mj-ea"/>
                <a:cs typeface="+mj-cs"/>
              </a:rPr>
              <a:t>Decision</a:t>
            </a:r>
            <a:r>
              <a:rPr lang="cs-CZ" sz="2800" b="1" kern="0" dirty="0" smtClean="0">
                <a:latin typeface="Times New Roman"/>
                <a:ea typeface="+mj-ea"/>
                <a:cs typeface="+mj-cs"/>
              </a:rPr>
              <a:t> </a:t>
            </a:r>
            <a:r>
              <a:rPr lang="cs-CZ" sz="2800" b="1" kern="0" dirty="0" err="1" smtClean="0">
                <a:latin typeface="Times New Roman"/>
                <a:ea typeface="+mj-ea"/>
                <a:cs typeface="+mj-cs"/>
              </a:rPr>
              <a:t>making</a:t>
            </a:r>
            <a:r>
              <a:rPr lang="cs-CZ" sz="2800" b="1" kern="0" dirty="0" smtClean="0">
                <a:latin typeface="Times New Roman"/>
                <a:ea typeface="+mj-ea"/>
                <a:cs typeface="+mj-cs"/>
              </a:rPr>
              <a:t>*</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Decision</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making</a:t>
            </a:r>
            <a:endParaRPr lang="cs-CZ" sz="2400" b="1" dirty="0">
              <a:latin typeface="Times New Roman" panose="02020603050405020304" pitchFamily="18" charset="0"/>
              <a:cs typeface="Times New Roman" panose="02020603050405020304" pitchFamily="18" charset="0"/>
            </a:endParaRPr>
          </a:p>
          <a:p>
            <a:pPr marL="361950" lvl="1" indent="-274638" algn="just"/>
            <a:r>
              <a:rPr lang="en-US" sz="2200" dirty="0">
                <a:latin typeface="Times New Roman" panose="02020603050405020304" pitchFamily="18" charset="0"/>
                <a:cs typeface="Times New Roman" panose="02020603050405020304" pitchFamily="18" charset="0"/>
              </a:rPr>
              <a:t>The thought process of selecting a logical choice from the available </a:t>
            </a:r>
            <a:r>
              <a:rPr lang="en-US" sz="2200" dirty="0" smtClean="0">
                <a:latin typeface="Times New Roman" panose="02020603050405020304" pitchFamily="18" charset="0"/>
                <a:cs typeface="Times New Roman" panose="02020603050405020304" pitchFamily="18" charset="0"/>
              </a:rPr>
              <a:t>options.</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When </a:t>
            </a:r>
            <a:r>
              <a:rPr lang="en-US" sz="2200" dirty="0">
                <a:latin typeface="Times New Roman" panose="02020603050405020304" pitchFamily="18" charset="0"/>
                <a:cs typeface="Times New Roman" panose="02020603050405020304" pitchFamily="18" charset="0"/>
              </a:rPr>
              <a:t>trying to make a good decision, a person must weight the positives and negatives of each option, and consider all the alternatives. For effective decision making, a person must be able to forecast the outcome of each option as well, and based on all these items, determine which option is the best for that particular situation</a:t>
            </a:r>
            <a:r>
              <a:rPr lang="en-US" sz="2200" dirty="0" smtClean="0">
                <a:latin typeface="Times New Roman" panose="02020603050405020304" pitchFamily="18" charset="0"/>
                <a:cs typeface="Times New Roman" panose="02020603050405020304" pitchFamily="18" charset="0"/>
              </a:rPr>
              <a:t>.</a:t>
            </a:r>
            <a:endParaRPr lang="cs-CZ" sz="2200" dirty="0" smtClean="0">
              <a:latin typeface="Times New Roman" panose="02020603050405020304" pitchFamily="18" charset="0"/>
              <a:cs typeface="Times New Roman" panose="02020603050405020304" pitchFamily="18" charset="0"/>
            </a:endParaRPr>
          </a:p>
          <a:p>
            <a:pPr marL="361950" lvl="1" indent="-274638" algn="just"/>
            <a:r>
              <a:rPr lang="en-US" sz="2200" dirty="0">
                <a:latin typeface="Times New Roman" panose="02020603050405020304" pitchFamily="18" charset="0"/>
                <a:cs typeface="Times New Roman" panose="02020603050405020304" pitchFamily="18" charset="0"/>
              </a:rPr>
              <a:t>Decision-making is an essential aspect of modern management. It is a primary function of management. A manager's major job is sound/rational decision-making. He takes hundreds of decisions consciously and subconsciously. Decision-making is the key part of manager's activities. Decisions are important as they determine both managerial and organizational actions. A decision may be defined as "a course of action which is consciously chosen from among a set of alternatives to achieve a desired result." It represents a well-balanced judgment and a commitment to action</a:t>
            </a:r>
            <a:r>
              <a:rPr lang="en-US" sz="2200" dirty="0" smtClean="0">
                <a:latin typeface="Times New Roman" panose="02020603050405020304" pitchFamily="18" charset="0"/>
                <a:cs typeface="Times New Roman" panose="02020603050405020304" pitchFamily="18" charset="0"/>
              </a:rPr>
              <a:t>.</a:t>
            </a:r>
            <a:r>
              <a:rPr lang="cs-CZ"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461665"/>
          </a:xfrm>
          <a:prstGeom prst="rect">
            <a:avLst/>
          </a:prstGeom>
          <a:noFill/>
        </p:spPr>
        <p:txBody>
          <a:bodyPr wrap="square" rtlCol="0">
            <a:spAutoFit/>
          </a:bodyPr>
          <a:lstStyle/>
          <a:p>
            <a:r>
              <a:rPr lang="cs-CZ" sz="1200" dirty="0"/>
              <a:t>*http://www.businessdictionary.com/definition/decision-making.html</a:t>
            </a:r>
            <a:endParaRPr lang="cs-CZ" sz="1200" dirty="0" smtClean="0"/>
          </a:p>
          <a:p>
            <a:r>
              <a:rPr lang="cs-CZ" sz="1200" dirty="0"/>
              <a:t>**http://kalyan-city.blogspot.cz/2010/06/decision-making-process-in-management.html</a:t>
            </a:r>
            <a:endParaRPr lang="cs-CZ" sz="1200" dirty="0" smtClean="0"/>
          </a:p>
        </p:txBody>
      </p:sp>
    </p:spTree>
    <p:extLst>
      <p:ext uri="{BB962C8B-B14F-4D97-AF65-F5344CB8AC3E}">
        <p14:creationId xmlns:p14="http://schemas.microsoft.com/office/powerpoint/2010/main" val="3365889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28632" cy="800219"/>
          </a:xfrm>
          <a:prstGeom prst="rect">
            <a:avLst/>
          </a:prstGeom>
        </p:spPr>
        <p:txBody>
          <a:bodyPr wrap="none">
            <a:spAutoFit/>
          </a:bodyPr>
          <a:lstStyle/>
          <a:p>
            <a:pPr lvl="0">
              <a:defRPr/>
            </a:pPr>
            <a:r>
              <a:rPr lang="cs-CZ" sz="2800" b="1" kern="0" dirty="0" err="1" smtClean="0">
                <a:latin typeface="Times New Roman"/>
                <a:ea typeface="+mj-ea"/>
                <a:cs typeface="+mj-cs"/>
              </a:rPr>
              <a:t>Decision</a:t>
            </a:r>
            <a:r>
              <a:rPr lang="cs-CZ" sz="2800" b="1" kern="0" dirty="0" smtClean="0">
                <a:latin typeface="Times New Roman"/>
                <a:ea typeface="+mj-ea"/>
                <a:cs typeface="+mj-cs"/>
              </a:rPr>
              <a:t> </a:t>
            </a:r>
            <a:r>
              <a:rPr lang="cs-CZ" sz="2800" b="1" kern="0" dirty="0" err="1" smtClean="0">
                <a:latin typeface="Times New Roman"/>
                <a:ea typeface="+mj-ea"/>
                <a:cs typeface="+mj-cs"/>
              </a:rPr>
              <a:t>making</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400" b="1" dirty="0" smtClean="0">
                <a:latin typeface="Times New Roman" panose="02020603050405020304" pitchFamily="18" charset="0"/>
                <a:cs typeface="Times New Roman" panose="02020603050405020304" pitchFamily="18" charset="0"/>
              </a:rPr>
              <a:t>Importance </a:t>
            </a:r>
            <a:r>
              <a:rPr lang="en-US" sz="2400" b="1" dirty="0">
                <a:latin typeface="Times New Roman" panose="02020603050405020304" pitchFamily="18" charset="0"/>
                <a:cs typeface="Times New Roman" panose="02020603050405020304" pitchFamily="18" charset="0"/>
              </a:rPr>
              <a:t>of Decision Making in </a:t>
            </a:r>
            <a:r>
              <a:rPr lang="en-US" sz="2400" b="1" dirty="0" smtClean="0">
                <a:latin typeface="Times New Roman" panose="02020603050405020304" pitchFamily="18" charset="0"/>
                <a:cs typeface="Times New Roman" panose="02020603050405020304" pitchFamily="18" charset="0"/>
              </a:rPr>
              <a:t>Management</a:t>
            </a:r>
            <a:r>
              <a:rPr lang="cs-CZ" sz="2400" b="1" dirty="0" smtClean="0">
                <a:latin typeface="Times New Roman" panose="02020603050405020304" pitchFamily="18" charset="0"/>
                <a:cs typeface="Times New Roman" panose="02020603050405020304" pitchFamily="18" charset="0"/>
              </a:rPr>
              <a:t>*</a:t>
            </a:r>
          </a:p>
          <a:p>
            <a:pPr marL="0" indent="0" algn="just">
              <a:buNone/>
            </a:pPr>
            <a:r>
              <a:rPr lang="cs-CZ" sz="2200" b="1" dirty="0" err="1" smtClean="0">
                <a:latin typeface="Times New Roman" panose="02020603050405020304" pitchFamily="18" charset="0"/>
                <a:cs typeface="Times New Roman" panose="02020603050405020304" pitchFamily="18" charset="0"/>
              </a:rPr>
              <a:t>Better</a:t>
            </a:r>
            <a:r>
              <a:rPr lang="cs-CZ" sz="2200" b="1" dirty="0" smtClean="0">
                <a:latin typeface="Times New Roman" panose="02020603050405020304" pitchFamily="18" charset="0"/>
                <a:cs typeface="Times New Roman" panose="02020603050405020304" pitchFamily="18" charset="0"/>
              </a:rPr>
              <a:t> </a:t>
            </a:r>
            <a:r>
              <a:rPr lang="cs-CZ" sz="2200" b="1" dirty="0" err="1" smtClean="0">
                <a:latin typeface="Times New Roman" panose="02020603050405020304" pitchFamily="18" charset="0"/>
                <a:cs typeface="Times New Roman" panose="02020603050405020304" pitchFamily="18" charset="0"/>
              </a:rPr>
              <a:t>Utilisation</a:t>
            </a:r>
            <a:r>
              <a:rPr lang="cs-CZ" sz="2200" b="1" dirty="0" smtClean="0">
                <a:latin typeface="Times New Roman" panose="02020603050405020304" pitchFamily="18" charset="0"/>
                <a:cs typeface="Times New Roman" panose="02020603050405020304" pitchFamily="18" charset="0"/>
              </a:rPr>
              <a:t> </a:t>
            </a:r>
            <a:r>
              <a:rPr lang="cs-CZ" sz="2200" b="1" dirty="0" err="1" smtClean="0">
                <a:latin typeface="Times New Roman" panose="02020603050405020304" pitchFamily="18" charset="0"/>
                <a:cs typeface="Times New Roman" panose="02020603050405020304" pitchFamily="18" charset="0"/>
              </a:rPr>
              <a:t>of</a:t>
            </a:r>
            <a:r>
              <a:rPr lang="cs-CZ" sz="2200" b="1" dirty="0" smtClean="0">
                <a:latin typeface="Times New Roman" panose="02020603050405020304" pitchFamily="18" charset="0"/>
                <a:cs typeface="Times New Roman" panose="02020603050405020304" pitchFamily="18" charset="0"/>
              </a:rPr>
              <a:t> </a:t>
            </a:r>
            <a:r>
              <a:rPr lang="cs-CZ" sz="2200" b="1" dirty="0" err="1" smtClean="0">
                <a:latin typeface="Times New Roman" panose="02020603050405020304" pitchFamily="18" charset="0"/>
                <a:cs typeface="Times New Roman" panose="02020603050405020304" pitchFamily="18" charset="0"/>
              </a:rPr>
              <a:t>Resources</a:t>
            </a:r>
            <a:endParaRPr lang="cs-CZ" sz="2200" b="1" dirty="0" smtClean="0">
              <a:latin typeface="Times New Roman" panose="02020603050405020304" pitchFamily="18" charset="0"/>
              <a:cs typeface="Times New Roman" panose="02020603050405020304" pitchFamily="18" charset="0"/>
            </a:endParaRPr>
          </a:p>
          <a:p>
            <a:pPr algn="just"/>
            <a:r>
              <a:rPr lang="en-US" sz="2200" dirty="0" smtClean="0">
                <a:latin typeface="Times New Roman" panose="02020603050405020304" pitchFamily="18" charset="0"/>
                <a:cs typeface="Times New Roman" panose="02020603050405020304" pitchFamily="18" charset="0"/>
              </a:rPr>
              <a:t>Decision </a:t>
            </a:r>
            <a:r>
              <a:rPr lang="en-US" sz="2200" dirty="0">
                <a:latin typeface="Times New Roman" panose="02020603050405020304" pitchFamily="18" charset="0"/>
                <a:cs typeface="Times New Roman" panose="02020603050405020304" pitchFamily="18" charset="0"/>
              </a:rPr>
              <a:t>making helps to </a:t>
            </a:r>
            <a:r>
              <a:rPr lang="en-US" sz="2200" dirty="0" err="1">
                <a:latin typeface="Times New Roman" panose="02020603050405020304" pitchFamily="18" charset="0"/>
                <a:cs typeface="Times New Roman" panose="02020603050405020304" pitchFamily="18" charset="0"/>
              </a:rPr>
              <a:t>utilise</a:t>
            </a:r>
            <a:r>
              <a:rPr lang="en-US" sz="2200" dirty="0">
                <a:latin typeface="Times New Roman" panose="02020603050405020304" pitchFamily="18" charset="0"/>
                <a:cs typeface="Times New Roman" panose="02020603050405020304" pitchFamily="18" charset="0"/>
              </a:rPr>
              <a:t> the available resources for achieving the objectives of the </a:t>
            </a:r>
            <a:r>
              <a:rPr lang="en-US" sz="2200" dirty="0" err="1">
                <a:latin typeface="Times New Roman" panose="02020603050405020304" pitchFamily="18" charset="0"/>
                <a:cs typeface="Times New Roman" panose="02020603050405020304" pitchFamily="18" charset="0"/>
              </a:rPr>
              <a:t>organisation</a:t>
            </a:r>
            <a:r>
              <a:rPr lang="en-US" sz="2200" dirty="0">
                <a:latin typeface="Times New Roman" panose="02020603050405020304" pitchFamily="18" charset="0"/>
                <a:cs typeface="Times New Roman" panose="02020603050405020304" pitchFamily="18" charset="0"/>
              </a:rPr>
              <a:t>. The available resources are the 6 </a:t>
            </a:r>
            <a:r>
              <a:rPr lang="en-US" sz="2200" dirty="0" err="1">
                <a:latin typeface="Times New Roman" panose="02020603050405020304" pitchFamily="18" charset="0"/>
                <a:cs typeface="Times New Roman" panose="02020603050405020304" pitchFamily="18" charset="0"/>
              </a:rPr>
              <a:t>Ms</a:t>
            </a:r>
            <a:r>
              <a:rPr lang="en-US" sz="2200" dirty="0">
                <a:latin typeface="Times New Roman" panose="02020603050405020304" pitchFamily="18" charset="0"/>
                <a:cs typeface="Times New Roman" panose="02020603050405020304" pitchFamily="18" charset="0"/>
              </a:rPr>
              <a:t>, i.e. Men, Money, Materials, Machines, Methods and Markets. The manager has to make correct decisions for all the 6 Ms. This will result in better </a:t>
            </a:r>
            <a:r>
              <a:rPr lang="en-US" sz="2200" dirty="0" err="1">
                <a:latin typeface="Times New Roman" panose="02020603050405020304" pitchFamily="18" charset="0"/>
                <a:cs typeface="Times New Roman" panose="02020603050405020304" pitchFamily="18" charset="0"/>
              </a:rPr>
              <a:t>utilisation</a:t>
            </a:r>
            <a:r>
              <a:rPr lang="en-US" sz="2200" dirty="0">
                <a:latin typeface="Times New Roman" panose="02020603050405020304" pitchFamily="18" charset="0"/>
                <a:cs typeface="Times New Roman" panose="02020603050405020304" pitchFamily="18" charset="0"/>
              </a:rPr>
              <a:t> of these resources.</a:t>
            </a:r>
            <a:endParaRPr lang="cs-CZ" sz="22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http://kalyan-city.blogspot.cz/2010/06/decision-making-process-in-management.html</a:t>
            </a:r>
            <a:endParaRPr lang="cs-CZ" sz="1200" dirty="0" smtClean="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2042" y="3435099"/>
            <a:ext cx="4169510" cy="2839237"/>
          </a:xfrm>
          <a:prstGeom prst="rect">
            <a:avLst/>
          </a:prstGeom>
        </p:spPr>
      </p:pic>
    </p:spTree>
    <p:extLst>
      <p:ext uri="{BB962C8B-B14F-4D97-AF65-F5344CB8AC3E}">
        <p14:creationId xmlns:p14="http://schemas.microsoft.com/office/powerpoint/2010/main" val="2862865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28632" cy="800219"/>
          </a:xfrm>
          <a:prstGeom prst="rect">
            <a:avLst/>
          </a:prstGeom>
        </p:spPr>
        <p:txBody>
          <a:bodyPr wrap="none">
            <a:spAutoFit/>
          </a:bodyPr>
          <a:lstStyle/>
          <a:p>
            <a:pPr lvl="0">
              <a:defRPr/>
            </a:pPr>
            <a:r>
              <a:rPr lang="cs-CZ" sz="2800" b="1" kern="0" dirty="0" err="1" smtClean="0">
                <a:latin typeface="Times New Roman"/>
                <a:ea typeface="+mj-ea"/>
                <a:cs typeface="+mj-cs"/>
              </a:rPr>
              <a:t>Decision</a:t>
            </a:r>
            <a:r>
              <a:rPr lang="cs-CZ" sz="2800" b="1" kern="0" dirty="0" smtClean="0">
                <a:latin typeface="Times New Roman"/>
                <a:ea typeface="+mj-ea"/>
                <a:cs typeface="+mj-cs"/>
              </a:rPr>
              <a:t> </a:t>
            </a:r>
            <a:r>
              <a:rPr lang="cs-CZ" sz="2800" b="1" kern="0" dirty="0" err="1" smtClean="0">
                <a:latin typeface="Times New Roman"/>
                <a:ea typeface="+mj-ea"/>
                <a:cs typeface="+mj-cs"/>
              </a:rPr>
              <a:t>making</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400" b="1" dirty="0" smtClean="0">
                <a:latin typeface="Times New Roman" panose="02020603050405020304" pitchFamily="18" charset="0"/>
                <a:cs typeface="Times New Roman" panose="02020603050405020304" pitchFamily="18" charset="0"/>
              </a:rPr>
              <a:t>Importance </a:t>
            </a:r>
            <a:r>
              <a:rPr lang="en-US" sz="2400" b="1" dirty="0">
                <a:latin typeface="Times New Roman" panose="02020603050405020304" pitchFamily="18" charset="0"/>
                <a:cs typeface="Times New Roman" panose="02020603050405020304" pitchFamily="18" charset="0"/>
              </a:rPr>
              <a:t>of Decision Making in </a:t>
            </a:r>
            <a:r>
              <a:rPr lang="en-US" sz="2400" b="1" dirty="0" smtClean="0">
                <a:latin typeface="Times New Roman" panose="02020603050405020304" pitchFamily="18" charset="0"/>
                <a:cs typeface="Times New Roman" panose="02020603050405020304" pitchFamily="18" charset="0"/>
              </a:rPr>
              <a:t>Management</a:t>
            </a:r>
            <a:r>
              <a:rPr lang="cs-CZ" sz="2400" b="1" dirty="0" smtClean="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Facing Problems and </a:t>
            </a:r>
            <a:r>
              <a:rPr lang="en-US" sz="2400" dirty="0" err="1">
                <a:latin typeface="Times New Roman" panose="02020603050405020304" pitchFamily="18" charset="0"/>
                <a:cs typeface="Times New Roman" panose="02020603050405020304" pitchFamily="18" charset="0"/>
              </a:rPr>
              <a:t>Challanges</a:t>
            </a:r>
            <a:endParaRPr lang="en-US" sz="2400" dirty="0">
              <a:latin typeface="Times New Roman" panose="02020603050405020304" pitchFamily="18" charset="0"/>
              <a:cs typeface="Times New Roman" panose="02020603050405020304" pitchFamily="18" charset="0"/>
            </a:endParaRPr>
          </a:p>
          <a:p>
            <a:pPr marL="449263" indent="-268288" algn="just">
              <a:spcBef>
                <a:spcPts val="600"/>
              </a:spcBef>
            </a:pPr>
            <a:r>
              <a:rPr lang="en-US" sz="2200" dirty="0" smtClean="0">
                <a:latin typeface="Times New Roman" panose="02020603050405020304" pitchFamily="18" charset="0"/>
                <a:cs typeface="Times New Roman" panose="02020603050405020304" pitchFamily="18" charset="0"/>
              </a:rPr>
              <a:t>Decision </a:t>
            </a:r>
            <a:r>
              <a:rPr lang="en-US" sz="2200" dirty="0">
                <a:latin typeface="Times New Roman" panose="02020603050405020304" pitchFamily="18" charset="0"/>
                <a:cs typeface="Times New Roman" panose="02020603050405020304" pitchFamily="18" charset="0"/>
              </a:rPr>
              <a:t>making helps the </a:t>
            </a:r>
            <a:r>
              <a:rPr lang="en-US" sz="2200" dirty="0" err="1">
                <a:latin typeface="Times New Roman" panose="02020603050405020304" pitchFamily="18" charset="0"/>
                <a:cs typeface="Times New Roman" panose="02020603050405020304" pitchFamily="18" charset="0"/>
              </a:rPr>
              <a:t>organisation</a:t>
            </a:r>
            <a:r>
              <a:rPr lang="en-US" sz="2200" dirty="0">
                <a:latin typeface="Times New Roman" panose="02020603050405020304" pitchFamily="18" charset="0"/>
                <a:cs typeface="Times New Roman" panose="02020603050405020304" pitchFamily="18" charset="0"/>
              </a:rPr>
              <a:t> to face and tackle new problems and challenges. Quick and correct decisions help to solve problems and to accept new challenges.</a:t>
            </a:r>
          </a:p>
          <a:p>
            <a:pPr algn="just"/>
            <a:r>
              <a:rPr lang="en-US" sz="2400" dirty="0" smtClean="0">
                <a:latin typeface="Times New Roman" panose="02020603050405020304" pitchFamily="18" charset="0"/>
                <a:cs typeface="Times New Roman" panose="02020603050405020304" pitchFamily="18" charset="0"/>
              </a:rPr>
              <a:t>Business </a:t>
            </a:r>
            <a:r>
              <a:rPr lang="en-US" sz="2400" dirty="0">
                <a:latin typeface="Times New Roman" panose="02020603050405020304" pitchFamily="18" charset="0"/>
                <a:cs typeface="Times New Roman" panose="02020603050405020304" pitchFamily="18" charset="0"/>
              </a:rPr>
              <a:t>Growth</a:t>
            </a:r>
          </a:p>
          <a:p>
            <a:pPr marL="449263" indent="-268288" algn="just">
              <a:spcBef>
                <a:spcPts val="600"/>
              </a:spcBef>
            </a:pPr>
            <a:r>
              <a:rPr lang="en-US" sz="2200" dirty="0" smtClean="0">
                <a:latin typeface="Times New Roman" panose="02020603050405020304" pitchFamily="18" charset="0"/>
                <a:cs typeface="Times New Roman" panose="02020603050405020304" pitchFamily="18" charset="0"/>
              </a:rPr>
              <a:t>Quick </a:t>
            </a:r>
            <a:r>
              <a:rPr lang="en-US" sz="2200" dirty="0">
                <a:latin typeface="Times New Roman" panose="02020603050405020304" pitchFamily="18" charset="0"/>
                <a:cs typeface="Times New Roman" panose="02020603050405020304" pitchFamily="18" charset="0"/>
              </a:rPr>
              <a:t>and correct decision making results in better </a:t>
            </a:r>
            <a:r>
              <a:rPr lang="en-US" sz="2200" dirty="0" err="1">
                <a:latin typeface="Times New Roman" panose="02020603050405020304" pitchFamily="18" charset="0"/>
                <a:cs typeface="Times New Roman" panose="02020603050405020304" pitchFamily="18" charset="0"/>
              </a:rPr>
              <a:t>utilisation</a:t>
            </a:r>
            <a:r>
              <a:rPr lang="en-US" sz="2200" dirty="0">
                <a:latin typeface="Times New Roman" panose="02020603050405020304" pitchFamily="18" charset="0"/>
                <a:cs typeface="Times New Roman" panose="02020603050405020304" pitchFamily="18" charset="0"/>
              </a:rPr>
              <a:t> of the resources. It helps the </a:t>
            </a:r>
            <a:r>
              <a:rPr lang="en-US" sz="2200" dirty="0" err="1">
                <a:latin typeface="Times New Roman" panose="02020603050405020304" pitchFamily="18" charset="0"/>
                <a:cs typeface="Times New Roman" panose="02020603050405020304" pitchFamily="18" charset="0"/>
              </a:rPr>
              <a:t>organisation</a:t>
            </a:r>
            <a:r>
              <a:rPr lang="en-US" sz="2200" dirty="0">
                <a:latin typeface="Times New Roman" panose="02020603050405020304" pitchFamily="18" charset="0"/>
                <a:cs typeface="Times New Roman" panose="02020603050405020304" pitchFamily="18" charset="0"/>
              </a:rPr>
              <a:t> to face new problems and challenges. It also helps to achieve its objectives. All this results in quick business growth. However, wrong, slow or no decisions can result in losses and industrial sickness.</a:t>
            </a:r>
          </a:p>
          <a:p>
            <a:pPr algn="just"/>
            <a:r>
              <a:rPr lang="en-US" sz="2400" dirty="0" smtClean="0">
                <a:latin typeface="Times New Roman" panose="02020603050405020304" pitchFamily="18" charset="0"/>
                <a:cs typeface="Times New Roman" panose="02020603050405020304" pitchFamily="18" charset="0"/>
              </a:rPr>
              <a:t>Achieving </a:t>
            </a:r>
            <a:r>
              <a:rPr lang="en-US" sz="2400" dirty="0">
                <a:latin typeface="Times New Roman" panose="02020603050405020304" pitchFamily="18" charset="0"/>
                <a:cs typeface="Times New Roman" panose="02020603050405020304" pitchFamily="18" charset="0"/>
              </a:rPr>
              <a:t>Objectives</a:t>
            </a:r>
          </a:p>
          <a:p>
            <a:pPr marL="449263" indent="-268288" algn="just">
              <a:spcBef>
                <a:spcPts val="600"/>
              </a:spcBef>
            </a:pPr>
            <a:r>
              <a:rPr lang="en-US" sz="2200" dirty="0" smtClean="0">
                <a:latin typeface="Times New Roman" panose="02020603050405020304" pitchFamily="18" charset="0"/>
                <a:cs typeface="Times New Roman" panose="02020603050405020304" pitchFamily="18" charset="0"/>
              </a:rPr>
              <a:t>Rational </a:t>
            </a:r>
            <a:r>
              <a:rPr lang="en-US" sz="2200" dirty="0">
                <a:latin typeface="Times New Roman" panose="02020603050405020304" pitchFamily="18" charset="0"/>
                <a:cs typeface="Times New Roman" panose="02020603050405020304" pitchFamily="18" charset="0"/>
              </a:rPr>
              <a:t>decisions help the </a:t>
            </a:r>
            <a:r>
              <a:rPr lang="en-US" sz="2200" dirty="0" err="1">
                <a:latin typeface="Times New Roman" panose="02020603050405020304" pitchFamily="18" charset="0"/>
                <a:cs typeface="Times New Roman" panose="02020603050405020304" pitchFamily="18" charset="0"/>
              </a:rPr>
              <a:t>organisation</a:t>
            </a:r>
            <a:r>
              <a:rPr lang="en-US" sz="2200" dirty="0">
                <a:latin typeface="Times New Roman" panose="02020603050405020304" pitchFamily="18" charset="0"/>
                <a:cs typeface="Times New Roman" panose="02020603050405020304" pitchFamily="18" charset="0"/>
              </a:rPr>
              <a:t> to achieve all its objectives quickly. This is because rational decisions are made after </a:t>
            </a:r>
            <a:r>
              <a:rPr lang="en-US" sz="2200" dirty="0" err="1">
                <a:latin typeface="Times New Roman" panose="02020603050405020304" pitchFamily="18" charset="0"/>
                <a:cs typeface="Times New Roman" panose="02020603050405020304" pitchFamily="18" charset="0"/>
              </a:rPr>
              <a:t>analysing</a:t>
            </a:r>
            <a:r>
              <a:rPr lang="en-US" sz="2200" dirty="0">
                <a:latin typeface="Times New Roman" panose="02020603050405020304" pitchFamily="18" charset="0"/>
                <a:cs typeface="Times New Roman" panose="02020603050405020304" pitchFamily="18" charset="0"/>
              </a:rPr>
              <a:t> and evaluating all the alternatives.</a:t>
            </a:r>
          </a:p>
          <a:p>
            <a:pPr marL="0" indent="0" algn="just">
              <a:buNone/>
            </a:pPr>
            <a:endParaRPr lang="en-US" sz="22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http://kalyan-city.blogspot.cz/2010/06/decision-making-process-in-management.html</a:t>
            </a:r>
            <a:endParaRPr lang="cs-CZ" sz="1200" dirty="0" smtClean="0"/>
          </a:p>
        </p:txBody>
      </p:sp>
    </p:spTree>
    <p:extLst>
      <p:ext uri="{BB962C8B-B14F-4D97-AF65-F5344CB8AC3E}">
        <p14:creationId xmlns:p14="http://schemas.microsoft.com/office/powerpoint/2010/main" val="2597231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28632" cy="800219"/>
          </a:xfrm>
          <a:prstGeom prst="rect">
            <a:avLst/>
          </a:prstGeom>
        </p:spPr>
        <p:txBody>
          <a:bodyPr wrap="none">
            <a:spAutoFit/>
          </a:bodyPr>
          <a:lstStyle/>
          <a:p>
            <a:pPr lvl="0">
              <a:defRPr/>
            </a:pPr>
            <a:r>
              <a:rPr lang="cs-CZ" sz="2800" b="1" kern="0" dirty="0" err="1" smtClean="0">
                <a:latin typeface="Times New Roman"/>
                <a:ea typeface="+mj-ea"/>
                <a:cs typeface="+mj-cs"/>
              </a:rPr>
              <a:t>Decision</a:t>
            </a:r>
            <a:r>
              <a:rPr lang="cs-CZ" sz="2800" b="1" kern="0" dirty="0" smtClean="0">
                <a:latin typeface="Times New Roman"/>
                <a:ea typeface="+mj-ea"/>
                <a:cs typeface="+mj-cs"/>
              </a:rPr>
              <a:t> </a:t>
            </a:r>
            <a:r>
              <a:rPr lang="cs-CZ" sz="2800" b="1" kern="0" dirty="0" err="1" smtClean="0">
                <a:latin typeface="Times New Roman"/>
                <a:ea typeface="+mj-ea"/>
                <a:cs typeface="+mj-cs"/>
              </a:rPr>
              <a:t>making</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400" b="1" dirty="0" smtClean="0">
                <a:latin typeface="Times New Roman" panose="02020603050405020304" pitchFamily="18" charset="0"/>
                <a:cs typeface="Times New Roman" panose="02020603050405020304" pitchFamily="18" charset="0"/>
              </a:rPr>
              <a:t>Importance </a:t>
            </a:r>
            <a:r>
              <a:rPr lang="en-US" sz="2400" b="1" dirty="0">
                <a:latin typeface="Times New Roman" panose="02020603050405020304" pitchFamily="18" charset="0"/>
                <a:cs typeface="Times New Roman" panose="02020603050405020304" pitchFamily="18" charset="0"/>
              </a:rPr>
              <a:t>of Decision Making in </a:t>
            </a:r>
            <a:r>
              <a:rPr lang="en-US" sz="2400" b="1" dirty="0" smtClean="0">
                <a:latin typeface="Times New Roman" panose="02020603050405020304" pitchFamily="18" charset="0"/>
                <a:cs typeface="Times New Roman" panose="02020603050405020304" pitchFamily="18" charset="0"/>
              </a:rPr>
              <a:t>Management</a:t>
            </a:r>
            <a:r>
              <a:rPr lang="cs-CZ" sz="2400" b="1" dirty="0" smtClean="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Increases Efficiency</a:t>
            </a:r>
          </a:p>
          <a:p>
            <a:pPr marL="449263" indent="-268288" algn="just">
              <a:spcBef>
                <a:spcPts val="600"/>
              </a:spcBef>
            </a:pPr>
            <a:r>
              <a:rPr lang="en-US" sz="2200" dirty="0" smtClean="0">
                <a:latin typeface="Times New Roman" panose="02020603050405020304" pitchFamily="18" charset="0"/>
                <a:cs typeface="Times New Roman" panose="02020603050405020304" pitchFamily="18" charset="0"/>
              </a:rPr>
              <a:t>Rational </a:t>
            </a:r>
            <a:r>
              <a:rPr lang="en-US" sz="2200" dirty="0">
                <a:latin typeface="Times New Roman" panose="02020603050405020304" pitchFamily="18" charset="0"/>
                <a:cs typeface="Times New Roman" panose="02020603050405020304" pitchFamily="18" charset="0"/>
              </a:rPr>
              <a:t>decisions help to increase efficiency. Efficiency is the relation between returns and cost. If the returns are high and the cost is low, then there is efficiency and vice versa. Rational decisions result in higher returns at low cost.</a:t>
            </a:r>
          </a:p>
          <a:p>
            <a:pPr algn="just"/>
            <a:r>
              <a:rPr lang="en-US" sz="2400" dirty="0" smtClean="0">
                <a:latin typeface="Times New Roman" panose="02020603050405020304" pitchFamily="18" charset="0"/>
                <a:cs typeface="Times New Roman" panose="02020603050405020304" pitchFamily="18" charset="0"/>
              </a:rPr>
              <a:t>Facilitate </a:t>
            </a:r>
            <a:r>
              <a:rPr lang="en-US" sz="2400" dirty="0">
                <a:latin typeface="Times New Roman" panose="02020603050405020304" pitchFamily="18" charset="0"/>
                <a:cs typeface="Times New Roman" panose="02020603050405020304" pitchFamily="18" charset="0"/>
              </a:rPr>
              <a:t>Innovation</a:t>
            </a:r>
          </a:p>
          <a:p>
            <a:pPr marL="449263" indent="-268288" algn="just">
              <a:spcBef>
                <a:spcPts val="600"/>
              </a:spcBef>
            </a:pPr>
            <a:r>
              <a:rPr lang="en-US" sz="2200" dirty="0" smtClean="0">
                <a:latin typeface="Times New Roman" panose="02020603050405020304" pitchFamily="18" charset="0"/>
                <a:cs typeface="Times New Roman" panose="02020603050405020304" pitchFamily="18" charset="0"/>
              </a:rPr>
              <a:t>Rational </a:t>
            </a:r>
            <a:r>
              <a:rPr lang="en-US" sz="2200" dirty="0">
                <a:latin typeface="Times New Roman" panose="02020603050405020304" pitchFamily="18" charset="0"/>
                <a:cs typeface="Times New Roman" panose="02020603050405020304" pitchFamily="18" charset="0"/>
              </a:rPr>
              <a:t>decisions facilitate innovation. This is because it helps to develop new ideas, new products, new process, etc. This results in innovation. Innovation gives a competitive advantage to the </a:t>
            </a:r>
            <a:r>
              <a:rPr lang="en-US" sz="2200" dirty="0" err="1">
                <a:latin typeface="Times New Roman" panose="02020603050405020304" pitchFamily="18" charset="0"/>
                <a:cs typeface="Times New Roman" panose="02020603050405020304" pitchFamily="18" charset="0"/>
              </a:rPr>
              <a:t>organisation</a:t>
            </a:r>
            <a:r>
              <a:rPr lang="en-US" sz="2200" dirty="0">
                <a:latin typeface="Times New Roman" panose="02020603050405020304" pitchFamily="18" charset="0"/>
                <a:cs typeface="Times New Roman" panose="02020603050405020304" pitchFamily="18" charset="0"/>
              </a:rPr>
              <a:t>.</a:t>
            </a:r>
          </a:p>
          <a:p>
            <a:pPr algn="just"/>
            <a:r>
              <a:rPr lang="en-US" sz="2400" dirty="0" smtClean="0">
                <a:latin typeface="Times New Roman" panose="02020603050405020304" pitchFamily="18" charset="0"/>
                <a:cs typeface="Times New Roman" panose="02020603050405020304" pitchFamily="18" charset="0"/>
              </a:rPr>
              <a:t>Motivates </a:t>
            </a:r>
            <a:r>
              <a:rPr lang="en-US" sz="2400" dirty="0">
                <a:latin typeface="Times New Roman" panose="02020603050405020304" pitchFamily="18" charset="0"/>
                <a:cs typeface="Times New Roman" panose="02020603050405020304" pitchFamily="18" charset="0"/>
              </a:rPr>
              <a:t>Employees</a:t>
            </a:r>
          </a:p>
          <a:p>
            <a:pPr marL="449263" indent="-268288" algn="just">
              <a:spcBef>
                <a:spcPts val="600"/>
              </a:spcBef>
            </a:pPr>
            <a:r>
              <a:rPr lang="en-US" sz="2200" dirty="0" smtClean="0">
                <a:latin typeface="Times New Roman" panose="02020603050405020304" pitchFamily="18" charset="0"/>
                <a:cs typeface="Times New Roman" panose="02020603050405020304" pitchFamily="18" charset="0"/>
              </a:rPr>
              <a:t>Rational </a:t>
            </a:r>
            <a:r>
              <a:rPr lang="en-US" sz="2200" dirty="0">
                <a:latin typeface="Times New Roman" panose="02020603050405020304" pitchFamily="18" charset="0"/>
                <a:cs typeface="Times New Roman" panose="02020603050405020304" pitchFamily="18" charset="0"/>
              </a:rPr>
              <a:t>decision results in motivation for the employees. This is because the employees are motivated to implement rational decisions. When the rational decisions are implemented the </a:t>
            </a:r>
            <a:r>
              <a:rPr lang="en-US" sz="2200" dirty="0" err="1">
                <a:latin typeface="Times New Roman" panose="02020603050405020304" pitchFamily="18" charset="0"/>
                <a:cs typeface="Times New Roman" panose="02020603050405020304" pitchFamily="18" charset="0"/>
              </a:rPr>
              <a:t>organisation</a:t>
            </a:r>
            <a:r>
              <a:rPr lang="en-US" sz="2200" dirty="0">
                <a:latin typeface="Times New Roman" panose="02020603050405020304" pitchFamily="18" charset="0"/>
                <a:cs typeface="Times New Roman" panose="02020603050405020304" pitchFamily="18" charset="0"/>
              </a:rPr>
              <a:t> makes high profits. Therefore, it can give financial and non-financial benefits to the employees.</a:t>
            </a:r>
          </a:p>
          <a:p>
            <a:pPr marL="0" indent="0" algn="just">
              <a:buNone/>
            </a:pPr>
            <a:endParaRPr lang="en-US" sz="22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http://kalyan-city.blogspot.cz/2010/06/decision-making-process-in-management.html</a:t>
            </a:r>
            <a:endParaRPr lang="cs-CZ" sz="1200" dirty="0" smtClean="0"/>
          </a:p>
        </p:txBody>
      </p:sp>
    </p:spTree>
    <p:extLst>
      <p:ext uri="{BB962C8B-B14F-4D97-AF65-F5344CB8AC3E}">
        <p14:creationId xmlns:p14="http://schemas.microsoft.com/office/powerpoint/2010/main" val="674138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28632" cy="800219"/>
          </a:xfrm>
          <a:prstGeom prst="rect">
            <a:avLst/>
          </a:prstGeom>
        </p:spPr>
        <p:txBody>
          <a:bodyPr wrap="none">
            <a:spAutoFit/>
          </a:bodyPr>
          <a:lstStyle/>
          <a:p>
            <a:pPr lvl="0">
              <a:defRPr/>
            </a:pPr>
            <a:r>
              <a:rPr lang="cs-CZ" sz="2800" b="1" kern="0" dirty="0" err="1" smtClean="0">
                <a:latin typeface="Times New Roman"/>
                <a:ea typeface="+mj-ea"/>
                <a:cs typeface="+mj-cs"/>
              </a:rPr>
              <a:t>Decision</a:t>
            </a:r>
            <a:r>
              <a:rPr lang="cs-CZ" sz="2800" b="1" kern="0" dirty="0" smtClean="0">
                <a:latin typeface="Times New Roman"/>
                <a:ea typeface="+mj-ea"/>
                <a:cs typeface="+mj-cs"/>
              </a:rPr>
              <a:t> </a:t>
            </a:r>
            <a:r>
              <a:rPr lang="cs-CZ" sz="2800" b="1" kern="0" dirty="0" err="1" smtClean="0">
                <a:latin typeface="Times New Roman"/>
                <a:ea typeface="+mj-ea"/>
                <a:cs typeface="+mj-cs"/>
              </a:rPr>
              <a:t>making</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400" b="1" dirty="0" smtClean="0">
                <a:latin typeface="Times New Roman" panose="02020603050405020304" pitchFamily="18" charset="0"/>
                <a:cs typeface="Times New Roman" panose="02020603050405020304" pitchFamily="18" charset="0"/>
              </a:rPr>
              <a:t>Limitations </a:t>
            </a:r>
            <a:r>
              <a:rPr lang="en-US" sz="2400" b="1" dirty="0">
                <a:latin typeface="Times New Roman" panose="02020603050405020304" pitchFamily="18" charset="0"/>
                <a:cs typeface="Times New Roman" panose="02020603050405020304" pitchFamily="18" charset="0"/>
              </a:rPr>
              <a:t>of Decision Making in Management - Shortcomings</a:t>
            </a:r>
            <a:r>
              <a:rPr lang="cs-CZ" sz="2400" b="1" dirty="0" smtClean="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Time Consuming</a:t>
            </a:r>
          </a:p>
          <a:p>
            <a:pPr marL="536575" indent="-268288" algn="just"/>
            <a:r>
              <a:rPr lang="en-US" sz="2200" dirty="0" smtClean="0">
                <a:latin typeface="Times New Roman" panose="02020603050405020304" pitchFamily="18" charset="0"/>
                <a:cs typeface="Times New Roman" panose="02020603050405020304" pitchFamily="18" charset="0"/>
              </a:rPr>
              <a:t>A </a:t>
            </a:r>
            <a:r>
              <a:rPr lang="en-US" sz="2200" dirty="0">
                <a:latin typeface="Times New Roman" panose="02020603050405020304" pitchFamily="18" charset="0"/>
                <a:cs typeface="Times New Roman" panose="02020603050405020304" pitchFamily="18" charset="0"/>
              </a:rPr>
              <a:t>lot of precious time is consumed for decision making. Individual decisions take a lot of time because the manager has to study the merits and demerits of all the alternatives. He also has to take advice from many people before making a decision. All this consumes a lot of time. Group decisions are also time consuming. This is because it involves many meetings and each member has to give his opinion. This results in delayed decisions or no decisions.</a:t>
            </a:r>
          </a:p>
          <a:p>
            <a:pPr algn="just"/>
            <a:r>
              <a:rPr lang="en-US" sz="2400" dirty="0" smtClean="0">
                <a:latin typeface="Times New Roman" panose="02020603050405020304" pitchFamily="18" charset="0"/>
                <a:cs typeface="Times New Roman" panose="02020603050405020304" pitchFamily="18" charset="0"/>
              </a:rPr>
              <a:t>Compromised </a:t>
            </a:r>
            <a:r>
              <a:rPr lang="en-US" sz="2400" dirty="0">
                <a:latin typeface="Times New Roman" panose="02020603050405020304" pitchFamily="18" charset="0"/>
                <a:cs typeface="Times New Roman" panose="02020603050405020304" pitchFamily="18" charset="0"/>
              </a:rPr>
              <a:t>Decisions</a:t>
            </a:r>
          </a:p>
          <a:p>
            <a:pPr marL="536575" indent="-268288" algn="just"/>
            <a:r>
              <a:rPr lang="en-US" sz="2200" dirty="0" smtClean="0">
                <a:latin typeface="Times New Roman" panose="02020603050405020304" pitchFamily="18" charset="0"/>
                <a:cs typeface="Times New Roman" panose="02020603050405020304" pitchFamily="18" charset="0"/>
              </a:rPr>
              <a:t>In </a:t>
            </a:r>
            <a:r>
              <a:rPr lang="en-US" sz="2200" dirty="0">
                <a:latin typeface="Times New Roman" panose="02020603050405020304" pitchFamily="18" charset="0"/>
                <a:cs typeface="Times New Roman" panose="02020603050405020304" pitchFamily="18" charset="0"/>
              </a:rPr>
              <a:t>group decisions, there is a difference of opinion. This results in a compromised decision. A compromised decision is made to please all the members. It may not be a correct and bold decision. The quality of this decision is inferior. So it will not give good results on implementation.</a:t>
            </a:r>
          </a:p>
          <a:p>
            <a:pPr marL="0" indent="0" algn="just">
              <a:buNone/>
            </a:pPr>
            <a:endParaRPr lang="en-US" sz="2200" dirty="0">
              <a:latin typeface="Times New Roman" panose="02020603050405020304" pitchFamily="18" charset="0"/>
              <a:cs typeface="Times New Roman" panose="02020603050405020304" pitchFamily="18" charset="0"/>
            </a:endParaRPr>
          </a:p>
          <a:p>
            <a:pPr marL="0" indent="0" algn="just">
              <a:buNone/>
            </a:pPr>
            <a:endParaRPr lang="en-US" sz="22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http://kalyan-city.blogspot.cz/2010/06/decision-making-process-in-management.html</a:t>
            </a:r>
            <a:endParaRPr lang="cs-CZ" sz="1200" dirty="0" smtClean="0"/>
          </a:p>
        </p:txBody>
      </p:sp>
    </p:spTree>
    <p:extLst>
      <p:ext uri="{BB962C8B-B14F-4D97-AF65-F5344CB8AC3E}">
        <p14:creationId xmlns:p14="http://schemas.microsoft.com/office/powerpoint/2010/main" val="2893888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28632" cy="800219"/>
          </a:xfrm>
          <a:prstGeom prst="rect">
            <a:avLst/>
          </a:prstGeom>
        </p:spPr>
        <p:txBody>
          <a:bodyPr wrap="none">
            <a:spAutoFit/>
          </a:bodyPr>
          <a:lstStyle/>
          <a:p>
            <a:pPr lvl="0">
              <a:defRPr/>
            </a:pPr>
            <a:r>
              <a:rPr lang="cs-CZ" sz="2800" b="1" kern="0" dirty="0" err="1" smtClean="0">
                <a:latin typeface="Times New Roman"/>
                <a:ea typeface="+mj-ea"/>
                <a:cs typeface="+mj-cs"/>
              </a:rPr>
              <a:t>Decision</a:t>
            </a:r>
            <a:r>
              <a:rPr lang="cs-CZ" sz="2800" b="1" kern="0" dirty="0" smtClean="0">
                <a:latin typeface="Times New Roman"/>
                <a:ea typeface="+mj-ea"/>
                <a:cs typeface="+mj-cs"/>
              </a:rPr>
              <a:t> </a:t>
            </a:r>
            <a:r>
              <a:rPr lang="cs-CZ" sz="2800" b="1" kern="0" dirty="0" err="1" smtClean="0">
                <a:latin typeface="Times New Roman"/>
                <a:ea typeface="+mj-ea"/>
                <a:cs typeface="+mj-cs"/>
              </a:rPr>
              <a:t>making</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400" b="1" dirty="0" smtClean="0">
                <a:latin typeface="Times New Roman" panose="02020603050405020304" pitchFamily="18" charset="0"/>
                <a:cs typeface="Times New Roman" panose="02020603050405020304" pitchFamily="18" charset="0"/>
              </a:rPr>
              <a:t>Limitations </a:t>
            </a:r>
            <a:r>
              <a:rPr lang="en-US" sz="2400" b="1" dirty="0">
                <a:latin typeface="Times New Roman" panose="02020603050405020304" pitchFamily="18" charset="0"/>
                <a:cs typeface="Times New Roman" panose="02020603050405020304" pitchFamily="18" charset="0"/>
              </a:rPr>
              <a:t>of Decision Making in Management - Shortcomings</a:t>
            </a:r>
            <a:r>
              <a:rPr lang="cs-CZ" sz="2400" b="1" dirty="0" smtClean="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Subjective Decisions</a:t>
            </a:r>
          </a:p>
          <a:p>
            <a:pPr marL="536575" indent="-268288" algn="just"/>
            <a:r>
              <a:rPr lang="en-US" sz="2200" dirty="0" smtClean="0">
                <a:latin typeface="Times New Roman" panose="02020603050405020304" pitchFamily="18" charset="0"/>
                <a:cs typeface="Times New Roman" panose="02020603050405020304" pitchFamily="18" charset="0"/>
              </a:rPr>
              <a:t>Individual </a:t>
            </a:r>
            <a:r>
              <a:rPr lang="en-US" sz="2200" dirty="0">
                <a:latin typeface="Times New Roman" panose="02020603050405020304" pitchFamily="18" charset="0"/>
                <a:cs typeface="Times New Roman" panose="02020603050405020304" pitchFamily="18" charset="0"/>
              </a:rPr>
              <a:t>decisions are not objective. They are subjective. This is because the decisions depend on the knowledge, education, experience, perception, beliefs, moral, attitude, etc., of the manager. Subjective decisions are not good decisions.</a:t>
            </a:r>
          </a:p>
          <a:p>
            <a:pPr algn="just"/>
            <a:r>
              <a:rPr lang="en-US" sz="2400" dirty="0" smtClean="0">
                <a:latin typeface="Times New Roman" panose="02020603050405020304" pitchFamily="18" charset="0"/>
                <a:cs typeface="Times New Roman" panose="02020603050405020304" pitchFamily="18" charset="0"/>
              </a:rPr>
              <a:t>Biased </a:t>
            </a:r>
            <a:r>
              <a:rPr lang="en-US" sz="2400" dirty="0">
                <a:latin typeface="Times New Roman" panose="02020603050405020304" pitchFamily="18" charset="0"/>
                <a:cs typeface="Times New Roman" panose="02020603050405020304" pitchFamily="18" charset="0"/>
              </a:rPr>
              <a:t>Decisions</a:t>
            </a:r>
          </a:p>
          <a:p>
            <a:pPr marL="536575" indent="-268288" algn="just"/>
            <a:r>
              <a:rPr lang="en-US" sz="2200" dirty="0" smtClean="0">
                <a:latin typeface="Times New Roman" panose="02020603050405020304" pitchFamily="18" charset="0"/>
                <a:cs typeface="Times New Roman" panose="02020603050405020304" pitchFamily="18" charset="0"/>
              </a:rPr>
              <a:t>Sometimes </a:t>
            </a:r>
            <a:r>
              <a:rPr lang="en-US" sz="2200" dirty="0">
                <a:latin typeface="Times New Roman" panose="02020603050405020304" pitchFamily="18" charset="0"/>
                <a:cs typeface="Times New Roman" panose="02020603050405020304" pitchFamily="18" charset="0"/>
              </a:rPr>
              <a:t>decisions are biased. That is, the manager makes decisions, which only benefit himself and his group. These decisions have a bad effect on the workers, consumer or the society.</a:t>
            </a:r>
          </a:p>
          <a:p>
            <a:pPr marL="0" indent="0" algn="just">
              <a:buNone/>
            </a:pPr>
            <a:endParaRPr lang="en-US" sz="2200" dirty="0">
              <a:latin typeface="Times New Roman" panose="02020603050405020304" pitchFamily="18" charset="0"/>
              <a:cs typeface="Times New Roman" panose="02020603050405020304" pitchFamily="18" charset="0"/>
            </a:endParaRPr>
          </a:p>
          <a:p>
            <a:pPr marL="0" indent="0" algn="just">
              <a:buNone/>
            </a:pPr>
            <a:endParaRPr lang="en-US" sz="22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http://kalyan-city.blogspot.cz/2010/06/decision-making-process-in-management.html</a:t>
            </a:r>
            <a:endParaRPr lang="cs-CZ" sz="1200" dirty="0" smtClean="0"/>
          </a:p>
        </p:txBody>
      </p:sp>
    </p:spTree>
    <p:extLst>
      <p:ext uri="{BB962C8B-B14F-4D97-AF65-F5344CB8AC3E}">
        <p14:creationId xmlns:p14="http://schemas.microsoft.com/office/powerpoint/2010/main" val="2023220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28632" cy="800219"/>
          </a:xfrm>
          <a:prstGeom prst="rect">
            <a:avLst/>
          </a:prstGeom>
        </p:spPr>
        <p:txBody>
          <a:bodyPr wrap="none">
            <a:spAutoFit/>
          </a:bodyPr>
          <a:lstStyle/>
          <a:p>
            <a:pPr lvl="0">
              <a:defRPr/>
            </a:pPr>
            <a:r>
              <a:rPr lang="cs-CZ" sz="2800" b="1" kern="0" dirty="0" err="1" smtClean="0">
                <a:latin typeface="Times New Roman"/>
                <a:ea typeface="+mj-ea"/>
                <a:cs typeface="+mj-cs"/>
              </a:rPr>
              <a:t>Decision</a:t>
            </a:r>
            <a:r>
              <a:rPr lang="cs-CZ" sz="2800" b="1" kern="0" dirty="0" smtClean="0">
                <a:latin typeface="Times New Roman"/>
                <a:ea typeface="+mj-ea"/>
                <a:cs typeface="+mj-cs"/>
              </a:rPr>
              <a:t> </a:t>
            </a:r>
            <a:r>
              <a:rPr lang="cs-CZ" sz="2800" b="1" kern="0" dirty="0" err="1" smtClean="0">
                <a:latin typeface="Times New Roman"/>
                <a:ea typeface="+mj-ea"/>
                <a:cs typeface="+mj-cs"/>
              </a:rPr>
              <a:t>making</a:t>
            </a:r>
            <a:endParaRPr lang="cs-CZ" sz="2800" b="1" kern="0" dirty="0">
              <a:latin typeface="Times New Roman"/>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400" b="1" dirty="0" smtClean="0">
                <a:latin typeface="Times New Roman" panose="02020603050405020304" pitchFamily="18" charset="0"/>
                <a:cs typeface="Times New Roman" panose="02020603050405020304" pitchFamily="18" charset="0"/>
              </a:rPr>
              <a:t>Limitations </a:t>
            </a:r>
            <a:r>
              <a:rPr lang="en-US" sz="2400" b="1" dirty="0">
                <a:latin typeface="Times New Roman" panose="02020603050405020304" pitchFamily="18" charset="0"/>
                <a:cs typeface="Times New Roman" panose="02020603050405020304" pitchFamily="18" charset="0"/>
              </a:rPr>
              <a:t>of Decision Making in Management - Shortcomings</a:t>
            </a:r>
            <a:r>
              <a:rPr lang="cs-CZ" sz="2400" b="1" dirty="0" smtClean="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Limited Analysis</a:t>
            </a:r>
          </a:p>
          <a:p>
            <a:pPr marL="536575" indent="-268288" algn="just"/>
            <a:r>
              <a:rPr lang="en-US" sz="2200" dirty="0">
                <a:latin typeface="Times New Roman" panose="02020603050405020304" pitchFamily="18" charset="0"/>
                <a:cs typeface="Times New Roman" panose="02020603050405020304" pitchFamily="18" charset="0"/>
              </a:rPr>
              <a:t>Before making a decision the manager must </a:t>
            </a:r>
            <a:r>
              <a:rPr lang="en-US" sz="2200" dirty="0" err="1">
                <a:latin typeface="Times New Roman" panose="02020603050405020304" pitchFamily="18" charset="0"/>
                <a:cs typeface="Times New Roman" panose="02020603050405020304" pitchFamily="18" charset="0"/>
              </a:rPr>
              <a:t>analyse</a:t>
            </a:r>
            <a:r>
              <a:rPr lang="en-US" sz="2200" dirty="0">
                <a:latin typeface="Times New Roman" panose="02020603050405020304" pitchFamily="18" charset="0"/>
                <a:cs typeface="Times New Roman" panose="02020603050405020304" pitchFamily="18" charset="0"/>
              </a:rPr>
              <a:t> all the alternatives. He must study the merit and demerits of each alternative. Then only he must select the best alternative. However, most managers do not do this because they do not get an accurate date, and they have limited time. Inexperienced researchers and wrong sampling also result in a limited analysis. This limited analysis results in bad decisions.</a:t>
            </a:r>
          </a:p>
          <a:p>
            <a:pPr algn="just"/>
            <a:r>
              <a:rPr lang="en-US" sz="2400" dirty="0">
                <a:latin typeface="Times New Roman" panose="02020603050405020304" pitchFamily="18" charset="0"/>
                <a:cs typeface="Times New Roman" panose="02020603050405020304" pitchFamily="18" charset="0"/>
              </a:rPr>
              <a:t>Uncontrollable Environmental Factors</a:t>
            </a:r>
          </a:p>
          <a:p>
            <a:pPr marL="536575" indent="-268288" algn="just"/>
            <a:r>
              <a:rPr lang="en-US" sz="2200" dirty="0" smtClean="0">
                <a:latin typeface="Times New Roman" panose="02020603050405020304" pitchFamily="18" charset="0"/>
                <a:cs typeface="Times New Roman" panose="02020603050405020304" pitchFamily="18" charset="0"/>
              </a:rPr>
              <a:t>Environmental </a:t>
            </a:r>
            <a:r>
              <a:rPr lang="en-US" sz="2200" dirty="0">
                <a:latin typeface="Times New Roman" panose="02020603050405020304" pitchFamily="18" charset="0"/>
                <a:cs typeface="Times New Roman" panose="02020603050405020304" pitchFamily="18" charset="0"/>
              </a:rPr>
              <a:t>factors include political, social, technological and other factors. These factors are dynamic in nature and keeps on changing everyday. The manager has no control over environmental factors. If these factors change in the wrong direction, his decisions will also divert and go wrong.</a:t>
            </a:r>
          </a:p>
          <a:p>
            <a:pPr marL="0" indent="0" algn="just">
              <a:buNone/>
            </a:pPr>
            <a:endParaRPr lang="en-US" sz="2200" dirty="0">
              <a:latin typeface="Times New Roman" panose="02020603050405020304" pitchFamily="18" charset="0"/>
              <a:cs typeface="Times New Roman" panose="02020603050405020304" pitchFamily="18" charset="0"/>
            </a:endParaRPr>
          </a:p>
          <a:p>
            <a:pPr marL="0" indent="0" algn="just">
              <a:buNone/>
            </a:pPr>
            <a:endParaRPr lang="en-US" sz="22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smtClean="0"/>
              <a:t>*</a:t>
            </a:r>
            <a:r>
              <a:rPr lang="cs-CZ" sz="1200" dirty="0"/>
              <a:t>http://kalyan-city.blogspot.cz/2010/06/decision-making-process-in-management.html</a:t>
            </a:r>
            <a:endParaRPr lang="cs-CZ" sz="1200" dirty="0" smtClean="0"/>
          </a:p>
        </p:txBody>
      </p:sp>
    </p:spTree>
    <p:extLst>
      <p:ext uri="{BB962C8B-B14F-4D97-AF65-F5344CB8AC3E}">
        <p14:creationId xmlns:p14="http://schemas.microsoft.com/office/powerpoint/2010/main" val="3778304743"/>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1035</TotalTime>
  <Words>2607</Words>
  <Application>Microsoft Office PowerPoint</Application>
  <PresentationFormat>Širokoúhlá obrazovka</PresentationFormat>
  <Paragraphs>193</Paragraphs>
  <Slides>27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27</vt:i4>
      </vt:variant>
    </vt:vector>
  </HeadingPairs>
  <TitlesOfParts>
    <vt:vector size="32" baseType="lpstr">
      <vt:lpstr>Arial</vt:lpstr>
      <vt:lpstr>Calibri</vt:lpstr>
      <vt:lpstr>Calibri Light</vt:lpstr>
      <vt:lpstr>Times New Roman</vt:lpstr>
      <vt:lpstr>Motiv Office</vt:lpstr>
      <vt:lpstr>Management information systems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ps</cp:lastModifiedBy>
  <cp:revision>224</cp:revision>
  <dcterms:created xsi:type="dcterms:W3CDTF">2016-11-25T20:36:16Z</dcterms:created>
  <dcterms:modified xsi:type="dcterms:W3CDTF">2017-09-05T05:04:07Z</dcterms:modified>
</cp:coreProperties>
</file>