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5" r:id="rId4"/>
    <p:sldId id="288" r:id="rId5"/>
    <p:sldId id="268" r:id="rId6"/>
    <p:sldId id="269" r:id="rId7"/>
    <p:sldId id="270" r:id="rId8"/>
    <p:sldId id="271" r:id="rId9"/>
    <p:sldId id="272" r:id="rId10"/>
    <p:sldId id="278" r:id="rId11"/>
    <p:sldId id="279" r:id="rId12"/>
    <p:sldId id="273" r:id="rId13"/>
    <p:sldId id="274" r:id="rId14"/>
    <p:sldId id="280" r:id="rId15"/>
    <p:sldId id="281" r:id="rId16"/>
    <p:sldId id="282" r:id="rId17"/>
    <p:sldId id="283" r:id="rId18"/>
    <p:sldId id="275" r:id="rId19"/>
    <p:sldId id="277" r:id="rId20"/>
    <p:sldId id="267" r:id="rId21"/>
    <p:sldId id="287" r:id="rId22"/>
    <p:sldId id="284" r:id="rId23"/>
    <p:sldId id="285" r:id="rId24"/>
    <p:sldId id="286" r:id="rId25"/>
    <p:sldId id="262"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46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5. 9. 2017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5. 9. 2017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5. 9. 2017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5. 9. 2017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5. 9. 2017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5. 9. 2017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techopedia.com/definition/1506/enterprise-application-integration-eai"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ce.uci.edu/areas/it/systems_security/" TargetMode="External"/><Relationship Id="rId5" Type="http://schemas.openxmlformats.org/officeDocument/2006/relationships/hyperlink" Target="http://study.com/directory/category/Computer_Sciences/Information_Technology_Management/Information_Systems_Security.html" TargetMode="External"/><Relationship Id="rId4" Type="http://schemas.openxmlformats.org/officeDocument/2006/relationships/hyperlink" Target="http://www.informationbuilders.com/eai-enterprise-application-integration"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smtClean="0">
                <a:solidFill>
                  <a:schemeClr val="bg1"/>
                </a:solidFill>
                <a:latin typeface="Times New Roman" panose="02020603050405020304" pitchFamily="18" charset="0"/>
                <a:cs typeface="Times New Roman" panose="02020603050405020304" pitchFamily="18" charset="0"/>
              </a:rPr>
              <a:t>Management i</a:t>
            </a:r>
            <a:r>
              <a:rPr lang="en-GB" sz="5333" b="1" dirty="0" err="1" smtClean="0">
                <a:solidFill>
                  <a:schemeClr val="bg1"/>
                </a:solidFill>
                <a:latin typeface="Times New Roman" panose="02020603050405020304" pitchFamily="18" charset="0"/>
                <a:cs typeface="Times New Roman" panose="02020603050405020304" pitchFamily="18" charset="0"/>
              </a:rPr>
              <a:t>nformation</a:t>
            </a:r>
            <a:r>
              <a:rPr lang="en-GB" sz="5333" b="1" dirty="0" smtClean="0">
                <a:solidFill>
                  <a:schemeClr val="bg1"/>
                </a:solidFill>
                <a:latin typeface="Times New Roman" panose="02020603050405020304" pitchFamily="18" charset="0"/>
                <a:cs typeface="Times New Roman" panose="02020603050405020304" pitchFamily="18" charset="0"/>
              </a:rPr>
              <a:t> systems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err="1" smtClean="0">
                <a:solidFill>
                  <a:schemeClr val="bg1"/>
                </a:solidFill>
                <a:latin typeface="Times New Roman" panose="02020603050405020304" pitchFamily="18" charset="0"/>
                <a:cs typeface="Times New Roman" panose="02020603050405020304" pitchFamily="18" charset="0"/>
              </a:rPr>
              <a:t>Enterprise</a:t>
            </a:r>
            <a:r>
              <a:rPr lang="cs-CZ" sz="1867" dirty="0" smtClean="0">
                <a:solidFill>
                  <a:schemeClr val="bg1"/>
                </a:solidFill>
                <a:latin typeface="Times New Roman" panose="02020603050405020304" pitchFamily="18" charset="0"/>
                <a:cs typeface="Times New Roman" panose="02020603050405020304" pitchFamily="18" charset="0"/>
              </a:rPr>
              <a:t> </a:t>
            </a:r>
            <a:r>
              <a:rPr lang="cs-CZ" sz="1867" dirty="0" err="1" smtClean="0">
                <a:solidFill>
                  <a:schemeClr val="bg1"/>
                </a:solidFill>
                <a:latin typeface="Times New Roman" panose="02020603050405020304" pitchFamily="18" charset="0"/>
                <a:cs typeface="Times New Roman" panose="02020603050405020304" pitchFamily="18" charset="0"/>
              </a:rPr>
              <a:t>application</a:t>
            </a:r>
            <a:r>
              <a:rPr lang="cs-CZ" sz="1867" dirty="0" smtClean="0">
                <a:solidFill>
                  <a:schemeClr val="bg1"/>
                </a:solidFill>
                <a:latin typeface="Times New Roman" panose="02020603050405020304" pitchFamily="18" charset="0"/>
                <a:cs typeface="Times New Roman" panose="02020603050405020304" pitchFamily="18" charset="0"/>
              </a:rPr>
              <a:t> </a:t>
            </a:r>
            <a:r>
              <a:rPr lang="cs-CZ" sz="1867" dirty="0" err="1" smtClean="0">
                <a:solidFill>
                  <a:schemeClr val="bg1"/>
                </a:solidFill>
                <a:latin typeface="Times New Roman" panose="02020603050405020304" pitchFamily="18" charset="0"/>
                <a:cs typeface="Times New Roman" panose="02020603050405020304" pitchFamily="18" charset="0"/>
              </a:rPr>
              <a:t>integration</a:t>
            </a:r>
            <a:endParaRPr lang="cs-CZ" sz="1867" dirty="0" smtClean="0">
              <a:solidFill>
                <a:schemeClr val="bg1"/>
              </a:solidFill>
              <a:latin typeface="Times New Roman" panose="02020603050405020304" pitchFamily="18" charset="0"/>
              <a:cs typeface="Times New Roman" panose="02020603050405020304" pitchFamily="18" charset="0"/>
            </a:endParaRPr>
          </a:p>
          <a:p>
            <a:pPr marL="0" indent="0" algn="r">
              <a:buNone/>
            </a:pPr>
            <a:r>
              <a:rPr lang="cs-CZ" sz="1867" dirty="0" err="1" smtClean="0">
                <a:solidFill>
                  <a:schemeClr val="bg1"/>
                </a:solidFill>
                <a:latin typeface="Times New Roman" panose="02020603050405020304" pitchFamily="18" charset="0"/>
                <a:cs typeface="Times New Roman" panose="02020603050405020304" pitchFamily="18" charset="0"/>
              </a:rPr>
              <a:t>Information</a:t>
            </a:r>
            <a:r>
              <a:rPr lang="cs-CZ" sz="1867" dirty="0" smtClean="0">
                <a:solidFill>
                  <a:schemeClr val="bg1"/>
                </a:solidFill>
                <a:latin typeface="Times New Roman" panose="02020603050405020304" pitchFamily="18" charset="0"/>
                <a:cs typeface="Times New Roman" panose="02020603050405020304" pitchFamily="18" charset="0"/>
              </a:rPr>
              <a:t> </a:t>
            </a:r>
            <a:r>
              <a:rPr lang="cs-CZ" sz="1867" dirty="0" err="1" smtClean="0">
                <a:solidFill>
                  <a:schemeClr val="bg1"/>
                </a:solidFill>
                <a:latin typeface="Times New Roman" panose="02020603050405020304" pitchFamily="18" charset="0"/>
                <a:cs typeface="Times New Roman" panose="02020603050405020304" pitchFamily="18" charset="0"/>
              </a:rPr>
              <a:t>system</a:t>
            </a:r>
            <a:r>
              <a:rPr lang="cs-CZ" sz="1867" dirty="0" smtClean="0">
                <a:solidFill>
                  <a:schemeClr val="bg1"/>
                </a:solidFill>
                <a:latin typeface="Times New Roman" panose="02020603050405020304" pitchFamily="18" charset="0"/>
                <a:cs typeface="Times New Roman" panose="02020603050405020304" pitchFamily="18" charset="0"/>
              </a:rPr>
              <a:t> </a:t>
            </a:r>
            <a:r>
              <a:rPr lang="cs-CZ" sz="1867" dirty="0" err="1" smtClean="0">
                <a:solidFill>
                  <a:schemeClr val="bg1"/>
                </a:solidFill>
                <a:latin typeface="Times New Roman" panose="02020603050405020304" pitchFamily="18" charset="0"/>
                <a:cs typeface="Times New Roman" panose="02020603050405020304" pitchFamily="18" charset="0"/>
              </a:rPr>
              <a:t>security</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12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Management </a:t>
            </a:r>
            <a:r>
              <a:rPr lang="cs-CZ" altLang="cs-CZ" sz="1200" dirty="0" err="1" smtClean="0">
                <a:solidFill>
                  <a:srgbClr val="307871"/>
                </a:solidFill>
                <a:latin typeface="Times New Roman" panose="02020603050405020304" pitchFamily="18" charset="0"/>
                <a:cs typeface="Times New Roman" panose="02020603050405020304" pitchFamily="18" charset="0"/>
              </a:rPr>
              <a:t>information</a:t>
            </a:r>
            <a:r>
              <a:rPr lang="cs-CZ" altLang="cs-CZ" sz="1200" dirty="0" smtClean="0">
                <a:solidFill>
                  <a:srgbClr val="307871"/>
                </a:solidFill>
                <a:latin typeface="Times New Roman" panose="02020603050405020304" pitchFamily="18" charset="0"/>
                <a:cs typeface="Times New Roman" panose="02020603050405020304" pitchFamily="18" charset="0"/>
              </a:rPr>
              <a:t> </a:t>
            </a:r>
            <a:r>
              <a:rPr lang="cs-CZ" altLang="cs-CZ" sz="1200" dirty="0" err="1" smtClean="0">
                <a:solidFill>
                  <a:srgbClr val="307871"/>
                </a:solidFill>
                <a:latin typeface="Times New Roman" panose="02020603050405020304" pitchFamily="18" charset="0"/>
                <a:cs typeface="Times New Roman" panose="02020603050405020304" pitchFamily="18" charset="0"/>
              </a:rPr>
              <a:t>systems</a:t>
            </a:r>
            <a:endParaRPr lang="en-GB" altLang="cs-CZ" sz="1200" dirty="0" smtClean="0">
              <a:solidFill>
                <a:srgbClr val="307871"/>
              </a:solidFill>
              <a:latin typeface="Times New Roman" panose="02020603050405020304" pitchFamily="18" charset="0"/>
              <a:cs typeface="Times New Roman" panose="02020603050405020304" pitchFamily="18" charset="0"/>
            </a:endParaRPr>
          </a:p>
          <a:p>
            <a:pPr algn="r"/>
            <a:r>
              <a:rPr lang="en-GB" altLang="cs-CZ" sz="1200" dirty="0">
                <a:solidFill>
                  <a:srgbClr val="307871"/>
                </a:solidFill>
                <a:latin typeface="Times New Roman" panose="02020603050405020304" pitchFamily="18" charset="0"/>
                <a:cs typeface="Times New Roman" panose="02020603050405020304" pitchFamily="18" charset="0"/>
              </a:rPr>
              <a:t>DAMIA</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Types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EAI*</a:t>
            </a:r>
          </a:p>
          <a:p>
            <a:pPr algn="just"/>
            <a:r>
              <a:rPr lang="en-US" sz="2400" dirty="0">
                <a:latin typeface="Times New Roman" panose="02020603050405020304" pitchFamily="18" charset="0"/>
                <a:cs typeface="Times New Roman" panose="02020603050405020304" pitchFamily="18" charset="0"/>
              </a:rPr>
              <a:t>Data </a:t>
            </a:r>
            <a:r>
              <a:rPr lang="cs-CZ" sz="2400" dirty="0" smtClean="0">
                <a:latin typeface="Times New Roman" panose="02020603050405020304" pitchFamily="18" charset="0"/>
                <a:cs typeface="Times New Roman" panose="02020603050405020304" pitchFamily="18" charset="0"/>
              </a:rPr>
              <a:t>i</a:t>
            </a:r>
            <a:r>
              <a:rPr lang="en-US" sz="2400" dirty="0" err="1" smtClean="0">
                <a:latin typeface="Times New Roman" panose="02020603050405020304" pitchFamily="18" charset="0"/>
                <a:cs typeface="Times New Roman" panose="02020603050405020304" pitchFamily="18" charset="0"/>
              </a:rPr>
              <a:t>ntegration</a:t>
            </a:r>
            <a:r>
              <a:rPr lang="en-US" sz="2400" dirty="0">
                <a:latin typeface="Times New Roman" panose="02020603050405020304" pitchFamily="18" charset="0"/>
                <a:cs typeface="Times New Roman" panose="02020603050405020304" pitchFamily="18" charset="0"/>
              </a:rPr>
              <a:t>: </a:t>
            </a:r>
          </a:p>
          <a:p>
            <a:pPr lvl="1" algn="just"/>
            <a:r>
              <a:rPr lang="en-US" sz="2200" dirty="0" smtClean="0">
                <a:latin typeface="Times New Roman" panose="02020603050405020304" pitchFamily="18" charset="0"/>
                <a:cs typeface="Times New Roman" panose="02020603050405020304" pitchFamily="18" charset="0"/>
              </a:rPr>
              <a:t>If</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we</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want</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the</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above</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two integrations</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to</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succeed,</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we</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must</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also</a:t>
            </a:r>
            <a:r>
              <a:rPr lang="cs-CZ" sz="2200" dirty="0" smtClean="0">
                <a:latin typeface="Times New Roman" panose="02020603050405020304" pitchFamily="18" charset="0"/>
                <a:cs typeface="Times New Roman" panose="02020603050405020304" pitchFamily="18" charset="0"/>
              </a:rPr>
              <a:t> i</a:t>
            </a:r>
            <a:r>
              <a:rPr lang="en-US" sz="2200" dirty="0" err="1" smtClean="0">
                <a:latin typeface="Times New Roman" panose="02020603050405020304" pitchFamily="18" charset="0"/>
                <a:cs typeface="Times New Roman" panose="02020603050405020304" pitchFamily="18" charset="0"/>
              </a:rPr>
              <a:t>ntegrate</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the</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data</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involved.</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Its</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location</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must</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be</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identified,</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recorded</a:t>
            </a:r>
            <a:r>
              <a:rPr lang="en-US" sz="2200" dirty="0">
                <a:latin typeface="Times New Roman" panose="02020603050405020304" pitchFamily="18" charset="0"/>
                <a:cs typeface="Times New Roman" panose="02020603050405020304" pitchFamily="18" charset="0"/>
              </a:rPr>
              <a:t>, </a:t>
            </a:r>
            <a:r>
              <a:rPr lang="cs-CZ" sz="2200" dirty="0" smtClean="0">
                <a:latin typeface="Times New Roman" panose="02020603050405020304" pitchFamily="18" charset="0"/>
                <a:cs typeface="Times New Roman" panose="02020603050405020304" pitchFamily="18" charset="0"/>
              </a:rPr>
              <a:t>a</a:t>
            </a:r>
            <a:r>
              <a:rPr lang="en-US" sz="2200" dirty="0" err="1" smtClean="0">
                <a:latin typeface="Times New Roman" panose="02020603050405020304" pitchFamily="18" charset="0"/>
                <a:cs typeface="Times New Roman" panose="02020603050405020304" pitchFamily="18" charset="0"/>
              </a:rPr>
              <a:t>nd</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metadata</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model</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must</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be </a:t>
            </a:r>
            <a:r>
              <a:rPr lang="cs-CZ" sz="2200" dirty="0" smtClean="0">
                <a:latin typeface="Times New Roman" panose="02020603050405020304" pitchFamily="18" charset="0"/>
                <a:cs typeface="Times New Roman" panose="02020603050405020304" pitchFamily="18" charset="0"/>
              </a:rPr>
              <a:t>b</a:t>
            </a:r>
            <a:r>
              <a:rPr lang="en-US" sz="2200" dirty="0" err="1" smtClean="0">
                <a:latin typeface="Times New Roman" panose="02020603050405020304" pitchFamily="18" charset="0"/>
                <a:cs typeface="Times New Roman" panose="02020603050405020304" pitchFamily="18" charset="0"/>
              </a:rPr>
              <a:t>ulit</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master</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guide</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for</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various</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data</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stores).</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Now,</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data</a:t>
            </a:r>
            <a:r>
              <a:rPr lang="cs-CZ" sz="2200" dirty="0" smtClean="0">
                <a:latin typeface="Times New Roman" panose="02020603050405020304" pitchFamily="18" charset="0"/>
                <a:cs typeface="Times New Roman" panose="02020603050405020304" pitchFamily="18" charset="0"/>
              </a:rPr>
              <a:t> c</a:t>
            </a:r>
            <a:r>
              <a:rPr lang="en-US" sz="2200" dirty="0" smtClean="0">
                <a:latin typeface="Times New Roman" panose="02020603050405020304" pitchFamily="18" charset="0"/>
                <a:cs typeface="Times New Roman" panose="02020603050405020304" pitchFamily="18" charset="0"/>
              </a:rPr>
              <a:t>an</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be shared</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or</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distributed</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across</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database</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systems,</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providing it is</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in a standard</a:t>
            </a:r>
            <a:r>
              <a:rPr lang="cs-CZ" sz="2200" dirty="0" smtClean="0">
                <a:latin typeface="Times New Roman" panose="02020603050405020304" pitchFamily="18" charset="0"/>
                <a:cs typeface="Times New Roman" panose="02020603050405020304" pitchFamily="18" charset="0"/>
              </a:rPr>
              <a:t> f</a:t>
            </a:r>
            <a:r>
              <a:rPr lang="en-US" sz="2200" dirty="0" err="1" smtClean="0">
                <a:latin typeface="Times New Roman" panose="02020603050405020304" pitchFamily="18" charset="0"/>
                <a:cs typeface="Times New Roman" panose="02020603050405020304" pitchFamily="18" charset="0"/>
              </a:rPr>
              <a:t>ormat</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such as COM+/DCOM, CORBA, EDI, </a:t>
            </a:r>
            <a:r>
              <a:rPr lang="en-US" sz="2200" dirty="0" err="1">
                <a:latin typeface="Times New Roman" panose="02020603050405020304" pitchFamily="18" charset="0"/>
                <a:cs typeface="Times New Roman" panose="02020603050405020304" pitchFamily="18" charset="0"/>
              </a:rPr>
              <a:t>JavaRMI</a:t>
            </a:r>
            <a:r>
              <a:rPr lang="en-US" sz="2200" dirty="0">
                <a:latin typeface="Times New Roman" panose="02020603050405020304" pitchFamily="18" charset="0"/>
                <a:cs typeface="Times New Roman" panose="02020603050405020304" pitchFamily="18" charset="0"/>
              </a:rPr>
              <a:t>, and XML</a:t>
            </a:r>
            <a:r>
              <a:rPr lang="en-US" sz="2200" dirty="0" smtClean="0">
                <a:latin typeface="Times New Roman" panose="02020603050405020304" pitchFamily="18" charset="0"/>
                <a:cs typeface="Times New Roman" panose="02020603050405020304" pitchFamily="18" charset="0"/>
              </a:rPr>
              <a:t>.</a:t>
            </a:r>
            <a:r>
              <a:rPr lang="cs-CZ" sz="2200"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Application</a:t>
            </a:r>
            <a:r>
              <a:rPr lang="cs-CZ" sz="2400" dirty="0" smtClean="0">
                <a:latin typeface="Times New Roman" panose="02020603050405020304" pitchFamily="18" charset="0"/>
                <a:cs typeface="Times New Roman" panose="02020603050405020304" pitchFamily="18" charset="0"/>
              </a:rPr>
              <a:t> i</a:t>
            </a:r>
            <a:r>
              <a:rPr lang="en-US" sz="2400" dirty="0" err="1" smtClean="0">
                <a:latin typeface="Times New Roman" panose="02020603050405020304" pitchFamily="18" charset="0"/>
                <a:cs typeface="Times New Roman" panose="02020603050405020304" pitchFamily="18" charset="0"/>
              </a:rPr>
              <a:t>ntegration</a:t>
            </a:r>
            <a:r>
              <a:rPr lang="en-US" sz="2400" dirty="0">
                <a:latin typeface="Times New Roman" panose="02020603050405020304" pitchFamily="18" charset="0"/>
                <a:cs typeface="Times New Roman" panose="02020603050405020304" pitchFamily="18" charset="0"/>
              </a:rPr>
              <a:t>:</a:t>
            </a:r>
          </a:p>
          <a:p>
            <a:pPr lvl="1" algn="just"/>
            <a:r>
              <a:rPr lang="en-US" sz="2200" dirty="0" smtClean="0">
                <a:latin typeface="Times New Roman" panose="02020603050405020304" pitchFamily="18" charset="0"/>
                <a:cs typeface="Times New Roman" panose="02020603050405020304" pitchFamily="18" charset="0"/>
              </a:rPr>
              <a:t>Here,</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the</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goal</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is</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to “</a:t>
            </a:r>
            <a:r>
              <a:rPr lang="en-US" sz="2200" dirty="0">
                <a:latin typeface="Times New Roman" panose="02020603050405020304" pitchFamily="18" charset="0"/>
                <a:cs typeface="Times New Roman" panose="02020603050405020304" pitchFamily="18" charset="0"/>
              </a:rPr>
              <a:t>bring </a:t>
            </a:r>
            <a:r>
              <a:rPr lang="en-US" sz="2200" dirty="0" smtClean="0">
                <a:latin typeface="Times New Roman" panose="02020603050405020304" pitchFamily="18" charset="0"/>
                <a:cs typeface="Times New Roman" panose="02020603050405020304" pitchFamily="18" charset="0"/>
              </a:rPr>
              <a:t>data or a function from one</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application together with that of another application that together provide near</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real-time</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integration.” </a:t>
            </a:r>
            <a:r>
              <a:rPr lang="en-US" sz="2200" dirty="0">
                <a:latin typeface="Times New Roman" panose="02020603050405020304" pitchFamily="18" charset="0"/>
                <a:cs typeface="Times New Roman" panose="02020603050405020304" pitchFamily="18" charset="0"/>
              </a:rPr>
              <a:t>This can include, business-to-business </a:t>
            </a:r>
            <a:r>
              <a:rPr lang="en-US" sz="2200" dirty="0" smtClean="0">
                <a:latin typeface="Times New Roman" panose="02020603050405020304" pitchFamily="18" charset="0"/>
                <a:cs typeface="Times New Roman" panose="02020603050405020304" pitchFamily="18" charset="0"/>
              </a:rPr>
              <a:t>integration,</a:t>
            </a:r>
            <a:r>
              <a:rPr lang="cs-CZ" sz="2200" dirty="0" smtClean="0">
                <a:latin typeface="Times New Roman" panose="02020603050405020304" pitchFamily="18" charset="0"/>
                <a:cs typeface="Times New Roman" panose="02020603050405020304" pitchFamily="18" charset="0"/>
              </a:rPr>
              <a:t> c</a:t>
            </a:r>
            <a:r>
              <a:rPr lang="en-US" sz="2200" dirty="0" err="1" smtClean="0">
                <a:latin typeface="Times New Roman" panose="02020603050405020304" pitchFamily="18" charset="0"/>
                <a:cs typeface="Times New Roman" panose="02020603050405020304" pitchFamily="18" charset="0"/>
              </a:rPr>
              <a:t>ustomer</a:t>
            </a:r>
            <a:r>
              <a:rPr lang="en-US" sz="2200" dirty="0" smtClean="0">
                <a:latin typeface="Times New Roman" panose="02020603050405020304" pitchFamily="18" charset="0"/>
                <a:cs typeface="Times New Roman" panose="02020603050405020304" pitchFamily="18" charset="0"/>
              </a:rPr>
              <a:t> relationship management (</a:t>
            </a:r>
            <a:r>
              <a:rPr lang="en-US" sz="2200" dirty="0">
                <a:latin typeface="Times New Roman" panose="02020603050405020304" pitchFamily="18" charset="0"/>
                <a:cs typeface="Times New Roman" panose="02020603050405020304" pitchFamily="18" charset="0"/>
              </a:rPr>
              <a:t>CRM) </a:t>
            </a:r>
            <a:r>
              <a:rPr lang="en-US" sz="2200" dirty="0" smtClean="0">
                <a:latin typeface="Times New Roman" panose="02020603050405020304" pitchFamily="18" charset="0"/>
                <a:cs typeface="Times New Roman" panose="02020603050405020304" pitchFamily="18" charset="0"/>
              </a:rPr>
              <a:t>systems which can be integrated with a</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company's backend applications</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web integration</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and building web sites that</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interact </a:t>
            </a:r>
            <a:r>
              <a:rPr lang="en-US" sz="2200" dirty="0">
                <a:latin typeface="Times New Roman" panose="02020603050405020304" pitchFamily="18" charset="0"/>
                <a:cs typeface="Times New Roman" panose="02020603050405020304" pitchFamily="18" charset="0"/>
              </a:rPr>
              <a:t>with multiple business systems</a:t>
            </a:r>
            <a:r>
              <a:rPr lang="en-US" sz="2200" dirty="0" smtClean="0">
                <a:latin typeface="Times New Roman" panose="02020603050405020304" pitchFamily="18" charset="0"/>
                <a:cs typeface="Times New Roman" panose="02020603050405020304" pitchFamily="18" charset="0"/>
              </a:rPr>
              <a:t>.</a:t>
            </a:r>
            <a:r>
              <a:rPr lang="cs-CZ"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algn="just"/>
            <a:endParaRPr lang="en-US" sz="2600" dirty="0">
              <a:latin typeface="Times New Roman" panose="02020603050405020304" pitchFamily="18" charset="0"/>
              <a:cs typeface="Times New Roman" panose="02020603050405020304" pitchFamily="18" charset="0"/>
            </a:endParaRPr>
          </a:p>
        </p:txBody>
      </p:sp>
      <p:sp>
        <p:nvSpPr>
          <p:cNvPr id="6" name="TextovéPole 5"/>
          <p:cNvSpPr txBox="1"/>
          <p:nvPr/>
        </p:nvSpPr>
        <p:spPr>
          <a:xfrm>
            <a:off x="340356" y="6342968"/>
            <a:ext cx="10803360" cy="646331"/>
          </a:xfrm>
          <a:prstGeom prst="rect">
            <a:avLst/>
          </a:prstGeom>
          <a:noFill/>
        </p:spPr>
        <p:txBody>
          <a:bodyPr wrap="square" rtlCol="0">
            <a:spAutoFit/>
          </a:bodyPr>
          <a:lstStyle/>
          <a:p>
            <a:r>
              <a:rPr lang="cs-CZ" sz="1200" dirty="0"/>
              <a:t>*http://</a:t>
            </a:r>
            <a:r>
              <a:rPr lang="cs-CZ" sz="1200" dirty="0" smtClean="0"/>
              <a:t>www0.cs.ucl.ac.uk/staff/ucacwxe/lectures/3C05-02-03/aswe21-essay.pdf</a:t>
            </a:r>
          </a:p>
          <a:p>
            <a:r>
              <a:rPr lang="cs-CZ" sz="1200" dirty="0" smtClean="0"/>
              <a:t>**EAI.ITtoolbox.com</a:t>
            </a:r>
            <a:endParaRPr lang="en-US" sz="1200" dirty="0"/>
          </a:p>
          <a:p>
            <a:endParaRPr lang="cs-CZ" sz="1200" dirty="0" smtClean="0"/>
          </a:p>
        </p:txBody>
      </p:sp>
      <p:sp>
        <p:nvSpPr>
          <p:cNvPr id="7" name="Obdélník 6"/>
          <p:cNvSpPr/>
          <p:nvPr/>
        </p:nvSpPr>
        <p:spPr>
          <a:xfrm>
            <a:off x="251520" y="449337"/>
            <a:ext cx="6468437" cy="1231106"/>
          </a:xfrm>
          <a:prstGeom prst="rect">
            <a:avLst/>
          </a:prstGeom>
        </p:spPr>
        <p:txBody>
          <a:bodyPr wrap="none">
            <a:spAutoFit/>
          </a:bodyPr>
          <a:lstStyle/>
          <a:p>
            <a:pPr lvl="0">
              <a:defRPr/>
            </a:pPr>
            <a:r>
              <a:rPr lang="cs-CZ" sz="2800" b="1" kern="0" dirty="0" err="1" smtClean="0">
                <a:latin typeface="Times New Roman"/>
                <a:ea typeface="+mj-ea"/>
                <a:cs typeface="+mj-cs"/>
              </a:rPr>
              <a:t>Enterprise</a:t>
            </a:r>
            <a:r>
              <a:rPr lang="cs-CZ" sz="2800" b="1" kern="0" dirty="0" smtClean="0">
                <a:latin typeface="Times New Roman"/>
                <a:ea typeface="+mj-ea"/>
                <a:cs typeface="+mj-cs"/>
              </a:rPr>
              <a:t> </a:t>
            </a:r>
            <a:r>
              <a:rPr lang="cs-CZ" sz="2800" b="1" kern="0" dirty="0" err="1">
                <a:latin typeface="Times New Roman"/>
                <a:ea typeface="+mj-ea"/>
                <a:cs typeface="+mj-cs"/>
              </a:rPr>
              <a:t>application</a:t>
            </a:r>
            <a:r>
              <a:rPr lang="cs-CZ" sz="2800" b="1" kern="0" dirty="0">
                <a:latin typeface="Times New Roman"/>
                <a:ea typeface="+mj-ea"/>
                <a:cs typeface="+mj-cs"/>
              </a:rPr>
              <a:t> </a:t>
            </a:r>
            <a:r>
              <a:rPr lang="cs-CZ" sz="2800" b="1" kern="0" dirty="0" err="1" smtClean="0">
                <a:latin typeface="Times New Roman"/>
                <a:ea typeface="+mj-ea"/>
                <a:cs typeface="+mj-cs"/>
              </a:rPr>
              <a:t>integration</a:t>
            </a:r>
            <a:r>
              <a:rPr lang="cs-CZ" sz="2800" b="1" kern="0" dirty="0" smtClean="0">
                <a:latin typeface="Times New Roman"/>
                <a:ea typeface="+mj-ea"/>
                <a:cs typeface="+mj-cs"/>
              </a:rPr>
              <a:t> (EAI)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2322120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Types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EAI*</a:t>
            </a:r>
          </a:p>
          <a:p>
            <a:pPr algn="just"/>
            <a:r>
              <a:rPr lang="en-US" sz="2400" dirty="0" smtClean="0">
                <a:latin typeface="Times New Roman" panose="02020603050405020304" pitchFamily="18" charset="0"/>
                <a:cs typeface="Times New Roman" panose="02020603050405020304" pitchFamily="18" charset="0"/>
              </a:rPr>
              <a:t>Business</a:t>
            </a:r>
            <a:r>
              <a:rPr lang="cs-CZ"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Process Integration (</a:t>
            </a:r>
            <a:r>
              <a:rPr lang="en-US" sz="2400" dirty="0">
                <a:latin typeface="Times New Roman" panose="02020603050405020304" pitchFamily="18" charset="0"/>
                <a:cs typeface="Times New Roman" panose="02020603050405020304" pitchFamily="18" charset="0"/>
              </a:rPr>
              <a:t>BPI):</a:t>
            </a:r>
          </a:p>
          <a:p>
            <a:pPr lvl="1" algn="just"/>
            <a:r>
              <a:rPr lang="en-US" sz="2100" dirty="0">
                <a:latin typeface="Times New Roman" panose="02020603050405020304" pitchFamily="18" charset="0"/>
                <a:cs typeface="Times New Roman" panose="02020603050405020304" pitchFamily="18" charset="0"/>
              </a:rPr>
              <a:t>It </a:t>
            </a:r>
            <a:r>
              <a:rPr lang="en-US" sz="2100" dirty="0" smtClean="0">
                <a:latin typeface="Times New Roman" panose="02020603050405020304" pitchFamily="18" charset="0"/>
                <a:cs typeface="Times New Roman" panose="02020603050405020304" pitchFamily="18" charset="0"/>
              </a:rPr>
              <a:t>is fundamentally important for a</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corporation to specify the processes involved in the exchange of enterprise</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information</a:t>
            </a:r>
            <a:r>
              <a:rPr lang="en-US" sz="2100" dirty="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a:t>
            </a:r>
            <a:r>
              <a:rPr lang="en-US" sz="2100" dirty="0">
                <a:latin typeface="Times New Roman" panose="02020603050405020304" pitchFamily="18" charset="0"/>
                <a:cs typeface="Times New Roman" panose="02020603050405020304" pitchFamily="18" charset="0"/>
              </a:rPr>
              <a:t>This </a:t>
            </a:r>
            <a:r>
              <a:rPr lang="en-US" sz="2100" dirty="0" smtClean="0">
                <a:latin typeface="Times New Roman" panose="02020603050405020304" pitchFamily="18" charset="0"/>
                <a:cs typeface="Times New Roman" panose="02020603050405020304" pitchFamily="18" charset="0"/>
              </a:rPr>
              <a:t>allows organizations to streamline operations</a:t>
            </a:r>
            <a:r>
              <a:rPr lang="en-US" sz="2100" dirty="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reduce costs and</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improve responsiveness</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to</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customer demands</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”This </a:t>
            </a:r>
            <a:r>
              <a:rPr lang="en-US" sz="2100" dirty="0">
                <a:latin typeface="Times New Roman" panose="02020603050405020304" pitchFamily="18" charset="0"/>
                <a:cs typeface="Times New Roman" panose="02020603050405020304" pitchFamily="18" charset="0"/>
              </a:rPr>
              <a:t>can include </a:t>
            </a:r>
            <a:r>
              <a:rPr lang="en-US" sz="2100" dirty="0" err="1" smtClean="0">
                <a:latin typeface="Times New Roman" panose="02020603050405020304" pitchFamily="18" charset="0"/>
                <a:cs typeface="Times New Roman" panose="02020603050405020304" pitchFamily="18" charset="0"/>
              </a:rPr>
              <a:t>proces</a:t>
            </a:r>
            <a:r>
              <a:rPr lang="cs-CZ" sz="2100" dirty="0" smtClean="0">
                <a:latin typeface="Times New Roman" panose="02020603050405020304" pitchFamily="18" charset="0"/>
                <a:cs typeface="Times New Roman" panose="02020603050405020304" pitchFamily="18" charset="0"/>
              </a:rPr>
              <a:t>s </a:t>
            </a:r>
            <a:r>
              <a:rPr lang="en-US" sz="2100" dirty="0" smtClean="0">
                <a:latin typeface="Times New Roman" panose="02020603050405020304" pitchFamily="18" charset="0"/>
                <a:cs typeface="Times New Roman" panose="02020603050405020304" pitchFamily="18" charset="0"/>
              </a:rPr>
              <a:t>management,</a:t>
            </a:r>
            <a:r>
              <a:rPr lang="cs-CZ" sz="2100" dirty="0" smtClean="0">
                <a:latin typeface="Times New Roman" panose="02020603050405020304" pitchFamily="18" charset="0"/>
                <a:cs typeface="Times New Roman" panose="02020603050405020304" pitchFamily="18" charset="0"/>
              </a:rPr>
              <a:t> </a:t>
            </a:r>
            <a:r>
              <a:rPr lang="en-US" sz="2100" dirty="0" err="1" smtClean="0">
                <a:latin typeface="Times New Roman" panose="02020603050405020304" pitchFamily="18" charset="0"/>
                <a:cs typeface="Times New Roman" panose="02020603050405020304" pitchFamily="18" charset="0"/>
              </a:rPr>
              <a:t>proces</a:t>
            </a:r>
            <a:r>
              <a:rPr lang="cs-CZ" sz="2100" dirty="0" smtClean="0">
                <a:latin typeface="Times New Roman" panose="02020603050405020304" pitchFamily="18" charset="0"/>
                <a:cs typeface="Times New Roman" panose="02020603050405020304" pitchFamily="18" charset="0"/>
              </a:rPr>
              <a:t>s </a:t>
            </a:r>
            <a:r>
              <a:rPr lang="en-US" sz="2100" dirty="0" smtClean="0">
                <a:latin typeface="Times New Roman" panose="02020603050405020304" pitchFamily="18" charset="0"/>
                <a:cs typeface="Times New Roman" panose="02020603050405020304" pitchFamily="18" charset="0"/>
              </a:rPr>
              <a:t>modelling</a:t>
            </a:r>
            <a:r>
              <a:rPr lang="en-US" sz="2100" dirty="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and workflow.</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Here,</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we involve the</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combination</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of</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tasks,</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procedures,</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organizations,</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required input</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and output information,</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and</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tools </a:t>
            </a:r>
            <a:r>
              <a:rPr lang="en-US" sz="2100" dirty="0">
                <a:latin typeface="Times New Roman" panose="02020603050405020304" pitchFamily="18" charset="0"/>
                <a:cs typeface="Times New Roman" panose="02020603050405020304" pitchFamily="18" charset="0"/>
              </a:rPr>
              <a:t>needed for each step in a business process</a:t>
            </a:r>
            <a:r>
              <a:rPr lang="en-US" sz="2100" dirty="0" smtClean="0">
                <a:latin typeface="Times New Roman" panose="02020603050405020304" pitchFamily="18" charset="0"/>
                <a:cs typeface="Times New Roman" panose="02020603050405020304" pitchFamily="18" charset="0"/>
              </a:rPr>
              <a:t>.</a:t>
            </a:r>
            <a:r>
              <a:rPr lang="cs-CZ" sz="2100" dirty="0" smtClean="0">
                <a:latin typeface="Times New Roman" panose="02020603050405020304" pitchFamily="18" charset="0"/>
                <a:cs typeface="Times New Roman" panose="02020603050405020304" pitchFamily="18" charset="0"/>
              </a:rPr>
              <a:t>**</a:t>
            </a:r>
            <a:r>
              <a:rPr lang="en-US" sz="2100" dirty="0" smtClean="0">
                <a:latin typeface="Times New Roman" panose="02020603050405020304" pitchFamily="18" charset="0"/>
                <a:cs typeface="Times New Roman" panose="02020603050405020304" pitchFamily="18" charset="0"/>
              </a:rPr>
              <a:t> </a:t>
            </a:r>
            <a:endParaRPr lang="en-US" sz="21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Platform </a:t>
            </a:r>
            <a:r>
              <a:rPr lang="en-US" sz="2400" dirty="0" smtClean="0">
                <a:latin typeface="Times New Roman" panose="02020603050405020304" pitchFamily="18" charset="0"/>
                <a:cs typeface="Times New Roman" panose="02020603050405020304" pitchFamily="18" charset="0"/>
              </a:rPr>
              <a:t>Integration</a:t>
            </a:r>
            <a:r>
              <a:rPr lang="en-US" sz="2400" dirty="0">
                <a:latin typeface="Times New Roman" panose="02020603050405020304" pitchFamily="18" charset="0"/>
                <a:cs typeface="Times New Roman" panose="02020603050405020304" pitchFamily="18" charset="0"/>
              </a:rPr>
              <a:t>:</a:t>
            </a:r>
          </a:p>
          <a:p>
            <a:pPr lvl="1" algn="just"/>
            <a:r>
              <a:rPr lang="en-US" sz="2100" dirty="0">
                <a:latin typeface="Times New Roman" panose="02020603050405020304" pitchFamily="18" charset="0"/>
                <a:cs typeface="Times New Roman" panose="02020603050405020304" pitchFamily="18" charset="0"/>
              </a:rPr>
              <a:t>Finally, </a:t>
            </a:r>
            <a:r>
              <a:rPr lang="en-US" sz="2100" dirty="0" smtClean="0">
                <a:latin typeface="Times New Roman" panose="02020603050405020304" pitchFamily="18" charset="0"/>
                <a:cs typeface="Times New Roman" panose="02020603050405020304" pitchFamily="18" charset="0"/>
              </a:rPr>
              <a:t>the</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separate needs of the</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heterogeneous network</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must</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be integrated</a:t>
            </a:r>
            <a:r>
              <a:rPr lang="en-US" sz="2100" dirty="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Platform Integration deals with the processes and tools that are</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required to allow these systems to communicate</a:t>
            </a:r>
            <a:r>
              <a:rPr lang="en-US" sz="2100" dirty="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both optimally and securely</a:t>
            </a:r>
            <a:r>
              <a:rPr lang="en-US" sz="2100" dirty="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so</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data can be passed through different applications without difficulty</a:t>
            </a:r>
            <a:r>
              <a:rPr lang="en-US" sz="2100" dirty="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For example,</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finding how an Apple can pass data to a wireless palmtop is part of the entire</a:t>
            </a:r>
            <a:r>
              <a:rPr lang="cs-CZ"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corporate </a:t>
            </a:r>
            <a:r>
              <a:rPr lang="en-US" sz="2100" dirty="0">
                <a:latin typeface="Times New Roman" panose="02020603050405020304" pitchFamily="18" charset="0"/>
                <a:cs typeface="Times New Roman" panose="02020603050405020304" pitchFamily="18" charset="0"/>
              </a:rPr>
              <a:t>system integration</a:t>
            </a:r>
            <a:r>
              <a:rPr lang="en-US" sz="2100" dirty="0" smtClean="0">
                <a:latin typeface="Times New Roman" panose="02020603050405020304" pitchFamily="18" charset="0"/>
                <a:cs typeface="Times New Roman" panose="02020603050405020304" pitchFamily="18" charset="0"/>
              </a:rPr>
              <a:t>.</a:t>
            </a:r>
            <a:r>
              <a:rPr lang="cs-CZ" sz="2100" dirty="0" smtClean="0">
                <a:latin typeface="Times New Roman" panose="02020603050405020304" pitchFamily="18" charset="0"/>
                <a:cs typeface="Times New Roman" panose="02020603050405020304" pitchFamily="18" charset="0"/>
              </a:rPr>
              <a:t>**</a:t>
            </a:r>
            <a:endParaRPr lang="en-US" sz="21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58734"/>
            <a:ext cx="10803360" cy="646331"/>
          </a:xfrm>
          <a:prstGeom prst="rect">
            <a:avLst/>
          </a:prstGeom>
          <a:noFill/>
        </p:spPr>
        <p:txBody>
          <a:bodyPr wrap="square" rtlCol="0">
            <a:spAutoFit/>
          </a:bodyPr>
          <a:lstStyle/>
          <a:p>
            <a:r>
              <a:rPr lang="cs-CZ" sz="1200" dirty="0"/>
              <a:t>*http://</a:t>
            </a:r>
            <a:r>
              <a:rPr lang="cs-CZ" sz="1200" dirty="0" smtClean="0"/>
              <a:t>www0.cs.ucl.ac.uk/staff/ucacwxe/lectures/3C05-02-03/aswe21-essay.pdf</a:t>
            </a:r>
          </a:p>
          <a:p>
            <a:r>
              <a:rPr lang="cs-CZ" sz="1200" dirty="0" smtClean="0"/>
              <a:t>**</a:t>
            </a:r>
            <a:r>
              <a:rPr lang="en-US" sz="1200" dirty="0"/>
              <a:t>Andre Yee, "Demystifying Business Process Integration." </a:t>
            </a:r>
            <a:r>
              <a:rPr lang="en-US" sz="1200" dirty="0" err="1" smtClean="0"/>
              <a:t>EaiQ</a:t>
            </a:r>
            <a:endParaRPr lang="cs-CZ" sz="1200" dirty="0" smtClean="0"/>
          </a:p>
          <a:p>
            <a:endParaRPr lang="cs-CZ" sz="1200" dirty="0" smtClean="0"/>
          </a:p>
        </p:txBody>
      </p:sp>
      <p:sp>
        <p:nvSpPr>
          <p:cNvPr id="6" name="Obdélník 5"/>
          <p:cNvSpPr/>
          <p:nvPr/>
        </p:nvSpPr>
        <p:spPr>
          <a:xfrm>
            <a:off x="251520" y="449337"/>
            <a:ext cx="6468437" cy="1231106"/>
          </a:xfrm>
          <a:prstGeom prst="rect">
            <a:avLst/>
          </a:prstGeom>
        </p:spPr>
        <p:txBody>
          <a:bodyPr wrap="none">
            <a:spAutoFit/>
          </a:bodyPr>
          <a:lstStyle/>
          <a:p>
            <a:pPr lvl="0">
              <a:defRPr/>
            </a:pPr>
            <a:r>
              <a:rPr lang="cs-CZ" sz="2800" b="1" kern="0" dirty="0" err="1" smtClean="0">
                <a:latin typeface="Times New Roman"/>
                <a:ea typeface="+mj-ea"/>
                <a:cs typeface="+mj-cs"/>
              </a:rPr>
              <a:t>Enterprise</a:t>
            </a:r>
            <a:r>
              <a:rPr lang="cs-CZ" sz="2800" b="1" kern="0" dirty="0" smtClean="0">
                <a:latin typeface="Times New Roman"/>
                <a:ea typeface="+mj-ea"/>
                <a:cs typeface="+mj-cs"/>
              </a:rPr>
              <a:t> </a:t>
            </a:r>
            <a:r>
              <a:rPr lang="cs-CZ" sz="2800" b="1" kern="0" dirty="0" err="1">
                <a:latin typeface="Times New Roman"/>
                <a:ea typeface="+mj-ea"/>
                <a:cs typeface="+mj-cs"/>
              </a:rPr>
              <a:t>application</a:t>
            </a:r>
            <a:r>
              <a:rPr lang="cs-CZ" sz="2800" b="1" kern="0" dirty="0">
                <a:latin typeface="Times New Roman"/>
                <a:ea typeface="+mj-ea"/>
                <a:cs typeface="+mj-cs"/>
              </a:rPr>
              <a:t> </a:t>
            </a:r>
            <a:r>
              <a:rPr lang="cs-CZ" sz="2800" b="1" kern="0" dirty="0" err="1" smtClean="0">
                <a:latin typeface="Times New Roman"/>
                <a:ea typeface="+mj-ea"/>
                <a:cs typeface="+mj-cs"/>
              </a:rPr>
              <a:t>integration</a:t>
            </a:r>
            <a:r>
              <a:rPr lang="cs-CZ" sz="2800" b="1" kern="0" dirty="0" smtClean="0">
                <a:latin typeface="Times New Roman"/>
                <a:ea typeface="+mj-ea"/>
                <a:cs typeface="+mj-cs"/>
              </a:rPr>
              <a:t> (EAI)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2710299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Intercommunication between enterprise applications (EA), such as customer relations management (CRM), supply chain management (SCM) and business intelligence is not automated. Thus, EAs do not share common data or business rules. EAI links EA applications to simplify and automate business processes without applying excessive application or data structure changes</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However</a:t>
            </a:r>
            <a:r>
              <a:rPr lang="en-US" sz="2400" dirty="0">
                <a:latin typeface="Times New Roman" panose="02020603050405020304" pitchFamily="18" charset="0"/>
                <a:cs typeface="Times New Roman" panose="02020603050405020304" pitchFamily="18" charset="0"/>
              </a:rPr>
              <a:t>, EAI is challenged by different operating systems, database architectures and/or computer languages, as well as other situations where legacy systems are no longer supported by the original manufacturers</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 https://www.techopedia.com/definition/1506/enterprise-application-integration-eai</a:t>
            </a:r>
            <a:endParaRPr lang="cs-CZ" sz="1200" dirty="0" smtClean="0"/>
          </a:p>
        </p:txBody>
      </p:sp>
      <p:sp>
        <p:nvSpPr>
          <p:cNvPr id="6" name="Obdélník 5"/>
          <p:cNvSpPr/>
          <p:nvPr/>
        </p:nvSpPr>
        <p:spPr>
          <a:xfrm>
            <a:off x="251520" y="449337"/>
            <a:ext cx="6468437" cy="1231106"/>
          </a:xfrm>
          <a:prstGeom prst="rect">
            <a:avLst/>
          </a:prstGeom>
        </p:spPr>
        <p:txBody>
          <a:bodyPr wrap="none">
            <a:spAutoFit/>
          </a:bodyPr>
          <a:lstStyle/>
          <a:p>
            <a:pPr lvl="0">
              <a:defRPr/>
            </a:pPr>
            <a:r>
              <a:rPr lang="cs-CZ" sz="2800" b="1" kern="0" dirty="0" err="1" smtClean="0">
                <a:latin typeface="Times New Roman"/>
                <a:ea typeface="+mj-ea"/>
                <a:cs typeface="+mj-cs"/>
              </a:rPr>
              <a:t>Enterprise</a:t>
            </a:r>
            <a:r>
              <a:rPr lang="cs-CZ" sz="2800" b="1" kern="0" dirty="0" smtClean="0">
                <a:latin typeface="Times New Roman"/>
                <a:ea typeface="+mj-ea"/>
                <a:cs typeface="+mj-cs"/>
              </a:rPr>
              <a:t> </a:t>
            </a:r>
            <a:r>
              <a:rPr lang="cs-CZ" sz="2800" b="1" kern="0" dirty="0" err="1">
                <a:latin typeface="Times New Roman"/>
                <a:ea typeface="+mj-ea"/>
                <a:cs typeface="+mj-cs"/>
              </a:rPr>
              <a:t>application</a:t>
            </a:r>
            <a:r>
              <a:rPr lang="cs-CZ" sz="2800" b="1" kern="0" dirty="0">
                <a:latin typeface="Times New Roman"/>
                <a:ea typeface="+mj-ea"/>
                <a:cs typeface="+mj-cs"/>
              </a:rPr>
              <a:t> </a:t>
            </a:r>
            <a:r>
              <a:rPr lang="cs-CZ" sz="2800" b="1" kern="0" dirty="0" err="1" smtClean="0">
                <a:latin typeface="Times New Roman"/>
                <a:ea typeface="+mj-ea"/>
                <a:cs typeface="+mj-cs"/>
              </a:rPr>
              <a:t>integration</a:t>
            </a:r>
            <a:r>
              <a:rPr lang="cs-CZ" sz="2800" b="1" kern="0" dirty="0" smtClean="0">
                <a:latin typeface="Times New Roman"/>
                <a:ea typeface="+mj-ea"/>
                <a:cs typeface="+mj-cs"/>
              </a:rPr>
              <a:t> (EAI)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2477772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EAI meets these challenges by fulfilling three purposes, as follows</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Data </a:t>
            </a:r>
            <a:r>
              <a:rPr lang="en-US" sz="2200" dirty="0">
                <a:latin typeface="Times New Roman" panose="02020603050405020304" pitchFamily="18" charset="0"/>
                <a:cs typeface="Times New Roman" panose="02020603050405020304" pitchFamily="18" charset="0"/>
              </a:rPr>
              <a:t>Integration: Ensures consistent information across different systems.</a:t>
            </a:r>
          </a:p>
          <a:p>
            <a:pPr lvl="1" algn="just"/>
            <a:r>
              <a:rPr lang="en-US" sz="2200" dirty="0" smtClean="0">
                <a:latin typeface="Times New Roman" panose="02020603050405020304" pitchFamily="18" charset="0"/>
                <a:cs typeface="Times New Roman" panose="02020603050405020304" pitchFamily="18" charset="0"/>
              </a:rPr>
              <a:t>Vendor </a:t>
            </a:r>
            <a:r>
              <a:rPr lang="en-US" sz="2200" dirty="0">
                <a:latin typeface="Times New Roman" panose="02020603050405020304" pitchFamily="18" charset="0"/>
                <a:cs typeface="Times New Roman" panose="02020603050405020304" pitchFamily="18" charset="0"/>
              </a:rPr>
              <a:t>Independence: Business policies or rules regarding specific business applications do not have to be re-implemented when replaced with different brand applications.</a:t>
            </a:r>
          </a:p>
          <a:p>
            <a:pPr lvl="1" algn="just"/>
            <a:r>
              <a:rPr lang="en-US" sz="2200" dirty="0" smtClean="0">
                <a:latin typeface="Times New Roman" panose="02020603050405020304" pitchFamily="18" charset="0"/>
                <a:cs typeface="Times New Roman" panose="02020603050405020304" pitchFamily="18" charset="0"/>
              </a:rPr>
              <a:t>Common </a:t>
            </a:r>
            <a:r>
              <a:rPr lang="en-US" sz="2200" dirty="0">
                <a:latin typeface="Times New Roman" panose="02020603050405020304" pitchFamily="18" charset="0"/>
                <a:cs typeface="Times New Roman" panose="02020603050405020304" pitchFamily="18" charset="0"/>
              </a:rPr>
              <a:t>Facade: Users are not required to learn new or different applications because a consistent software application access interface is provided.</a:t>
            </a:r>
          </a:p>
          <a:p>
            <a:pPr algn="just"/>
            <a:endParaRPr lang="cs-CZ" sz="24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 https://www.techopedia.com/definition/1506/enterprise-application-integration-eai</a:t>
            </a:r>
            <a:endParaRPr lang="cs-CZ" sz="1200" dirty="0" smtClean="0"/>
          </a:p>
        </p:txBody>
      </p:sp>
      <p:sp>
        <p:nvSpPr>
          <p:cNvPr id="6" name="Obdélník 5"/>
          <p:cNvSpPr/>
          <p:nvPr/>
        </p:nvSpPr>
        <p:spPr>
          <a:xfrm>
            <a:off x="251520" y="449337"/>
            <a:ext cx="6468437" cy="1231106"/>
          </a:xfrm>
          <a:prstGeom prst="rect">
            <a:avLst/>
          </a:prstGeom>
        </p:spPr>
        <p:txBody>
          <a:bodyPr wrap="none">
            <a:spAutoFit/>
          </a:bodyPr>
          <a:lstStyle/>
          <a:p>
            <a:pPr lvl="0">
              <a:defRPr/>
            </a:pPr>
            <a:r>
              <a:rPr lang="cs-CZ" sz="2800" b="1" kern="0" dirty="0" err="1" smtClean="0">
                <a:latin typeface="Times New Roman"/>
                <a:ea typeface="+mj-ea"/>
                <a:cs typeface="+mj-cs"/>
              </a:rPr>
              <a:t>Enterprise</a:t>
            </a:r>
            <a:r>
              <a:rPr lang="cs-CZ" sz="2800" b="1" kern="0" dirty="0" smtClean="0">
                <a:latin typeface="Times New Roman"/>
                <a:ea typeface="+mj-ea"/>
                <a:cs typeface="+mj-cs"/>
              </a:rPr>
              <a:t> </a:t>
            </a:r>
            <a:r>
              <a:rPr lang="cs-CZ" sz="2800" b="1" kern="0" dirty="0" err="1">
                <a:latin typeface="Times New Roman"/>
                <a:ea typeface="+mj-ea"/>
                <a:cs typeface="+mj-cs"/>
              </a:rPr>
              <a:t>application</a:t>
            </a:r>
            <a:r>
              <a:rPr lang="cs-CZ" sz="2800" b="1" kern="0" dirty="0">
                <a:latin typeface="Times New Roman"/>
                <a:ea typeface="+mj-ea"/>
                <a:cs typeface="+mj-cs"/>
              </a:rPr>
              <a:t> </a:t>
            </a:r>
            <a:r>
              <a:rPr lang="cs-CZ" sz="2800" b="1" kern="0" dirty="0" err="1" smtClean="0">
                <a:latin typeface="Times New Roman"/>
                <a:ea typeface="+mj-ea"/>
                <a:cs typeface="+mj-cs"/>
              </a:rPr>
              <a:t>integration</a:t>
            </a:r>
            <a:r>
              <a:rPr lang="cs-CZ" sz="2800" b="1" kern="0" dirty="0" smtClean="0">
                <a:latin typeface="Times New Roman"/>
                <a:ea typeface="+mj-ea"/>
                <a:cs typeface="+mj-cs"/>
              </a:rPr>
              <a:t> (EAI)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2672046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998567"/>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smtClean="0">
                <a:latin typeface="Times New Roman" panose="02020603050405020304" pitchFamily="18" charset="0"/>
                <a:cs typeface="Times New Roman" panose="02020603050405020304" pitchFamily="18" charset="0"/>
              </a:rPr>
              <a:t>Benefits </a:t>
            </a:r>
            <a:r>
              <a:rPr lang="en-US" sz="2400" b="1" dirty="0">
                <a:latin typeface="Times New Roman" panose="02020603050405020304" pitchFamily="18" charset="0"/>
                <a:cs typeface="Times New Roman" panose="02020603050405020304" pitchFamily="18" charset="0"/>
              </a:rPr>
              <a:t>of </a:t>
            </a:r>
            <a:r>
              <a:rPr lang="cs-CZ" sz="2400" b="1" dirty="0" smtClean="0">
                <a:latin typeface="Times New Roman" panose="02020603050405020304" pitchFamily="18" charset="0"/>
                <a:cs typeface="Times New Roman" panose="02020603050405020304" pitchFamily="18" charset="0"/>
              </a:rPr>
              <a:t>EAI*</a:t>
            </a:r>
            <a:endParaRPr lang="cs-CZ" sz="24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Information </a:t>
            </a:r>
            <a:r>
              <a:rPr lang="en-US" sz="2400" dirty="0" smtClean="0">
                <a:latin typeface="Times New Roman" panose="02020603050405020304" pitchFamily="18" charset="0"/>
                <a:cs typeface="Times New Roman" panose="02020603050405020304" pitchFamily="18" charset="0"/>
              </a:rPr>
              <a:t>Sharing</a:t>
            </a:r>
            <a:endParaRPr lang="cs-CZ" sz="2400" dirty="0" smtClean="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EAI </a:t>
            </a:r>
            <a:r>
              <a:rPr lang="en-US" sz="2000" dirty="0">
                <a:latin typeface="Times New Roman" panose="02020603050405020304" pitchFamily="18" charset="0"/>
                <a:cs typeface="Times New Roman" panose="02020603050405020304" pitchFamily="18" charset="0"/>
              </a:rPr>
              <a:t>enables the flow of information between separate software programs within a company, as well as from outside the company’s own computer systems. EAI can consolidate data collection efforts, eliminating the redundancies of having each application collect and store data for its own purposes. Integration also creates a single point of access to data for the people who need it. That means employees spend less time searching for information – and the data they get is often more complete and up to date. EAI also enables more effective collaboration between individual people and departments</a:t>
            </a:r>
            <a:r>
              <a:rPr lang="en-US" sz="2000" dirty="0" smtClean="0">
                <a:latin typeface="Times New Roman" panose="02020603050405020304" pitchFamily="18" charset="0"/>
                <a:cs typeface="Times New Roman" panose="02020603050405020304" pitchFamily="18" charset="0"/>
              </a:rPr>
              <a:t>.</a:t>
            </a:r>
            <a:endParaRPr lang="cs-CZ" sz="20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Process </a:t>
            </a:r>
            <a:r>
              <a:rPr lang="en-US" sz="2400" dirty="0" smtClean="0">
                <a:latin typeface="Times New Roman" panose="02020603050405020304" pitchFamily="18" charset="0"/>
                <a:cs typeface="Times New Roman" panose="02020603050405020304" pitchFamily="18" charset="0"/>
              </a:rPr>
              <a:t>Automation</a:t>
            </a:r>
            <a:endParaRPr lang="cs-CZ" sz="2400" dirty="0" smtClean="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EAI </a:t>
            </a:r>
            <a:r>
              <a:rPr lang="en-US" sz="2000" dirty="0">
                <a:latin typeface="Times New Roman" panose="02020603050405020304" pitchFamily="18" charset="0"/>
                <a:cs typeface="Times New Roman" panose="02020603050405020304" pitchFamily="18" charset="0"/>
              </a:rPr>
              <a:t>can streamline processes that include data or activity from multiple software applications. For example, data from a CRM can be integrated with an e-mail marketing platform to deliver targeted messages to customers based on their prior behavior or demographics. That effort could then be coupled with an analytics package to measure the success of the email campaign. And all that data can be integrated with an ERP system to help the company invest resources where they’re most effective.</a:t>
            </a: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*https://www.singlemindconsulting.com/2013/01/25/top-4-enterprise-application-integration-benefits/</a:t>
            </a:r>
            <a:endParaRPr lang="cs-CZ" sz="1200" dirty="0" smtClean="0"/>
          </a:p>
        </p:txBody>
      </p:sp>
      <p:sp>
        <p:nvSpPr>
          <p:cNvPr id="6" name="Obdélník 5"/>
          <p:cNvSpPr/>
          <p:nvPr/>
        </p:nvSpPr>
        <p:spPr>
          <a:xfrm>
            <a:off x="251520" y="449337"/>
            <a:ext cx="6468437" cy="1231106"/>
          </a:xfrm>
          <a:prstGeom prst="rect">
            <a:avLst/>
          </a:prstGeom>
        </p:spPr>
        <p:txBody>
          <a:bodyPr wrap="none">
            <a:spAutoFit/>
          </a:bodyPr>
          <a:lstStyle/>
          <a:p>
            <a:pPr lvl="0">
              <a:defRPr/>
            </a:pPr>
            <a:r>
              <a:rPr lang="cs-CZ" sz="2800" b="1" kern="0" dirty="0" err="1" smtClean="0">
                <a:latin typeface="Times New Roman"/>
                <a:ea typeface="+mj-ea"/>
                <a:cs typeface="+mj-cs"/>
              </a:rPr>
              <a:t>Enterprise</a:t>
            </a:r>
            <a:r>
              <a:rPr lang="cs-CZ" sz="2800" b="1" kern="0" dirty="0" smtClean="0">
                <a:latin typeface="Times New Roman"/>
                <a:ea typeface="+mj-ea"/>
                <a:cs typeface="+mj-cs"/>
              </a:rPr>
              <a:t> </a:t>
            </a:r>
            <a:r>
              <a:rPr lang="cs-CZ" sz="2800" b="1" kern="0" dirty="0" err="1">
                <a:latin typeface="Times New Roman"/>
                <a:ea typeface="+mj-ea"/>
                <a:cs typeface="+mj-cs"/>
              </a:rPr>
              <a:t>application</a:t>
            </a:r>
            <a:r>
              <a:rPr lang="cs-CZ" sz="2800" b="1" kern="0" dirty="0">
                <a:latin typeface="Times New Roman"/>
                <a:ea typeface="+mj-ea"/>
                <a:cs typeface="+mj-cs"/>
              </a:rPr>
              <a:t> </a:t>
            </a:r>
            <a:r>
              <a:rPr lang="cs-CZ" sz="2800" b="1" kern="0" dirty="0" err="1" smtClean="0">
                <a:latin typeface="Times New Roman"/>
                <a:ea typeface="+mj-ea"/>
                <a:cs typeface="+mj-cs"/>
              </a:rPr>
              <a:t>integration</a:t>
            </a:r>
            <a:r>
              <a:rPr lang="cs-CZ" sz="2800" b="1" kern="0" dirty="0" smtClean="0">
                <a:latin typeface="Times New Roman"/>
                <a:ea typeface="+mj-ea"/>
                <a:cs typeface="+mj-cs"/>
              </a:rPr>
              <a:t> (EAI)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736735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998567"/>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smtClean="0">
                <a:latin typeface="Times New Roman" panose="02020603050405020304" pitchFamily="18" charset="0"/>
                <a:cs typeface="Times New Roman" panose="02020603050405020304" pitchFamily="18" charset="0"/>
              </a:rPr>
              <a:t>Benefits </a:t>
            </a:r>
            <a:r>
              <a:rPr lang="en-US" sz="2400" b="1" dirty="0">
                <a:latin typeface="Times New Roman" panose="02020603050405020304" pitchFamily="18" charset="0"/>
                <a:cs typeface="Times New Roman" panose="02020603050405020304" pitchFamily="18" charset="0"/>
              </a:rPr>
              <a:t>of </a:t>
            </a:r>
            <a:r>
              <a:rPr lang="cs-CZ" sz="2400" b="1" dirty="0" smtClean="0">
                <a:latin typeface="Times New Roman" panose="02020603050405020304" pitchFamily="18" charset="0"/>
                <a:cs typeface="Times New Roman" panose="02020603050405020304" pitchFamily="18" charset="0"/>
              </a:rPr>
              <a:t>EAI*</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Reduced </a:t>
            </a:r>
            <a:r>
              <a:rPr lang="en-US" sz="2400" dirty="0">
                <a:latin typeface="Times New Roman" panose="02020603050405020304" pitchFamily="18" charset="0"/>
                <a:cs typeface="Times New Roman" panose="02020603050405020304" pitchFamily="18" charset="0"/>
              </a:rPr>
              <a:t>IT </a:t>
            </a:r>
            <a:r>
              <a:rPr lang="en-US" sz="2400" dirty="0" smtClean="0">
                <a:latin typeface="Times New Roman" panose="02020603050405020304" pitchFamily="18" charset="0"/>
                <a:cs typeface="Times New Roman" panose="02020603050405020304" pitchFamily="18" charset="0"/>
              </a:rPr>
              <a:t>Complexity</a:t>
            </a:r>
            <a:endParaRPr lang="cs-CZ" sz="2400" dirty="0" smtClean="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Most </a:t>
            </a:r>
            <a:r>
              <a:rPr lang="en-US" sz="2000" dirty="0">
                <a:latin typeface="Times New Roman" panose="02020603050405020304" pitchFamily="18" charset="0"/>
                <a:cs typeface="Times New Roman" panose="02020603050405020304" pitchFamily="18" charset="0"/>
              </a:rPr>
              <a:t>enterprise-level companies find it difficult to use new technology effectively. The learning curve is often steep, and a new application may not work well with the systems already in place. Enterprise application integration overcomes these roadblocks to smooth business process by combining the information and functionality of several applications into a single, easy-to-use interface.</a:t>
            </a:r>
          </a:p>
          <a:p>
            <a:pPr algn="just"/>
            <a:r>
              <a:rPr lang="en-US" sz="2400" dirty="0" smtClean="0">
                <a:latin typeface="Times New Roman" panose="02020603050405020304" pitchFamily="18" charset="0"/>
                <a:cs typeface="Times New Roman" panose="02020603050405020304" pitchFamily="18" charset="0"/>
              </a:rPr>
              <a:t>Increased Agility</a:t>
            </a:r>
            <a:endParaRPr lang="cs-CZ" sz="2400" dirty="0" smtClean="0">
              <a:latin typeface="Times New Roman" panose="02020603050405020304" pitchFamily="18" charset="0"/>
              <a:cs typeface="Times New Roman" panose="02020603050405020304" pitchFamily="18" charset="0"/>
            </a:endParaRPr>
          </a:p>
          <a:p>
            <a:pPr lvl="1" algn="just"/>
            <a:r>
              <a:rPr lang="cs-CZ" sz="2000" dirty="0" smtClean="0">
                <a:latin typeface="Times New Roman" panose="02020603050405020304" pitchFamily="18" charset="0"/>
                <a:cs typeface="Times New Roman" panose="02020603050405020304" pitchFamily="18" charset="0"/>
              </a:rPr>
              <a:t>O</a:t>
            </a:r>
            <a:r>
              <a:rPr lang="en-US" sz="2000" dirty="0" smtClean="0">
                <a:latin typeface="Times New Roman" panose="02020603050405020304" pitchFamily="18" charset="0"/>
                <a:cs typeface="Times New Roman" panose="02020603050405020304" pitchFamily="18" charset="0"/>
              </a:rPr>
              <a:t>ne </a:t>
            </a:r>
            <a:r>
              <a:rPr lang="en-US" sz="2000" dirty="0">
                <a:latin typeface="Times New Roman" panose="02020603050405020304" pitchFamily="18" charset="0"/>
                <a:cs typeface="Times New Roman" panose="02020603050405020304" pitchFamily="18" charset="0"/>
              </a:rPr>
              <a:t>of the highest business benefits of enterprise application integration is that it allows organizations to recognize and respond to opportunities more quickly. EAI can help companies address shifts in the market, reputation management issues, supply chain disruptions and more – all from a single interface.</a:t>
            </a:r>
            <a:endParaRPr lang="cs-CZ" sz="20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*https://www.singlemindconsulting.com/2013/01/25/top-4-enterprise-application-integration-benefits/</a:t>
            </a:r>
            <a:endParaRPr lang="cs-CZ" sz="1200" dirty="0" smtClean="0"/>
          </a:p>
        </p:txBody>
      </p:sp>
      <p:sp>
        <p:nvSpPr>
          <p:cNvPr id="6" name="Obdélník 5"/>
          <p:cNvSpPr/>
          <p:nvPr/>
        </p:nvSpPr>
        <p:spPr>
          <a:xfrm>
            <a:off x="251520" y="449337"/>
            <a:ext cx="6468437" cy="1231106"/>
          </a:xfrm>
          <a:prstGeom prst="rect">
            <a:avLst/>
          </a:prstGeom>
        </p:spPr>
        <p:txBody>
          <a:bodyPr wrap="none">
            <a:spAutoFit/>
          </a:bodyPr>
          <a:lstStyle/>
          <a:p>
            <a:pPr lvl="0">
              <a:defRPr/>
            </a:pPr>
            <a:r>
              <a:rPr lang="cs-CZ" sz="2800" b="1" kern="0" dirty="0" err="1" smtClean="0">
                <a:latin typeface="Times New Roman"/>
                <a:ea typeface="+mj-ea"/>
                <a:cs typeface="+mj-cs"/>
              </a:rPr>
              <a:t>Enterprise</a:t>
            </a:r>
            <a:r>
              <a:rPr lang="cs-CZ" sz="2800" b="1" kern="0" dirty="0" smtClean="0">
                <a:latin typeface="Times New Roman"/>
                <a:ea typeface="+mj-ea"/>
                <a:cs typeface="+mj-cs"/>
              </a:rPr>
              <a:t> </a:t>
            </a:r>
            <a:r>
              <a:rPr lang="cs-CZ" sz="2800" b="1" kern="0" dirty="0" err="1">
                <a:latin typeface="Times New Roman"/>
                <a:ea typeface="+mj-ea"/>
                <a:cs typeface="+mj-cs"/>
              </a:rPr>
              <a:t>application</a:t>
            </a:r>
            <a:r>
              <a:rPr lang="cs-CZ" sz="2800" b="1" kern="0" dirty="0">
                <a:latin typeface="Times New Roman"/>
                <a:ea typeface="+mj-ea"/>
                <a:cs typeface="+mj-cs"/>
              </a:rPr>
              <a:t> </a:t>
            </a:r>
            <a:r>
              <a:rPr lang="cs-CZ" sz="2800" b="1" kern="0" dirty="0" err="1" smtClean="0">
                <a:latin typeface="Times New Roman"/>
                <a:ea typeface="+mj-ea"/>
                <a:cs typeface="+mj-cs"/>
              </a:rPr>
              <a:t>integration</a:t>
            </a:r>
            <a:r>
              <a:rPr lang="cs-CZ" sz="2800" b="1" kern="0" dirty="0" smtClean="0">
                <a:latin typeface="Times New Roman"/>
                <a:ea typeface="+mj-ea"/>
                <a:cs typeface="+mj-cs"/>
              </a:rPr>
              <a:t> (EAI)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402236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*http://www.sconce.com/what-we-do/plm-services/enterprise-application-integration/</a:t>
            </a:r>
            <a:endParaRPr lang="cs-CZ" sz="1200" dirty="0" smtClean="0"/>
          </a:p>
        </p:txBody>
      </p:sp>
      <p:sp>
        <p:nvSpPr>
          <p:cNvPr id="6" name="Obdélník 5"/>
          <p:cNvSpPr/>
          <p:nvPr/>
        </p:nvSpPr>
        <p:spPr>
          <a:xfrm>
            <a:off x="251520" y="449337"/>
            <a:ext cx="6468437" cy="1231106"/>
          </a:xfrm>
          <a:prstGeom prst="rect">
            <a:avLst/>
          </a:prstGeom>
        </p:spPr>
        <p:txBody>
          <a:bodyPr wrap="none">
            <a:spAutoFit/>
          </a:bodyPr>
          <a:lstStyle/>
          <a:p>
            <a:pPr lvl="0">
              <a:defRPr/>
            </a:pPr>
            <a:r>
              <a:rPr lang="cs-CZ" sz="2800" b="1" kern="0" dirty="0" err="1" smtClean="0">
                <a:latin typeface="Times New Roman"/>
                <a:ea typeface="+mj-ea"/>
                <a:cs typeface="+mj-cs"/>
              </a:rPr>
              <a:t>Enterprise</a:t>
            </a:r>
            <a:r>
              <a:rPr lang="cs-CZ" sz="2800" b="1" kern="0" dirty="0" smtClean="0">
                <a:latin typeface="Times New Roman"/>
                <a:ea typeface="+mj-ea"/>
                <a:cs typeface="+mj-cs"/>
              </a:rPr>
              <a:t> </a:t>
            </a:r>
            <a:r>
              <a:rPr lang="cs-CZ" sz="2800" b="1" kern="0" dirty="0" err="1">
                <a:latin typeface="Times New Roman"/>
                <a:ea typeface="+mj-ea"/>
                <a:cs typeface="+mj-cs"/>
              </a:rPr>
              <a:t>application</a:t>
            </a:r>
            <a:r>
              <a:rPr lang="cs-CZ" sz="2800" b="1" kern="0" dirty="0">
                <a:latin typeface="Times New Roman"/>
                <a:ea typeface="+mj-ea"/>
                <a:cs typeface="+mj-cs"/>
              </a:rPr>
              <a:t> </a:t>
            </a:r>
            <a:r>
              <a:rPr lang="cs-CZ" sz="2800" b="1" kern="0" dirty="0" err="1" smtClean="0">
                <a:latin typeface="Times New Roman"/>
                <a:ea typeface="+mj-ea"/>
                <a:cs typeface="+mj-cs"/>
              </a:rPr>
              <a:t>integration</a:t>
            </a:r>
            <a:r>
              <a:rPr lang="cs-CZ" sz="2800" b="1" kern="0" dirty="0" smtClean="0">
                <a:latin typeface="Times New Roman"/>
                <a:ea typeface="+mj-ea"/>
                <a:cs typeface="+mj-cs"/>
              </a:rPr>
              <a:t> (EAI)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pic>
        <p:nvPicPr>
          <p:cNvPr id="7" name="Obrázek 6"/>
          <p:cNvPicPr>
            <a:picLocks noChangeAspect="1"/>
          </p:cNvPicPr>
          <p:nvPr/>
        </p:nvPicPr>
        <p:blipFill>
          <a:blip r:embed="rId3"/>
          <a:stretch>
            <a:fillRect/>
          </a:stretch>
        </p:blipFill>
        <p:spPr>
          <a:xfrm>
            <a:off x="2102863" y="1040523"/>
            <a:ext cx="6804654" cy="5192341"/>
          </a:xfrm>
          <a:prstGeom prst="rect">
            <a:avLst/>
          </a:prstGeom>
        </p:spPr>
      </p:pic>
    </p:spTree>
    <p:extLst>
      <p:ext uri="{BB962C8B-B14F-4D97-AF65-F5344CB8AC3E}">
        <p14:creationId xmlns:p14="http://schemas.microsoft.com/office/powerpoint/2010/main" val="2480976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*http://www.sconce.com/what-we-do/plm-services/enterprise-application-integration/</a:t>
            </a:r>
            <a:endParaRPr lang="cs-CZ" sz="1200" dirty="0" smtClean="0"/>
          </a:p>
        </p:txBody>
      </p:sp>
      <p:sp>
        <p:nvSpPr>
          <p:cNvPr id="6" name="Obdélník 5"/>
          <p:cNvSpPr/>
          <p:nvPr/>
        </p:nvSpPr>
        <p:spPr>
          <a:xfrm>
            <a:off x="251520" y="449337"/>
            <a:ext cx="6468437" cy="1231106"/>
          </a:xfrm>
          <a:prstGeom prst="rect">
            <a:avLst/>
          </a:prstGeom>
        </p:spPr>
        <p:txBody>
          <a:bodyPr wrap="none">
            <a:spAutoFit/>
          </a:bodyPr>
          <a:lstStyle/>
          <a:p>
            <a:pPr lvl="0">
              <a:defRPr/>
            </a:pPr>
            <a:r>
              <a:rPr lang="cs-CZ" sz="2800" b="1" kern="0" dirty="0" err="1" smtClean="0">
                <a:latin typeface="Times New Roman"/>
                <a:ea typeface="+mj-ea"/>
                <a:cs typeface="+mj-cs"/>
              </a:rPr>
              <a:t>Enterprise</a:t>
            </a:r>
            <a:r>
              <a:rPr lang="cs-CZ" sz="2800" b="1" kern="0" dirty="0" smtClean="0">
                <a:latin typeface="Times New Roman"/>
                <a:ea typeface="+mj-ea"/>
                <a:cs typeface="+mj-cs"/>
              </a:rPr>
              <a:t> </a:t>
            </a:r>
            <a:r>
              <a:rPr lang="cs-CZ" sz="2800" b="1" kern="0" dirty="0" err="1">
                <a:latin typeface="Times New Roman"/>
                <a:ea typeface="+mj-ea"/>
                <a:cs typeface="+mj-cs"/>
              </a:rPr>
              <a:t>application</a:t>
            </a:r>
            <a:r>
              <a:rPr lang="cs-CZ" sz="2800" b="1" kern="0" dirty="0">
                <a:latin typeface="Times New Roman"/>
                <a:ea typeface="+mj-ea"/>
                <a:cs typeface="+mj-cs"/>
              </a:rPr>
              <a:t> </a:t>
            </a:r>
            <a:r>
              <a:rPr lang="cs-CZ" sz="2800" b="1" kern="0" dirty="0" err="1" smtClean="0">
                <a:latin typeface="Times New Roman"/>
                <a:ea typeface="+mj-ea"/>
                <a:cs typeface="+mj-cs"/>
              </a:rPr>
              <a:t>integration</a:t>
            </a:r>
            <a:r>
              <a:rPr lang="cs-CZ" sz="2800" b="1" kern="0" dirty="0" smtClean="0">
                <a:latin typeface="Times New Roman"/>
                <a:ea typeface="+mj-ea"/>
                <a:cs typeface="+mj-cs"/>
              </a:rPr>
              <a:t> (EAI)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pic>
        <p:nvPicPr>
          <p:cNvPr id="5" name="Obrázek 4"/>
          <p:cNvPicPr>
            <a:picLocks noChangeAspect="1"/>
          </p:cNvPicPr>
          <p:nvPr/>
        </p:nvPicPr>
        <p:blipFill>
          <a:blip r:embed="rId3"/>
          <a:stretch>
            <a:fillRect/>
          </a:stretch>
        </p:blipFill>
        <p:spPr>
          <a:xfrm>
            <a:off x="1170407" y="1128616"/>
            <a:ext cx="8769752" cy="5001843"/>
          </a:xfrm>
          <a:prstGeom prst="rect">
            <a:avLst/>
          </a:prstGeom>
        </p:spPr>
      </p:pic>
    </p:spTree>
    <p:extLst>
      <p:ext uri="{BB962C8B-B14F-4D97-AF65-F5344CB8AC3E}">
        <p14:creationId xmlns:p14="http://schemas.microsoft.com/office/powerpoint/2010/main" val="2748757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033750" cy="1231106"/>
          </a:xfrm>
          <a:prstGeom prst="rect">
            <a:avLst/>
          </a:prstGeom>
        </p:spPr>
        <p:txBody>
          <a:bodyPr wrap="none">
            <a:spAutoFit/>
          </a:bodyPr>
          <a:lstStyle/>
          <a:p>
            <a:pPr lvl="0">
              <a:defRPr/>
            </a:pPr>
            <a:r>
              <a:rPr lang="cs-CZ" sz="2800" b="1" kern="0" dirty="0" err="1" smtClean="0">
                <a:latin typeface="Times New Roman"/>
                <a:ea typeface="+mj-ea"/>
                <a:cs typeface="+mj-cs"/>
              </a:rPr>
              <a:t>Security</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a:t>
            </a:r>
            <a:r>
              <a:rPr lang="cs-CZ" sz="2800" b="1" kern="0" dirty="0" err="1" smtClean="0">
                <a:latin typeface="Times New Roman"/>
                <a:ea typeface="+mj-ea"/>
                <a:cs typeface="+mj-cs"/>
              </a:rPr>
              <a:t>informaton</a:t>
            </a:r>
            <a:r>
              <a:rPr lang="cs-CZ" sz="2800" b="1" kern="0" dirty="0" smtClean="0">
                <a:latin typeface="Times New Roman"/>
                <a:ea typeface="+mj-ea"/>
                <a:cs typeface="+mj-cs"/>
              </a:rPr>
              <a:t> </a:t>
            </a:r>
            <a:r>
              <a:rPr lang="cs-CZ" sz="2800" b="1" kern="0" dirty="0" err="1" smtClean="0">
                <a:latin typeface="Times New Roman"/>
                <a:ea typeface="+mj-ea"/>
                <a:cs typeface="+mj-cs"/>
              </a:rPr>
              <a:t>systems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There are two major aspects of information system security</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Security </a:t>
            </a:r>
            <a:r>
              <a:rPr lang="en-US" sz="2200" dirty="0">
                <a:latin typeface="Times New Roman" panose="02020603050405020304" pitchFamily="18" charset="0"/>
                <a:cs typeface="Times New Roman" panose="02020603050405020304" pitchFamily="18" charset="0"/>
              </a:rPr>
              <a:t>of the information technology used - securing the system from malicious cyber-attacks that tend to break into the system and to access critical private information or gain control of the internal systems.</a:t>
            </a:r>
          </a:p>
          <a:p>
            <a:pPr lvl="1" algn="just"/>
            <a:r>
              <a:rPr lang="en-US" sz="2200" dirty="0" smtClean="0">
                <a:latin typeface="Times New Roman" panose="02020603050405020304" pitchFamily="18" charset="0"/>
                <a:cs typeface="Times New Roman" panose="02020603050405020304" pitchFamily="18" charset="0"/>
              </a:rPr>
              <a:t>Security </a:t>
            </a:r>
            <a:r>
              <a:rPr lang="en-US" sz="2200" dirty="0">
                <a:latin typeface="Times New Roman" panose="02020603050405020304" pitchFamily="18" charset="0"/>
                <a:cs typeface="Times New Roman" panose="02020603050405020304" pitchFamily="18" charset="0"/>
              </a:rPr>
              <a:t>of data - ensuring the integrity of data when critical issues arise such as natural disasters, computer/server malfunction, physical theft etc. Generally an off-site backup of data is kept for such problems.</a:t>
            </a:r>
          </a:p>
          <a:p>
            <a:pPr algn="just"/>
            <a:endParaRPr lang="cs-CZ" sz="24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340356" y="6366617"/>
            <a:ext cx="10803360" cy="276999"/>
          </a:xfrm>
          <a:prstGeom prst="rect">
            <a:avLst/>
          </a:prstGeom>
          <a:noFill/>
        </p:spPr>
        <p:txBody>
          <a:bodyPr wrap="square" rtlCol="0">
            <a:spAutoFit/>
          </a:bodyPr>
          <a:lstStyle/>
          <a:p>
            <a:r>
              <a:rPr lang="cs-CZ" sz="1200" dirty="0"/>
              <a:t>* https://www.tutorialspoint.com/management_information_system/mis_tutorial.pdf</a:t>
            </a:r>
            <a:endParaRPr lang="cs-CZ" sz="1200" dirty="0" smtClean="0"/>
          </a:p>
        </p:txBody>
      </p:sp>
    </p:spTree>
    <p:extLst>
      <p:ext uri="{BB962C8B-B14F-4D97-AF65-F5344CB8AC3E}">
        <p14:creationId xmlns:p14="http://schemas.microsoft.com/office/powerpoint/2010/main" val="2489251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802918" cy="1231106"/>
          </a:xfrm>
          <a:prstGeom prst="rect">
            <a:avLst/>
          </a:prstGeom>
        </p:spPr>
        <p:txBody>
          <a:bodyPr wrap="none">
            <a:spAutoFit/>
          </a:bodyPr>
          <a:lstStyle/>
          <a:p>
            <a:pPr lvl="0">
              <a:defRPr/>
            </a:pPr>
            <a:r>
              <a:rPr lang="cs-CZ" sz="2800" b="1" kern="0" dirty="0" err="1" smtClean="0">
                <a:latin typeface="Times New Roman"/>
                <a:ea typeface="+mj-ea"/>
                <a:cs typeface="+mj-cs"/>
              </a:rPr>
              <a:t>Informaton</a:t>
            </a:r>
            <a:r>
              <a:rPr lang="cs-CZ" sz="2800" b="1" kern="0" dirty="0" smtClean="0">
                <a:latin typeface="Times New Roman"/>
                <a:ea typeface="+mj-ea"/>
                <a:cs typeface="+mj-cs"/>
              </a:rPr>
              <a:t> </a:t>
            </a:r>
            <a:r>
              <a:rPr lang="cs-CZ" sz="2800" b="1" kern="0" dirty="0" err="1" smtClean="0">
                <a:latin typeface="Times New Roman"/>
                <a:ea typeface="+mj-ea"/>
                <a:cs typeface="+mj-cs"/>
              </a:rPr>
              <a:t>systems</a:t>
            </a:r>
            <a:r>
              <a:rPr lang="cs-CZ" sz="2800" b="1" kern="0" dirty="0" smtClean="0">
                <a:latin typeface="Times New Roman"/>
                <a:ea typeface="+mj-ea"/>
                <a:cs typeface="+mj-cs"/>
              </a:rPr>
              <a:t> </a:t>
            </a:r>
            <a:r>
              <a:rPr lang="cs-CZ" sz="2800" b="1" kern="0" dirty="0" err="1" smtClean="0">
                <a:latin typeface="Times New Roman"/>
                <a:ea typeface="+mj-ea"/>
                <a:cs typeface="+mj-cs"/>
              </a:rPr>
              <a:t>security</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959152"/>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Guaranteeing effective information security has the following key aspects</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Preventing </a:t>
            </a:r>
            <a:r>
              <a:rPr lang="en-US" sz="2200" dirty="0">
                <a:latin typeface="Times New Roman" panose="02020603050405020304" pitchFamily="18" charset="0"/>
                <a:cs typeface="Times New Roman" panose="02020603050405020304" pitchFamily="18" charset="0"/>
              </a:rPr>
              <a:t>the unauthorized individuals or systems from accessing the information.</a:t>
            </a:r>
          </a:p>
          <a:p>
            <a:pPr lvl="1" algn="just"/>
            <a:r>
              <a:rPr lang="en-US" sz="2200" dirty="0" smtClean="0">
                <a:latin typeface="Times New Roman" panose="02020603050405020304" pitchFamily="18" charset="0"/>
                <a:cs typeface="Times New Roman" panose="02020603050405020304" pitchFamily="18" charset="0"/>
              </a:rPr>
              <a:t>Maintaining </a:t>
            </a:r>
            <a:r>
              <a:rPr lang="en-US" sz="2200" dirty="0">
                <a:latin typeface="Times New Roman" panose="02020603050405020304" pitchFamily="18" charset="0"/>
                <a:cs typeface="Times New Roman" panose="02020603050405020304" pitchFamily="18" charset="0"/>
              </a:rPr>
              <a:t>and assuring the accuracy and consistency of data over its entire life-cycle.</a:t>
            </a:r>
          </a:p>
          <a:p>
            <a:pPr lvl="1" algn="just"/>
            <a:r>
              <a:rPr lang="en-US" sz="2200" dirty="0" smtClean="0">
                <a:latin typeface="Times New Roman" panose="02020603050405020304" pitchFamily="18" charset="0"/>
                <a:cs typeface="Times New Roman" panose="02020603050405020304" pitchFamily="18" charset="0"/>
              </a:rPr>
              <a:t>Ensuring </a:t>
            </a:r>
            <a:r>
              <a:rPr lang="en-US" sz="2200" dirty="0">
                <a:latin typeface="Times New Roman" panose="02020603050405020304" pitchFamily="18" charset="0"/>
                <a:cs typeface="Times New Roman" panose="02020603050405020304" pitchFamily="18" charset="0"/>
              </a:rPr>
              <a:t>that the computing systems, the security controls used to protect it and the communication channels used to access it, functioning correctly all the time, thus making information available in all situations.</a:t>
            </a:r>
          </a:p>
          <a:p>
            <a:pPr lvl="1" algn="just"/>
            <a:r>
              <a:rPr lang="en-US" sz="2200" dirty="0" smtClean="0">
                <a:latin typeface="Times New Roman" panose="02020603050405020304" pitchFamily="18" charset="0"/>
                <a:cs typeface="Times New Roman" panose="02020603050405020304" pitchFamily="18" charset="0"/>
              </a:rPr>
              <a:t>Ensuring </a:t>
            </a:r>
            <a:r>
              <a:rPr lang="en-US" sz="2200" dirty="0">
                <a:latin typeface="Times New Roman" panose="02020603050405020304" pitchFamily="18" charset="0"/>
                <a:cs typeface="Times New Roman" panose="02020603050405020304" pitchFamily="18" charset="0"/>
              </a:rPr>
              <a:t>that the data, transactions, communications or documents are genuine.</a:t>
            </a:r>
          </a:p>
          <a:p>
            <a:pPr lvl="1" algn="just"/>
            <a:r>
              <a:rPr lang="en-US" sz="2200" dirty="0" smtClean="0">
                <a:latin typeface="Times New Roman" panose="02020603050405020304" pitchFamily="18" charset="0"/>
                <a:cs typeface="Times New Roman" panose="02020603050405020304" pitchFamily="18" charset="0"/>
              </a:rPr>
              <a:t>Ensuring </a:t>
            </a:r>
            <a:r>
              <a:rPr lang="en-US" sz="2200" dirty="0">
                <a:latin typeface="Times New Roman" panose="02020603050405020304" pitchFamily="18" charset="0"/>
                <a:cs typeface="Times New Roman" panose="02020603050405020304" pitchFamily="18" charset="0"/>
              </a:rPr>
              <a:t>the integrity of a transaction by validating that both parties involved are genuine, by incorporating authentication features such as "digital signatures".</a:t>
            </a:r>
          </a:p>
          <a:p>
            <a:pPr lvl="1" algn="just"/>
            <a:r>
              <a:rPr lang="en-US" sz="2200" dirty="0" smtClean="0">
                <a:latin typeface="Times New Roman" panose="02020603050405020304" pitchFamily="18" charset="0"/>
                <a:cs typeface="Times New Roman" panose="02020603050405020304" pitchFamily="18" charset="0"/>
              </a:rPr>
              <a:t>Ensuring </a:t>
            </a:r>
            <a:r>
              <a:rPr lang="en-US" sz="2200" dirty="0">
                <a:latin typeface="Times New Roman" panose="02020603050405020304" pitchFamily="18" charset="0"/>
                <a:cs typeface="Times New Roman" panose="02020603050405020304" pitchFamily="18" charset="0"/>
              </a:rPr>
              <a:t>that once a transaction takes place, none of the parties can deny it, either having received a transaction, or having sent a transaction. This is called 'non-repudiation'.</a:t>
            </a:r>
          </a:p>
          <a:p>
            <a:pPr lvl="1" algn="just"/>
            <a:r>
              <a:rPr lang="en-US" sz="2200" dirty="0" smtClean="0">
                <a:latin typeface="Times New Roman" panose="02020603050405020304" pitchFamily="18" charset="0"/>
                <a:cs typeface="Times New Roman" panose="02020603050405020304" pitchFamily="18" charset="0"/>
              </a:rPr>
              <a:t>Safeguarding </a:t>
            </a:r>
            <a:r>
              <a:rPr lang="en-US" sz="2200" dirty="0">
                <a:latin typeface="Times New Roman" panose="02020603050405020304" pitchFamily="18" charset="0"/>
                <a:cs typeface="Times New Roman" panose="02020603050405020304" pitchFamily="18" charset="0"/>
              </a:rPr>
              <a:t>data and communications stored and shared in network systems</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algn="just"/>
            <a:endParaRPr lang="cs-CZ" sz="24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340356" y="6366617"/>
            <a:ext cx="10803360" cy="276999"/>
          </a:xfrm>
          <a:prstGeom prst="rect">
            <a:avLst/>
          </a:prstGeom>
          <a:noFill/>
        </p:spPr>
        <p:txBody>
          <a:bodyPr wrap="square" rtlCol="0">
            <a:spAutoFit/>
          </a:bodyPr>
          <a:lstStyle/>
          <a:p>
            <a:r>
              <a:rPr lang="cs-CZ" sz="1200" dirty="0"/>
              <a:t>* </a:t>
            </a:r>
            <a:r>
              <a:rPr lang="cs-CZ" sz="1200" dirty="0" smtClean="0"/>
              <a:t>https://www.tutorialspoint.com/management_information_system/mis_tutorial.pdf</a:t>
            </a:r>
          </a:p>
        </p:txBody>
      </p:sp>
    </p:spTree>
    <p:extLst>
      <p:ext uri="{BB962C8B-B14F-4D97-AF65-F5344CB8AC3E}">
        <p14:creationId xmlns:p14="http://schemas.microsoft.com/office/powerpoint/2010/main" val="3812956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smtClean="0">
                <a:ln>
                  <a:noFill/>
                </a:ln>
                <a:effectLst/>
                <a:uLnTx/>
                <a:uFillTx/>
                <a:latin typeface="Times New Roman"/>
                <a:ea typeface="+mj-ea"/>
                <a:cs typeface="+mj-cs"/>
              </a:rPr>
              <a:t>Outline of the lecture</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7" y="1328399"/>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err="1" smtClean="0">
                <a:latin typeface="Times New Roman" panose="02020603050405020304" pitchFamily="18" charset="0"/>
                <a:cs typeface="Times New Roman" panose="02020603050405020304" pitchFamily="18" charset="0"/>
              </a:rPr>
              <a:t>Enterprise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application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integration</a:t>
            </a:r>
            <a:endParaRPr lang="en-GB" dirty="0" smtClean="0">
              <a:latin typeface="Times New Roman" panose="02020603050405020304" pitchFamily="18" charset="0"/>
              <a:cs typeface="Times New Roman" panose="02020603050405020304" pitchFamily="18" charset="0"/>
            </a:endParaRPr>
          </a:p>
          <a:p>
            <a:r>
              <a:rPr lang="cs-CZ" dirty="0" err="1" smtClean="0">
                <a:latin typeface="Times New Roman" panose="02020603050405020304" pitchFamily="18" charset="0"/>
                <a:cs typeface="Times New Roman" panose="02020603050405020304" pitchFamily="18" charset="0"/>
              </a:rPr>
              <a:t>Information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systems</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security</a:t>
            </a:r>
            <a:r>
              <a:rPr lang="cs-CZ"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endParaRPr lang="cs-CZ" dirty="0" smtClean="0"/>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200" b="1" dirty="0" smtClean="0">
                <a:latin typeface="Times New Roman" panose="02020603050405020304" pitchFamily="18" charset="0"/>
                <a:cs typeface="Times New Roman" panose="02020603050405020304" pitchFamily="18" charset="0"/>
              </a:rPr>
              <a:t>Information </a:t>
            </a:r>
            <a:r>
              <a:rPr lang="en-US" sz="2200" b="1" dirty="0">
                <a:latin typeface="Times New Roman" panose="02020603050405020304" pitchFamily="18" charset="0"/>
                <a:cs typeface="Times New Roman" panose="02020603050405020304" pitchFamily="18" charset="0"/>
              </a:rPr>
              <a:t>Security Management </a:t>
            </a:r>
            <a:r>
              <a:rPr lang="en-US" sz="2200" b="1" dirty="0" smtClean="0">
                <a:latin typeface="Times New Roman" panose="02020603050405020304" pitchFamily="18" charset="0"/>
                <a:cs typeface="Times New Roman" panose="02020603050405020304" pitchFamily="18" charset="0"/>
              </a:rPr>
              <a:t>Elements</a:t>
            </a:r>
            <a:r>
              <a:rPr lang="cs-CZ" sz="2200" b="1" dirty="0" smtClean="0">
                <a:latin typeface="Times New Roman" panose="02020603050405020304" pitchFamily="18" charset="0"/>
                <a:cs typeface="Times New Roman" panose="02020603050405020304" pitchFamily="18" charset="0"/>
              </a:rPr>
              <a:t>*</a:t>
            </a:r>
          </a:p>
          <a:p>
            <a:pPr marL="0" indent="0" algn="just">
              <a:buNone/>
            </a:pPr>
            <a:endParaRPr lang="cs-CZ" sz="2200" b="1"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*https://www.cisco.com/c/en/us/about/press/internet-protocol-journal/back-issues/table-contents-38/104-standards.html</a:t>
            </a:r>
            <a:endParaRPr lang="cs-CZ" sz="1200" dirty="0" smtClean="0"/>
          </a:p>
        </p:txBody>
      </p:sp>
      <p:pic>
        <p:nvPicPr>
          <p:cNvPr id="7" name="Obrázek 6"/>
          <p:cNvPicPr>
            <a:picLocks noChangeAspect="1"/>
          </p:cNvPicPr>
          <p:nvPr/>
        </p:nvPicPr>
        <p:blipFill>
          <a:blip r:embed="rId3"/>
          <a:stretch>
            <a:fillRect/>
          </a:stretch>
        </p:blipFill>
        <p:spPr>
          <a:xfrm>
            <a:off x="2180403" y="1751080"/>
            <a:ext cx="7089720" cy="4286807"/>
          </a:xfrm>
          <a:prstGeom prst="rect">
            <a:avLst/>
          </a:prstGeom>
        </p:spPr>
      </p:pic>
      <p:sp>
        <p:nvSpPr>
          <p:cNvPr id="9" name="Obdélník 8"/>
          <p:cNvSpPr/>
          <p:nvPr/>
        </p:nvSpPr>
        <p:spPr>
          <a:xfrm>
            <a:off x="251520" y="449337"/>
            <a:ext cx="4802918" cy="1231106"/>
          </a:xfrm>
          <a:prstGeom prst="rect">
            <a:avLst/>
          </a:prstGeom>
        </p:spPr>
        <p:txBody>
          <a:bodyPr wrap="none">
            <a:spAutoFit/>
          </a:bodyPr>
          <a:lstStyle/>
          <a:p>
            <a:pPr lvl="0">
              <a:defRPr/>
            </a:pPr>
            <a:r>
              <a:rPr lang="cs-CZ" sz="2800" b="1" kern="0" dirty="0" err="1" smtClean="0">
                <a:latin typeface="Times New Roman"/>
                <a:ea typeface="+mj-ea"/>
                <a:cs typeface="+mj-cs"/>
              </a:rPr>
              <a:t>Informaton</a:t>
            </a:r>
            <a:r>
              <a:rPr lang="cs-CZ" sz="2800" b="1" kern="0" dirty="0" smtClean="0">
                <a:latin typeface="Times New Roman"/>
                <a:ea typeface="+mj-ea"/>
                <a:cs typeface="+mj-cs"/>
              </a:rPr>
              <a:t> </a:t>
            </a:r>
            <a:r>
              <a:rPr lang="cs-CZ" sz="2800" b="1" kern="0" dirty="0" err="1" smtClean="0">
                <a:latin typeface="Times New Roman"/>
                <a:ea typeface="+mj-ea"/>
                <a:cs typeface="+mj-cs"/>
              </a:rPr>
              <a:t>systems</a:t>
            </a:r>
            <a:r>
              <a:rPr lang="cs-CZ" sz="2800" b="1" kern="0" dirty="0" smtClean="0">
                <a:latin typeface="Times New Roman"/>
                <a:ea typeface="+mj-ea"/>
                <a:cs typeface="+mj-cs"/>
              </a:rPr>
              <a:t> </a:t>
            </a:r>
            <a:r>
              <a:rPr lang="cs-CZ" sz="2800" b="1" kern="0" dirty="0" err="1" smtClean="0">
                <a:latin typeface="Times New Roman"/>
                <a:ea typeface="+mj-ea"/>
                <a:cs typeface="+mj-cs"/>
              </a:rPr>
              <a:t>security</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1372053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200" b="1" dirty="0">
                <a:latin typeface="Times New Roman" panose="02020603050405020304" pitchFamily="18" charset="0"/>
                <a:cs typeface="Times New Roman" panose="02020603050405020304" pitchFamily="18" charset="0"/>
              </a:rPr>
              <a:t>ISO 17799 Areas and </a:t>
            </a:r>
            <a:r>
              <a:rPr lang="en-US" sz="2200" b="1" dirty="0" smtClean="0">
                <a:latin typeface="Times New Roman" panose="02020603050405020304" pitchFamily="18" charset="0"/>
                <a:cs typeface="Times New Roman" panose="02020603050405020304" pitchFamily="18" charset="0"/>
              </a:rPr>
              <a:t>Objectives</a:t>
            </a:r>
            <a:r>
              <a:rPr lang="cs-CZ" sz="2200" b="1"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Security </a:t>
            </a:r>
            <a:r>
              <a:rPr lang="en-US" sz="2400" dirty="0">
                <a:latin typeface="Times New Roman" panose="02020603050405020304" pitchFamily="18" charset="0"/>
                <a:cs typeface="Times New Roman" panose="02020603050405020304" pitchFamily="18" charset="0"/>
              </a:rPr>
              <a:t>Policy</a:t>
            </a:r>
          </a:p>
          <a:p>
            <a:pPr lvl="1" algn="just"/>
            <a:r>
              <a:rPr lang="en-US" sz="2200" dirty="0">
                <a:latin typeface="Times New Roman" panose="02020603050405020304" pitchFamily="18" charset="0"/>
                <a:cs typeface="Times New Roman" panose="02020603050405020304" pitchFamily="18" charset="0"/>
              </a:rPr>
              <a:t>Provide management direction and support for information security in accordance with business requirements and relevant laws and regulations.</a:t>
            </a:r>
          </a:p>
          <a:p>
            <a:pPr algn="just"/>
            <a:r>
              <a:rPr lang="en-US" sz="2400" dirty="0">
                <a:latin typeface="Times New Roman" panose="02020603050405020304" pitchFamily="18" charset="0"/>
                <a:cs typeface="Times New Roman" panose="02020603050405020304" pitchFamily="18" charset="0"/>
              </a:rPr>
              <a:t>Organization of Information Security</a:t>
            </a:r>
          </a:p>
          <a:p>
            <a:pPr lvl="1" algn="just"/>
            <a:r>
              <a:rPr lang="en-US" sz="2200" dirty="0">
                <a:latin typeface="Times New Roman" panose="02020603050405020304" pitchFamily="18" charset="0"/>
                <a:cs typeface="Times New Roman" panose="02020603050405020304" pitchFamily="18" charset="0"/>
              </a:rPr>
              <a:t>Manage information security within the organization. Maintain the security of the organization's information and information processing facilities that are accessed, processed, communicated to, or managed by external parties.</a:t>
            </a:r>
          </a:p>
          <a:p>
            <a:pPr algn="just"/>
            <a:r>
              <a:rPr lang="en-US" sz="2400" dirty="0">
                <a:latin typeface="Times New Roman" panose="02020603050405020304" pitchFamily="18" charset="0"/>
                <a:cs typeface="Times New Roman" panose="02020603050405020304" pitchFamily="18" charset="0"/>
              </a:rPr>
              <a:t>Asset Management</a:t>
            </a:r>
          </a:p>
          <a:p>
            <a:pPr lvl="1" algn="just"/>
            <a:r>
              <a:rPr lang="en-US" sz="2200" dirty="0">
                <a:latin typeface="Times New Roman" panose="02020603050405020304" pitchFamily="18" charset="0"/>
                <a:cs typeface="Times New Roman" panose="02020603050405020304" pitchFamily="18" charset="0"/>
              </a:rPr>
              <a:t>Achieve and maintain appropriate protection of organizational assets. Ensure that information receives an appropriate level of protection.</a:t>
            </a:r>
            <a:endParaRPr lang="cs-CZ" sz="2200" dirty="0" smtClean="0">
              <a:latin typeface="Times New Roman" panose="02020603050405020304" pitchFamily="18" charset="0"/>
              <a:cs typeface="Times New Roman" panose="02020603050405020304" pitchFamily="18" charset="0"/>
            </a:endParaRPr>
          </a:p>
          <a:p>
            <a:pPr marL="0" indent="0" algn="just">
              <a:buNone/>
            </a:pPr>
            <a:endParaRPr lang="cs-CZ" sz="2200" b="1"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*https://www.cisco.com/c/en/us/about/press/internet-protocol-journal/back-issues/table-contents-38/104-standards.html</a:t>
            </a:r>
            <a:endParaRPr lang="cs-CZ" sz="1200" dirty="0" smtClean="0"/>
          </a:p>
        </p:txBody>
      </p:sp>
      <p:sp>
        <p:nvSpPr>
          <p:cNvPr id="7" name="Obdélník 6"/>
          <p:cNvSpPr/>
          <p:nvPr/>
        </p:nvSpPr>
        <p:spPr>
          <a:xfrm>
            <a:off x="251520" y="449337"/>
            <a:ext cx="4802918" cy="1231106"/>
          </a:xfrm>
          <a:prstGeom prst="rect">
            <a:avLst/>
          </a:prstGeom>
        </p:spPr>
        <p:txBody>
          <a:bodyPr wrap="none">
            <a:spAutoFit/>
          </a:bodyPr>
          <a:lstStyle/>
          <a:p>
            <a:pPr lvl="0">
              <a:defRPr/>
            </a:pPr>
            <a:r>
              <a:rPr lang="cs-CZ" sz="2800" b="1" kern="0" dirty="0" err="1" smtClean="0">
                <a:latin typeface="Times New Roman"/>
                <a:ea typeface="+mj-ea"/>
                <a:cs typeface="+mj-cs"/>
              </a:rPr>
              <a:t>Informaton</a:t>
            </a:r>
            <a:r>
              <a:rPr lang="cs-CZ" sz="2800" b="1" kern="0" dirty="0" smtClean="0">
                <a:latin typeface="Times New Roman"/>
                <a:ea typeface="+mj-ea"/>
                <a:cs typeface="+mj-cs"/>
              </a:rPr>
              <a:t> </a:t>
            </a:r>
            <a:r>
              <a:rPr lang="cs-CZ" sz="2800" b="1" kern="0" dirty="0" err="1" smtClean="0">
                <a:latin typeface="Times New Roman"/>
                <a:ea typeface="+mj-ea"/>
                <a:cs typeface="+mj-cs"/>
              </a:rPr>
              <a:t>systems</a:t>
            </a:r>
            <a:r>
              <a:rPr lang="cs-CZ" sz="2800" b="1" kern="0" dirty="0" smtClean="0">
                <a:latin typeface="Times New Roman"/>
                <a:ea typeface="+mj-ea"/>
                <a:cs typeface="+mj-cs"/>
              </a:rPr>
              <a:t> </a:t>
            </a:r>
            <a:r>
              <a:rPr lang="cs-CZ" sz="2800" b="1" kern="0" dirty="0" err="1" smtClean="0">
                <a:latin typeface="Times New Roman"/>
                <a:ea typeface="+mj-ea"/>
                <a:cs typeface="+mj-cs"/>
              </a:rPr>
              <a:t>security</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2437042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200" b="1" dirty="0">
                <a:latin typeface="Times New Roman" panose="02020603050405020304" pitchFamily="18" charset="0"/>
                <a:cs typeface="Times New Roman" panose="02020603050405020304" pitchFamily="18" charset="0"/>
              </a:rPr>
              <a:t>ISO 17799 Areas and </a:t>
            </a:r>
            <a:r>
              <a:rPr lang="en-US" sz="2200" b="1" dirty="0" smtClean="0">
                <a:latin typeface="Times New Roman" panose="02020603050405020304" pitchFamily="18" charset="0"/>
                <a:cs typeface="Times New Roman" panose="02020603050405020304" pitchFamily="18" charset="0"/>
              </a:rPr>
              <a:t>Objectives</a:t>
            </a:r>
            <a:r>
              <a:rPr lang="cs-CZ" sz="2200" b="1"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Human </a:t>
            </a:r>
            <a:r>
              <a:rPr lang="en-US" sz="2400" dirty="0">
                <a:latin typeface="Times New Roman" panose="02020603050405020304" pitchFamily="18" charset="0"/>
                <a:cs typeface="Times New Roman" panose="02020603050405020304" pitchFamily="18" charset="0"/>
              </a:rPr>
              <a:t>Resources Security</a:t>
            </a:r>
          </a:p>
          <a:p>
            <a:pPr lvl="1" algn="just"/>
            <a:r>
              <a:rPr lang="en-US" sz="2200" dirty="0">
                <a:latin typeface="Times New Roman" panose="02020603050405020304" pitchFamily="18" charset="0"/>
                <a:cs typeface="Times New Roman" panose="02020603050405020304" pitchFamily="18" charset="0"/>
              </a:rPr>
              <a:t>Ensure that employees, contractors, and third-party </a:t>
            </a:r>
            <a:r>
              <a:rPr lang="en-US" sz="2200" dirty="0" smtClean="0">
                <a:latin typeface="Times New Roman" panose="02020603050405020304" pitchFamily="18" charset="0"/>
                <a:cs typeface="Times New Roman" panose="02020603050405020304" pitchFamily="18" charset="0"/>
              </a:rPr>
              <a:t>users</a:t>
            </a:r>
            <a:r>
              <a:rPr lang="cs-CZ" sz="2200" dirty="0" smtClean="0">
                <a:latin typeface="Times New Roman" panose="02020603050405020304" pitchFamily="18" charset="0"/>
                <a:cs typeface="Times New Roman" panose="02020603050405020304" pitchFamily="18" charset="0"/>
              </a:rPr>
              <a:t>:</a:t>
            </a:r>
          </a:p>
          <a:p>
            <a:pPr marL="898525" lvl="2" indent="-180975" algn="just"/>
            <a:r>
              <a:rPr lang="en-US" dirty="0" smtClean="0">
                <a:latin typeface="Times New Roman" panose="02020603050405020304" pitchFamily="18" charset="0"/>
                <a:cs typeface="Times New Roman" panose="02020603050405020304" pitchFamily="18" charset="0"/>
              </a:rPr>
              <a:t>understand </a:t>
            </a:r>
            <a:r>
              <a:rPr lang="en-US" dirty="0">
                <a:latin typeface="Times New Roman" panose="02020603050405020304" pitchFamily="18" charset="0"/>
                <a:cs typeface="Times New Roman" panose="02020603050405020304" pitchFamily="18" charset="0"/>
              </a:rPr>
              <a:t>their responsibilities and are suitable for the roles they are considered </a:t>
            </a:r>
            <a:r>
              <a:rPr lang="en-US" dirty="0" smtClean="0">
                <a:latin typeface="Times New Roman" panose="02020603050405020304" pitchFamily="18" charset="0"/>
                <a:cs typeface="Times New Roman" panose="02020603050405020304" pitchFamily="18" charset="0"/>
              </a:rPr>
              <a:t>for;</a:t>
            </a:r>
            <a:endParaRPr lang="cs-CZ" dirty="0" smtClean="0">
              <a:latin typeface="Times New Roman" panose="02020603050405020304" pitchFamily="18" charset="0"/>
              <a:cs typeface="Times New Roman" panose="02020603050405020304" pitchFamily="18" charset="0"/>
            </a:endParaRPr>
          </a:p>
          <a:p>
            <a:pPr marL="898525" lvl="2" indent="-180975" algn="just"/>
            <a:r>
              <a:rPr lang="en-US" dirty="0" smtClean="0">
                <a:latin typeface="Times New Roman" panose="02020603050405020304" pitchFamily="18" charset="0"/>
                <a:cs typeface="Times New Roman" panose="02020603050405020304" pitchFamily="18" charset="0"/>
              </a:rPr>
              <a:t>are </a:t>
            </a:r>
            <a:r>
              <a:rPr lang="en-US" dirty="0">
                <a:latin typeface="Times New Roman" panose="02020603050405020304" pitchFamily="18" charset="0"/>
                <a:cs typeface="Times New Roman" panose="02020603050405020304" pitchFamily="18" charset="0"/>
              </a:rPr>
              <a:t>aware of information security threats and </a:t>
            </a:r>
            <a:r>
              <a:rPr lang="en-US" dirty="0" smtClean="0">
                <a:latin typeface="Times New Roman" panose="02020603050405020304" pitchFamily="18" charset="0"/>
                <a:cs typeface="Times New Roman" panose="02020603050405020304" pitchFamily="18" charset="0"/>
              </a:rPr>
              <a:t>concerns;</a:t>
            </a:r>
            <a:endParaRPr lang="cs-CZ" dirty="0" smtClean="0">
              <a:latin typeface="Times New Roman" panose="02020603050405020304" pitchFamily="18" charset="0"/>
              <a:cs typeface="Times New Roman" panose="02020603050405020304" pitchFamily="18" charset="0"/>
            </a:endParaRPr>
          </a:p>
          <a:p>
            <a:pPr marL="898525" lvl="2" indent="-180975" algn="just"/>
            <a:r>
              <a:rPr lang="en-US" dirty="0" smtClean="0">
                <a:latin typeface="Times New Roman" panose="02020603050405020304" pitchFamily="18" charset="0"/>
                <a:cs typeface="Times New Roman" panose="02020603050405020304" pitchFamily="18" charset="0"/>
              </a:rPr>
              <a:t>exit </a:t>
            </a:r>
            <a:r>
              <a:rPr lang="en-US" dirty="0">
                <a:latin typeface="Times New Roman" panose="02020603050405020304" pitchFamily="18" charset="0"/>
                <a:cs typeface="Times New Roman" panose="02020603050405020304" pitchFamily="18" charset="0"/>
              </a:rPr>
              <a:t>an organization or change employment in an orderly </a:t>
            </a:r>
            <a:r>
              <a:rPr lang="en-US" dirty="0" smtClean="0">
                <a:latin typeface="Times New Roman" panose="02020603050405020304" pitchFamily="18" charset="0"/>
                <a:cs typeface="Times New Roman" panose="02020603050405020304" pitchFamily="18" charset="0"/>
              </a:rPr>
              <a:t>manner</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Physical and Environmental Security</a:t>
            </a:r>
          </a:p>
          <a:p>
            <a:pPr lvl="1" algn="just"/>
            <a:r>
              <a:rPr lang="en-US" sz="2200" dirty="0">
                <a:latin typeface="Times New Roman" panose="02020603050405020304" pitchFamily="18" charset="0"/>
                <a:cs typeface="Times New Roman" panose="02020603050405020304" pitchFamily="18" charset="0"/>
              </a:rPr>
              <a:t>Prevent unauthorized physical access, damage, and interference to the organizations premises and information. Prevent loss, damage, theft, or compromise of assets and interruption to the organization's activities.</a:t>
            </a:r>
          </a:p>
          <a:p>
            <a:pPr algn="just"/>
            <a:r>
              <a:rPr lang="en-US" sz="2400" dirty="0">
                <a:latin typeface="Times New Roman" panose="02020603050405020304" pitchFamily="18" charset="0"/>
                <a:cs typeface="Times New Roman" panose="02020603050405020304" pitchFamily="18" charset="0"/>
              </a:rPr>
              <a:t>Communications and Operations Management</a:t>
            </a:r>
          </a:p>
          <a:p>
            <a:pPr lvl="1" algn="just"/>
            <a:r>
              <a:rPr lang="en-US" sz="2000" dirty="0">
                <a:latin typeface="Times New Roman" panose="02020603050405020304" pitchFamily="18" charset="0"/>
                <a:cs typeface="Times New Roman" panose="02020603050405020304" pitchFamily="18" charset="0"/>
              </a:rPr>
              <a:t>Develop controls for operational procedures, third-party service delivery management, system planning, malware protection, backup, network security management, media handling, information exchange, e-commerce services, and monitoring.</a:t>
            </a:r>
          </a:p>
          <a:p>
            <a:pPr marL="0" indent="0" algn="just">
              <a:buNone/>
            </a:pPr>
            <a:endParaRPr lang="cs-CZ" sz="2200" b="1"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*https://www.cisco.com/c/en/us/about/press/internet-protocol-journal/back-issues/table-contents-38/104-standards.html</a:t>
            </a:r>
            <a:endParaRPr lang="cs-CZ" sz="1200" dirty="0" smtClean="0"/>
          </a:p>
        </p:txBody>
      </p:sp>
      <p:sp>
        <p:nvSpPr>
          <p:cNvPr id="7" name="Obdélník 6"/>
          <p:cNvSpPr/>
          <p:nvPr/>
        </p:nvSpPr>
        <p:spPr>
          <a:xfrm>
            <a:off x="251520" y="449337"/>
            <a:ext cx="4802918" cy="1231106"/>
          </a:xfrm>
          <a:prstGeom prst="rect">
            <a:avLst/>
          </a:prstGeom>
        </p:spPr>
        <p:txBody>
          <a:bodyPr wrap="none">
            <a:spAutoFit/>
          </a:bodyPr>
          <a:lstStyle/>
          <a:p>
            <a:pPr lvl="0">
              <a:defRPr/>
            </a:pPr>
            <a:r>
              <a:rPr lang="cs-CZ" sz="2800" b="1" kern="0" dirty="0" err="1" smtClean="0">
                <a:latin typeface="Times New Roman"/>
                <a:ea typeface="+mj-ea"/>
                <a:cs typeface="+mj-cs"/>
              </a:rPr>
              <a:t>Informaton</a:t>
            </a:r>
            <a:r>
              <a:rPr lang="cs-CZ" sz="2800" b="1" kern="0" dirty="0" smtClean="0">
                <a:latin typeface="Times New Roman"/>
                <a:ea typeface="+mj-ea"/>
                <a:cs typeface="+mj-cs"/>
              </a:rPr>
              <a:t> </a:t>
            </a:r>
            <a:r>
              <a:rPr lang="cs-CZ" sz="2800" b="1" kern="0" dirty="0" err="1" smtClean="0">
                <a:latin typeface="Times New Roman"/>
                <a:ea typeface="+mj-ea"/>
                <a:cs typeface="+mj-cs"/>
              </a:rPr>
              <a:t>systems</a:t>
            </a:r>
            <a:r>
              <a:rPr lang="cs-CZ" sz="2800" b="1" kern="0" dirty="0" smtClean="0">
                <a:latin typeface="Times New Roman"/>
                <a:ea typeface="+mj-ea"/>
                <a:cs typeface="+mj-cs"/>
              </a:rPr>
              <a:t> </a:t>
            </a:r>
            <a:r>
              <a:rPr lang="cs-CZ" sz="2800" b="1" kern="0" dirty="0" err="1" smtClean="0">
                <a:latin typeface="Times New Roman"/>
                <a:ea typeface="+mj-ea"/>
                <a:cs typeface="+mj-cs"/>
              </a:rPr>
              <a:t>security</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19191911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200" b="1" dirty="0">
                <a:latin typeface="Times New Roman" panose="02020603050405020304" pitchFamily="18" charset="0"/>
                <a:cs typeface="Times New Roman" panose="02020603050405020304" pitchFamily="18" charset="0"/>
              </a:rPr>
              <a:t>ISO 17799 Areas and </a:t>
            </a:r>
            <a:r>
              <a:rPr lang="en-US" sz="2200" b="1" dirty="0" smtClean="0">
                <a:latin typeface="Times New Roman" panose="02020603050405020304" pitchFamily="18" charset="0"/>
                <a:cs typeface="Times New Roman" panose="02020603050405020304" pitchFamily="18" charset="0"/>
              </a:rPr>
              <a:t>Objectives</a:t>
            </a:r>
            <a:r>
              <a:rPr lang="cs-CZ" sz="2200" b="1"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Access </a:t>
            </a:r>
            <a:r>
              <a:rPr lang="en-US" sz="2400" dirty="0">
                <a:latin typeface="Times New Roman" panose="02020603050405020304" pitchFamily="18" charset="0"/>
                <a:cs typeface="Times New Roman" panose="02020603050405020304" pitchFamily="18" charset="0"/>
              </a:rPr>
              <a:t>Control</a:t>
            </a:r>
          </a:p>
          <a:p>
            <a:pPr lvl="1" algn="just"/>
            <a:r>
              <a:rPr lang="en-US" sz="2200" dirty="0">
                <a:latin typeface="Times New Roman" panose="02020603050405020304" pitchFamily="18" charset="0"/>
                <a:cs typeface="Times New Roman" panose="02020603050405020304" pitchFamily="18" charset="0"/>
              </a:rPr>
              <a:t>Develop controls for business requirements for user access, user responsibilities, network access control, OS access control, application access control, and information access control.</a:t>
            </a:r>
          </a:p>
          <a:p>
            <a:pPr algn="just"/>
            <a:r>
              <a:rPr lang="en-US" sz="2400" dirty="0">
                <a:latin typeface="Times New Roman" panose="02020603050405020304" pitchFamily="18" charset="0"/>
                <a:cs typeface="Times New Roman" panose="02020603050405020304" pitchFamily="18" charset="0"/>
              </a:rPr>
              <a:t>Information Systems Acquisition, Development, and Maintenance</a:t>
            </a:r>
          </a:p>
          <a:p>
            <a:pPr lvl="1" algn="just"/>
            <a:r>
              <a:rPr lang="en-US" sz="2200" dirty="0">
                <a:latin typeface="Times New Roman" panose="02020603050405020304" pitchFamily="18" charset="0"/>
                <a:cs typeface="Times New Roman" panose="02020603050405020304" pitchFamily="18" charset="0"/>
              </a:rPr>
              <a:t>Develop controls for correct processing in applications, cryptographic functions, system file security, support process security, and vulnerability management.</a:t>
            </a:r>
          </a:p>
          <a:p>
            <a:pPr algn="just"/>
            <a:r>
              <a:rPr lang="en-US" sz="2400" dirty="0">
                <a:latin typeface="Times New Roman" panose="02020603050405020304" pitchFamily="18" charset="0"/>
                <a:cs typeface="Times New Roman" panose="02020603050405020304" pitchFamily="18" charset="0"/>
              </a:rPr>
              <a:t>Information Security Incident Management</a:t>
            </a:r>
          </a:p>
          <a:p>
            <a:pPr lvl="1" algn="just"/>
            <a:r>
              <a:rPr lang="en-US" sz="2200" dirty="0">
                <a:latin typeface="Times New Roman" panose="02020603050405020304" pitchFamily="18" charset="0"/>
                <a:cs typeface="Times New Roman" panose="02020603050405020304" pitchFamily="18" charset="0"/>
              </a:rPr>
              <a:t>Ensure information security events and weaknesses associated with information systems are communicated in a manner that allows timely corrective action to be taken. Ensure a consistent and effective approach is applied to the management of information security incidents.</a:t>
            </a:r>
          </a:p>
          <a:p>
            <a:pPr marL="0" indent="0" algn="just">
              <a:buNone/>
            </a:pPr>
            <a:endParaRPr lang="cs-CZ" sz="2200" b="1"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*https://www.cisco.com/c/en/us/about/press/internet-protocol-journal/back-issues/table-contents-38/104-standards.html</a:t>
            </a:r>
            <a:endParaRPr lang="cs-CZ" sz="1200" dirty="0" smtClean="0"/>
          </a:p>
        </p:txBody>
      </p:sp>
      <p:sp>
        <p:nvSpPr>
          <p:cNvPr id="7" name="Obdélník 6"/>
          <p:cNvSpPr/>
          <p:nvPr/>
        </p:nvSpPr>
        <p:spPr>
          <a:xfrm>
            <a:off x="251520" y="449337"/>
            <a:ext cx="4802918" cy="1231106"/>
          </a:xfrm>
          <a:prstGeom prst="rect">
            <a:avLst/>
          </a:prstGeom>
        </p:spPr>
        <p:txBody>
          <a:bodyPr wrap="none">
            <a:spAutoFit/>
          </a:bodyPr>
          <a:lstStyle/>
          <a:p>
            <a:pPr lvl="0">
              <a:defRPr/>
            </a:pPr>
            <a:r>
              <a:rPr lang="cs-CZ" sz="2800" b="1" kern="0" dirty="0" err="1" smtClean="0">
                <a:latin typeface="Times New Roman"/>
                <a:ea typeface="+mj-ea"/>
                <a:cs typeface="+mj-cs"/>
              </a:rPr>
              <a:t>Informaton</a:t>
            </a:r>
            <a:r>
              <a:rPr lang="cs-CZ" sz="2800" b="1" kern="0" dirty="0" smtClean="0">
                <a:latin typeface="Times New Roman"/>
                <a:ea typeface="+mj-ea"/>
                <a:cs typeface="+mj-cs"/>
              </a:rPr>
              <a:t> </a:t>
            </a:r>
            <a:r>
              <a:rPr lang="cs-CZ" sz="2800" b="1" kern="0" dirty="0" err="1" smtClean="0">
                <a:latin typeface="Times New Roman"/>
                <a:ea typeface="+mj-ea"/>
                <a:cs typeface="+mj-cs"/>
              </a:rPr>
              <a:t>systems</a:t>
            </a:r>
            <a:r>
              <a:rPr lang="cs-CZ" sz="2800" b="1" kern="0" dirty="0" smtClean="0">
                <a:latin typeface="Times New Roman"/>
                <a:ea typeface="+mj-ea"/>
                <a:cs typeface="+mj-cs"/>
              </a:rPr>
              <a:t> </a:t>
            </a:r>
            <a:r>
              <a:rPr lang="cs-CZ" sz="2800" b="1" kern="0" dirty="0" err="1" smtClean="0">
                <a:latin typeface="Times New Roman"/>
                <a:ea typeface="+mj-ea"/>
                <a:cs typeface="+mj-cs"/>
              </a:rPr>
              <a:t>security</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4747547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200" b="1" dirty="0">
                <a:latin typeface="Times New Roman" panose="02020603050405020304" pitchFamily="18" charset="0"/>
                <a:cs typeface="Times New Roman" panose="02020603050405020304" pitchFamily="18" charset="0"/>
              </a:rPr>
              <a:t>ISO 17799 Areas and </a:t>
            </a:r>
            <a:r>
              <a:rPr lang="en-US" sz="2200" b="1" dirty="0" smtClean="0">
                <a:latin typeface="Times New Roman" panose="02020603050405020304" pitchFamily="18" charset="0"/>
                <a:cs typeface="Times New Roman" panose="02020603050405020304" pitchFamily="18" charset="0"/>
              </a:rPr>
              <a:t>Objectives</a:t>
            </a:r>
            <a:r>
              <a:rPr lang="cs-CZ" sz="2200" b="1"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Business </a:t>
            </a:r>
            <a:r>
              <a:rPr lang="en-US" sz="2400" dirty="0">
                <a:latin typeface="Times New Roman" panose="02020603050405020304" pitchFamily="18" charset="0"/>
                <a:cs typeface="Times New Roman" panose="02020603050405020304" pitchFamily="18" charset="0"/>
              </a:rPr>
              <a:t>Continuity Management</a:t>
            </a:r>
          </a:p>
          <a:p>
            <a:pPr lvl="1" algn="just"/>
            <a:r>
              <a:rPr lang="en-US" sz="2200" dirty="0">
                <a:latin typeface="Times New Roman" panose="02020603050405020304" pitchFamily="18" charset="0"/>
                <a:cs typeface="Times New Roman" panose="02020603050405020304" pitchFamily="18" charset="0"/>
              </a:rPr>
              <a:t>Counteract interruptions to business activities to protect critical business processes from the effects of major failures of information systems or disasters and to ensure their timely resumption.</a:t>
            </a:r>
          </a:p>
          <a:p>
            <a:pPr algn="just"/>
            <a:r>
              <a:rPr lang="en-US" sz="2400" dirty="0">
                <a:latin typeface="Times New Roman" panose="02020603050405020304" pitchFamily="18" charset="0"/>
                <a:cs typeface="Times New Roman" panose="02020603050405020304" pitchFamily="18" charset="0"/>
              </a:rPr>
              <a:t>Compliance</a:t>
            </a:r>
          </a:p>
          <a:p>
            <a:pPr lvl="1" algn="just"/>
            <a:r>
              <a:rPr lang="en-US" sz="2200" dirty="0">
                <a:latin typeface="Times New Roman" panose="02020603050405020304" pitchFamily="18" charset="0"/>
                <a:cs typeface="Times New Roman" panose="02020603050405020304" pitchFamily="18" charset="0"/>
              </a:rPr>
              <a:t>Avoid breaches of any law, statutory, regulatory, or contractual obligations, and of any security requirements. Ensure compliance of systems with organizational security policies and standards. Maximize the effectiveness of and minimize interference to and from the information systems audit process.</a:t>
            </a:r>
          </a:p>
          <a:p>
            <a:pPr marL="0" indent="0" algn="just">
              <a:buNone/>
            </a:pPr>
            <a:endParaRPr lang="cs-CZ" sz="2200" b="1"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*https://www.cisco.com/c/en/us/about/press/internet-protocol-journal/back-issues/table-contents-38/104-standards.html</a:t>
            </a:r>
            <a:endParaRPr lang="cs-CZ" sz="1200" dirty="0" smtClean="0"/>
          </a:p>
        </p:txBody>
      </p:sp>
      <p:sp>
        <p:nvSpPr>
          <p:cNvPr id="7" name="Obdélník 6"/>
          <p:cNvSpPr/>
          <p:nvPr/>
        </p:nvSpPr>
        <p:spPr>
          <a:xfrm>
            <a:off x="251520" y="449337"/>
            <a:ext cx="4802918" cy="1231106"/>
          </a:xfrm>
          <a:prstGeom prst="rect">
            <a:avLst/>
          </a:prstGeom>
        </p:spPr>
        <p:txBody>
          <a:bodyPr wrap="none">
            <a:spAutoFit/>
          </a:bodyPr>
          <a:lstStyle/>
          <a:p>
            <a:pPr lvl="0">
              <a:defRPr/>
            </a:pPr>
            <a:r>
              <a:rPr lang="cs-CZ" sz="2800" b="1" kern="0" dirty="0" err="1" smtClean="0">
                <a:latin typeface="Times New Roman"/>
                <a:ea typeface="+mj-ea"/>
                <a:cs typeface="+mj-cs"/>
              </a:rPr>
              <a:t>Informaton</a:t>
            </a:r>
            <a:r>
              <a:rPr lang="cs-CZ" sz="2800" b="1" kern="0" dirty="0" smtClean="0">
                <a:latin typeface="Times New Roman"/>
                <a:ea typeface="+mj-ea"/>
                <a:cs typeface="+mj-cs"/>
              </a:rPr>
              <a:t> </a:t>
            </a:r>
            <a:r>
              <a:rPr lang="cs-CZ" sz="2800" b="1" kern="0" dirty="0" err="1" smtClean="0">
                <a:latin typeface="Times New Roman"/>
                <a:ea typeface="+mj-ea"/>
                <a:cs typeface="+mj-cs"/>
              </a:rPr>
              <a:t>systems</a:t>
            </a:r>
            <a:r>
              <a:rPr lang="cs-CZ" sz="2800" b="1" kern="0" dirty="0" smtClean="0">
                <a:latin typeface="Times New Roman"/>
                <a:ea typeface="+mj-ea"/>
                <a:cs typeface="+mj-cs"/>
              </a:rPr>
              <a:t> </a:t>
            </a:r>
            <a:r>
              <a:rPr lang="cs-CZ" sz="2800" b="1" kern="0" dirty="0" err="1" smtClean="0">
                <a:latin typeface="Times New Roman"/>
                <a:ea typeface="+mj-ea"/>
                <a:cs typeface="+mj-cs"/>
              </a:rPr>
              <a:t>security</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580115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7" name="Zástupný symbol pro obsah 2"/>
          <p:cNvSpPr txBox="1">
            <a:spLocks/>
          </p:cNvSpPr>
          <p:nvPr/>
        </p:nvSpPr>
        <p:spPr>
          <a:xfrm>
            <a:off x="414992" y="1070884"/>
            <a:ext cx="10055939"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pPr>
            <a:r>
              <a:rPr lang="cs-CZ" sz="2400" dirty="0">
                <a:latin typeface="Times New Roman" panose="02020603050405020304" pitchFamily="18" charset="0"/>
                <a:cs typeface="Times New Roman" panose="02020603050405020304" pitchFamily="18" charset="0"/>
              </a:rPr>
              <a:t>LAUDON, K.C. and J.P LAUDON, 2015. </a:t>
            </a:r>
            <a:r>
              <a:rPr lang="en-US" sz="2400" i="1" dirty="0">
                <a:latin typeface="Times New Roman" panose="02020603050405020304" pitchFamily="18" charset="0"/>
                <a:cs typeface="Times New Roman" panose="02020603050405020304" pitchFamily="18" charset="0"/>
              </a:rPr>
              <a:t>Management Information Systems: Managing the Digital Firm (14th Edition)</a:t>
            </a:r>
            <a:r>
              <a:rPr lang="cs-CZ" sz="2400" dirty="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New York: </a:t>
            </a:r>
            <a:r>
              <a:rPr lang="cs-CZ" sz="2400" dirty="0" err="1">
                <a:latin typeface="Times New Roman" panose="02020603050405020304" pitchFamily="18" charset="0"/>
                <a:cs typeface="Times New Roman" panose="02020603050405020304" pitchFamily="18" charset="0"/>
              </a:rPr>
              <a:t>Pearson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Publishing</a:t>
            </a:r>
            <a:r>
              <a:rPr lang="cs-CZ" sz="2400" dirty="0">
                <a:latin typeface="Times New Roman" panose="02020603050405020304" pitchFamily="18" charset="0"/>
                <a:cs typeface="Times New Roman" panose="02020603050405020304" pitchFamily="18" charset="0"/>
              </a:rPr>
              <a:t>. ISBN 978-0133898163</a:t>
            </a:r>
            <a:r>
              <a:rPr lang="cs-CZ" sz="2400" dirty="0" smtClean="0">
                <a:latin typeface="Times New Roman" panose="02020603050405020304" pitchFamily="18" charset="0"/>
                <a:cs typeface="Times New Roman" panose="02020603050405020304" pitchFamily="18" charset="0"/>
              </a:rPr>
              <a:t>.</a:t>
            </a:r>
          </a:p>
          <a:p>
            <a:r>
              <a:rPr lang="en-GB" sz="2400" dirty="0">
                <a:latin typeface="Times New Roman" panose="02020603050405020304" pitchFamily="18" charset="0"/>
                <a:cs typeface="Times New Roman" panose="02020603050405020304" pitchFamily="18" charset="0"/>
                <a:hlinkClick r:id="rId3"/>
              </a:rPr>
              <a:t>https://</a:t>
            </a:r>
            <a:r>
              <a:rPr lang="en-GB" sz="2400" dirty="0" smtClean="0">
                <a:latin typeface="Times New Roman" panose="02020603050405020304" pitchFamily="18" charset="0"/>
                <a:cs typeface="Times New Roman" panose="02020603050405020304" pitchFamily="18" charset="0"/>
                <a:hlinkClick r:id="rId3"/>
              </a:rPr>
              <a:t>www.techopedia.com/definition/1506/enterprise-application-integration-eai</a:t>
            </a:r>
            <a:endParaRPr lang="cs-CZ"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4"/>
              </a:rPr>
              <a:t>http://</a:t>
            </a:r>
            <a:r>
              <a:rPr lang="en-GB" sz="2400" dirty="0" smtClean="0">
                <a:latin typeface="Times New Roman" panose="02020603050405020304" pitchFamily="18" charset="0"/>
                <a:cs typeface="Times New Roman" panose="02020603050405020304" pitchFamily="18" charset="0"/>
                <a:hlinkClick r:id="rId4"/>
              </a:rPr>
              <a:t>www.informationbuilders.com/eai-enterprise-application-integration</a:t>
            </a:r>
            <a:endParaRPr lang="cs-CZ"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5"/>
              </a:rPr>
              <a:t>http://</a:t>
            </a:r>
            <a:r>
              <a:rPr lang="en-GB" sz="2400" dirty="0" smtClean="0">
                <a:latin typeface="Times New Roman" panose="02020603050405020304" pitchFamily="18" charset="0"/>
                <a:cs typeface="Times New Roman" panose="02020603050405020304" pitchFamily="18" charset="0"/>
                <a:hlinkClick r:id="rId5"/>
              </a:rPr>
              <a:t>study.com/directory/category/Computer_Sciences/Information_Technology_Management/Information_Systems_Security.html</a:t>
            </a:r>
            <a:endParaRPr lang="cs-CZ"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6"/>
              </a:rPr>
              <a:t>https://ce.uci.edu/areas/it/systems_security</a:t>
            </a:r>
            <a:r>
              <a:rPr lang="en-GB" sz="2400" dirty="0" smtClean="0">
                <a:latin typeface="Times New Roman" panose="02020603050405020304" pitchFamily="18" charset="0"/>
                <a:cs typeface="Times New Roman" panose="02020603050405020304" pitchFamily="18" charset="0"/>
                <a:hlinkClick r:id="rId6"/>
              </a:rPr>
              <a:t>/</a:t>
            </a:r>
            <a:endParaRPr lang="cs-CZ" sz="2400" dirty="0" smtClean="0">
              <a:latin typeface="Times New Roman" panose="02020603050405020304" pitchFamily="18" charset="0"/>
              <a:cs typeface="Times New Roman" panose="02020603050405020304" pitchFamily="18" charset="0"/>
            </a:endParaRPr>
          </a:p>
          <a:p>
            <a:endParaRPr lang="en-GB" sz="2400" dirty="0" smtClean="0">
              <a:latin typeface="Times New Roman" panose="02020603050405020304" pitchFamily="18" charset="0"/>
              <a:cs typeface="Times New Roman" panose="02020603050405020304" pitchFamily="18" charset="0"/>
            </a:endParaRPr>
          </a:p>
          <a:p>
            <a:endParaRPr lang="cs-CZ" sz="2400" dirty="0" smtClean="0">
              <a:latin typeface="Times New Roman" panose="02020603050405020304" pitchFamily="18" charset="0"/>
              <a:cs typeface="Times New Roman" panose="02020603050405020304" pitchFamily="18" charset="0"/>
            </a:endParaRPr>
          </a:p>
          <a:p>
            <a:endParaRPr lang="cs-CZ" sz="2400" dirty="0" smtClean="0">
              <a:latin typeface="Times New Roman" panose="02020603050405020304" pitchFamily="18" charset="0"/>
              <a:cs typeface="Times New Roman" panose="02020603050405020304" pitchFamily="18" charset="0"/>
            </a:endParaRPr>
          </a:p>
          <a:p>
            <a:pPr lvl="1" algn="just"/>
            <a:endParaRPr lang="cs-CZ" sz="2000" dirty="0">
              <a:latin typeface="Times New Roman" panose="02020603050405020304" pitchFamily="18" charset="0"/>
              <a:cs typeface="Times New Roman" panose="02020603050405020304" pitchFamily="18" charset="0"/>
            </a:endParaRPr>
          </a:p>
        </p:txBody>
      </p:sp>
      <p:sp>
        <p:nvSpPr>
          <p:cNvPr id="5" name="Obdélník 4"/>
          <p:cNvSpPr/>
          <p:nvPr/>
        </p:nvSpPr>
        <p:spPr>
          <a:xfrm>
            <a:off x="251520" y="449337"/>
            <a:ext cx="6675225" cy="523220"/>
          </a:xfrm>
          <a:prstGeom prst="rect">
            <a:avLst/>
          </a:prstGeom>
        </p:spPr>
        <p:txBody>
          <a:bodyPr wrap="none">
            <a:spAutoFit/>
          </a:bodyPr>
          <a:lstStyle/>
          <a:p>
            <a:pPr lvl="0">
              <a:defRPr/>
            </a:pPr>
            <a:r>
              <a:rPr lang="cs-CZ" sz="2800" b="1" kern="0" dirty="0" err="1" smtClean="0">
                <a:latin typeface="Times New Roman"/>
                <a:ea typeface="+mj-ea"/>
                <a:cs typeface="+mj-cs"/>
              </a:rPr>
              <a:t>Compulsory</a:t>
            </a:r>
            <a:r>
              <a:rPr lang="cs-CZ" sz="2800" b="1" kern="0" dirty="0" smtClean="0">
                <a:latin typeface="Times New Roman"/>
                <a:ea typeface="+mj-ea"/>
                <a:cs typeface="+mj-cs"/>
              </a:rPr>
              <a:t> and </a:t>
            </a:r>
            <a:r>
              <a:rPr lang="cs-CZ" sz="2800" b="1" kern="0" dirty="0" err="1" smtClean="0">
                <a:latin typeface="Times New Roman"/>
                <a:ea typeface="+mj-ea"/>
                <a:cs typeface="+mj-cs"/>
              </a:rPr>
              <a:t>recommended</a:t>
            </a:r>
            <a:r>
              <a:rPr lang="cs-CZ" sz="2800" b="1" kern="0" dirty="0" smtClean="0">
                <a:latin typeface="Times New Roman"/>
                <a:ea typeface="+mj-ea"/>
                <a:cs typeface="+mj-cs"/>
              </a:rPr>
              <a:t> </a:t>
            </a:r>
            <a:r>
              <a:rPr lang="cs-CZ" sz="2800" b="1" kern="0" dirty="0" err="1" smtClean="0">
                <a:latin typeface="Times New Roman"/>
                <a:ea typeface="+mj-ea"/>
                <a:cs typeface="+mj-cs"/>
              </a:rPr>
              <a:t>references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459147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468437" cy="1231106"/>
          </a:xfrm>
          <a:prstGeom prst="rect">
            <a:avLst/>
          </a:prstGeom>
        </p:spPr>
        <p:txBody>
          <a:bodyPr wrap="none">
            <a:spAutoFit/>
          </a:bodyPr>
          <a:lstStyle/>
          <a:p>
            <a:pPr lvl="0">
              <a:defRPr/>
            </a:pPr>
            <a:r>
              <a:rPr lang="cs-CZ" sz="2800" b="1" kern="0" dirty="0" err="1" smtClean="0">
                <a:latin typeface="Times New Roman"/>
                <a:ea typeface="+mj-ea"/>
                <a:cs typeface="+mj-cs"/>
              </a:rPr>
              <a:t>Enterprise</a:t>
            </a:r>
            <a:r>
              <a:rPr lang="cs-CZ" sz="2800" b="1" kern="0" dirty="0" smtClean="0">
                <a:latin typeface="Times New Roman"/>
                <a:ea typeface="+mj-ea"/>
                <a:cs typeface="+mj-cs"/>
              </a:rPr>
              <a:t> </a:t>
            </a:r>
            <a:r>
              <a:rPr lang="cs-CZ" sz="2800" b="1" kern="0" dirty="0" err="1">
                <a:latin typeface="Times New Roman"/>
                <a:ea typeface="+mj-ea"/>
                <a:cs typeface="+mj-cs"/>
              </a:rPr>
              <a:t>application</a:t>
            </a:r>
            <a:r>
              <a:rPr lang="cs-CZ" sz="2800" b="1" kern="0" dirty="0">
                <a:latin typeface="Times New Roman"/>
                <a:ea typeface="+mj-ea"/>
                <a:cs typeface="+mj-cs"/>
              </a:rPr>
              <a:t> </a:t>
            </a:r>
            <a:r>
              <a:rPr lang="cs-CZ" sz="2800" b="1" kern="0" dirty="0" err="1" smtClean="0">
                <a:latin typeface="Times New Roman"/>
                <a:ea typeface="+mj-ea"/>
                <a:cs typeface="+mj-cs"/>
              </a:rPr>
              <a:t>integration</a:t>
            </a:r>
            <a:r>
              <a:rPr lang="cs-CZ" sz="2800" b="1" kern="0" dirty="0" smtClean="0">
                <a:latin typeface="Times New Roman"/>
                <a:ea typeface="+mj-ea"/>
                <a:cs typeface="+mj-cs"/>
              </a:rPr>
              <a:t> (EAI)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smtClean="0">
                <a:latin typeface="Times New Roman" panose="02020603050405020304" pitchFamily="18" charset="0"/>
                <a:cs typeface="Times New Roman" panose="02020603050405020304" pitchFamily="18" charset="0"/>
              </a:rPr>
              <a:t>An </a:t>
            </a:r>
            <a:r>
              <a:rPr lang="en-US" sz="2400" dirty="0">
                <a:latin typeface="Times New Roman" panose="02020603050405020304" pitchFamily="18" charset="0"/>
                <a:cs typeface="Times New Roman" panose="02020603050405020304" pitchFamily="18" charset="0"/>
              </a:rPr>
              <a:t>organization may use various information systems</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Supply </a:t>
            </a:r>
            <a:r>
              <a:rPr lang="en-US" sz="2200" dirty="0">
                <a:latin typeface="Times New Roman" panose="02020603050405020304" pitchFamily="18" charset="0"/>
                <a:cs typeface="Times New Roman" panose="02020603050405020304" pitchFamily="18" charset="0"/>
              </a:rPr>
              <a:t>Chain Management: For managing suppliers, inventory and shipping, etc.</a:t>
            </a:r>
          </a:p>
          <a:p>
            <a:pPr lvl="1" algn="just"/>
            <a:r>
              <a:rPr lang="en-US" sz="2200" dirty="0" smtClean="0">
                <a:latin typeface="Times New Roman" panose="02020603050405020304" pitchFamily="18" charset="0"/>
                <a:cs typeface="Times New Roman" panose="02020603050405020304" pitchFamily="18" charset="0"/>
              </a:rPr>
              <a:t>Human </a:t>
            </a:r>
            <a:r>
              <a:rPr lang="en-US" sz="2200" dirty="0">
                <a:latin typeface="Times New Roman" panose="02020603050405020304" pitchFamily="18" charset="0"/>
                <a:cs typeface="Times New Roman" panose="02020603050405020304" pitchFamily="18" charset="0"/>
              </a:rPr>
              <a:t>Resource Management: </a:t>
            </a:r>
            <a:r>
              <a:rPr lang="en-US" sz="2200" dirty="0" err="1">
                <a:latin typeface="Times New Roman" panose="02020603050405020304" pitchFamily="18" charset="0"/>
                <a:cs typeface="Times New Roman" panose="02020603050405020304" pitchFamily="18" charset="0"/>
              </a:rPr>
              <a:t>Ffor</a:t>
            </a:r>
            <a:r>
              <a:rPr lang="en-US" sz="2200" dirty="0">
                <a:latin typeface="Times New Roman" panose="02020603050405020304" pitchFamily="18" charset="0"/>
                <a:cs typeface="Times New Roman" panose="02020603050405020304" pitchFamily="18" charset="0"/>
              </a:rPr>
              <a:t> managing personnel, training and recruiting talents;</a:t>
            </a:r>
          </a:p>
          <a:p>
            <a:pPr lvl="1" algn="just"/>
            <a:r>
              <a:rPr lang="en-US" sz="2200" dirty="0" smtClean="0">
                <a:latin typeface="Times New Roman" panose="02020603050405020304" pitchFamily="18" charset="0"/>
                <a:cs typeface="Times New Roman" panose="02020603050405020304" pitchFamily="18" charset="0"/>
              </a:rPr>
              <a:t>Employee </a:t>
            </a:r>
            <a:r>
              <a:rPr lang="en-US" sz="2200" dirty="0">
                <a:latin typeface="Times New Roman" panose="02020603050405020304" pitchFamily="18" charset="0"/>
                <a:cs typeface="Times New Roman" panose="02020603050405020304" pitchFamily="18" charset="0"/>
              </a:rPr>
              <a:t>Health Care: For managing medical records and insurance details of employees;</a:t>
            </a:r>
          </a:p>
          <a:p>
            <a:pPr lvl="1" algn="just"/>
            <a:r>
              <a:rPr lang="en-US" sz="2200" dirty="0" smtClean="0">
                <a:latin typeface="Times New Roman" panose="02020603050405020304" pitchFamily="18" charset="0"/>
                <a:cs typeface="Times New Roman" panose="02020603050405020304" pitchFamily="18" charset="0"/>
              </a:rPr>
              <a:t>Customer </a:t>
            </a:r>
            <a:r>
              <a:rPr lang="en-US" sz="2200" dirty="0">
                <a:latin typeface="Times New Roman" panose="02020603050405020304" pitchFamily="18" charset="0"/>
                <a:cs typeface="Times New Roman" panose="02020603050405020304" pitchFamily="18" charset="0"/>
              </a:rPr>
              <a:t>Relationship Management: For managing current and potential customers;</a:t>
            </a:r>
          </a:p>
          <a:p>
            <a:pPr lvl="1" algn="just"/>
            <a:r>
              <a:rPr lang="en-US" sz="2200" dirty="0" smtClean="0">
                <a:latin typeface="Times New Roman" panose="02020603050405020304" pitchFamily="18" charset="0"/>
                <a:cs typeface="Times New Roman" panose="02020603050405020304" pitchFamily="18" charset="0"/>
              </a:rPr>
              <a:t>Business </a:t>
            </a:r>
            <a:r>
              <a:rPr lang="en-US" sz="2200" dirty="0">
                <a:latin typeface="Times New Roman" panose="02020603050405020304" pitchFamily="18" charset="0"/>
                <a:cs typeface="Times New Roman" panose="02020603050405020304" pitchFamily="18" charset="0"/>
              </a:rPr>
              <a:t>Intelligence Applications: For finding the patterns from existing data from business operations.</a:t>
            </a:r>
            <a:endParaRPr lang="cs-CZ"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 https://www.tutorialspoint.com/management_information_system/mis_tutorial.pdf</a:t>
            </a:r>
            <a:endParaRPr lang="cs-CZ" sz="1200" dirty="0" smtClean="0"/>
          </a:p>
        </p:txBody>
      </p:sp>
    </p:spTree>
    <p:extLst>
      <p:ext uri="{BB962C8B-B14F-4D97-AF65-F5344CB8AC3E}">
        <p14:creationId xmlns:p14="http://schemas.microsoft.com/office/powerpoint/2010/main" val="3365889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468437" cy="1231106"/>
          </a:xfrm>
          <a:prstGeom prst="rect">
            <a:avLst/>
          </a:prstGeom>
        </p:spPr>
        <p:txBody>
          <a:bodyPr wrap="none">
            <a:spAutoFit/>
          </a:bodyPr>
          <a:lstStyle/>
          <a:p>
            <a:pPr lvl="0">
              <a:defRPr/>
            </a:pPr>
            <a:r>
              <a:rPr lang="cs-CZ" sz="2800" b="1" kern="0" dirty="0" err="1" smtClean="0">
                <a:latin typeface="Times New Roman"/>
                <a:ea typeface="+mj-ea"/>
                <a:cs typeface="+mj-cs"/>
              </a:rPr>
              <a:t>Enterprise</a:t>
            </a:r>
            <a:r>
              <a:rPr lang="cs-CZ" sz="2800" b="1" kern="0" dirty="0" smtClean="0">
                <a:latin typeface="Times New Roman"/>
                <a:ea typeface="+mj-ea"/>
                <a:cs typeface="+mj-cs"/>
              </a:rPr>
              <a:t> </a:t>
            </a:r>
            <a:r>
              <a:rPr lang="cs-CZ" sz="2800" b="1" kern="0" dirty="0" err="1">
                <a:latin typeface="Times New Roman"/>
                <a:ea typeface="+mj-ea"/>
                <a:cs typeface="+mj-cs"/>
              </a:rPr>
              <a:t>application</a:t>
            </a:r>
            <a:r>
              <a:rPr lang="cs-CZ" sz="2800" b="1" kern="0" dirty="0">
                <a:latin typeface="Times New Roman"/>
                <a:ea typeface="+mj-ea"/>
                <a:cs typeface="+mj-cs"/>
              </a:rPr>
              <a:t> </a:t>
            </a:r>
            <a:r>
              <a:rPr lang="cs-CZ" sz="2800" b="1" kern="0" dirty="0" err="1" smtClean="0">
                <a:latin typeface="Times New Roman"/>
                <a:ea typeface="+mj-ea"/>
                <a:cs typeface="+mj-cs"/>
              </a:rPr>
              <a:t>integration</a:t>
            </a:r>
            <a:r>
              <a:rPr lang="cs-CZ" sz="2800" b="1" kern="0" dirty="0" smtClean="0">
                <a:latin typeface="Times New Roman"/>
                <a:ea typeface="+mj-ea"/>
                <a:cs typeface="+mj-cs"/>
              </a:rPr>
              <a:t> (EAI)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Integration</a:t>
            </a:r>
            <a:r>
              <a:rPr lang="cs-CZ" sz="2400" b="1" dirty="0" smtClean="0">
                <a:latin typeface="Times New Roman" panose="02020603050405020304" pitchFamily="18" charset="0"/>
                <a:cs typeface="Times New Roman" panose="02020603050405020304" pitchFamily="18" charset="0"/>
              </a:rPr>
              <a:t> - </a:t>
            </a:r>
            <a:r>
              <a:rPr lang="cs-CZ" sz="2400" b="1" dirty="0" err="1" smtClean="0">
                <a:latin typeface="Times New Roman" panose="02020603050405020304" pitchFamily="18" charset="0"/>
                <a:cs typeface="Times New Roman" panose="02020603050405020304" pitchFamily="18" charset="0"/>
              </a:rPr>
              <a:t>definition</a:t>
            </a:r>
            <a:r>
              <a:rPr lang="cs-CZ" sz="2400" b="1"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Integration is the act of bringing together smaller components into a single system that functions as one. In an IT context, integration refers to the end result of a process that aims to stitch together different, often disparate, subsystems so that the data contained in each becomes part of a larger, more comprehensive system that, ideally, quickly and easily shares data when needed. This often requires that companies build a customized architecture or structure of applications to combine new or existing hardware, software and other communications</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*http://searchcrm.techtarget.com/definition/integration</a:t>
            </a:r>
            <a:endParaRPr lang="cs-CZ" sz="1200" dirty="0" smtClean="0"/>
          </a:p>
        </p:txBody>
      </p:sp>
    </p:spTree>
    <p:extLst>
      <p:ext uri="{BB962C8B-B14F-4D97-AF65-F5344CB8AC3E}">
        <p14:creationId xmlns:p14="http://schemas.microsoft.com/office/powerpoint/2010/main" val="3516537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smtClean="0">
                <a:latin typeface="Times New Roman" panose="02020603050405020304" pitchFamily="18" charset="0"/>
                <a:cs typeface="Times New Roman" panose="02020603050405020304" pitchFamily="18" charset="0"/>
              </a:rPr>
              <a:t>All </a:t>
            </a:r>
            <a:r>
              <a:rPr lang="en-US" sz="2400" dirty="0">
                <a:latin typeface="Times New Roman" panose="02020603050405020304" pitchFamily="18" charset="0"/>
                <a:cs typeface="Times New Roman" panose="02020603050405020304" pitchFamily="18" charset="0"/>
              </a:rPr>
              <a:t>these systems work as individual islands of automation. Most often these systems are standalone and do not communicate with each other due to incompatibility issues such as</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Operating systems they are residing on;</a:t>
            </a:r>
          </a:p>
          <a:p>
            <a:pPr lvl="1" algn="just"/>
            <a:r>
              <a:rPr lang="en-US" sz="2200" dirty="0" smtClean="0">
                <a:latin typeface="Times New Roman" panose="02020603050405020304" pitchFamily="18" charset="0"/>
                <a:cs typeface="Times New Roman" panose="02020603050405020304" pitchFamily="18" charset="0"/>
              </a:rPr>
              <a:t>Database system used in the system;</a:t>
            </a:r>
          </a:p>
          <a:p>
            <a:pPr lvl="1" algn="just"/>
            <a:r>
              <a:rPr lang="en-US" sz="2200" dirty="0" smtClean="0">
                <a:latin typeface="Times New Roman" panose="02020603050405020304" pitchFamily="18" charset="0"/>
                <a:cs typeface="Times New Roman" panose="02020603050405020304" pitchFamily="18" charset="0"/>
              </a:rPr>
              <a:t>Legacy systems not supported anymore.</a:t>
            </a:r>
          </a:p>
          <a:p>
            <a:pPr algn="just"/>
            <a:r>
              <a:rPr lang="en-US" sz="2400" dirty="0" smtClean="0">
                <a:latin typeface="Times New Roman" panose="02020603050405020304" pitchFamily="18" charset="0"/>
                <a:cs typeface="Times New Roman" panose="02020603050405020304" pitchFamily="18" charset="0"/>
              </a:rPr>
              <a:t>EAI </a:t>
            </a:r>
            <a:r>
              <a:rPr lang="en-US" sz="2400" dirty="0">
                <a:latin typeface="Times New Roman" panose="02020603050405020304" pitchFamily="18" charset="0"/>
                <a:cs typeface="Times New Roman" panose="02020603050405020304" pitchFamily="18" charset="0"/>
              </a:rPr>
              <a:t>is an integration framework, a middleware, made of a collection of technologies and services that allows smooth integration of all such systems and applications throughout the enterprise and enables data sharing and more automation of business processes.</a:t>
            </a:r>
            <a:r>
              <a:rPr lang="cs-CZ"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 https://www.tutorialspoint.com/management_information_system/mis_tutorial.pdf</a:t>
            </a:r>
            <a:endParaRPr lang="cs-CZ" sz="1200" dirty="0" smtClean="0"/>
          </a:p>
        </p:txBody>
      </p:sp>
      <p:sp>
        <p:nvSpPr>
          <p:cNvPr id="6" name="Obdélník 5"/>
          <p:cNvSpPr/>
          <p:nvPr/>
        </p:nvSpPr>
        <p:spPr>
          <a:xfrm>
            <a:off x="251520" y="449337"/>
            <a:ext cx="6468437" cy="1231106"/>
          </a:xfrm>
          <a:prstGeom prst="rect">
            <a:avLst/>
          </a:prstGeom>
        </p:spPr>
        <p:txBody>
          <a:bodyPr wrap="none">
            <a:spAutoFit/>
          </a:bodyPr>
          <a:lstStyle/>
          <a:p>
            <a:pPr lvl="0">
              <a:defRPr/>
            </a:pPr>
            <a:r>
              <a:rPr lang="cs-CZ" sz="2800" b="1" kern="0" dirty="0" err="1" smtClean="0">
                <a:latin typeface="Times New Roman"/>
                <a:ea typeface="+mj-ea"/>
                <a:cs typeface="+mj-cs"/>
              </a:rPr>
              <a:t>Enterprise</a:t>
            </a:r>
            <a:r>
              <a:rPr lang="cs-CZ" sz="2800" b="1" kern="0" dirty="0" smtClean="0">
                <a:latin typeface="Times New Roman"/>
                <a:ea typeface="+mj-ea"/>
                <a:cs typeface="+mj-cs"/>
              </a:rPr>
              <a:t> </a:t>
            </a:r>
            <a:r>
              <a:rPr lang="cs-CZ" sz="2800" b="1" kern="0" dirty="0" err="1">
                <a:latin typeface="Times New Roman"/>
                <a:ea typeface="+mj-ea"/>
                <a:cs typeface="+mj-cs"/>
              </a:rPr>
              <a:t>application</a:t>
            </a:r>
            <a:r>
              <a:rPr lang="cs-CZ" sz="2800" b="1" kern="0" dirty="0">
                <a:latin typeface="Times New Roman"/>
                <a:ea typeface="+mj-ea"/>
                <a:cs typeface="+mj-cs"/>
              </a:rPr>
              <a:t> </a:t>
            </a:r>
            <a:r>
              <a:rPr lang="cs-CZ" sz="2800" b="1" kern="0" dirty="0" err="1" smtClean="0">
                <a:latin typeface="Times New Roman"/>
                <a:ea typeface="+mj-ea"/>
                <a:cs typeface="+mj-cs"/>
              </a:rPr>
              <a:t>integration</a:t>
            </a:r>
            <a:r>
              <a:rPr lang="cs-CZ" sz="2800" b="1" kern="0" dirty="0" smtClean="0">
                <a:latin typeface="Times New Roman"/>
                <a:ea typeface="+mj-ea"/>
                <a:cs typeface="+mj-cs"/>
              </a:rPr>
              <a:t> (EAI)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2289756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Characteristics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EAI</a:t>
            </a:r>
            <a:r>
              <a:rPr lang="cs-CZ" sz="2400"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EAI is defined as "the unrestricted sharing of data and business processes among any connected applications and data sources in the enterprise."</a:t>
            </a:r>
          </a:p>
          <a:p>
            <a:pPr algn="just"/>
            <a:r>
              <a:rPr lang="en-US" sz="2400" dirty="0" smtClean="0">
                <a:latin typeface="Times New Roman" panose="02020603050405020304" pitchFamily="18" charset="0"/>
                <a:cs typeface="Times New Roman" panose="02020603050405020304" pitchFamily="18" charset="0"/>
              </a:rPr>
              <a:t>EAI</a:t>
            </a:r>
            <a:r>
              <a:rPr lang="en-US" sz="2400" dirty="0">
                <a:latin typeface="Times New Roman" panose="02020603050405020304" pitchFamily="18" charset="0"/>
                <a:cs typeface="Times New Roman" panose="02020603050405020304" pitchFamily="18" charset="0"/>
              </a:rPr>
              <a:t>, when used effectively allows integration without any major changes to current infrastructure.</a:t>
            </a:r>
          </a:p>
          <a:p>
            <a:pPr algn="just"/>
            <a:r>
              <a:rPr lang="en-US" sz="2400" dirty="0" smtClean="0">
                <a:latin typeface="Times New Roman" panose="02020603050405020304" pitchFamily="18" charset="0"/>
                <a:cs typeface="Times New Roman" panose="02020603050405020304" pitchFamily="18" charset="0"/>
              </a:rPr>
              <a:t>Extends </a:t>
            </a:r>
            <a:r>
              <a:rPr lang="en-US" sz="2400" dirty="0">
                <a:latin typeface="Times New Roman" panose="02020603050405020304" pitchFamily="18" charset="0"/>
                <a:cs typeface="Times New Roman" panose="02020603050405020304" pitchFamily="18" charset="0"/>
              </a:rPr>
              <a:t>middleware capabilities to cope with application integration.</a:t>
            </a:r>
          </a:p>
          <a:p>
            <a:pPr algn="just"/>
            <a:r>
              <a:rPr lang="en-US" sz="2400" dirty="0" smtClean="0">
                <a:latin typeface="Times New Roman" panose="02020603050405020304" pitchFamily="18" charset="0"/>
                <a:cs typeface="Times New Roman" panose="02020603050405020304" pitchFamily="18" charset="0"/>
              </a:rPr>
              <a:t>Uses </a:t>
            </a:r>
            <a:r>
              <a:rPr lang="en-US" sz="2400" dirty="0">
                <a:latin typeface="Times New Roman" panose="02020603050405020304" pitchFamily="18" charset="0"/>
                <a:cs typeface="Times New Roman" panose="02020603050405020304" pitchFamily="18" charset="0"/>
              </a:rPr>
              <a:t>application logic layers of different middleware systems as building blocks</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Keeps </a:t>
            </a:r>
            <a:r>
              <a:rPr lang="en-US" sz="2400" dirty="0">
                <a:latin typeface="Times New Roman" panose="02020603050405020304" pitchFamily="18" charset="0"/>
                <a:cs typeface="Times New Roman" panose="02020603050405020304" pitchFamily="18" charset="0"/>
              </a:rPr>
              <a:t>track of information related to the operations of the enterprise e.g. Inventory, sales ledger and execute the core processes that create and manipulate this information.</a:t>
            </a: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 https://www.tutorialspoint.com/management_information_system/mis_tutorial.pdf</a:t>
            </a:r>
            <a:endParaRPr lang="cs-CZ" sz="1200" dirty="0" smtClean="0"/>
          </a:p>
        </p:txBody>
      </p:sp>
      <p:sp>
        <p:nvSpPr>
          <p:cNvPr id="6" name="Obdélník 5"/>
          <p:cNvSpPr/>
          <p:nvPr/>
        </p:nvSpPr>
        <p:spPr>
          <a:xfrm>
            <a:off x="251520" y="449337"/>
            <a:ext cx="6468437" cy="1231106"/>
          </a:xfrm>
          <a:prstGeom prst="rect">
            <a:avLst/>
          </a:prstGeom>
        </p:spPr>
        <p:txBody>
          <a:bodyPr wrap="none">
            <a:spAutoFit/>
          </a:bodyPr>
          <a:lstStyle/>
          <a:p>
            <a:pPr lvl="0">
              <a:defRPr/>
            </a:pPr>
            <a:r>
              <a:rPr lang="cs-CZ" sz="2800" b="1" kern="0" dirty="0" err="1" smtClean="0">
                <a:latin typeface="Times New Roman"/>
                <a:ea typeface="+mj-ea"/>
                <a:cs typeface="+mj-cs"/>
              </a:rPr>
              <a:t>Enterprise</a:t>
            </a:r>
            <a:r>
              <a:rPr lang="cs-CZ" sz="2800" b="1" kern="0" dirty="0" smtClean="0">
                <a:latin typeface="Times New Roman"/>
                <a:ea typeface="+mj-ea"/>
                <a:cs typeface="+mj-cs"/>
              </a:rPr>
              <a:t> </a:t>
            </a:r>
            <a:r>
              <a:rPr lang="cs-CZ" sz="2800" b="1" kern="0" dirty="0" err="1">
                <a:latin typeface="Times New Roman"/>
                <a:ea typeface="+mj-ea"/>
                <a:cs typeface="+mj-cs"/>
              </a:rPr>
              <a:t>application</a:t>
            </a:r>
            <a:r>
              <a:rPr lang="cs-CZ" sz="2800" b="1" kern="0" dirty="0">
                <a:latin typeface="Times New Roman"/>
                <a:ea typeface="+mj-ea"/>
                <a:cs typeface="+mj-cs"/>
              </a:rPr>
              <a:t> </a:t>
            </a:r>
            <a:r>
              <a:rPr lang="cs-CZ" sz="2800" b="1" kern="0" dirty="0" err="1" smtClean="0">
                <a:latin typeface="Times New Roman"/>
                <a:ea typeface="+mj-ea"/>
                <a:cs typeface="+mj-cs"/>
              </a:rPr>
              <a:t>integration</a:t>
            </a:r>
            <a:r>
              <a:rPr lang="cs-CZ" sz="2800" b="1" kern="0" dirty="0" smtClean="0">
                <a:latin typeface="Times New Roman"/>
                <a:ea typeface="+mj-ea"/>
                <a:cs typeface="+mj-cs"/>
              </a:rPr>
              <a:t> (EAI)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445275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Need</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for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enterprice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integration</a:t>
            </a:r>
            <a:r>
              <a:rPr lang="cs-CZ" sz="2400" b="1"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Unrestricted sharing of data and business processes across an organization.</a:t>
            </a:r>
          </a:p>
          <a:p>
            <a:pPr algn="just"/>
            <a:r>
              <a:rPr lang="en-US" sz="2400" dirty="0" smtClean="0">
                <a:latin typeface="Times New Roman" panose="02020603050405020304" pitchFamily="18" charset="0"/>
                <a:cs typeface="Times New Roman" panose="02020603050405020304" pitchFamily="18" charset="0"/>
              </a:rPr>
              <a:t>Linkage </a:t>
            </a:r>
            <a:r>
              <a:rPr lang="en-US" sz="2400" dirty="0">
                <a:latin typeface="Times New Roman" panose="02020603050405020304" pitchFamily="18" charset="0"/>
                <a:cs typeface="Times New Roman" panose="02020603050405020304" pitchFamily="18" charset="0"/>
              </a:rPr>
              <a:t>between customers, suppliers and regulators.</a:t>
            </a: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linking of data, business processes and applications to automate business processes.</a:t>
            </a:r>
          </a:p>
          <a:p>
            <a:pPr algn="just"/>
            <a:r>
              <a:rPr lang="en-US" sz="2400" dirty="0" smtClean="0">
                <a:latin typeface="Times New Roman" panose="02020603050405020304" pitchFamily="18" charset="0"/>
                <a:cs typeface="Times New Roman" panose="02020603050405020304" pitchFamily="18" charset="0"/>
              </a:rPr>
              <a:t>Ensure </a:t>
            </a:r>
            <a:r>
              <a:rPr lang="en-US" sz="2400" dirty="0">
                <a:latin typeface="Times New Roman" panose="02020603050405020304" pitchFamily="18" charset="0"/>
                <a:cs typeface="Times New Roman" panose="02020603050405020304" pitchFamily="18" charset="0"/>
              </a:rPr>
              <a:t>consistent qualities of service (security, reliability etc.).</a:t>
            </a:r>
          </a:p>
          <a:p>
            <a:pPr algn="just"/>
            <a:r>
              <a:rPr lang="en-US" sz="2400" dirty="0" smtClean="0">
                <a:latin typeface="Times New Roman" panose="02020603050405020304" pitchFamily="18" charset="0"/>
                <a:cs typeface="Times New Roman" panose="02020603050405020304" pitchFamily="18" charset="0"/>
              </a:rPr>
              <a:t>Reduce </a:t>
            </a:r>
            <a:r>
              <a:rPr lang="en-US" sz="2400" dirty="0">
                <a:latin typeface="Times New Roman" panose="02020603050405020304" pitchFamily="18" charset="0"/>
                <a:cs typeface="Times New Roman" panose="02020603050405020304" pitchFamily="18" charset="0"/>
              </a:rPr>
              <a:t>the on-going cost of maintenance and reduce the cost of rolling out new systems.</a:t>
            </a:r>
            <a:endParaRPr lang="cs-CZ" sz="24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 https://www.tutorialspoint.com/management_information_system/mis_tutorial.pdf</a:t>
            </a:r>
            <a:endParaRPr lang="cs-CZ" sz="1200" dirty="0" smtClean="0"/>
          </a:p>
        </p:txBody>
      </p:sp>
      <p:sp>
        <p:nvSpPr>
          <p:cNvPr id="6" name="Obdélník 5"/>
          <p:cNvSpPr/>
          <p:nvPr/>
        </p:nvSpPr>
        <p:spPr>
          <a:xfrm>
            <a:off x="251520" y="449337"/>
            <a:ext cx="6468437" cy="1231106"/>
          </a:xfrm>
          <a:prstGeom prst="rect">
            <a:avLst/>
          </a:prstGeom>
        </p:spPr>
        <p:txBody>
          <a:bodyPr wrap="none">
            <a:spAutoFit/>
          </a:bodyPr>
          <a:lstStyle/>
          <a:p>
            <a:pPr lvl="0">
              <a:defRPr/>
            </a:pPr>
            <a:r>
              <a:rPr lang="cs-CZ" sz="2800" b="1" kern="0" dirty="0" err="1" smtClean="0">
                <a:latin typeface="Times New Roman"/>
                <a:ea typeface="+mj-ea"/>
                <a:cs typeface="+mj-cs"/>
              </a:rPr>
              <a:t>Enterprise</a:t>
            </a:r>
            <a:r>
              <a:rPr lang="cs-CZ" sz="2800" b="1" kern="0" dirty="0" smtClean="0">
                <a:latin typeface="Times New Roman"/>
                <a:ea typeface="+mj-ea"/>
                <a:cs typeface="+mj-cs"/>
              </a:rPr>
              <a:t> </a:t>
            </a:r>
            <a:r>
              <a:rPr lang="cs-CZ" sz="2800" b="1" kern="0" dirty="0" err="1">
                <a:latin typeface="Times New Roman"/>
                <a:ea typeface="+mj-ea"/>
                <a:cs typeface="+mj-cs"/>
              </a:rPr>
              <a:t>application</a:t>
            </a:r>
            <a:r>
              <a:rPr lang="cs-CZ" sz="2800" b="1" kern="0" dirty="0">
                <a:latin typeface="Times New Roman"/>
                <a:ea typeface="+mj-ea"/>
                <a:cs typeface="+mj-cs"/>
              </a:rPr>
              <a:t> </a:t>
            </a:r>
            <a:r>
              <a:rPr lang="cs-CZ" sz="2800" b="1" kern="0" dirty="0" err="1" smtClean="0">
                <a:latin typeface="Times New Roman"/>
                <a:ea typeface="+mj-ea"/>
                <a:cs typeface="+mj-cs"/>
              </a:rPr>
              <a:t>integration</a:t>
            </a:r>
            <a:r>
              <a:rPr lang="cs-CZ" sz="2800" b="1" kern="0" dirty="0" smtClean="0">
                <a:latin typeface="Times New Roman"/>
                <a:ea typeface="+mj-ea"/>
                <a:cs typeface="+mj-cs"/>
              </a:rPr>
              <a:t> (EAI)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2213290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Challenges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EAI*</a:t>
            </a:r>
          </a:p>
          <a:p>
            <a:pPr algn="just"/>
            <a:r>
              <a:rPr lang="en-US" sz="2200" dirty="0">
                <a:latin typeface="Times New Roman" panose="02020603050405020304" pitchFamily="18" charset="0"/>
                <a:cs typeface="Times New Roman" panose="02020603050405020304" pitchFamily="18" charset="0"/>
              </a:rPr>
              <a:t>Hub and spoke architecture concentrates all of the processing into a single server/cluster.</a:t>
            </a:r>
          </a:p>
          <a:p>
            <a:pPr algn="just"/>
            <a:r>
              <a:rPr lang="en-US" sz="2200" dirty="0" smtClean="0">
                <a:latin typeface="Times New Roman" panose="02020603050405020304" pitchFamily="18" charset="0"/>
                <a:cs typeface="Times New Roman" panose="02020603050405020304" pitchFamily="18" charset="0"/>
              </a:rPr>
              <a:t>Often </a:t>
            </a:r>
            <a:r>
              <a:rPr lang="en-US" sz="2200" dirty="0">
                <a:latin typeface="Times New Roman" panose="02020603050405020304" pitchFamily="18" charset="0"/>
                <a:cs typeface="Times New Roman" panose="02020603050405020304" pitchFamily="18" charset="0"/>
              </a:rPr>
              <a:t>became hard to maintain and evolve efficiently.</a:t>
            </a:r>
          </a:p>
          <a:p>
            <a:pPr algn="just"/>
            <a:r>
              <a:rPr lang="en-US" sz="2200" dirty="0" smtClean="0">
                <a:latin typeface="Times New Roman" panose="02020603050405020304" pitchFamily="18" charset="0"/>
                <a:cs typeface="Times New Roman" panose="02020603050405020304" pitchFamily="18" charset="0"/>
              </a:rPr>
              <a:t>Hard </a:t>
            </a:r>
            <a:r>
              <a:rPr lang="en-US" sz="2200" dirty="0">
                <a:latin typeface="Times New Roman" panose="02020603050405020304" pitchFamily="18" charset="0"/>
                <a:cs typeface="Times New Roman" panose="02020603050405020304" pitchFamily="18" charset="0"/>
              </a:rPr>
              <a:t>to extend to integrate 3rd parties on other technology platforms.</a:t>
            </a:r>
          </a:p>
          <a:p>
            <a:pPr algn="just"/>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canonical data model introduces an intermediary step.</a:t>
            </a:r>
          </a:p>
          <a:p>
            <a:pPr algn="just"/>
            <a:r>
              <a:rPr lang="en-US" sz="2200" dirty="0" smtClean="0">
                <a:latin typeface="Times New Roman" panose="02020603050405020304" pitchFamily="18" charset="0"/>
                <a:cs typeface="Times New Roman" panose="02020603050405020304" pitchFamily="18" charset="0"/>
              </a:rPr>
              <a:t>Added </a:t>
            </a:r>
            <a:r>
              <a:rPr lang="en-US" sz="2200" dirty="0">
                <a:latin typeface="Times New Roman" panose="02020603050405020304" pitchFamily="18" charset="0"/>
                <a:cs typeface="Times New Roman" panose="02020603050405020304" pitchFamily="18" charset="0"/>
              </a:rPr>
              <a:t>complexity and additional processing effort.</a:t>
            </a:r>
          </a:p>
          <a:p>
            <a:pPr algn="just"/>
            <a:r>
              <a:rPr lang="en-US" sz="2200" dirty="0" smtClean="0">
                <a:latin typeface="Times New Roman" panose="02020603050405020304" pitchFamily="18" charset="0"/>
                <a:cs typeface="Times New Roman" panose="02020603050405020304" pitchFamily="18" charset="0"/>
              </a:rPr>
              <a:t>EAI </a:t>
            </a:r>
            <a:r>
              <a:rPr lang="en-US" sz="2200" dirty="0">
                <a:latin typeface="Times New Roman" panose="02020603050405020304" pitchFamily="18" charset="0"/>
                <a:cs typeface="Times New Roman" panose="02020603050405020304" pitchFamily="18" charset="0"/>
              </a:rPr>
              <a:t>products typified.</a:t>
            </a:r>
          </a:p>
          <a:p>
            <a:pPr algn="just"/>
            <a:r>
              <a:rPr lang="en-US" sz="2200" dirty="0" smtClean="0">
                <a:latin typeface="Times New Roman" panose="02020603050405020304" pitchFamily="18" charset="0"/>
                <a:cs typeface="Times New Roman" panose="02020603050405020304" pitchFamily="18" charset="0"/>
              </a:rPr>
              <a:t>Heavy </a:t>
            </a:r>
            <a:r>
              <a:rPr lang="en-US" sz="2200" dirty="0">
                <a:latin typeface="Times New Roman" panose="02020603050405020304" pitchFamily="18" charset="0"/>
                <a:cs typeface="Times New Roman" panose="02020603050405020304" pitchFamily="18" charset="0"/>
              </a:rPr>
              <a:t>customization required to implement the solution.</a:t>
            </a:r>
          </a:p>
          <a:p>
            <a:pPr algn="just"/>
            <a:r>
              <a:rPr lang="en-US" sz="2200" dirty="0" smtClean="0">
                <a:latin typeface="Times New Roman" panose="02020603050405020304" pitchFamily="18" charset="0"/>
                <a:cs typeface="Times New Roman" panose="02020603050405020304" pitchFamily="18" charset="0"/>
              </a:rPr>
              <a:t>Lock-In</a:t>
            </a:r>
            <a:r>
              <a:rPr lang="en-US" sz="2200" dirty="0">
                <a:latin typeface="Times New Roman" panose="02020603050405020304" pitchFamily="18" charset="0"/>
                <a:cs typeface="Times New Roman" panose="02020603050405020304" pitchFamily="18" charset="0"/>
              </a:rPr>
              <a:t>: Often built using proprietary technology and required specialist skills.</a:t>
            </a:r>
          </a:p>
          <a:p>
            <a:pPr algn="just"/>
            <a:r>
              <a:rPr lang="en-US" sz="2200" dirty="0" smtClean="0">
                <a:latin typeface="Times New Roman" panose="02020603050405020304" pitchFamily="18" charset="0"/>
                <a:cs typeface="Times New Roman" panose="02020603050405020304" pitchFamily="18" charset="0"/>
              </a:rPr>
              <a:t>Lack </a:t>
            </a:r>
            <a:r>
              <a:rPr lang="en-US" sz="2200" dirty="0">
                <a:latin typeface="Times New Roman" panose="02020603050405020304" pitchFamily="18" charset="0"/>
                <a:cs typeface="Times New Roman" panose="02020603050405020304" pitchFamily="18" charset="0"/>
              </a:rPr>
              <a:t>of flexibility: Hard to extend or to integrate with other EAI products!</a:t>
            </a:r>
          </a:p>
          <a:p>
            <a:pPr algn="just"/>
            <a:r>
              <a:rPr lang="en-US" sz="2200" dirty="0" smtClean="0">
                <a:latin typeface="Times New Roman" panose="02020603050405020304" pitchFamily="18" charset="0"/>
                <a:cs typeface="Times New Roman" panose="02020603050405020304" pitchFamily="18" charset="0"/>
              </a:rPr>
              <a:t>Requires </a:t>
            </a:r>
            <a:r>
              <a:rPr lang="en-US" sz="2200" dirty="0">
                <a:latin typeface="Times New Roman" panose="02020603050405020304" pitchFamily="18" charset="0"/>
                <a:cs typeface="Times New Roman" panose="02020603050405020304" pitchFamily="18" charset="0"/>
              </a:rPr>
              <a:t>organization to be EAI ready.</a:t>
            </a: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 https://www.tutorialspoint.com/management_information_system/mis_tutorial.pdf</a:t>
            </a:r>
            <a:endParaRPr lang="cs-CZ" sz="1200" dirty="0" smtClean="0"/>
          </a:p>
        </p:txBody>
      </p:sp>
      <p:sp>
        <p:nvSpPr>
          <p:cNvPr id="6" name="Obdélník 5"/>
          <p:cNvSpPr/>
          <p:nvPr/>
        </p:nvSpPr>
        <p:spPr>
          <a:xfrm>
            <a:off x="251520" y="449337"/>
            <a:ext cx="6468437" cy="1231106"/>
          </a:xfrm>
          <a:prstGeom prst="rect">
            <a:avLst/>
          </a:prstGeom>
        </p:spPr>
        <p:txBody>
          <a:bodyPr wrap="none">
            <a:spAutoFit/>
          </a:bodyPr>
          <a:lstStyle/>
          <a:p>
            <a:pPr lvl="0">
              <a:defRPr/>
            </a:pPr>
            <a:r>
              <a:rPr lang="cs-CZ" sz="2800" b="1" kern="0" dirty="0" err="1" smtClean="0">
                <a:latin typeface="Times New Roman"/>
                <a:ea typeface="+mj-ea"/>
                <a:cs typeface="+mj-cs"/>
              </a:rPr>
              <a:t>Enterprise</a:t>
            </a:r>
            <a:r>
              <a:rPr lang="cs-CZ" sz="2800" b="1" kern="0" dirty="0" smtClean="0">
                <a:latin typeface="Times New Roman"/>
                <a:ea typeface="+mj-ea"/>
                <a:cs typeface="+mj-cs"/>
              </a:rPr>
              <a:t> </a:t>
            </a:r>
            <a:r>
              <a:rPr lang="cs-CZ" sz="2800" b="1" kern="0" dirty="0" err="1">
                <a:latin typeface="Times New Roman"/>
                <a:ea typeface="+mj-ea"/>
                <a:cs typeface="+mj-cs"/>
              </a:rPr>
              <a:t>application</a:t>
            </a:r>
            <a:r>
              <a:rPr lang="cs-CZ" sz="2800" b="1" kern="0" dirty="0">
                <a:latin typeface="Times New Roman"/>
                <a:ea typeface="+mj-ea"/>
                <a:cs typeface="+mj-cs"/>
              </a:rPr>
              <a:t> </a:t>
            </a:r>
            <a:r>
              <a:rPr lang="cs-CZ" sz="2800" b="1" kern="0" dirty="0" err="1" smtClean="0">
                <a:latin typeface="Times New Roman"/>
                <a:ea typeface="+mj-ea"/>
                <a:cs typeface="+mj-cs"/>
              </a:rPr>
              <a:t>integration</a:t>
            </a:r>
            <a:r>
              <a:rPr lang="cs-CZ" sz="2800" b="1" kern="0" dirty="0" smtClean="0">
                <a:latin typeface="Times New Roman"/>
                <a:ea typeface="+mj-ea"/>
                <a:cs typeface="+mj-cs"/>
              </a:rPr>
              <a:t> (EAI)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1311069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Types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EAI*</a:t>
            </a:r>
          </a:p>
          <a:p>
            <a:pPr algn="just"/>
            <a:r>
              <a:rPr lang="en-US" sz="2400" dirty="0">
                <a:latin typeface="Times New Roman" panose="02020603050405020304" pitchFamily="18" charset="0"/>
                <a:cs typeface="Times New Roman" panose="02020603050405020304" pitchFamily="18" charset="0"/>
              </a:rPr>
              <a:t>Data Level - Process, techniques and technology of moving data between data stores.</a:t>
            </a:r>
          </a:p>
          <a:p>
            <a:pPr algn="just"/>
            <a:r>
              <a:rPr lang="en-US" sz="2400" dirty="0" smtClean="0">
                <a:latin typeface="Times New Roman" panose="02020603050405020304" pitchFamily="18" charset="0"/>
                <a:cs typeface="Times New Roman" panose="02020603050405020304" pitchFamily="18" charset="0"/>
              </a:rPr>
              <a:t>Application </a:t>
            </a:r>
            <a:r>
              <a:rPr lang="en-US" sz="2400" dirty="0">
                <a:latin typeface="Times New Roman" panose="02020603050405020304" pitchFamily="18" charset="0"/>
                <a:cs typeface="Times New Roman" panose="02020603050405020304" pitchFamily="18" charset="0"/>
              </a:rPr>
              <a:t>Interface Level - Leveraging of interfaces exposed by custom or packaged applications.</a:t>
            </a:r>
          </a:p>
          <a:p>
            <a:pPr algn="just"/>
            <a:r>
              <a:rPr lang="en-US" sz="2400" dirty="0" smtClean="0">
                <a:latin typeface="Times New Roman" panose="02020603050405020304" pitchFamily="18" charset="0"/>
                <a:cs typeface="Times New Roman" panose="02020603050405020304" pitchFamily="18" charset="0"/>
              </a:rPr>
              <a:t>Method </a:t>
            </a:r>
            <a:r>
              <a:rPr lang="en-US" sz="2400" dirty="0">
                <a:latin typeface="Times New Roman" panose="02020603050405020304" pitchFamily="18" charset="0"/>
                <a:cs typeface="Times New Roman" panose="02020603050405020304" pitchFamily="18" charset="0"/>
              </a:rPr>
              <a:t>Level - Sharing of the business logic.</a:t>
            </a:r>
          </a:p>
          <a:p>
            <a:pPr algn="just"/>
            <a:r>
              <a:rPr lang="en-US" sz="2400" dirty="0" smtClean="0">
                <a:latin typeface="Times New Roman" panose="02020603050405020304" pitchFamily="18" charset="0"/>
                <a:cs typeface="Times New Roman" panose="02020603050405020304" pitchFamily="18" charset="0"/>
              </a:rPr>
              <a:t>User </a:t>
            </a:r>
            <a:r>
              <a:rPr lang="en-US" sz="2400" dirty="0">
                <a:latin typeface="Times New Roman" panose="02020603050405020304" pitchFamily="18" charset="0"/>
                <a:cs typeface="Times New Roman" panose="02020603050405020304" pitchFamily="18" charset="0"/>
              </a:rPr>
              <a:t>Interface Level - Packaging applications by using their user interface as a common point of integration.</a:t>
            </a:r>
            <a:endParaRPr lang="cs-CZ" sz="24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 https://www.tutorialspoint.com/management_information_system/mis_tutorial.pdf</a:t>
            </a:r>
            <a:endParaRPr lang="cs-CZ" sz="1200" dirty="0" smtClean="0"/>
          </a:p>
        </p:txBody>
      </p:sp>
      <p:sp>
        <p:nvSpPr>
          <p:cNvPr id="6" name="Obdélník 5"/>
          <p:cNvSpPr/>
          <p:nvPr/>
        </p:nvSpPr>
        <p:spPr>
          <a:xfrm>
            <a:off x="251520" y="449337"/>
            <a:ext cx="6468437" cy="1231106"/>
          </a:xfrm>
          <a:prstGeom prst="rect">
            <a:avLst/>
          </a:prstGeom>
        </p:spPr>
        <p:txBody>
          <a:bodyPr wrap="none">
            <a:spAutoFit/>
          </a:bodyPr>
          <a:lstStyle/>
          <a:p>
            <a:pPr lvl="0">
              <a:defRPr/>
            </a:pPr>
            <a:r>
              <a:rPr lang="cs-CZ" sz="2800" b="1" kern="0" dirty="0" err="1" smtClean="0">
                <a:latin typeface="Times New Roman"/>
                <a:ea typeface="+mj-ea"/>
                <a:cs typeface="+mj-cs"/>
              </a:rPr>
              <a:t>Enterprise</a:t>
            </a:r>
            <a:r>
              <a:rPr lang="cs-CZ" sz="2800" b="1" kern="0" dirty="0" smtClean="0">
                <a:latin typeface="Times New Roman"/>
                <a:ea typeface="+mj-ea"/>
                <a:cs typeface="+mj-cs"/>
              </a:rPr>
              <a:t> </a:t>
            </a:r>
            <a:r>
              <a:rPr lang="cs-CZ" sz="2800" b="1" kern="0" dirty="0" err="1">
                <a:latin typeface="Times New Roman"/>
                <a:ea typeface="+mj-ea"/>
                <a:cs typeface="+mj-cs"/>
              </a:rPr>
              <a:t>application</a:t>
            </a:r>
            <a:r>
              <a:rPr lang="cs-CZ" sz="2800" b="1" kern="0" dirty="0">
                <a:latin typeface="Times New Roman"/>
                <a:ea typeface="+mj-ea"/>
                <a:cs typeface="+mj-cs"/>
              </a:rPr>
              <a:t> </a:t>
            </a:r>
            <a:r>
              <a:rPr lang="cs-CZ" sz="2800" b="1" kern="0" dirty="0" err="1" smtClean="0">
                <a:latin typeface="Times New Roman"/>
                <a:ea typeface="+mj-ea"/>
                <a:cs typeface="+mj-cs"/>
              </a:rPr>
              <a:t>integration</a:t>
            </a:r>
            <a:r>
              <a:rPr lang="cs-CZ" sz="2800" b="1" kern="0" dirty="0" smtClean="0">
                <a:latin typeface="Times New Roman"/>
                <a:ea typeface="+mj-ea"/>
                <a:cs typeface="+mj-cs"/>
              </a:rPr>
              <a:t> (EAI)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372098901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1106</TotalTime>
  <Words>2339</Words>
  <Application>Microsoft Office PowerPoint</Application>
  <PresentationFormat>Širokoúhlá obrazovka</PresentationFormat>
  <Paragraphs>171</Paragraphs>
  <Slides>25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25</vt:i4>
      </vt:variant>
    </vt:vector>
  </HeadingPairs>
  <TitlesOfParts>
    <vt:vector size="30" baseType="lpstr">
      <vt:lpstr>Arial</vt:lpstr>
      <vt:lpstr>Calibri</vt:lpstr>
      <vt:lpstr>Calibri Light</vt:lpstr>
      <vt:lpstr>Times New Roman</vt:lpstr>
      <vt:lpstr>Motiv Office</vt:lpstr>
      <vt:lpstr>Management information systems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ps</cp:lastModifiedBy>
  <cp:revision>239</cp:revision>
  <dcterms:created xsi:type="dcterms:W3CDTF">2016-11-25T20:36:16Z</dcterms:created>
  <dcterms:modified xsi:type="dcterms:W3CDTF">2017-09-05T05:02:59Z</dcterms:modified>
</cp:coreProperties>
</file>