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5" r:id="rId4"/>
    <p:sldId id="291" r:id="rId5"/>
    <p:sldId id="292" r:id="rId6"/>
    <p:sldId id="293" r:id="rId7"/>
    <p:sldId id="294" r:id="rId8"/>
    <p:sldId id="295" r:id="rId9"/>
    <p:sldId id="296" r:id="rId10"/>
    <p:sldId id="315" r:id="rId11"/>
    <p:sldId id="316" r:id="rId12"/>
    <p:sldId id="317" r:id="rId13"/>
    <p:sldId id="318" r:id="rId14"/>
    <p:sldId id="319" r:id="rId15"/>
    <p:sldId id="320" r:id="rId16"/>
    <p:sldId id="297" r:id="rId17"/>
    <p:sldId id="298" r:id="rId18"/>
    <p:sldId id="299" r:id="rId19"/>
    <p:sldId id="300" r:id="rId20"/>
    <p:sldId id="301" r:id="rId21"/>
    <p:sldId id="302" r:id="rId22"/>
    <p:sldId id="303" r:id="rId23"/>
    <p:sldId id="304" r:id="rId24"/>
    <p:sldId id="305" r:id="rId25"/>
    <p:sldId id="306" r:id="rId26"/>
    <p:sldId id="307" r:id="rId27"/>
    <p:sldId id="314" r:id="rId28"/>
    <p:sldId id="308" r:id="rId29"/>
    <p:sldId id="309" r:id="rId30"/>
    <p:sldId id="310" r:id="rId31"/>
    <p:sldId id="311" r:id="rId32"/>
    <p:sldId id="321" r:id="rId33"/>
    <p:sldId id="262" r:id="rId3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1" d="100"/>
          <a:sy n="121" d="100"/>
        </p:scale>
        <p:origin x="108" y="2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03.09.2017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03.09.2017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03.09.2017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03.09.2017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03.09.2017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E9BAEC6-A37A-4403-B919-4854A6448652}" type="datetimeFigureOut">
              <a:rPr lang="cs-CZ" smtClean="0"/>
              <a:t>03.09.2017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E9BAEC6-A37A-4403-B919-4854A6448652}" type="datetimeFigureOut">
              <a:rPr lang="cs-CZ" smtClean="0"/>
              <a:t>03.09.2017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E9BAEC6-A37A-4403-B919-4854A6448652}" type="datetimeFigureOut">
              <a:rPr lang="cs-CZ" smtClean="0"/>
              <a:t>03.09.2017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03.09.2017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03.09.2017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03.09.2017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03.09.2017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6.png"/><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8" Type="http://schemas.openxmlformats.org/officeDocument/2006/relationships/hyperlink" Target="http://www.gartner.com/it-glossary/e-crm-electronic-customer-relationship-management" TargetMode="External"/><Relationship Id="rId3" Type="http://schemas.openxmlformats.org/officeDocument/2006/relationships/hyperlink" Target="http://www.differencebetween.com/difference-between-erp-and-vs-mis/" TargetMode="External"/><Relationship Id="rId7" Type="http://schemas.openxmlformats.org/officeDocument/2006/relationships/hyperlink" Target="https://www.quora.com/How-are-CRM-customer-relationship-management-and-MIS-management-in-information-systems-related-to-each-other" TargetMode="Externa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www.slideshare.net/anniyappa/crm-with-mis" TargetMode="External"/><Relationship Id="rId5" Type="http://schemas.openxmlformats.org/officeDocument/2006/relationships/hyperlink" Target="http://searcherp.techtarget.com/definition/ERP-enterprise-resource-planning" TargetMode="External"/><Relationship Id="rId4" Type="http://schemas.openxmlformats.org/officeDocument/2006/relationships/hyperlink" Target="http://www.netsuite.com/portal/resource/articles/erp/what-is-erp.shtml" TargetMode="External"/><Relationship Id="rId9" Type="http://schemas.openxmlformats.org/officeDocument/2006/relationships/hyperlink" Target="http://www.businessmanagementideas.com/crm/e-crm/e-crm-meaning-evolution-and-benefits/3688"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l"/>
            <a:r>
              <a:rPr lang="cs-CZ" sz="5333" b="1" dirty="0" smtClean="0">
                <a:solidFill>
                  <a:schemeClr val="bg1"/>
                </a:solidFill>
                <a:latin typeface="Times New Roman" panose="02020603050405020304" pitchFamily="18" charset="0"/>
                <a:cs typeface="Times New Roman" panose="02020603050405020304" pitchFamily="18" charset="0"/>
              </a:rPr>
              <a:t>Management i</a:t>
            </a:r>
            <a:r>
              <a:rPr lang="en-GB" sz="5333" b="1" dirty="0" err="1" smtClean="0">
                <a:solidFill>
                  <a:schemeClr val="bg1"/>
                </a:solidFill>
                <a:latin typeface="Times New Roman" panose="02020603050405020304" pitchFamily="18" charset="0"/>
                <a:cs typeface="Times New Roman" panose="02020603050405020304" pitchFamily="18" charset="0"/>
              </a:rPr>
              <a:t>nformation</a:t>
            </a:r>
            <a:r>
              <a:rPr lang="en-GB" sz="5333" b="1" dirty="0" smtClean="0">
                <a:solidFill>
                  <a:schemeClr val="bg1"/>
                </a:solidFill>
                <a:latin typeface="Times New Roman" panose="02020603050405020304" pitchFamily="18" charset="0"/>
                <a:cs typeface="Times New Roman" panose="02020603050405020304" pitchFamily="18" charset="0"/>
              </a:rPr>
              <a:t> systems</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r>
              <a:rPr lang="cs-CZ" sz="1867" dirty="0" smtClean="0">
                <a:solidFill>
                  <a:schemeClr val="bg1"/>
                </a:solidFill>
                <a:latin typeface="Times New Roman" panose="02020603050405020304" pitchFamily="18" charset="0"/>
                <a:cs typeface="Times New Roman" panose="02020603050405020304" pitchFamily="18" charset="0"/>
              </a:rPr>
              <a:t>ERP </a:t>
            </a:r>
            <a:r>
              <a:rPr lang="cs-CZ" sz="1867" dirty="0" err="1" smtClean="0">
                <a:solidFill>
                  <a:schemeClr val="bg1"/>
                </a:solidFill>
                <a:latin typeface="Times New Roman" panose="02020603050405020304" pitchFamily="18" charset="0"/>
                <a:cs typeface="Times New Roman" panose="02020603050405020304" pitchFamily="18" charset="0"/>
              </a:rPr>
              <a:t>an</a:t>
            </a:r>
            <a:r>
              <a:rPr lang="cs-CZ" sz="1867" dirty="0" smtClean="0">
                <a:solidFill>
                  <a:schemeClr val="bg1"/>
                </a:solidFill>
                <a:latin typeface="Times New Roman" panose="02020603050405020304" pitchFamily="18" charset="0"/>
                <a:cs typeface="Times New Roman" panose="02020603050405020304" pitchFamily="18" charset="0"/>
              </a:rPr>
              <a:t> CRM </a:t>
            </a:r>
            <a:r>
              <a:rPr lang="en-GB" sz="1867" dirty="0" smtClean="0">
                <a:solidFill>
                  <a:schemeClr val="bg1"/>
                </a:solidFill>
                <a:latin typeface="Times New Roman" panose="02020603050405020304" pitchFamily="18" charset="0"/>
                <a:cs typeface="Times New Roman" panose="02020603050405020304" pitchFamily="18" charset="0"/>
              </a:rPr>
              <a:t>&amp;</a:t>
            </a:r>
            <a:r>
              <a:rPr lang="cs-CZ" sz="1867" dirty="0" smtClean="0">
                <a:solidFill>
                  <a:schemeClr val="bg1"/>
                </a:solidFill>
                <a:latin typeface="Times New Roman" panose="02020603050405020304" pitchFamily="18" charset="0"/>
                <a:cs typeface="Times New Roman" panose="02020603050405020304" pitchFamily="18" charset="0"/>
              </a:rPr>
              <a:t> MIS</a:t>
            </a: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smtClean="0">
                <a:solidFill>
                  <a:srgbClr val="307871"/>
                </a:solidFill>
                <a:latin typeface="Times New Roman" panose="02020603050405020304" pitchFamily="18" charset="0"/>
                <a:cs typeface="Times New Roman" panose="02020603050405020304" pitchFamily="18" charset="0"/>
              </a:rPr>
              <a:t>Petr Suchánek</a:t>
            </a:r>
            <a:endParaRPr lang="en-GB" altLang="cs-CZ" sz="1200" b="1" dirty="0" smtClean="0">
              <a:solidFill>
                <a:srgbClr val="307871"/>
              </a:solidFill>
              <a:latin typeface="Times New Roman" panose="02020603050405020304" pitchFamily="18" charset="0"/>
              <a:cs typeface="Times New Roman" panose="02020603050405020304" pitchFamily="18" charset="0"/>
            </a:endParaRPr>
          </a:p>
          <a:p>
            <a:pPr algn="r"/>
            <a:r>
              <a:rPr lang="cs-CZ" altLang="cs-CZ" sz="1200" dirty="0" smtClean="0">
                <a:solidFill>
                  <a:srgbClr val="307871"/>
                </a:solidFill>
                <a:latin typeface="Times New Roman" panose="02020603050405020304" pitchFamily="18" charset="0"/>
                <a:cs typeface="Times New Roman" panose="02020603050405020304" pitchFamily="18" charset="0"/>
              </a:rPr>
              <a:t>Management </a:t>
            </a:r>
            <a:r>
              <a:rPr lang="cs-CZ" altLang="cs-CZ" sz="1200" dirty="0" err="1" smtClean="0">
                <a:solidFill>
                  <a:srgbClr val="307871"/>
                </a:solidFill>
                <a:latin typeface="Times New Roman" panose="02020603050405020304" pitchFamily="18" charset="0"/>
                <a:cs typeface="Times New Roman" panose="02020603050405020304" pitchFamily="18" charset="0"/>
              </a:rPr>
              <a:t>information</a:t>
            </a:r>
            <a:r>
              <a:rPr lang="cs-CZ" altLang="cs-CZ" sz="1200" dirty="0" smtClean="0">
                <a:solidFill>
                  <a:srgbClr val="307871"/>
                </a:solidFill>
                <a:latin typeface="Times New Roman" panose="02020603050405020304" pitchFamily="18" charset="0"/>
                <a:cs typeface="Times New Roman" panose="02020603050405020304" pitchFamily="18" charset="0"/>
              </a:rPr>
              <a:t> </a:t>
            </a:r>
            <a:r>
              <a:rPr lang="cs-CZ" altLang="cs-CZ" sz="1200" dirty="0" err="1" smtClean="0">
                <a:solidFill>
                  <a:srgbClr val="307871"/>
                </a:solidFill>
                <a:latin typeface="Times New Roman" panose="02020603050405020304" pitchFamily="18" charset="0"/>
                <a:cs typeface="Times New Roman" panose="02020603050405020304" pitchFamily="18" charset="0"/>
              </a:rPr>
              <a:t>systems</a:t>
            </a:r>
            <a:endParaRPr lang="en-GB" altLang="cs-CZ" sz="1200" dirty="0" smtClean="0">
              <a:solidFill>
                <a:srgbClr val="307871"/>
              </a:solidFill>
              <a:latin typeface="Times New Roman" panose="02020603050405020304" pitchFamily="18" charset="0"/>
              <a:cs typeface="Times New Roman" panose="02020603050405020304" pitchFamily="18" charset="0"/>
            </a:endParaRPr>
          </a:p>
          <a:p>
            <a:pPr algn="r"/>
            <a:r>
              <a:rPr lang="en-GB" altLang="cs-CZ" sz="1200" dirty="0">
                <a:solidFill>
                  <a:srgbClr val="307871"/>
                </a:solidFill>
                <a:latin typeface="Times New Roman" panose="02020603050405020304" pitchFamily="18" charset="0"/>
                <a:cs typeface="Times New Roman" panose="02020603050405020304" pitchFamily="18" charset="0"/>
              </a:rPr>
              <a:t>DAMIA</a:t>
            </a:r>
          </a:p>
        </p:txBody>
      </p:sp>
    </p:spTree>
    <p:extLst>
      <p:ext uri="{BB962C8B-B14F-4D97-AF65-F5344CB8AC3E}">
        <p14:creationId xmlns:p14="http://schemas.microsoft.com/office/powerpoint/2010/main" val="14338329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Enterprise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resource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planning</a:t>
            </a:r>
            <a:r>
              <a:rPr lang="cs-CZ" sz="2400" b="1" dirty="0" smtClean="0">
                <a:latin typeface="Times New Roman" panose="02020603050405020304" pitchFamily="18" charset="0"/>
                <a:cs typeface="Times New Roman" panose="02020603050405020304" pitchFamily="18" charset="0"/>
              </a:rPr>
              <a:t> (ERP)</a:t>
            </a:r>
          </a:p>
          <a:p>
            <a:pPr marL="268288" lvl="1" indent="-268288"/>
            <a:r>
              <a:rPr lang="cs-CZ" dirty="0" err="1" smtClean="0">
                <a:latin typeface="Times New Roman" panose="02020603050405020304" pitchFamily="18" charset="0"/>
                <a:cs typeface="Times New Roman" panose="02020603050405020304" pitchFamily="18" charset="0"/>
              </a:rPr>
              <a:t>Architecture</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Categories</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marL="449263" lvl="2" indent="-180975"/>
            <a:r>
              <a:rPr lang="en-US" sz="2200" dirty="0">
                <a:latin typeface="Times New Roman" panose="02020603050405020304" pitchFamily="18" charset="0"/>
                <a:cs typeface="Times New Roman" panose="02020603050405020304" pitchFamily="18" charset="0"/>
              </a:rPr>
              <a:t>Two-tiers </a:t>
            </a:r>
            <a:r>
              <a:rPr lang="en-US" sz="2200" dirty="0" smtClean="0">
                <a:latin typeface="Times New Roman" panose="02020603050405020304" pitchFamily="18" charset="0"/>
                <a:cs typeface="Times New Roman" panose="02020603050405020304" pitchFamily="18" charset="0"/>
              </a:rPr>
              <a:t>architecture</a:t>
            </a:r>
            <a:r>
              <a:rPr lang="en-GB"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marL="449263" lvl="2" indent="-180975"/>
            <a:r>
              <a:rPr lang="en-US" sz="2200" dirty="0">
                <a:latin typeface="Times New Roman" panose="02020603050405020304" pitchFamily="18" charset="0"/>
                <a:cs typeface="Times New Roman" panose="02020603050405020304" pitchFamily="18" charset="0"/>
              </a:rPr>
              <a:t>Three-tiers </a:t>
            </a:r>
            <a:r>
              <a:rPr lang="en-US" sz="2200" dirty="0" smtClean="0">
                <a:latin typeface="Times New Roman" panose="02020603050405020304" pitchFamily="18" charset="0"/>
                <a:cs typeface="Times New Roman" panose="02020603050405020304" pitchFamily="18" charset="0"/>
              </a:rPr>
              <a:t>architecture;</a:t>
            </a:r>
            <a:endParaRPr lang="en-US" sz="2200" dirty="0">
              <a:latin typeface="Times New Roman" panose="02020603050405020304" pitchFamily="18" charset="0"/>
              <a:cs typeface="Times New Roman" panose="02020603050405020304" pitchFamily="18" charset="0"/>
            </a:endParaRPr>
          </a:p>
          <a:p>
            <a:pPr marL="449263" lvl="2" indent="-180975"/>
            <a:r>
              <a:rPr lang="en-US" sz="2200" dirty="0">
                <a:latin typeface="Times New Roman" panose="02020603050405020304" pitchFamily="18" charset="0"/>
                <a:cs typeface="Times New Roman" panose="02020603050405020304" pitchFamily="18" charset="0"/>
              </a:rPr>
              <a:t>Service oriented </a:t>
            </a:r>
            <a:r>
              <a:rPr lang="en-US" sz="2200" dirty="0" smtClean="0">
                <a:latin typeface="Times New Roman" panose="02020603050405020304" pitchFamily="18" charset="0"/>
                <a:cs typeface="Times New Roman" panose="02020603050405020304" pitchFamily="18" charset="0"/>
              </a:rPr>
              <a:t>architecture.</a:t>
            </a:r>
            <a:endParaRPr lang="en-US" sz="2200" dirty="0">
              <a:latin typeface="Times New Roman" panose="02020603050405020304" pitchFamily="18" charset="0"/>
              <a:cs typeface="Times New Roman" panose="02020603050405020304" pitchFamily="18" charset="0"/>
            </a:endParaRPr>
          </a:p>
          <a:p>
            <a:pPr marL="268288" lvl="1" indent="-268288"/>
            <a:r>
              <a:rPr lang="en-US" dirty="0">
                <a:latin typeface="Times New Roman" panose="02020603050405020304" pitchFamily="18" charset="0"/>
                <a:cs typeface="Times New Roman" panose="02020603050405020304" pitchFamily="18" charset="0"/>
              </a:rPr>
              <a:t>Two-tiers </a:t>
            </a:r>
            <a:r>
              <a:rPr lang="en-US" dirty="0" smtClean="0">
                <a:latin typeface="Times New Roman" panose="02020603050405020304" pitchFamily="18" charset="0"/>
                <a:cs typeface="Times New Roman" panose="02020603050405020304" pitchFamily="18" charset="0"/>
              </a:rPr>
              <a:t>architecture</a:t>
            </a:r>
            <a:endParaRPr lang="cs-CZ" dirty="0" smtClean="0">
              <a:latin typeface="Times New Roman" panose="02020603050405020304" pitchFamily="18" charset="0"/>
              <a:cs typeface="Times New Roman" panose="02020603050405020304" pitchFamily="18" charset="0"/>
            </a:endParaRPr>
          </a:p>
          <a:p>
            <a:pPr marL="449263" lvl="2" indent="-180975"/>
            <a:r>
              <a:rPr lang="en-US" sz="2200" dirty="0">
                <a:latin typeface="Times New Roman" panose="02020603050405020304" pitchFamily="18" charset="0"/>
                <a:cs typeface="Times New Roman" panose="02020603050405020304" pitchFamily="18" charset="0"/>
              </a:rPr>
              <a:t>The server handles both application and database </a:t>
            </a:r>
            <a:r>
              <a:rPr lang="en-US" sz="2200" dirty="0" smtClean="0">
                <a:latin typeface="Times New Roman" panose="02020603050405020304" pitchFamily="18" charset="0"/>
                <a:cs typeface="Times New Roman" panose="02020603050405020304" pitchFamily="18" charset="0"/>
              </a:rPr>
              <a:t>duties.</a:t>
            </a:r>
            <a:endParaRPr lang="en-US" sz="2200" dirty="0">
              <a:latin typeface="Times New Roman" panose="02020603050405020304" pitchFamily="18" charset="0"/>
              <a:cs typeface="Times New Roman" panose="02020603050405020304" pitchFamily="18" charset="0"/>
            </a:endParaRPr>
          </a:p>
          <a:p>
            <a:pPr lvl="2"/>
            <a:endParaRPr lang="en-US" sz="1600" dirty="0">
              <a:latin typeface="Times New Roman" panose="02020603050405020304" pitchFamily="18" charset="0"/>
              <a:cs typeface="Times New Roman" panose="02020603050405020304" pitchFamily="18" charset="0"/>
            </a:endParaRPr>
          </a:p>
          <a:p>
            <a:pPr lvl="1"/>
            <a:endParaRPr lang="cs-CZ" sz="2000" b="1" dirty="0" smtClean="0">
              <a:latin typeface="Times New Roman" panose="02020603050405020304" pitchFamily="18" charset="0"/>
              <a:cs typeface="Times New Roman" panose="02020603050405020304" pitchFamily="18" charset="0"/>
            </a:endParaRPr>
          </a:p>
          <a:p>
            <a:pPr lvl="1"/>
            <a:endParaRPr lang="cs-CZ" sz="2000" b="1"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smtClean="0"/>
              <a:t>*</a:t>
            </a:r>
            <a:r>
              <a:rPr lang="cs-CZ" sz="1200" dirty="0"/>
              <a:t>faculty.ksu.edu.sa/</a:t>
            </a:r>
            <a:r>
              <a:rPr lang="cs-CZ" sz="1200" dirty="0" err="1"/>
              <a:t>ziani</a:t>
            </a:r>
            <a:r>
              <a:rPr lang="cs-CZ" sz="1200" dirty="0"/>
              <a:t>/</a:t>
            </a:r>
            <a:r>
              <a:rPr lang="cs-CZ" sz="1200" dirty="0" err="1"/>
              <a:t>ziani</a:t>
            </a:r>
            <a:r>
              <a:rPr lang="cs-CZ" sz="1200" dirty="0"/>
              <a:t>/IS450/ERP_Chapter_5.ppt</a:t>
            </a:r>
          </a:p>
        </p:txBody>
      </p:sp>
      <p:pic>
        <p:nvPicPr>
          <p:cNvPr id="3" name="Obrázek 2"/>
          <p:cNvPicPr>
            <a:picLocks noChangeAspect="1"/>
          </p:cNvPicPr>
          <p:nvPr/>
        </p:nvPicPr>
        <p:blipFill>
          <a:blip r:embed="rId3"/>
          <a:stretch>
            <a:fillRect/>
          </a:stretch>
        </p:blipFill>
        <p:spPr>
          <a:xfrm>
            <a:off x="3072949" y="3908749"/>
            <a:ext cx="4857106" cy="2371651"/>
          </a:xfrm>
          <a:prstGeom prst="rect">
            <a:avLst/>
          </a:prstGeom>
        </p:spPr>
      </p:pic>
      <p:sp>
        <p:nvSpPr>
          <p:cNvPr id="7" name="Obdélník 6"/>
          <p:cNvSpPr/>
          <p:nvPr/>
        </p:nvSpPr>
        <p:spPr>
          <a:xfrm>
            <a:off x="251520" y="449337"/>
            <a:ext cx="3677610"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ERP and CRM </a:t>
            </a:r>
            <a:r>
              <a:rPr lang="en-GB" sz="2800" b="1" kern="0" dirty="0" smtClean="0">
                <a:latin typeface="Times New Roman"/>
                <a:ea typeface="+mj-ea"/>
                <a:cs typeface="+mj-cs"/>
              </a:rPr>
              <a:t>&amp;</a:t>
            </a:r>
            <a:r>
              <a:rPr lang="cs-CZ" sz="2800" b="1" kern="0" dirty="0" smtClean="0">
                <a:latin typeface="Times New Roman"/>
                <a:ea typeface="+mj-ea"/>
                <a:cs typeface="+mj-cs"/>
              </a:rPr>
              <a:t> MIS</a:t>
            </a:r>
            <a:endParaRPr kumimoji="0" lang="en-GB" sz="2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5880646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Enterprise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resource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planning</a:t>
            </a:r>
            <a:r>
              <a:rPr lang="cs-CZ" sz="2400" b="1" dirty="0" smtClean="0">
                <a:latin typeface="Times New Roman" panose="02020603050405020304" pitchFamily="18" charset="0"/>
                <a:cs typeface="Times New Roman" panose="02020603050405020304" pitchFamily="18" charset="0"/>
              </a:rPr>
              <a:t> (ERP)</a:t>
            </a:r>
          </a:p>
          <a:p>
            <a:pPr marL="180975" lvl="1" indent="-180975"/>
            <a:r>
              <a:rPr lang="en-US" dirty="0" smtClean="0">
                <a:latin typeface="Times New Roman" panose="02020603050405020304" pitchFamily="18" charset="0"/>
                <a:cs typeface="Times New Roman" panose="02020603050405020304" pitchFamily="18" charset="0"/>
              </a:rPr>
              <a:t>Two-tiers architecture</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benefits</a:t>
            </a:r>
            <a:r>
              <a:rPr lang="cs-CZ" dirty="0" smtClean="0">
                <a:latin typeface="Times New Roman" panose="02020603050405020304" pitchFamily="18" charset="0"/>
                <a:cs typeface="Times New Roman" panose="02020603050405020304" pitchFamily="18" charset="0"/>
              </a:rPr>
              <a:t>*</a:t>
            </a:r>
          </a:p>
          <a:p>
            <a:pPr marL="449263" lvl="2" indent="-180975"/>
            <a:r>
              <a:rPr lang="en-US" sz="2200" dirty="0" smtClean="0">
                <a:latin typeface="Times New Roman" panose="02020603050405020304" pitchFamily="18" charset="0"/>
                <a:cs typeface="Times New Roman" panose="02020603050405020304" pitchFamily="18" charset="0"/>
              </a:rPr>
              <a:t>Easy-to-use </a:t>
            </a:r>
            <a:r>
              <a:rPr lang="en-US" sz="2200" dirty="0">
                <a:latin typeface="Times New Roman" panose="02020603050405020304" pitchFamily="18" charset="0"/>
                <a:cs typeface="Times New Roman" panose="02020603050405020304" pitchFamily="18" charset="0"/>
              </a:rPr>
              <a:t>and access to information and </a:t>
            </a:r>
            <a:r>
              <a:rPr lang="en-US" sz="2200" dirty="0" smtClean="0">
                <a:latin typeface="Times New Roman" panose="02020603050405020304" pitchFamily="18" charset="0"/>
                <a:cs typeface="Times New Roman" panose="02020603050405020304" pitchFamily="18" charset="0"/>
              </a:rPr>
              <a:t>services;</a:t>
            </a:r>
            <a:endParaRPr lang="en-US" sz="2200" dirty="0">
              <a:latin typeface="Times New Roman" panose="02020603050405020304" pitchFamily="18" charset="0"/>
              <a:cs typeface="Times New Roman" panose="02020603050405020304" pitchFamily="18" charset="0"/>
            </a:endParaRPr>
          </a:p>
          <a:p>
            <a:pPr marL="449263" lvl="2" indent="-180975"/>
            <a:r>
              <a:rPr lang="en-US" sz="2200" dirty="0">
                <a:latin typeface="Times New Roman" panose="02020603050405020304" pitchFamily="18" charset="0"/>
                <a:cs typeface="Times New Roman" panose="02020603050405020304" pitchFamily="18" charset="0"/>
              </a:rPr>
              <a:t>Low cost in terms of infrastructure </a:t>
            </a:r>
            <a:r>
              <a:rPr lang="en-US" sz="2200" dirty="0" smtClean="0">
                <a:latin typeface="Times New Roman" panose="02020603050405020304" pitchFamily="18" charset="0"/>
                <a:cs typeface="Times New Roman" panose="02020603050405020304" pitchFamily="18" charset="0"/>
              </a:rPr>
              <a:t>requirements;</a:t>
            </a:r>
            <a:endParaRPr lang="en-US" sz="2200" dirty="0">
              <a:latin typeface="Times New Roman" panose="02020603050405020304" pitchFamily="18" charset="0"/>
              <a:cs typeface="Times New Roman" panose="02020603050405020304" pitchFamily="18" charset="0"/>
            </a:endParaRPr>
          </a:p>
          <a:p>
            <a:pPr marL="449263" lvl="2" indent="-180975"/>
            <a:r>
              <a:rPr lang="en-US" sz="2200" dirty="0">
                <a:latin typeface="Times New Roman" panose="02020603050405020304" pitchFamily="18" charset="0"/>
                <a:cs typeface="Times New Roman" panose="02020603050405020304" pitchFamily="18" charset="0"/>
              </a:rPr>
              <a:t>High performance with a limited number of </a:t>
            </a:r>
            <a:r>
              <a:rPr lang="en-US" sz="2200" dirty="0" smtClean="0">
                <a:latin typeface="Times New Roman" panose="02020603050405020304" pitchFamily="18" charset="0"/>
                <a:cs typeface="Times New Roman" panose="02020603050405020304" pitchFamily="18" charset="0"/>
              </a:rPr>
              <a:t>workstations.</a:t>
            </a:r>
            <a:endParaRPr lang="en-US" sz="2200" dirty="0">
              <a:latin typeface="Times New Roman" panose="02020603050405020304" pitchFamily="18" charset="0"/>
              <a:cs typeface="Times New Roman" panose="02020603050405020304" pitchFamily="18" charset="0"/>
            </a:endParaRPr>
          </a:p>
          <a:p>
            <a:pPr lvl="2"/>
            <a:endParaRPr lang="en-US" sz="1800" dirty="0">
              <a:latin typeface="Times New Roman" panose="02020603050405020304" pitchFamily="18" charset="0"/>
              <a:cs typeface="Times New Roman" panose="02020603050405020304" pitchFamily="18" charset="0"/>
            </a:endParaRPr>
          </a:p>
          <a:p>
            <a:pPr marL="180975" lvl="1" indent="-180975"/>
            <a:r>
              <a:rPr lang="en-US" dirty="0" smtClean="0">
                <a:latin typeface="Times New Roman" panose="02020603050405020304" pitchFamily="18" charset="0"/>
                <a:cs typeface="Times New Roman" panose="02020603050405020304" pitchFamily="18" charset="0"/>
              </a:rPr>
              <a:t>Two-tiers architecture</a:t>
            </a:r>
            <a:r>
              <a:rPr lang="cs-CZ" dirty="0" smtClean="0">
                <a:latin typeface="Times New Roman" panose="02020603050405020304" pitchFamily="18" charset="0"/>
                <a:cs typeface="Times New Roman" panose="02020603050405020304" pitchFamily="18" charset="0"/>
              </a:rPr>
              <a:t> d</a:t>
            </a:r>
            <a:r>
              <a:rPr lang="en-US" dirty="0" err="1" smtClean="0">
                <a:latin typeface="Times New Roman" panose="02020603050405020304" pitchFamily="18" charset="0"/>
                <a:cs typeface="Times New Roman" panose="02020603050405020304" pitchFamily="18" charset="0"/>
              </a:rPr>
              <a:t>rawbacks</a:t>
            </a:r>
            <a:r>
              <a:rPr lang="cs-CZ"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pPr marL="449263" lvl="2" indent="-180975"/>
            <a:r>
              <a:rPr lang="en-US" sz="2200" dirty="0" smtClean="0">
                <a:latin typeface="Times New Roman" panose="02020603050405020304" pitchFamily="18" charset="0"/>
                <a:cs typeface="Times New Roman" panose="02020603050405020304" pitchFamily="18" charset="0"/>
              </a:rPr>
              <a:t>Inflexible in terms of adding more clients and software;</a:t>
            </a:r>
          </a:p>
          <a:p>
            <a:pPr marL="449263" lvl="2" indent="-180975"/>
            <a:r>
              <a:rPr lang="en-US" sz="2200" dirty="0" smtClean="0">
                <a:latin typeface="Times New Roman" panose="02020603050405020304" pitchFamily="18" charset="0"/>
                <a:cs typeface="Times New Roman" panose="02020603050405020304" pitchFamily="18" charset="0"/>
              </a:rPr>
              <a:t>Requires </a:t>
            </a:r>
            <a:r>
              <a:rPr lang="en-US" sz="2200" dirty="0">
                <a:latin typeface="Times New Roman" panose="02020603050405020304" pitchFamily="18" charset="0"/>
                <a:cs typeface="Times New Roman" panose="02020603050405020304" pitchFamily="18" charset="0"/>
              </a:rPr>
              <a:t>expensive middleware for </a:t>
            </a:r>
            <a:r>
              <a:rPr lang="en-US" sz="2200" dirty="0" smtClean="0">
                <a:latin typeface="Times New Roman" panose="02020603050405020304" pitchFamily="18" charset="0"/>
                <a:cs typeface="Times New Roman" panose="02020603050405020304" pitchFamily="18" charset="0"/>
              </a:rPr>
              <a:t>integration;</a:t>
            </a:r>
            <a:endParaRPr lang="en-US" sz="2200" dirty="0">
              <a:latin typeface="Times New Roman" panose="02020603050405020304" pitchFamily="18" charset="0"/>
              <a:cs typeface="Times New Roman" panose="02020603050405020304" pitchFamily="18" charset="0"/>
            </a:endParaRPr>
          </a:p>
          <a:p>
            <a:pPr marL="449263" lvl="2" indent="-180975"/>
            <a:r>
              <a:rPr lang="en-US" sz="2200" dirty="0">
                <a:latin typeface="Times New Roman" panose="02020603050405020304" pitchFamily="18" charset="0"/>
                <a:cs typeface="Times New Roman" panose="02020603050405020304" pitchFamily="18" charset="0"/>
              </a:rPr>
              <a:t>Changes or modifications in database affect </a:t>
            </a:r>
            <a:r>
              <a:rPr lang="en-US" sz="2200" dirty="0" smtClean="0">
                <a:latin typeface="Times New Roman" panose="02020603050405020304" pitchFamily="18" charset="0"/>
                <a:cs typeface="Times New Roman" panose="02020603050405020304" pitchFamily="18" charset="0"/>
              </a:rPr>
              <a:t>applications;</a:t>
            </a:r>
            <a:endParaRPr lang="en-US" sz="2200" dirty="0">
              <a:latin typeface="Times New Roman" panose="02020603050405020304" pitchFamily="18" charset="0"/>
              <a:cs typeface="Times New Roman" panose="02020603050405020304" pitchFamily="18" charset="0"/>
            </a:endParaRPr>
          </a:p>
          <a:p>
            <a:pPr marL="449263" lvl="2" indent="-180975"/>
            <a:r>
              <a:rPr lang="en-US" sz="2200" dirty="0">
                <a:latin typeface="Times New Roman" panose="02020603050405020304" pitchFamily="18" charset="0"/>
                <a:cs typeface="Times New Roman" panose="02020603050405020304" pitchFamily="18" charset="0"/>
              </a:rPr>
              <a:t>Limited flexibility in moving program functionality from one server to </a:t>
            </a:r>
            <a:r>
              <a:rPr lang="en-US" sz="2200" dirty="0" smtClean="0">
                <a:latin typeface="Times New Roman" panose="02020603050405020304" pitchFamily="18" charset="0"/>
                <a:cs typeface="Times New Roman" panose="02020603050405020304" pitchFamily="18" charset="0"/>
              </a:rPr>
              <a:t>another.</a:t>
            </a:r>
            <a:endParaRPr lang="en-US" sz="2200" dirty="0">
              <a:latin typeface="Times New Roman" panose="02020603050405020304" pitchFamily="18" charset="0"/>
              <a:cs typeface="Times New Roman" panose="02020603050405020304" pitchFamily="18" charset="0"/>
            </a:endParaRPr>
          </a:p>
          <a:p>
            <a:pPr lvl="2"/>
            <a:endParaRPr lang="en-US" sz="1600" dirty="0">
              <a:latin typeface="Times New Roman" panose="02020603050405020304" pitchFamily="18" charset="0"/>
              <a:cs typeface="Times New Roman" panose="02020603050405020304" pitchFamily="18" charset="0"/>
            </a:endParaRPr>
          </a:p>
          <a:p>
            <a:pPr lvl="1"/>
            <a:endParaRPr lang="cs-CZ" sz="2000" b="1" dirty="0" smtClean="0">
              <a:latin typeface="Times New Roman" panose="02020603050405020304" pitchFamily="18" charset="0"/>
              <a:cs typeface="Times New Roman" panose="02020603050405020304" pitchFamily="18" charset="0"/>
            </a:endParaRPr>
          </a:p>
          <a:p>
            <a:pPr lvl="1"/>
            <a:endParaRPr lang="cs-CZ" sz="2000" b="1"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smtClean="0"/>
              <a:t>*</a:t>
            </a:r>
            <a:r>
              <a:rPr lang="cs-CZ" sz="1200" dirty="0"/>
              <a:t>faculty.ksu.edu.sa/</a:t>
            </a:r>
            <a:r>
              <a:rPr lang="cs-CZ" sz="1200" dirty="0" err="1"/>
              <a:t>ziani</a:t>
            </a:r>
            <a:r>
              <a:rPr lang="cs-CZ" sz="1200" dirty="0"/>
              <a:t>/</a:t>
            </a:r>
            <a:r>
              <a:rPr lang="cs-CZ" sz="1200" dirty="0" err="1"/>
              <a:t>ziani</a:t>
            </a:r>
            <a:r>
              <a:rPr lang="cs-CZ" sz="1200" dirty="0"/>
              <a:t>/IS450/ERP_Chapter_5.ppt</a:t>
            </a:r>
          </a:p>
        </p:txBody>
      </p:sp>
      <p:sp>
        <p:nvSpPr>
          <p:cNvPr id="6" name="Obdélník 5"/>
          <p:cNvSpPr/>
          <p:nvPr/>
        </p:nvSpPr>
        <p:spPr>
          <a:xfrm>
            <a:off x="251520" y="449337"/>
            <a:ext cx="3677610"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ERP and CRM </a:t>
            </a:r>
            <a:r>
              <a:rPr lang="en-GB" sz="2800" b="1" kern="0" dirty="0" smtClean="0">
                <a:latin typeface="Times New Roman"/>
                <a:ea typeface="+mj-ea"/>
                <a:cs typeface="+mj-cs"/>
              </a:rPr>
              <a:t>&amp;</a:t>
            </a:r>
            <a:r>
              <a:rPr lang="cs-CZ" sz="2800" b="1" kern="0" dirty="0" smtClean="0">
                <a:latin typeface="Times New Roman"/>
                <a:ea typeface="+mj-ea"/>
                <a:cs typeface="+mj-cs"/>
              </a:rPr>
              <a:t> MIS</a:t>
            </a:r>
            <a:endParaRPr kumimoji="0" lang="en-GB" sz="2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13161468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Enterprise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resource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planning</a:t>
            </a:r>
            <a:r>
              <a:rPr lang="cs-CZ" sz="2400" b="1" dirty="0" smtClean="0">
                <a:latin typeface="Times New Roman" panose="02020603050405020304" pitchFamily="18" charset="0"/>
                <a:cs typeface="Times New Roman" panose="02020603050405020304" pitchFamily="18" charset="0"/>
              </a:rPr>
              <a:t> (ERP)</a:t>
            </a:r>
          </a:p>
          <a:p>
            <a:pPr marL="268288" lvl="1" indent="-268288"/>
            <a:r>
              <a:rPr lang="en-US" dirty="0" smtClean="0">
                <a:latin typeface="Times New Roman" panose="02020603050405020304" pitchFamily="18" charset="0"/>
                <a:cs typeface="Times New Roman" panose="02020603050405020304" pitchFamily="18" charset="0"/>
              </a:rPr>
              <a:t>Three-tiers architecture</a:t>
            </a:r>
            <a:r>
              <a:rPr lang="cs-CZ"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pPr marL="536575" lvl="2" indent="-268288"/>
            <a:r>
              <a:rPr lang="en-US" sz="2200" dirty="0">
                <a:latin typeface="Times New Roman" panose="02020603050405020304" pitchFamily="18" charset="0"/>
                <a:cs typeface="Times New Roman" panose="02020603050405020304" pitchFamily="18" charset="0"/>
              </a:rPr>
              <a:t>Data Tier (Data </a:t>
            </a:r>
            <a:r>
              <a:rPr lang="en-US" sz="2200" dirty="0" smtClean="0">
                <a:latin typeface="Times New Roman" panose="02020603050405020304" pitchFamily="18" charset="0"/>
                <a:cs typeface="Times New Roman" panose="02020603050405020304" pitchFamily="18" charset="0"/>
              </a:rPr>
              <a:t>Management)</a:t>
            </a:r>
            <a:r>
              <a:rPr lang="en-GB" sz="2200" dirty="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marL="536575" lvl="2" indent="-268288"/>
            <a:r>
              <a:rPr lang="en-US" sz="2200" dirty="0">
                <a:latin typeface="Times New Roman" panose="02020603050405020304" pitchFamily="18" charset="0"/>
                <a:cs typeface="Times New Roman" panose="02020603050405020304" pitchFamily="18" charset="0"/>
              </a:rPr>
              <a:t>Business Tier (Business logic of functional modules</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marL="536575" lvl="2" indent="-268288"/>
            <a:r>
              <a:rPr lang="en-US" sz="2200" dirty="0">
                <a:latin typeface="Times New Roman" panose="02020603050405020304" pitchFamily="18" charset="0"/>
                <a:cs typeface="Times New Roman" panose="02020603050405020304" pitchFamily="18" charset="0"/>
              </a:rPr>
              <a:t>Presentation Tier (End-User Interface—GUI</a:t>
            </a:r>
            <a:r>
              <a:rPr lang="en-US" sz="2200" dirty="0" smtClean="0">
                <a:latin typeface="Times New Roman" panose="02020603050405020304" pitchFamily="18" charset="0"/>
                <a:cs typeface="Times New Roman" panose="02020603050405020304" pitchFamily="18" charset="0"/>
              </a:rPr>
              <a:t>).</a:t>
            </a:r>
            <a:endParaRPr lang="cs-CZ" sz="2200" dirty="0" smtClean="0">
              <a:latin typeface="Times New Roman" panose="02020603050405020304" pitchFamily="18" charset="0"/>
              <a:cs typeface="Times New Roman" panose="02020603050405020304" pitchFamily="18" charset="0"/>
            </a:endParaRPr>
          </a:p>
          <a:p>
            <a:pPr lvl="2"/>
            <a:endParaRPr lang="en-US" sz="1600" dirty="0">
              <a:latin typeface="Times New Roman" panose="02020603050405020304" pitchFamily="18" charset="0"/>
              <a:cs typeface="Times New Roman" panose="02020603050405020304" pitchFamily="18" charset="0"/>
            </a:endParaRPr>
          </a:p>
          <a:p>
            <a:pPr lvl="1"/>
            <a:endParaRPr lang="cs-CZ" sz="2000" b="1" dirty="0" smtClean="0">
              <a:latin typeface="Times New Roman" panose="02020603050405020304" pitchFamily="18" charset="0"/>
              <a:cs typeface="Times New Roman" panose="02020603050405020304" pitchFamily="18" charset="0"/>
            </a:endParaRPr>
          </a:p>
          <a:p>
            <a:pPr lvl="1"/>
            <a:endParaRPr lang="cs-CZ" sz="2000" b="1"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smtClean="0"/>
              <a:t>*</a:t>
            </a:r>
            <a:r>
              <a:rPr lang="cs-CZ" sz="1200" dirty="0"/>
              <a:t>faculty.ksu.edu.sa/</a:t>
            </a:r>
            <a:r>
              <a:rPr lang="cs-CZ" sz="1200" dirty="0" err="1"/>
              <a:t>ziani</a:t>
            </a:r>
            <a:r>
              <a:rPr lang="cs-CZ" sz="1200" dirty="0"/>
              <a:t>/</a:t>
            </a:r>
            <a:r>
              <a:rPr lang="cs-CZ" sz="1200" dirty="0" err="1"/>
              <a:t>ziani</a:t>
            </a:r>
            <a:r>
              <a:rPr lang="cs-CZ" sz="1200" dirty="0"/>
              <a:t>/IS450/ERP_Chapter_5.ppt</a:t>
            </a:r>
          </a:p>
        </p:txBody>
      </p:sp>
      <p:graphicFrame>
        <p:nvGraphicFramePr>
          <p:cNvPr id="6" name="Object 2"/>
          <p:cNvGraphicFramePr>
            <a:graphicFrameLocks noChangeAspect="1"/>
          </p:cNvGraphicFramePr>
          <p:nvPr>
            <p:extLst>
              <p:ext uri="{D42A27DB-BD31-4B8C-83A1-F6EECF244321}">
                <p14:modId xmlns:p14="http://schemas.microsoft.com/office/powerpoint/2010/main" val="767544261"/>
              </p:ext>
            </p:extLst>
          </p:nvPr>
        </p:nvGraphicFramePr>
        <p:xfrm>
          <a:off x="2090325" y="3173614"/>
          <a:ext cx="6965950" cy="3063875"/>
        </p:xfrm>
        <a:graphic>
          <a:graphicData uri="http://schemas.openxmlformats.org/presentationml/2006/ole">
            <mc:AlternateContent xmlns:mc="http://schemas.openxmlformats.org/markup-compatibility/2006">
              <mc:Choice xmlns:v="urn:schemas-microsoft-com:vml" Requires="v">
                <p:oleObj spid="_x0000_s1054" name="Photo Editor Photo" r:id="rId4" imgW="6965284" imgH="3063506" progId="MSPhotoEd.3">
                  <p:embed/>
                </p:oleObj>
              </mc:Choice>
              <mc:Fallback>
                <p:oleObj name="Photo Editor Photo" r:id="rId4" imgW="6965284" imgH="3063506" progId="MSPhotoEd.3">
                  <p:embed/>
                  <p:pic>
                    <p:nvPicPr>
                      <p:cNvPr id="3074"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90325" y="3173614"/>
                        <a:ext cx="6965950" cy="306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Obdélník 6"/>
          <p:cNvSpPr/>
          <p:nvPr/>
        </p:nvSpPr>
        <p:spPr>
          <a:xfrm>
            <a:off x="251520" y="449337"/>
            <a:ext cx="3677610"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ERP and CRM </a:t>
            </a:r>
            <a:r>
              <a:rPr lang="en-GB" sz="2800" b="1" kern="0" dirty="0" smtClean="0">
                <a:latin typeface="Times New Roman"/>
                <a:ea typeface="+mj-ea"/>
                <a:cs typeface="+mj-cs"/>
              </a:rPr>
              <a:t>&amp;</a:t>
            </a:r>
            <a:r>
              <a:rPr lang="cs-CZ" sz="2800" b="1" kern="0" dirty="0" smtClean="0">
                <a:latin typeface="Times New Roman"/>
                <a:ea typeface="+mj-ea"/>
                <a:cs typeface="+mj-cs"/>
              </a:rPr>
              <a:t> MIS</a:t>
            </a:r>
            <a:endParaRPr kumimoji="0" lang="en-GB" sz="2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992134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Enterprise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resource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planning</a:t>
            </a:r>
            <a:r>
              <a:rPr lang="cs-CZ" sz="2400" b="1" dirty="0" smtClean="0">
                <a:latin typeface="Times New Roman" panose="02020603050405020304" pitchFamily="18" charset="0"/>
                <a:cs typeface="Times New Roman" panose="02020603050405020304" pitchFamily="18" charset="0"/>
              </a:rPr>
              <a:t> (ERP)</a:t>
            </a:r>
          </a:p>
          <a:p>
            <a:pPr marL="268288" lvl="1" indent="-268288"/>
            <a:r>
              <a:rPr lang="en-US" b="1" dirty="0" smtClean="0">
                <a:latin typeface="Times New Roman" panose="02020603050405020304" pitchFamily="18" charset="0"/>
                <a:cs typeface="Times New Roman" panose="02020603050405020304" pitchFamily="18" charset="0"/>
              </a:rPr>
              <a:t>Three-tiers architecture</a:t>
            </a:r>
            <a:r>
              <a:rPr lang="cs-CZ" b="1" dirty="0" smtClean="0">
                <a:latin typeface="Times New Roman" panose="02020603050405020304" pitchFamily="18" charset="0"/>
                <a:cs typeface="Times New Roman" panose="02020603050405020304" pitchFamily="18" charset="0"/>
              </a:rPr>
              <a:t> </a:t>
            </a:r>
            <a:r>
              <a:rPr lang="cs-CZ" b="1" dirty="0" err="1" smtClean="0">
                <a:latin typeface="Times New Roman" panose="02020603050405020304" pitchFamily="18" charset="0"/>
                <a:cs typeface="Times New Roman" panose="02020603050405020304" pitchFamily="18" charset="0"/>
              </a:rPr>
              <a:t>benefits</a:t>
            </a:r>
            <a:r>
              <a:rPr lang="cs-CZ" b="1" dirty="0" smtClean="0">
                <a:latin typeface="Times New Roman" panose="02020603050405020304" pitchFamily="18" charset="0"/>
                <a:cs typeface="Times New Roman" panose="02020603050405020304" pitchFamily="18" charset="0"/>
              </a:rPr>
              <a:t>*</a:t>
            </a:r>
          </a:p>
          <a:p>
            <a:pPr marL="536575" lvl="2" indent="-268288"/>
            <a:r>
              <a:rPr lang="en-US" sz="2200" dirty="0">
                <a:latin typeface="Times New Roman" panose="02020603050405020304" pitchFamily="18" charset="0"/>
                <a:cs typeface="Times New Roman" panose="02020603050405020304" pitchFamily="18" charset="0"/>
              </a:rPr>
              <a:t>End-users have access to ERP applications over the Web.</a:t>
            </a:r>
          </a:p>
          <a:p>
            <a:pPr marL="536575" lvl="2" indent="-268288"/>
            <a:r>
              <a:rPr lang="en-US" sz="2200" dirty="0">
                <a:latin typeface="Times New Roman" panose="02020603050405020304" pitchFamily="18" charset="0"/>
                <a:cs typeface="Times New Roman" panose="02020603050405020304" pitchFamily="18" charset="0"/>
              </a:rPr>
              <a:t>Easily integrate ERP applications with existing systems.</a:t>
            </a:r>
          </a:p>
          <a:p>
            <a:pPr marL="536575" lvl="2" indent="-268288"/>
            <a:r>
              <a:rPr lang="en-US" sz="2200" dirty="0" smtClean="0">
                <a:latin typeface="Times New Roman" panose="02020603050405020304" pitchFamily="18" charset="0"/>
                <a:cs typeface="Times New Roman" panose="02020603050405020304" pitchFamily="18" charset="0"/>
              </a:rPr>
              <a:t>Server-centric </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No </a:t>
            </a:r>
            <a:r>
              <a:rPr lang="en-US" sz="2200" dirty="0">
                <a:latin typeface="Times New Roman" panose="02020603050405020304" pitchFamily="18" charset="0"/>
                <a:cs typeface="Times New Roman" panose="02020603050405020304" pitchFamily="18" charset="0"/>
              </a:rPr>
              <a:t>complex, expensive client software installation.</a:t>
            </a:r>
          </a:p>
          <a:p>
            <a:pPr marL="536575" lvl="2" indent="-268288"/>
            <a:r>
              <a:rPr lang="en-US" sz="2200" dirty="0" smtClean="0">
                <a:latin typeface="Times New Roman" panose="02020603050405020304" pitchFamily="18" charset="0"/>
                <a:cs typeface="Times New Roman" panose="02020603050405020304" pitchFamily="18" charset="0"/>
              </a:rPr>
              <a:t>Client-centric</a:t>
            </a:r>
            <a:r>
              <a:rPr lang="cs-CZ" sz="2200" dirty="0" smtClean="0">
                <a:latin typeface="Times New Roman" panose="02020603050405020304" pitchFamily="18" charset="0"/>
                <a:cs typeface="Times New Roman" panose="02020603050405020304" pitchFamily="18" charset="0"/>
              </a:rPr>
              <a:t> - </a:t>
            </a:r>
            <a:r>
              <a:rPr lang="en-US" sz="2200" dirty="0" smtClean="0">
                <a:latin typeface="Times New Roman" panose="02020603050405020304" pitchFamily="18" charset="0"/>
                <a:cs typeface="Times New Roman" panose="02020603050405020304" pitchFamily="18" charset="0"/>
              </a:rPr>
              <a:t>Architecture </a:t>
            </a:r>
            <a:r>
              <a:rPr lang="en-US" sz="2200" dirty="0">
                <a:latin typeface="Times New Roman" panose="02020603050405020304" pitchFamily="18" charset="0"/>
                <a:cs typeface="Times New Roman" panose="02020603050405020304" pitchFamily="18" charset="0"/>
              </a:rPr>
              <a:t>has better response time because user requests are mostly processed on the client’s computer. </a:t>
            </a:r>
          </a:p>
          <a:p>
            <a:pPr marL="536575" lvl="2" indent="-268288"/>
            <a:r>
              <a:rPr lang="en-US" sz="2200" dirty="0">
                <a:latin typeface="Times New Roman" panose="02020603050405020304" pitchFamily="18" charset="0"/>
                <a:cs typeface="Times New Roman" panose="02020603050405020304" pitchFamily="18" charset="0"/>
              </a:rPr>
              <a:t>Web-based architectures also allow better system-to-system integration</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marL="268288" lvl="1" indent="-268288"/>
            <a:r>
              <a:rPr lang="en-US" b="1" dirty="0" smtClean="0">
                <a:latin typeface="Times New Roman" panose="02020603050405020304" pitchFamily="18" charset="0"/>
                <a:cs typeface="Times New Roman" panose="02020603050405020304" pitchFamily="18" charset="0"/>
              </a:rPr>
              <a:t>Three-tiers architecture</a:t>
            </a:r>
            <a:r>
              <a:rPr lang="cs-CZ" b="1" dirty="0" smtClean="0">
                <a:latin typeface="Times New Roman" panose="02020603050405020304" pitchFamily="18" charset="0"/>
                <a:cs typeface="Times New Roman" panose="02020603050405020304" pitchFamily="18" charset="0"/>
              </a:rPr>
              <a:t> d</a:t>
            </a:r>
            <a:r>
              <a:rPr lang="en-US" b="1" dirty="0" err="1" smtClean="0">
                <a:latin typeface="Times New Roman" panose="02020603050405020304" pitchFamily="18" charset="0"/>
                <a:cs typeface="Times New Roman" panose="02020603050405020304" pitchFamily="18" charset="0"/>
              </a:rPr>
              <a:t>rawbacks</a:t>
            </a:r>
            <a:r>
              <a:rPr lang="cs-CZ" b="1" dirty="0" smtClean="0">
                <a:latin typeface="Times New Roman" panose="02020603050405020304" pitchFamily="18" charset="0"/>
                <a:cs typeface="Times New Roman" panose="02020603050405020304" pitchFamily="18" charset="0"/>
              </a:rPr>
              <a:t>*</a:t>
            </a:r>
            <a:endParaRPr lang="en-US" b="1" dirty="0" smtClean="0">
              <a:latin typeface="Times New Roman" panose="02020603050405020304" pitchFamily="18" charset="0"/>
              <a:cs typeface="Times New Roman" panose="02020603050405020304" pitchFamily="18" charset="0"/>
            </a:endParaRPr>
          </a:p>
          <a:p>
            <a:pPr marL="536575" lvl="2" indent="-268288"/>
            <a:r>
              <a:rPr lang="en-US" sz="2200" dirty="0" smtClean="0">
                <a:latin typeface="Times New Roman" panose="02020603050405020304" pitchFamily="18" charset="0"/>
                <a:cs typeface="Times New Roman" panose="02020603050405020304" pitchFamily="18" charset="0"/>
              </a:rPr>
              <a:t>Client-centric </a:t>
            </a:r>
            <a:r>
              <a:rPr lang="en-US" sz="2200" dirty="0">
                <a:latin typeface="Times New Roman" panose="02020603050405020304" pitchFamily="18" charset="0"/>
                <a:cs typeface="Times New Roman" panose="02020603050405020304" pitchFamily="18" charset="0"/>
              </a:rPr>
              <a:t>architectures lack </a:t>
            </a:r>
            <a:r>
              <a:rPr lang="en-US" sz="2200" dirty="0" smtClean="0">
                <a:latin typeface="Times New Roman" panose="02020603050405020304" pitchFamily="18" charset="0"/>
                <a:cs typeface="Times New Roman" panose="02020603050405020304" pitchFamily="18" charset="0"/>
              </a:rPr>
              <a:t>security.</a:t>
            </a:r>
            <a:endParaRPr lang="en-US" sz="2200" dirty="0">
              <a:latin typeface="Times New Roman" panose="02020603050405020304" pitchFamily="18" charset="0"/>
              <a:cs typeface="Times New Roman" panose="02020603050405020304" pitchFamily="18" charset="0"/>
            </a:endParaRPr>
          </a:p>
          <a:p>
            <a:pPr lvl="2"/>
            <a:endParaRPr lang="en-US" sz="2200" dirty="0" smtClean="0">
              <a:latin typeface="Times New Roman" panose="02020603050405020304" pitchFamily="18" charset="0"/>
              <a:cs typeface="Times New Roman" panose="02020603050405020304" pitchFamily="18" charset="0"/>
            </a:endParaRPr>
          </a:p>
          <a:p>
            <a:pPr lvl="1"/>
            <a:endParaRPr lang="cs-CZ" sz="2000" b="1" dirty="0" smtClean="0">
              <a:latin typeface="Times New Roman" panose="02020603050405020304" pitchFamily="18" charset="0"/>
              <a:cs typeface="Times New Roman" panose="02020603050405020304" pitchFamily="18" charset="0"/>
            </a:endParaRPr>
          </a:p>
          <a:p>
            <a:pPr lvl="1"/>
            <a:endParaRPr lang="cs-CZ" sz="2000" b="1"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smtClean="0"/>
              <a:t>*</a:t>
            </a:r>
            <a:r>
              <a:rPr lang="cs-CZ" sz="1200" dirty="0"/>
              <a:t>faculty.ksu.edu.sa/</a:t>
            </a:r>
            <a:r>
              <a:rPr lang="cs-CZ" sz="1200" dirty="0" err="1"/>
              <a:t>ziani</a:t>
            </a:r>
            <a:r>
              <a:rPr lang="cs-CZ" sz="1200" dirty="0"/>
              <a:t>/</a:t>
            </a:r>
            <a:r>
              <a:rPr lang="cs-CZ" sz="1200" dirty="0" err="1"/>
              <a:t>ziani</a:t>
            </a:r>
            <a:r>
              <a:rPr lang="cs-CZ" sz="1200" dirty="0"/>
              <a:t>/IS450/ERP_Chapter_5.ppt</a:t>
            </a:r>
          </a:p>
        </p:txBody>
      </p:sp>
      <p:sp>
        <p:nvSpPr>
          <p:cNvPr id="6" name="Obdélník 5"/>
          <p:cNvSpPr/>
          <p:nvPr/>
        </p:nvSpPr>
        <p:spPr>
          <a:xfrm>
            <a:off x="251520" y="449337"/>
            <a:ext cx="3677610"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ERP and CRM </a:t>
            </a:r>
            <a:r>
              <a:rPr lang="en-GB" sz="2800" b="1" kern="0" dirty="0" smtClean="0">
                <a:latin typeface="Times New Roman"/>
                <a:ea typeface="+mj-ea"/>
                <a:cs typeface="+mj-cs"/>
              </a:rPr>
              <a:t>&amp;</a:t>
            </a:r>
            <a:r>
              <a:rPr lang="cs-CZ" sz="2800" b="1" kern="0" dirty="0" smtClean="0">
                <a:latin typeface="Times New Roman"/>
                <a:ea typeface="+mj-ea"/>
                <a:cs typeface="+mj-cs"/>
              </a:rPr>
              <a:t> MIS</a:t>
            </a:r>
            <a:endParaRPr kumimoji="0" lang="en-GB" sz="2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3485735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Enterprise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resource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planning</a:t>
            </a:r>
            <a:r>
              <a:rPr lang="cs-CZ" sz="2400" b="1" dirty="0" smtClean="0">
                <a:latin typeface="Times New Roman" panose="02020603050405020304" pitchFamily="18" charset="0"/>
                <a:cs typeface="Times New Roman" panose="02020603050405020304" pitchFamily="18" charset="0"/>
              </a:rPr>
              <a:t> (ERP)</a:t>
            </a:r>
          </a:p>
          <a:p>
            <a:pPr marL="268288" lvl="1" indent="-268288"/>
            <a:r>
              <a:rPr lang="en-US" dirty="0" smtClean="0">
                <a:latin typeface="Times New Roman" panose="02020603050405020304" pitchFamily="18" charset="0"/>
                <a:cs typeface="Times New Roman" panose="02020603050405020304" pitchFamily="18" charset="0"/>
              </a:rPr>
              <a:t>Service oriented architecture </a:t>
            </a:r>
            <a:r>
              <a:rPr lang="cs-CZ" dirty="0" smtClean="0">
                <a:latin typeface="Times New Roman" panose="02020603050405020304" pitchFamily="18" charset="0"/>
                <a:cs typeface="Times New Roman" panose="02020603050405020304" pitchFamily="18" charset="0"/>
              </a:rPr>
              <a:t>(SOA)*</a:t>
            </a:r>
          </a:p>
          <a:p>
            <a:pPr marL="449263" lvl="2" indent="-180975"/>
            <a:r>
              <a:rPr lang="en-US" sz="2200" dirty="0">
                <a:latin typeface="Times New Roman" panose="02020603050405020304" pitchFamily="18" charset="0"/>
                <a:cs typeface="Times New Roman" panose="02020603050405020304" pitchFamily="18" charset="0"/>
              </a:rPr>
              <a:t>Also known as object-oriented architectures for Web </a:t>
            </a:r>
            <a:r>
              <a:rPr lang="en-US" sz="2200" dirty="0" smtClean="0">
                <a:latin typeface="Times New Roman" panose="02020603050405020304" pitchFamily="18" charset="0"/>
                <a:cs typeface="Times New Roman" panose="02020603050405020304" pitchFamily="18" charset="0"/>
              </a:rPr>
              <a:t>platforms</a:t>
            </a:r>
            <a:r>
              <a:rPr lang="en-US" sz="2200" dirty="0">
                <a:latin typeface="Times New Roman" panose="02020603050405020304" pitchFamily="18" charset="0"/>
                <a:cs typeface="Times New Roman" panose="02020603050405020304" pitchFamily="18" charset="0"/>
              </a:rPr>
              <a:t>;</a:t>
            </a:r>
          </a:p>
          <a:p>
            <a:pPr marL="449263" lvl="2" indent="-180975"/>
            <a:r>
              <a:rPr lang="en-US" sz="2200" dirty="0">
                <a:latin typeface="Times New Roman" panose="02020603050405020304" pitchFamily="18" charset="0"/>
                <a:cs typeface="Times New Roman" panose="02020603050405020304" pitchFamily="18" charset="0"/>
              </a:rPr>
              <a:t>Breaks the business tier into smaller, distinct units of services, collectively supporting an ERP functional </a:t>
            </a:r>
            <a:r>
              <a:rPr lang="en-US" sz="2200" dirty="0" smtClean="0">
                <a:latin typeface="Times New Roman" panose="02020603050405020304" pitchFamily="18" charset="0"/>
                <a:cs typeface="Times New Roman" panose="02020603050405020304" pitchFamily="18" charset="0"/>
              </a:rPr>
              <a:t>module;</a:t>
            </a:r>
            <a:endParaRPr lang="en-US" sz="2200" dirty="0">
              <a:latin typeface="Times New Roman" panose="02020603050405020304" pitchFamily="18" charset="0"/>
              <a:cs typeface="Times New Roman" panose="02020603050405020304" pitchFamily="18" charset="0"/>
            </a:endParaRPr>
          </a:p>
          <a:p>
            <a:pPr marL="449263" lvl="2" indent="-180975"/>
            <a:r>
              <a:rPr lang="en-US" sz="2200" dirty="0">
                <a:latin typeface="Times New Roman" panose="02020603050405020304" pitchFamily="18" charset="0"/>
                <a:cs typeface="Times New Roman" panose="02020603050405020304" pitchFamily="18" charset="0"/>
              </a:rPr>
              <a:t>Allows message interaction between any service consumer and service </a:t>
            </a:r>
            <a:r>
              <a:rPr lang="en-US" sz="2200" dirty="0" smtClean="0">
                <a:latin typeface="Times New Roman" panose="02020603050405020304" pitchFamily="18" charset="0"/>
                <a:cs typeface="Times New Roman" panose="02020603050405020304" pitchFamily="18" charset="0"/>
              </a:rPr>
              <a:t>provider;</a:t>
            </a:r>
            <a:endParaRPr lang="en-US" sz="2200" dirty="0">
              <a:latin typeface="Times New Roman" panose="02020603050405020304" pitchFamily="18" charset="0"/>
              <a:cs typeface="Times New Roman" panose="02020603050405020304" pitchFamily="18" charset="0"/>
            </a:endParaRPr>
          </a:p>
          <a:p>
            <a:pPr marL="449263" lvl="2" indent="-180975"/>
            <a:r>
              <a:rPr lang="en-US" sz="2200" dirty="0">
                <a:latin typeface="Times New Roman" panose="02020603050405020304" pitchFamily="18" charset="0"/>
                <a:cs typeface="Times New Roman" panose="02020603050405020304" pitchFamily="18" charset="0"/>
              </a:rPr>
              <a:t>A consumer from a device using any operating system in any language can use this service.</a:t>
            </a:r>
          </a:p>
          <a:p>
            <a:pPr lvl="2"/>
            <a:endParaRPr lang="en-US" sz="1800" dirty="0" smtClean="0">
              <a:latin typeface="Times New Roman" panose="02020603050405020304" pitchFamily="18" charset="0"/>
              <a:cs typeface="Times New Roman" panose="02020603050405020304" pitchFamily="18" charset="0"/>
            </a:endParaRPr>
          </a:p>
          <a:p>
            <a:pPr lvl="1"/>
            <a:endParaRPr lang="cs-CZ" sz="2000" b="1" dirty="0" smtClean="0">
              <a:latin typeface="Times New Roman" panose="02020603050405020304" pitchFamily="18" charset="0"/>
              <a:cs typeface="Times New Roman" panose="02020603050405020304" pitchFamily="18" charset="0"/>
            </a:endParaRPr>
          </a:p>
          <a:p>
            <a:pPr lvl="1"/>
            <a:endParaRPr lang="cs-CZ" sz="2000" b="1"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smtClean="0"/>
              <a:t>*</a:t>
            </a:r>
            <a:r>
              <a:rPr lang="cs-CZ" sz="1200" dirty="0"/>
              <a:t>faculty.ksu.edu.sa/</a:t>
            </a:r>
            <a:r>
              <a:rPr lang="cs-CZ" sz="1200" dirty="0" err="1"/>
              <a:t>ziani</a:t>
            </a:r>
            <a:r>
              <a:rPr lang="cs-CZ" sz="1200" dirty="0"/>
              <a:t>/</a:t>
            </a:r>
            <a:r>
              <a:rPr lang="cs-CZ" sz="1200" dirty="0" err="1"/>
              <a:t>ziani</a:t>
            </a:r>
            <a:r>
              <a:rPr lang="cs-CZ" sz="1200" dirty="0"/>
              <a:t>/IS450/ERP_Chapter_5.ppt</a:t>
            </a:r>
          </a:p>
        </p:txBody>
      </p:sp>
      <p:pic>
        <p:nvPicPr>
          <p:cNvPr id="3" name="Obrázek 2"/>
          <p:cNvPicPr>
            <a:picLocks noChangeAspect="1"/>
          </p:cNvPicPr>
          <p:nvPr/>
        </p:nvPicPr>
        <p:blipFill>
          <a:blip r:embed="rId3"/>
          <a:stretch>
            <a:fillRect/>
          </a:stretch>
        </p:blipFill>
        <p:spPr>
          <a:xfrm>
            <a:off x="3082159" y="3871480"/>
            <a:ext cx="6053296" cy="2376252"/>
          </a:xfrm>
          <a:prstGeom prst="rect">
            <a:avLst/>
          </a:prstGeom>
        </p:spPr>
      </p:pic>
      <p:sp>
        <p:nvSpPr>
          <p:cNvPr id="7" name="Obdélník 6"/>
          <p:cNvSpPr/>
          <p:nvPr/>
        </p:nvSpPr>
        <p:spPr>
          <a:xfrm>
            <a:off x="251520" y="449337"/>
            <a:ext cx="3677610"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ERP and CRM </a:t>
            </a:r>
            <a:r>
              <a:rPr lang="en-GB" sz="2800" b="1" kern="0" dirty="0" smtClean="0">
                <a:latin typeface="Times New Roman"/>
                <a:ea typeface="+mj-ea"/>
                <a:cs typeface="+mj-cs"/>
              </a:rPr>
              <a:t>&amp;</a:t>
            </a:r>
            <a:r>
              <a:rPr lang="cs-CZ" sz="2800" b="1" kern="0" dirty="0" smtClean="0">
                <a:latin typeface="Times New Roman"/>
                <a:ea typeface="+mj-ea"/>
                <a:cs typeface="+mj-cs"/>
              </a:rPr>
              <a:t> MIS</a:t>
            </a:r>
            <a:endParaRPr kumimoji="0" lang="en-GB" sz="2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17735634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Enterprise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resource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planning</a:t>
            </a:r>
            <a:r>
              <a:rPr lang="cs-CZ" sz="2400" b="1" dirty="0" smtClean="0">
                <a:latin typeface="Times New Roman" panose="02020603050405020304" pitchFamily="18" charset="0"/>
                <a:cs typeface="Times New Roman" panose="02020603050405020304" pitchFamily="18" charset="0"/>
              </a:rPr>
              <a:t> (ERP)</a:t>
            </a:r>
          </a:p>
          <a:p>
            <a:pPr marL="268288" lvl="1" indent="-268288"/>
            <a:r>
              <a:rPr lang="cs-CZ" dirty="0" err="1" smtClean="0">
                <a:latin typeface="Times New Roman" panose="02020603050405020304" pitchFamily="18" charset="0"/>
                <a:cs typeface="Times New Roman" panose="02020603050405020304" pitchFamily="18" charset="0"/>
              </a:rPr>
              <a:t>Benefits</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of</a:t>
            </a:r>
            <a:r>
              <a:rPr lang="cs-CZ" dirty="0" smtClean="0">
                <a:latin typeface="Times New Roman" panose="02020603050405020304" pitchFamily="18" charset="0"/>
                <a:cs typeface="Times New Roman" panose="02020603050405020304" pitchFamily="18" charset="0"/>
              </a:rPr>
              <a:t> SOA*</a:t>
            </a:r>
          </a:p>
          <a:p>
            <a:pPr marL="449263" lvl="2" indent="-180975"/>
            <a:r>
              <a:rPr lang="en-US" sz="2200" dirty="0" smtClean="0">
                <a:latin typeface="Times New Roman" panose="02020603050405020304" pitchFamily="18" charset="0"/>
                <a:cs typeface="Times New Roman" panose="02020603050405020304" pitchFamily="18" charset="0"/>
              </a:rPr>
              <a:t>Enhances </a:t>
            </a:r>
            <a:r>
              <a:rPr lang="en-US" sz="2200" dirty="0">
                <a:latin typeface="Times New Roman" panose="02020603050405020304" pitchFamily="18" charset="0"/>
                <a:cs typeface="Times New Roman" panose="02020603050405020304" pitchFamily="18" charset="0"/>
              </a:rPr>
              <a:t>reliability of the </a:t>
            </a:r>
            <a:r>
              <a:rPr lang="en-US" sz="2200" dirty="0" smtClean="0">
                <a:latin typeface="Times New Roman" panose="02020603050405020304" pitchFamily="18" charset="0"/>
                <a:cs typeface="Times New Roman" panose="02020603050405020304" pitchFamily="18" charset="0"/>
              </a:rPr>
              <a:t>architecture</a:t>
            </a:r>
            <a:r>
              <a:rPr lang="en-US" sz="2200" dirty="0">
                <a:latin typeface="Times New Roman" panose="02020603050405020304" pitchFamily="18" charset="0"/>
                <a:cs typeface="Times New Roman" panose="02020603050405020304" pitchFamily="18" charset="0"/>
              </a:rPr>
              <a:t>;</a:t>
            </a:r>
          </a:p>
          <a:p>
            <a:pPr marL="449263" lvl="2" indent="-180975"/>
            <a:r>
              <a:rPr lang="en-US" sz="2200" dirty="0">
                <a:latin typeface="Times New Roman" panose="02020603050405020304" pitchFamily="18" charset="0"/>
                <a:cs typeface="Times New Roman" panose="02020603050405020304" pitchFamily="18" charset="0"/>
              </a:rPr>
              <a:t>Reduces hardware acquisition </a:t>
            </a:r>
            <a:r>
              <a:rPr lang="en-US" sz="2200" dirty="0" smtClean="0">
                <a:latin typeface="Times New Roman" panose="02020603050405020304" pitchFamily="18" charset="0"/>
                <a:cs typeface="Times New Roman" panose="02020603050405020304" pitchFamily="18" charset="0"/>
              </a:rPr>
              <a:t>costs;</a:t>
            </a:r>
            <a:endParaRPr lang="en-US" sz="2200" dirty="0">
              <a:latin typeface="Times New Roman" panose="02020603050405020304" pitchFamily="18" charset="0"/>
              <a:cs typeface="Times New Roman" panose="02020603050405020304" pitchFamily="18" charset="0"/>
            </a:endParaRPr>
          </a:p>
          <a:p>
            <a:pPr marL="449263" lvl="2" indent="-180975"/>
            <a:r>
              <a:rPr lang="en-US" sz="2200" dirty="0">
                <a:latin typeface="Times New Roman" panose="02020603050405020304" pitchFamily="18" charset="0"/>
                <a:cs typeface="Times New Roman" panose="02020603050405020304" pitchFamily="18" charset="0"/>
              </a:rPr>
              <a:t>Leverages existing development </a:t>
            </a:r>
            <a:r>
              <a:rPr lang="en-US" sz="2200" dirty="0" smtClean="0">
                <a:latin typeface="Times New Roman" panose="02020603050405020304" pitchFamily="18" charset="0"/>
                <a:cs typeface="Times New Roman" panose="02020603050405020304" pitchFamily="18" charset="0"/>
              </a:rPr>
              <a:t>skills;</a:t>
            </a:r>
            <a:endParaRPr lang="en-US" sz="2200" dirty="0">
              <a:latin typeface="Times New Roman" panose="02020603050405020304" pitchFamily="18" charset="0"/>
              <a:cs typeface="Times New Roman" panose="02020603050405020304" pitchFamily="18" charset="0"/>
            </a:endParaRPr>
          </a:p>
          <a:p>
            <a:pPr marL="449263" lvl="2" indent="-180975"/>
            <a:r>
              <a:rPr lang="en-US" sz="2200" dirty="0">
                <a:latin typeface="Times New Roman" panose="02020603050405020304" pitchFamily="18" charset="0"/>
                <a:cs typeface="Times New Roman" panose="02020603050405020304" pitchFamily="18" charset="0"/>
              </a:rPr>
              <a:t>Accelerates movement to standards-based server and application </a:t>
            </a:r>
            <a:r>
              <a:rPr lang="en-US" sz="2200" dirty="0" smtClean="0">
                <a:latin typeface="Times New Roman" panose="02020603050405020304" pitchFamily="18" charset="0"/>
                <a:cs typeface="Times New Roman" panose="02020603050405020304" pitchFamily="18" charset="0"/>
              </a:rPr>
              <a:t>consolidation;</a:t>
            </a:r>
            <a:endParaRPr lang="en-US" sz="2200" dirty="0">
              <a:latin typeface="Times New Roman" panose="02020603050405020304" pitchFamily="18" charset="0"/>
              <a:cs typeface="Times New Roman" panose="02020603050405020304" pitchFamily="18" charset="0"/>
            </a:endParaRPr>
          </a:p>
          <a:p>
            <a:pPr marL="449263" lvl="2" indent="-180975"/>
            <a:r>
              <a:rPr lang="en-US" sz="2200" dirty="0">
                <a:latin typeface="Times New Roman" panose="02020603050405020304" pitchFamily="18" charset="0"/>
                <a:cs typeface="Times New Roman" panose="02020603050405020304" pitchFamily="18" charset="0"/>
              </a:rPr>
              <a:t>Provides a data bridge between incompatible </a:t>
            </a:r>
            <a:r>
              <a:rPr lang="en-US" sz="2200" dirty="0" smtClean="0">
                <a:latin typeface="Times New Roman" panose="02020603050405020304" pitchFamily="18" charset="0"/>
                <a:cs typeface="Times New Roman" panose="02020603050405020304" pitchFamily="18" charset="0"/>
              </a:rPr>
              <a:t>technologies.</a:t>
            </a:r>
            <a:endParaRPr lang="en-US" sz="2200" dirty="0">
              <a:latin typeface="Times New Roman" panose="02020603050405020304" pitchFamily="18" charset="0"/>
              <a:cs typeface="Times New Roman" panose="02020603050405020304" pitchFamily="18" charset="0"/>
            </a:endParaRPr>
          </a:p>
          <a:p>
            <a:pPr marL="449263" lvl="2" indent="-180975"/>
            <a:endParaRPr lang="en-US" sz="2200" dirty="0" smtClean="0">
              <a:latin typeface="Times New Roman" panose="02020603050405020304" pitchFamily="18" charset="0"/>
              <a:cs typeface="Times New Roman" panose="02020603050405020304" pitchFamily="18" charset="0"/>
            </a:endParaRPr>
          </a:p>
          <a:p>
            <a:pPr marL="449263" lvl="1" indent="-180975"/>
            <a:endParaRPr lang="cs-CZ" sz="2200" b="1" dirty="0" smtClean="0">
              <a:latin typeface="Times New Roman" panose="02020603050405020304" pitchFamily="18" charset="0"/>
              <a:cs typeface="Times New Roman" panose="02020603050405020304" pitchFamily="18" charset="0"/>
            </a:endParaRPr>
          </a:p>
          <a:p>
            <a:pPr lvl="1"/>
            <a:endParaRPr lang="cs-CZ" sz="2000" b="1"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smtClean="0"/>
              <a:t>*</a:t>
            </a:r>
            <a:r>
              <a:rPr lang="cs-CZ" sz="1200" dirty="0"/>
              <a:t>faculty.ksu.edu.sa/</a:t>
            </a:r>
            <a:r>
              <a:rPr lang="cs-CZ" sz="1200" dirty="0" err="1"/>
              <a:t>ziani</a:t>
            </a:r>
            <a:r>
              <a:rPr lang="cs-CZ" sz="1200" dirty="0"/>
              <a:t>/</a:t>
            </a:r>
            <a:r>
              <a:rPr lang="cs-CZ" sz="1200" dirty="0" err="1"/>
              <a:t>ziani</a:t>
            </a:r>
            <a:r>
              <a:rPr lang="cs-CZ" sz="1200" dirty="0"/>
              <a:t>/IS450/ERP_Chapter_5.ppt</a:t>
            </a:r>
          </a:p>
        </p:txBody>
      </p:sp>
      <p:sp>
        <p:nvSpPr>
          <p:cNvPr id="6" name="Obdélník 5"/>
          <p:cNvSpPr/>
          <p:nvPr/>
        </p:nvSpPr>
        <p:spPr>
          <a:xfrm>
            <a:off x="251520" y="449337"/>
            <a:ext cx="3677610"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ERP and CRM </a:t>
            </a:r>
            <a:r>
              <a:rPr lang="en-GB" sz="2800" b="1" kern="0" dirty="0" smtClean="0">
                <a:latin typeface="Times New Roman"/>
                <a:ea typeface="+mj-ea"/>
                <a:cs typeface="+mj-cs"/>
              </a:rPr>
              <a:t>&amp;</a:t>
            </a:r>
            <a:r>
              <a:rPr lang="cs-CZ" sz="2800" b="1" kern="0" dirty="0" smtClean="0">
                <a:latin typeface="Times New Roman"/>
                <a:ea typeface="+mj-ea"/>
                <a:cs typeface="+mj-cs"/>
              </a:rPr>
              <a:t> MIS</a:t>
            </a:r>
            <a:endParaRPr kumimoji="0" lang="en-GB" sz="2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10692093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Customer</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relationship</a:t>
            </a:r>
            <a:r>
              <a:rPr lang="cs-CZ" sz="2400" b="1" dirty="0" smtClean="0">
                <a:latin typeface="Times New Roman" panose="02020603050405020304" pitchFamily="18" charset="0"/>
                <a:cs typeface="Times New Roman" panose="02020603050405020304" pitchFamily="18" charset="0"/>
              </a:rPr>
              <a:t> management (CRM)</a:t>
            </a:r>
          </a:p>
          <a:p>
            <a:pPr marL="268288" lvl="1" indent="-268288" algn="just"/>
            <a:r>
              <a:rPr lang="en-US" sz="2300" dirty="0" smtClean="0">
                <a:latin typeface="Times New Roman" panose="02020603050405020304" pitchFamily="18" charset="0"/>
                <a:cs typeface="Times New Roman" panose="02020603050405020304" pitchFamily="18" charset="0"/>
              </a:rPr>
              <a:t>CRM </a:t>
            </a:r>
            <a:r>
              <a:rPr lang="en-US" sz="2300" dirty="0">
                <a:latin typeface="Times New Roman" panose="02020603050405020304" pitchFamily="18" charset="0"/>
                <a:cs typeface="Times New Roman" panose="02020603050405020304" pitchFamily="18" charset="0"/>
              </a:rPr>
              <a:t>is an enterprise application module that manages a company's interactions with current and future customers by organizing and coordinating, sales and marketing, and providing better customer services along with technical support</a:t>
            </a:r>
            <a:r>
              <a:rPr lang="en-US" sz="2300" dirty="0" smtClean="0">
                <a:latin typeface="Times New Roman" panose="02020603050405020304" pitchFamily="18" charset="0"/>
                <a:cs typeface="Times New Roman" panose="02020603050405020304" pitchFamily="18" charset="0"/>
              </a:rPr>
              <a:t>.</a:t>
            </a:r>
            <a:r>
              <a:rPr lang="cs-CZ" sz="2300" dirty="0" smtClean="0">
                <a:latin typeface="Times New Roman" panose="02020603050405020304" pitchFamily="18" charset="0"/>
                <a:cs typeface="Times New Roman" panose="02020603050405020304" pitchFamily="18" charset="0"/>
              </a:rPr>
              <a:t>*</a:t>
            </a:r>
          </a:p>
          <a:p>
            <a:pPr marL="268288" lvl="1" indent="-268288" algn="just"/>
            <a:r>
              <a:rPr lang="en-US" sz="2300" dirty="0">
                <a:latin typeface="Times New Roman" panose="02020603050405020304" pitchFamily="18" charset="0"/>
                <a:cs typeface="Times New Roman" panose="02020603050405020304" pitchFamily="18" charset="0"/>
              </a:rPr>
              <a:t>Customer relationship management (CRM) is a term that refers to practices, strategies and technologies that companies use to manage and analyze customer interactions and data throughout the customer lifecycle, with the goal of improving business relationships with customers, assisting in customer retention and driving sales growth. CRM systems are designed to compile information on customers across different channels -- or points of contact between the customer and the company -- which could include the company's website, telephone, live chat, direct mail, marketing materials and social media. CRM systems can also give customer-facing staff detailed information on customers' personal information, purchase history, buying preferences and concerns</a:t>
            </a:r>
            <a:r>
              <a:rPr lang="en-US" sz="2300" dirty="0" smtClean="0">
                <a:latin typeface="Times New Roman" panose="02020603050405020304" pitchFamily="18" charset="0"/>
                <a:cs typeface="Times New Roman" panose="02020603050405020304" pitchFamily="18" charset="0"/>
              </a:rPr>
              <a:t>.</a:t>
            </a:r>
            <a:r>
              <a:rPr lang="cs-CZ" sz="2300" dirty="0" smtClean="0">
                <a:latin typeface="Times New Roman" panose="02020603050405020304" pitchFamily="18" charset="0"/>
                <a:cs typeface="Times New Roman" panose="02020603050405020304" pitchFamily="18" charset="0"/>
              </a:rPr>
              <a:t>**</a:t>
            </a:r>
          </a:p>
        </p:txBody>
      </p:sp>
      <p:sp>
        <p:nvSpPr>
          <p:cNvPr id="2" name="TextovéPole 1"/>
          <p:cNvSpPr txBox="1"/>
          <p:nvPr/>
        </p:nvSpPr>
        <p:spPr>
          <a:xfrm>
            <a:off x="340356" y="6366617"/>
            <a:ext cx="10803360" cy="461665"/>
          </a:xfrm>
          <a:prstGeom prst="rect">
            <a:avLst/>
          </a:prstGeom>
          <a:noFill/>
        </p:spPr>
        <p:txBody>
          <a:bodyPr wrap="square" rtlCol="0">
            <a:spAutoFit/>
          </a:bodyPr>
          <a:lstStyle/>
          <a:p>
            <a:r>
              <a:rPr lang="cs-CZ" sz="1200" dirty="0" smtClean="0"/>
              <a:t>*</a:t>
            </a:r>
            <a:r>
              <a:rPr lang="cs-CZ" sz="1200" dirty="0"/>
              <a:t>https://</a:t>
            </a:r>
            <a:r>
              <a:rPr lang="cs-CZ" sz="1200" dirty="0" smtClean="0"/>
              <a:t>www.tutorialspoint.com/management_information_system/mis_tutorial.pdf</a:t>
            </a:r>
          </a:p>
          <a:p>
            <a:r>
              <a:rPr lang="cs-CZ" sz="1200" dirty="0"/>
              <a:t>**http://searchcrm.techtarget.com/definition/CRM</a:t>
            </a:r>
          </a:p>
        </p:txBody>
      </p:sp>
      <p:sp>
        <p:nvSpPr>
          <p:cNvPr id="6" name="Obdélník 5"/>
          <p:cNvSpPr/>
          <p:nvPr/>
        </p:nvSpPr>
        <p:spPr>
          <a:xfrm>
            <a:off x="251520" y="449337"/>
            <a:ext cx="3677610"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ERP and CRM </a:t>
            </a:r>
            <a:r>
              <a:rPr lang="en-GB" sz="2800" b="1" kern="0" dirty="0" smtClean="0">
                <a:latin typeface="Times New Roman"/>
                <a:ea typeface="+mj-ea"/>
                <a:cs typeface="+mj-cs"/>
              </a:rPr>
              <a:t>&amp;</a:t>
            </a:r>
            <a:r>
              <a:rPr lang="cs-CZ" sz="2800" b="1" kern="0" dirty="0" smtClean="0">
                <a:latin typeface="Times New Roman"/>
                <a:ea typeface="+mj-ea"/>
                <a:cs typeface="+mj-cs"/>
              </a:rPr>
              <a:t> MIS</a:t>
            </a:r>
            <a:endParaRPr kumimoji="0" lang="en-GB" sz="2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25036089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Customer</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relationship</a:t>
            </a:r>
            <a:r>
              <a:rPr lang="cs-CZ" sz="2400" b="1" dirty="0" smtClean="0">
                <a:latin typeface="Times New Roman" panose="02020603050405020304" pitchFamily="18" charset="0"/>
                <a:cs typeface="Times New Roman" panose="02020603050405020304" pitchFamily="18" charset="0"/>
              </a:rPr>
              <a:t> management (CRM)</a:t>
            </a: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smtClean="0"/>
              <a:t>*</a:t>
            </a:r>
            <a:r>
              <a:rPr lang="cs-CZ" sz="1200" dirty="0"/>
              <a:t>https://</a:t>
            </a:r>
            <a:r>
              <a:rPr lang="cs-CZ" sz="1200" dirty="0" smtClean="0"/>
              <a:t>www.tutorialspoint.com/management_information_system/mis_tutorial.pdf</a:t>
            </a:r>
          </a:p>
        </p:txBody>
      </p:sp>
      <p:pic>
        <p:nvPicPr>
          <p:cNvPr id="3" name="Obrázek 2"/>
          <p:cNvPicPr>
            <a:picLocks noChangeAspect="1"/>
          </p:cNvPicPr>
          <p:nvPr/>
        </p:nvPicPr>
        <p:blipFill>
          <a:blip r:embed="rId3"/>
          <a:stretch>
            <a:fillRect/>
          </a:stretch>
        </p:blipFill>
        <p:spPr>
          <a:xfrm>
            <a:off x="3184635" y="1689285"/>
            <a:ext cx="4822127" cy="4590749"/>
          </a:xfrm>
          <a:prstGeom prst="rect">
            <a:avLst/>
          </a:prstGeom>
        </p:spPr>
      </p:pic>
      <p:sp>
        <p:nvSpPr>
          <p:cNvPr id="7" name="Obdélník 6"/>
          <p:cNvSpPr/>
          <p:nvPr/>
        </p:nvSpPr>
        <p:spPr>
          <a:xfrm>
            <a:off x="251520" y="449337"/>
            <a:ext cx="3677610"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ERP and CRM </a:t>
            </a:r>
            <a:r>
              <a:rPr lang="en-GB" sz="2800" b="1" kern="0" dirty="0" smtClean="0">
                <a:latin typeface="Times New Roman"/>
                <a:ea typeface="+mj-ea"/>
                <a:cs typeface="+mj-cs"/>
              </a:rPr>
              <a:t>&amp;</a:t>
            </a:r>
            <a:r>
              <a:rPr lang="cs-CZ" sz="2800" b="1" kern="0" dirty="0" smtClean="0">
                <a:latin typeface="Times New Roman"/>
                <a:ea typeface="+mj-ea"/>
                <a:cs typeface="+mj-cs"/>
              </a:rPr>
              <a:t> MIS</a:t>
            </a:r>
            <a:endParaRPr kumimoji="0" lang="en-GB" sz="2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21911371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Customer</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relationship</a:t>
            </a:r>
            <a:r>
              <a:rPr lang="cs-CZ" sz="2400" b="1" dirty="0" smtClean="0">
                <a:latin typeface="Times New Roman" panose="02020603050405020304" pitchFamily="18" charset="0"/>
                <a:cs typeface="Times New Roman" panose="02020603050405020304" pitchFamily="18" charset="0"/>
              </a:rPr>
              <a:t> management (CRM)</a:t>
            </a:r>
          </a:p>
          <a:p>
            <a:pPr marL="268288" lvl="1" indent="-268288" algn="just"/>
            <a:r>
              <a:rPr lang="cs-CZ" dirty="0" err="1" smtClean="0">
                <a:latin typeface="Times New Roman" panose="02020603050405020304" pitchFamily="18" charset="0"/>
                <a:cs typeface="Times New Roman" panose="02020603050405020304" pitchFamily="18" charset="0"/>
              </a:rPr>
              <a:t>Advantages</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of</a:t>
            </a:r>
            <a:r>
              <a:rPr lang="cs-CZ" dirty="0" smtClean="0">
                <a:latin typeface="Times New Roman" panose="02020603050405020304" pitchFamily="18" charset="0"/>
                <a:cs typeface="Times New Roman" panose="02020603050405020304" pitchFamily="18" charset="0"/>
              </a:rPr>
              <a:t> CRM*</a:t>
            </a:r>
          </a:p>
          <a:p>
            <a:pPr marL="536575" lvl="2" indent="-268288" algn="just"/>
            <a:r>
              <a:rPr lang="en-US" sz="2200" dirty="0">
                <a:latin typeface="Times New Roman" panose="02020603050405020304" pitchFamily="18" charset="0"/>
                <a:cs typeface="Times New Roman" panose="02020603050405020304" pitchFamily="18" charset="0"/>
              </a:rPr>
              <a:t>Provides better customer service and increases customer </a:t>
            </a:r>
            <a:r>
              <a:rPr lang="en-US" sz="2200" dirty="0" smtClean="0">
                <a:latin typeface="Times New Roman" panose="02020603050405020304" pitchFamily="18" charset="0"/>
                <a:cs typeface="Times New Roman" panose="02020603050405020304" pitchFamily="18" charset="0"/>
              </a:rPr>
              <a:t>revenues</a:t>
            </a:r>
            <a:r>
              <a:rPr lang="en-GB"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marL="536575" lvl="2" indent="-268288" algn="just"/>
            <a:r>
              <a:rPr lang="en-US" sz="2200" dirty="0" smtClean="0">
                <a:latin typeface="Times New Roman" panose="02020603050405020304" pitchFamily="18" charset="0"/>
                <a:cs typeface="Times New Roman" panose="02020603050405020304" pitchFamily="18" charset="0"/>
              </a:rPr>
              <a:t>Discovers </a:t>
            </a:r>
            <a:r>
              <a:rPr lang="en-US" sz="2200" dirty="0">
                <a:latin typeface="Times New Roman" panose="02020603050405020304" pitchFamily="18" charset="0"/>
                <a:cs typeface="Times New Roman" panose="02020603050405020304" pitchFamily="18" charset="0"/>
              </a:rPr>
              <a:t>new </a:t>
            </a:r>
            <a:r>
              <a:rPr lang="en-US" sz="2200" dirty="0" smtClean="0">
                <a:latin typeface="Times New Roman" panose="02020603050405020304" pitchFamily="18" charset="0"/>
                <a:cs typeface="Times New Roman" panose="02020603050405020304" pitchFamily="18" charset="0"/>
              </a:rPr>
              <a:t>customers;</a:t>
            </a:r>
            <a:endParaRPr lang="en-US" sz="2200" dirty="0">
              <a:latin typeface="Times New Roman" panose="02020603050405020304" pitchFamily="18" charset="0"/>
              <a:cs typeface="Times New Roman" panose="02020603050405020304" pitchFamily="18" charset="0"/>
            </a:endParaRPr>
          </a:p>
          <a:p>
            <a:pPr marL="536575" lvl="2" indent="-268288" algn="just"/>
            <a:r>
              <a:rPr lang="en-US" sz="2200" dirty="0" smtClean="0">
                <a:latin typeface="Times New Roman" panose="02020603050405020304" pitchFamily="18" charset="0"/>
                <a:cs typeface="Times New Roman" panose="02020603050405020304" pitchFamily="18" charset="0"/>
              </a:rPr>
              <a:t>Cross-sells </a:t>
            </a:r>
            <a:r>
              <a:rPr lang="en-US" sz="2200" dirty="0">
                <a:latin typeface="Times New Roman" panose="02020603050405020304" pitchFamily="18" charset="0"/>
                <a:cs typeface="Times New Roman" panose="02020603050405020304" pitchFamily="18" charset="0"/>
              </a:rPr>
              <a:t>and up-sells products more </a:t>
            </a:r>
            <a:r>
              <a:rPr lang="en-US" sz="2200" dirty="0" smtClean="0">
                <a:latin typeface="Times New Roman" panose="02020603050405020304" pitchFamily="18" charset="0"/>
                <a:cs typeface="Times New Roman" panose="02020603050405020304" pitchFamily="18" charset="0"/>
              </a:rPr>
              <a:t>effectively;</a:t>
            </a:r>
            <a:endParaRPr lang="en-US" sz="2200" dirty="0">
              <a:latin typeface="Times New Roman" panose="02020603050405020304" pitchFamily="18" charset="0"/>
              <a:cs typeface="Times New Roman" panose="02020603050405020304" pitchFamily="18" charset="0"/>
            </a:endParaRPr>
          </a:p>
          <a:p>
            <a:pPr marL="536575" lvl="2" indent="-268288" algn="just"/>
            <a:r>
              <a:rPr lang="en-US" sz="2200" dirty="0" smtClean="0">
                <a:latin typeface="Times New Roman" panose="02020603050405020304" pitchFamily="18" charset="0"/>
                <a:cs typeface="Times New Roman" panose="02020603050405020304" pitchFamily="18" charset="0"/>
              </a:rPr>
              <a:t>Helps </a:t>
            </a:r>
            <a:r>
              <a:rPr lang="en-US" sz="2200" dirty="0">
                <a:latin typeface="Times New Roman" panose="02020603050405020304" pitchFamily="18" charset="0"/>
                <a:cs typeface="Times New Roman" panose="02020603050405020304" pitchFamily="18" charset="0"/>
              </a:rPr>
              <a:t>sales staff to close deals </a:t>
            </a:r>
            <a:r>
              <a:rPr lang="en-US" sz="2200" dirty="0" smtClean="0">
                <a:latin typeface="Times New Roman" panose="02020603050405020304" pitchFamily="18" charset="0"/>
                <a:cs typeface="Times New Roman" panose="02020603050405020304" pitchFamily="18" charset="0"/>
              </a:rPr>
              <a:t>faster;</a:t>
            </a:r>
            <a:endParaRPr lang="en-US" sz="2200" dirty="0">
              <a:latin typeface="Times New Roman" panose="02020603050405020304" pitchFamily="18" charset="0"/>
              <a:cs typeface="Times New Roman" panose="02020603050405020304" pitchFamily="18" charset="0"/>
            </a:endParaRPr>
          </a:p>
          <a:p>
            <a:pPr marL="536575" lvl="2" indent="-268288" algn="just"/>
            <a:r>
              <a:rPr lang="en-US" sz="2200" dirty="0" smtClean="0">
                <a:latin typeface="Times New Roman" panose="02020603050405020304" pitchFamily="18" charset="0"/>
                <a:cs typeface="Times New Roman" panose="02020603050405020304" pitchFamily="18" charset="0"/>
              </a:rPr>
              <a:t>Makes </a:t>
            </a:r>
            <a:r>
              <a:rPr lang="en-US" sz="2200" dirty="0">
                <a:latin typeface="Times New Roman" panose="02020603050405020304" pitchFamily="18" charset="0"/>
                <a:cs typeface="Times New Roman" panose="02020603050405020304" pitchFamily="18" charset="0"/>
              </a:rPr>
              <a:t>call centers more </a:t>
            </a:r>
            <a:r>
              <a:rPr lang="en-US" sz="2200" dirty="0" smtClean="0">
                <a:latin typeface="Times New Roman" panose="02020603050405020304" pitchFamily="18" charset="0"/>
                <a:cs typeface="Times New Roman" panose="02020603050405020304" pitchFamily="18" charset="0"/>
              </a:rPr>
              <a:t>efficient;</a:t>
            </a:r>
            <a:endParaRPr lang="en-US" sz="2200" dirty="0">
              <a:latin typeface="Times New Roman" panose="02020603050405020304" pitchFamily="18" charset="0"/>
              <a:cs typeface="Times New Roman" panose="02020603050405020304" pitchFamily="18" charset="0"/>
            </a:endParaRPr>
          </a:p>
          <a:p>
            <a:pPr marL="536575" lvl="2" indent="-268288" algn="just"/>
            <a:r>
              <a:rPr lang="en-US" sz="2200" dirty="0" smtClean="0">
                <a:latin typeface="Times New Roman" panose="02020603050405020304" pitchFamily="18" charset="0"/>
                <a:cs typeface="Times New Roman" panose="02020603050405020304" pitchFamily="18" charset="0"/>
              </a:rPr>
              <a:t>Simplifies </a:t>
            </a:r>
            <a:r>
              <a:rPr lang="en-US" sz="2200" dirty="0">
                <a:latin typeface="Times New Roman" panose="02020603050405020304" pitchFamily="18" charset="0"/>
                <a:cs typeface="Times New Roman" panose="02020603050405020304" pitchFamily="18" charset="0"/>
              </a:rPr>
              <a:t>marketing and sales processes</a:t>
            </a:r>
            <a:r>
              <a:rPr lang="en-US" sz="2200" dirty="0" smtClean="0">
                <a:latin typeface="Times New Roman" panose="02020603050405020304" pitchFamily="18" charset="0"/>
                <a:cs typeface="Times New Roman" panose="02020603050405020304" pitchFamily="18" charset="0"/>
              </a:rPr>
              <a:t>.</a:t>
            </a:r>
          </a:p>
          <a:p>
            <a:pPr marL="268288" lvl="1" indent="-268288" algn="just"/>
            <a:r>
              <a:rPr lang="en-US" dirty="0" smtClean="0">
                <a:latin typeface="Times New Roman" panose="02020603050405020304" pitchFamily="18" charset="0"/>
                <a:cs typeface="Times New Roman" panose="02020603050405020304" pitchFamily="18" charset="0"/>
              </a:rPr>
              <a:t>Disadvantages of CRM</a:t>
            </a:r>
          </a:p>
          <a:p>
            <a:pPr marL="536575" lvl="2" indent="-268288" algn="just"/>
            <a:r>
              <a:rPr lang="en-US" sz="2200" dirty="0">
                <a:latin typeface="Times New Roman" panose="02020603050405020304" pitchFamily="18" charset="0"/>
                <a:cs typeface="Times New Roman" panose="02020603050405020304" pitchFamily="18" charset="0"/>
              </a:rPr>
              <a:t>Sometimes record loss is a major </a:t>
            </a:r>
            <a:r>
              <a:rPr lang="en-US" sz="2200" dirty="0" smtClean="0">
                <a:latin typeface="Times New Roman" panose="02020603050405020304" pitchFamily="18" charset="0"/>
                <a:cs typeface="Times New Roman" panose="02020603050405020304" pitchFamily="18" charset="0"/>
              </a:rPr>
              <a:t>problem</a:t>
            </a:r>
            <a:r>
              <a:rPr lang="en-GB" sz="2200" dirty="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marL="536575" lvl="2" indent="-268288" algn="just"/>
            <a:r>
              <a:rPr lang="en-US" sz="2200" dirty="0" smtClean="0">
                <a:latin typeface="Times New Roman" panose="02020603050405020304" pitchFamily="18" charset="0"/>
                <a:cs typeface="Times New Roman" panose="02020603050405020304" pitchFamily="18" charset="0"/>
              </a:rPr>
              <a:t>Overhead costs;</a:t>
            </a:r>
            <a:endParaRPr lang="en-US" sz="2200" dirty="0">
              <a:latin typeface="Times New Roman" panose="02020603050405020304" pitchFamily="18" charset="0"/>
              <a:cs typeface="Times New Roman" panose="02020603050405020304" pitchFamily="18" charset="0"/>
            </a:endParaRPr>
          </a:p>
          <a:p>
            <a:pPr marL="536575" lvl="2" indent="-268288" algn="just"/>
            <a:r>
              <a:rPr lang="en-US" sz="2200" dirty="0" smtClean="0">
                <a:latin typeface="Times New Roman" panose="02020603050405020304" pitchFamily="18" charset="0"/>
                <a:cs typeface="Times New Roman" panose="02020603050405020304" pitchFamily="18" charset="0"/>
              </a:rPr>
              <a:t>Giving </a:t>
            </a:r>
            <a:r>
              <a:rPr lang="en-US" sz="2200" dirty="0">
                <a:latin typeface="Times New Roman" panose="02020603050405020304" pitchFamily="18" charset="0"/>
                <a:cs typeface="Times New Roman" panose="02020603050405020304" pitchFamily="18" charset="0"/>
              </a:rPr>
              <a:t>training to employees is an issue in small organizations.</a:t>
            </a:r>
            <a:endParaRPr lang="cs-CZ" sz="2200" dirty="0" smtClean="0">
              <a:latin typeface="Times New Roman" panose="02020603050405020304" pitchFamily="18" charset="0"/>
              <a:cs typeface="Times New Roman" panose="02020603050405020304" pitchFamily="18" charset="0"/>
            </a:endParaRPr>
          </a:p>
          <a:p>
            <a:pPr lvl="1" algn="just"/>
            <a:endParaRPr lang="cs-CZ" sz="20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smtClean="0"/>
              <a:t>*</a:t>
            </a:r>
            <a:r>
              <a:rPr lang="cs-CZ" sz="1200" dirty="0"/>
              <a:t>https://</a:t>
            </a:r>
            <a:r>
              <a:rPr lang="cs-CZ" sz="1200" dirty="0" smtClean="0"/>
              <a:t>www.tutorialspoint.com/management_information_system/mis_tutorial.pdf</a:t>
            </a:r>
          </a:p>
        </p:txBody>
      </p:sp>
      <p:sp>
        <p:nvSpPr>
          <p:cNvPr id="6" name="Obdélník 5"/>
          <p:cNvSpPr/>
          <p:nvPr/>
        </p:nvSpPr>
        <p:spPr>
          <a:xfrm>
            <a:off x="251520" y="449337"/>
            <a:ext cx="3677610"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ERP and CRM </a:t>
            </a:r>
            <a:r>
              <a:rPr lang="en-GB" sz="2800" b="1" kern="0" dirty="0" smtClean="0">
                <a:latin typeface="Times New Roman"/>
                <a:ea typeface="+mj-ea"/>
                <a:cs typeface="+mj-cs"/>
              </a:rPr>
              <a:t>&amp;</a:t>
            </a:r>
            <a:r>
              <a:rPr lang="cs-CZ" sz="2800" b="1" kern="0" dirty="0" smtClean="0">
                <a:latin typeface="Times New Roman"/>
                <a:ea typeface="+mj-ea"/>
                <a:cs typeface="+mj-cs"/>
              </a:rPr>
              <a:t> MIS</a:t>
            </a:r>
            <a:endParaRPr kumimoji="0" lang="en-GB" sz="2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6643073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8" name="Zástupný symbol pro obsah 2"/>
          <p:cNvSpPr txBox="1">
            <a:spLocks/>
          </p:cNvSpPr>
          <p:nvPr/>
        </p:nvSpPr>
        <p:spPr>
          <a:xfrm>
            <a:off x="340356" y="117987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Customer</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relationship</a:t>
            </a:r>
            <a:r>
              <a:rPr lang="cs-CZ" sz="2400" b="1" dirty="0" smtClean="0">
                <a:latin typeface="Times New Roman" panose="02020603050405020304" pitchFamily="18" charset="0"/>
                <a:cs typeface="Times New Roman" panose="02020603050405020304" pitchFamily="18" charset="0"/>
              </a:rPr>
              <a:t> management (CRM)</a:t>
            </a:r>
          </a:p>
          <a:p>
            <a:pPr marL="268288" lvl="1" indent="-268288" algn="just"/>
            <a:r>
              <a:rPr lang="en-US" dirty="0">
                <a:latin typeface="Times New Roman" panose="02020603050405020304" pitchFamily="18" charset="0"/>
                <a:cs typeface="Times New Roman" panose="02020603050405020304" pitchFamily="18" charset="0"/>
              </a:rPr>
              <a:t>CRM system architecture can be broken down into 3 broad categories</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449263" lvl="2" indent="-180975" algn="just"/>
            <a:r>
              <a:rPr lang="en-US" sz="1800" dirty="0" smtClean="0">
                <a:latin typeface="Times New Roman" panose="02020603050405020304" pitchFamily="18" charset="0"/>
                <a:cs typeface="Times New Roman" panose="02020603050405020304" pitchFamily="18" charset="0"/>
              </a:rPr>
              <a:t>Collaborative</a:t>
            </a:r>
            <a:endParaRPr lang="en-US" sz="1800" dirty="0">
              <a:latin typeface="Times New Roman" panose="02020603050405020304" pitchFamily="18" charset="0"/>
              <a:cs typeface="Times New Roman" panose="02020603050405020304" pitchFamily="18" charset="0"/>
            </a:endParaRPr>
          </a:p>
          <a:p>
            <a:pPr marL="449263" lvl="2" indent="-180975" algn="just"/>
            <a:r>
              <a:rPr lang="en-US" sz="1800" dirty="0" smtClean="0">
                <a:latin typeface="Times New Roman" panose="02020603050405020304" pitchFamily="18" charset="0"/>
                <a:cs typeface="Times New Roman" panose="02020603050405020304" pitchFamily="18" charset="0"/>
              </a:rPr>
              <a:t>Operational</a:t>
            </a:r>
            <a:endParaRPr lang="en-US" sz="1800" dirty="0">
              <a:latin typeface="Times New Roman" panose="02020603050405020304" pitchFamily="18" charset="0"/>
              <a:cs typeface="Times New Roman" panose="02020603050405020304" pitchFamily="18" charset="0"/>
            </a:endParaRPr>
          </a:p>
          <a:p>
            <a:pPr marL="449263" lvl="2" indent="-180975" algn="just"/>
            <a:r>
              <a:rPr lang="en-US" sz="1800" dirty="0" smtClean="0">
                <a:latin typeface="Times New Roman" panose="02020603050405020304" pitchFamily="18" charset="0"/>
                <a:cs typeface="Times New Roman" panose="02020603050405020304" pitchFamily="18" charset="0"/>
              </a:rPr>
              <a:t>Analytical</a:t>
            </a:r>
          </a:p>
          <a:p>
            <a:pPr marL="268288" lvl="1" indent="-268288" algn="just"/>
            <a:r>
              <a:rPr lang="en-US" dirty="0" smtClean="0">
                <a:latin typeface="Times New Roman" panose="02020603050405020304" pitchFamily="18" charset="0"/>
                <a:cs typeface="Times New Roman" panose="02020603050405020304" pitchFamily="18" charset="0"/>
              </a:rPr>
              <a:t>Collaborative</a:t>
            </a:r>
            <a:r>
              <a:rPr lang="cs-CZ" dirty="0" smtClean="0">
                <a:latin typeface="Times New Roman" panose="02020603050405020304" pitchFamily="18" charset="0"/>
                <a:cs typeface="Times New Roman" panose="02020603050405020304" pitchFamily="18" charset="0"/>
              </a:rPr>
              <a:t> CRM</a:t>
            </a:r>
            <a:endParaRPr lang="en-US" dirty="0" smtClean="0">
              <a:latin typeface="Times New Roman" panose="02020603050405020304" pitchFamily="18" charset="0"/>
              <a:cs typeface="Times New Roman" panose="02020603050405020304" pitchFamily="18" charset="0"/>
            </a:endParaRPr>
          </a:p>
          <a:p>
            <a:pPr marL="449263" lvl="2" indent="-180975" algn="just"/>
            <a:r>
              <a:rPr lang="en-US" sz="1900" dirty="0">
                <a:latin typeface="Times New Roman" panose="02020603050405020304" pitchFamily="18" charset="0"/>
                <a:cs typeface="Times New Roman" panose="02020603050405020304" pitchFamily="18" charset="0"/>
              </a:rPr>
              <a:t>All communications between a business and its customers are recorded, </a:t>
            </a:r>
            <a:r>
              <a:rPr lang="en-US" sz="1900" dirty="0" err="1">
                <a:latin typeface="Times New Roman" panose="02020603050405020304" pitchFamily="18" charset="0"/>
                <a:cs typeface="Times New Roman" panose="02020603050405020304" pitchFamily="18" charset="0"/>
              </a:rPr>
              <a:t>organised</a:t>
            </a:r>
            <a:r>
              <a:rPr lang="en-US" sz="1900" dirty="0">
                <a:latin typeface="Times New Roman" panose="02020603050405020304" pitchFamily="18" charset="0"/>
                <a:cs typeface="Times New Roman" panose="02020603050405020304" pitchFamily="18" charset="0"/>
              </a:rPr>
              <a:t> and processed in the collaborative section of the software. This means communication by telephone, in person, and by email.</a:t>
            </a:r>
          </a:p>
          <a:p>
            <a:pPr marL="449263" lvl="2" indent="-180975" algn="just"/>
            <a:r>
              <a:rPr lang="en-US" sz="1900" dirty="0" smtClean="0">
                <a:latin typeface="Times New Roman" panose="02020603050405020304" pitchFamily="18" charset="0"/>
                <a:cs typeface="Times New Roman" panose="02020603050405020304" pitchFamily="18" charset="0"/>
              </a:rPr>
              <a:t>Customer </a:t>
            </a:r>
            <a:r>
              <a:rPr lang="en-US" sz="1900" dirty="0">
                <a:latin typeface="Times New Roman" panose="02020603050405020304" pitchFamily="18" charset="0"/>
                <a:cs typeface="Times New Roman" panose="02020603050405020304" pitchFamily="18" charset="0"/>
              </a:rPr>
              <a:t>relationships can be nurtured using data already provided by them which demonstrates their shopping patterns and </a:t>
            </a:r>
            <a:r>
              <a:rPr lang="en-US" sz="1900" dirty="0" err="1">
                <a:latin typeface="Times New Roman" panose="02020603050405020304" pitchFamily="18" charset="0"/>
                <a:cs typeface="Times New Roman" panose="02020603050405020304" pitchFamily="18" charset="0"/>
              </a:rPr>
              <a:t>behaviours</a:t>
            </a:r>
            <a:r>
              <a:rPr lang="en-US" sz="1900" dirty="0">
                <a:latin typeface="Times New Roman" panose="02020603050405020304" pitchFamily="18" charset="0"/>
                <a:cs typeface="Times New Roman" panose="02020603050405020304" pitchFamily="18" charset="0"/>
              </a:rPr>
              <a:t>, likes and dislikes, the times they are most likely to buy, and how much they spend on average.</a:t>
            </a:r>
          </a:p>
          <a:p>
            <a:pPr marL="449263" lvl="2" indent="-180975" algn="just"/>
            <a:r>
              <a:rPr lang="en-US" sz="1900" dirty="0" smtClean="0">
                <a:latin typeface="Times New Roman" panose="02020603050405020304" pitchFamily="18" charset="0"/>
                <a:cs typeface="Times New Roman" panose="02020603050405020304" pitchFamily="18" charset="0"/>
              </a:rPr>
              <a:t>Businesses </a:t>
            </a:r>
            <a:r>
              <a:rPr lang="en-US" sz="1900" dirty="0">
                <a:latin typeface="Times New Roman" panose="02020603050405020304" pitchFamily="18" charset="0"/>
                <a:cs typeface="Times New Roman" panose="02020603050405020304" pitchFamily="18" charset="0"/>
              </a:rPr>
              <a:t>use this information to provide enhanced customer service, cross-sell products based on previous buying history, and offer targeted deals to segments of their customer base. Customers can be segmented by various criteria including geographical location, age, gender, and profession, and can be targeted via </a:t>
            </a:r>
            <a:r>
              <a:rPr lang="en-US" sz="1900" dirty="0" err="1">
                <a:latin typeface="Times New Roman" panose="02020603050405020304" pitchFamily="18" charset="0"/>
                <a:cs typeface="Times New Roman" panose="02020603050405020304" pitchFamily="18" charset="0"/>
              </a:rPr>
              <a:t>personalised</a:t>
            </a:r>
            <a:r>
              <a:rPr lang="en-US" sz="1900" dirty="0">
                <a:latin typeface="Times New Roman" panose="02020603050405020304" pitchFamily="18" charset="0"/>
                <a:cs typeface="Times New Roman" panose="02020603050405020304" pitchFamily="18" charset="0"/>
              </a:rPr>
              <a:t> emails or newsletters offering discounts and deals.</a:t>
            </a:r>
            <a:endParaRPr lang="en-US" sz="1900" dirty="0" smtClean="0">
              <a:latin typeface="Times New Roman" panose="02020603050405020304" pitchFamily="18" charset="0"/>
              <a:cs typeface="Times New Roman" panose="02020603050405020304" pitchFamily="18" charset="0"/>
            </a:endParaRPr>
          </a:p>
          <a:p>
            <a:pPr lvl="1" algn="just"/>
            <a:endParaRPr lang="cs-CZ" sz="2200" dirty="0" smtClean="0">
              <a:latin typeface="Times New Roman" panose="02020603050405020304" pitchFamily="18" charset="0"/>
              <a:cs typeface="Times New Roman" panose="02020603050405020304" pitchFamily="18" charset="0"/>
            </a:endParaRPr>
          </a:p>
          <a:p>
            <a:pPr lvl="1" algn="just"/>
            <a:endParaRPr lang="cs-CZ" sz="20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*http://crmsystems.expertmarket.co.uk/crm-system-architecture</a:t>
            </a:r>
            <a:endParaRPr lang="cs-CZ" sz="1200" dirty="0" smtClean="0"/>
          </a:p>
        </p:txBody>
      </p:sp>
      <p:sp>
        <p:nvSpPr>
          <p:cNvPr id="6" name="Obdélník 5"/>
          <p:cNvSpPr/>
          <p:nvPr/>
        </p:nvSpPr>
        <p:spPr>
          <a:xfrm>
            <a:off x="251520" y="449337"/>
            <a:ext cx="3677610"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ERP and CRM </a:t>
            </a:r>
            <a:r>
              <a:rPr lang="en-GB" sz="2800" b="1" kern="0" dirty="0" smtClean="0">
                <a:latin typeface="Times New Roman"/>
                <a:ea typeface="+mj-ea"/>
                <a:cs typeface="+mj-cs"/>
              </a:rPr>
              <a:t>&amp;</a:t>
            </a:r>
            <a:r>
              <a:rPr lang="cs-CZ" sz="2800" b="1" kern="0" dirty="0" smtClean="0">
                <a:latin typeface="Times New Roman"/>
                <a:ea typeface="+mj-ea"/>
                <a:cs typeface="+mj-cs"/>
              </a:rPr>
              <a:t> MIS</a:t>
            </a:r>
            <a:endParaRPr kumimoji="0" lang="en-GB" sz="2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3762971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445174"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1" i="0" u="none" strike="noStrike" kern="0" cap="none" spc="0" normalizeH="0" baseline="0" dirty="0" smtClean="0">
                <a:ln>
                  <a:noFill/>
                </a:ln>
                <a:effectLst/>
                <a:uLnTx/>
                <a:uFillTx/>
                <a:latin typeface="Times New Roman"/>
                <a:ea typeface="+mj-ea"/>
                <a:cs typeface="+mj-cs"/>
              </a:rPr>
              <a:t>Outline of the lecture</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7" y="1328399"/>
            <a:ext cx="8280920"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dirty="0" err="1" smtClean="0">
                <a:latin typeface="Times New Roman" panose="02020603050405020304" pitchFamily="18" charset="0"/>
                <a:cs typeface="Times New Roman" panose="02020603050405020304" pitchFamily="18" charset="0"/>
              </a:rPr>
              <a:t>Enterprise</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resource</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planning</a:t>
            </a:r>
            <a:r>
              <a:rPr lang="cs-CZ" dirty="0" smtClean="0">
                <a:latin typeface="Times New Roman" panose="02020603050405020304" pitchFamily="18" charset="0"/>
                <a:cs typeface="Times New Roman" panose="02020603050405020304" pitchFamily="18" charset="0"/>
              </a:rPr>
              <a:t> (ERP)</a:t>
            </a:r>
          </a:p>
          <a:p>
            <a:r>
              <a:rPr lang="cs-CZ" dirty="0" err="1" smtClean="0">
                <a:latin typeface="Times New Roman" panose="02020603050405020304" pitchFamily="18" charset="0"/>
                <a:cs typeface="Times New Roman" panose="02020603050405020304" pitchFamily="18" charset="0"/>
              </a:rPr>
              <a:t>Customer</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relationship</a:t>
            </a:r>
            <a:r>
              <a:rPr lang="cs-CZ" dirty="0" smtClean="0">
                <a:latin typeface="Times New Roman" panose="02020603050405020304" pitchFamily="18" charset="0"/>
                <a:cs typeface="Times New Roman" panose="02020603050405020304" pitchFamily="18" charset="0"/>
              </a:rPr>
              <a:t> management (CRM)</a:t>
            </a:r>
          </a:p>
        </p:txBody>
      </p:sp>
    </p:spTree>
    <p:extLst>
      <p:ext uri="{BB962C8B-B14F-4D97-AF65-F5344CB8AC3E}">
        <p14:creationId xmlns:p14="http://schemas.microsoft.com/office/powerpoint/2010/main" val="3008027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Customer</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relationship</a:t>
            </a:r>
            <a:r>
              <a:rPr lang="cs-CZ" sz="2400" b="1" dirty="0" smtClean="0">
                <a:latin typeface="Times New Roman" panose="02020603050405020304" pitchFamily="18" charset="0"/>
                <a:cs typeface="Times New Roman" panose="02020603050405020304" pitchFamily="18" charset="0"/>
              </a:rPr>
              <a:t> management (CRM)</a:t>
            </a:r>
          </a:p>
          <a:p>
            <a:pPr marL="268288" lvl="1" indent="-268288" algn="just"/>
            <a:r>
              <a:rPr lang="en-US" dirty="0" smtClean="0">
                <a:latin typeface="Times New Roman" panose="02020603050405020304" pitchFamily="18" charset="0"/>
                <a:cs typeface="Times New Roman" panose="02020603050405020304" pitchFamily="18" charset="0"/>
              </a:rPr>
              <a:t>Operational</a:t>
            </a:r>
            <a:r>
              <a:rPr lang="cs-CZ" dirty="0" smtClean="0">
                <a:latin typeface="Times New Roman" panose="02020603050405020304" pitchFamily="18" charset="0"/>
                <a:cs typeface="Times New Roman" panose="02020603050405020304" pitchFamily="18" charset="0"/>
              </a:rPr>
              <a:t> CRM</a:t>
            </a:r>
            <a:r>
              <a:rPr lang="en-US" dirty="0" smtClean="0">
                <a:latin typeface="Times New Roman" panose="02020603050405020304" pitchFamily="18" charset="0"/>
                <a:cs typeface="Times New Roman" panose="02020603050405020304" pitchFamily="18" charset="0"/>
              </a:rPr>
              <a:t>*</a:t>
            </a:r>
          </a:p>
          <a:p>
            <a:pPr marL="536575" lvl="2" indent="-268288" algn="just"/>
            <a:r>
              <a:rPr lang="en-US" sz="2200" dirty="0">
                <a:latin typeface="Times New Roman" panose="02020603050405020304" pitchFamily="18" charset="0"/>
                <a:cs typeface="Times New Roman" panose="02020603050405020304" pitchFamily="18" charset="0"/>
              </a:rPr>
              <a:t>This category within a CRM system deals with the automation of business processes including customer service, data on competitors, industry trends, customer account information and management</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marL="536575" lvl="2" indent="-268288" algn="just"/>
            <a:r>
              <a:rPr lang="en-US" sz="2200" dirty="0">
                <a:latin typeface="Times New Roman" panose="02020603050405020304" pitchFamily="18" charset="0"/>
                <a:cs typeface="Times New Roman" panose="02020603050405020304" pitchFamily="18" charset="0"/>
              </a:rPr>
              <a:t>Data is collected and stored within the database, ready for use in day-to-day operations such as management of customer accounts, in addition to overall strategic planning. Detailed information about special customer needs, destined for the sales force, is also stored here. Use of this type of data further enables a business to </a:t>
            </a:r>
            <a:r>
              <a:rPr lang="en-US" sz="2200" dirty="0" err="1">
                <a:latin typeface="Times New Roman" panose="02020603050405020304" pitchFamily="18" charset="0"/>
                <a:cs typeface="Times New Roman" panose="02020603050405020304" pitchFamily="18" charset="0"/>
              </a:rPr>
              <a:t>personalise</a:t>
            </a:r>
            <a:r>
              <a:rPr lang="en-US" sz="2200" dirty="0">
                <a:latin typeface="Times New Roman" panose="02020603050405020304" pitchFamily="18" charset="0"/>
                <a:cs typeface="Times New Roman" panose="02020603050405020304" pitchFamily="18" charset="0"/>
              </a:rPr>
              <a:t> its approach to customers.</a:t>
            </a:r>
          </a:p>
          <a:p>
            <a:pPr lvl="1" algn="just"/>
            <a:endParaRPr lang="cs-CZ" sz="2200" dirty="0" smtClean="0">
              <a:latin typeface="Times New Roman" panose="02020603050405020304" pitchFamily="18" charset="0"/>
              <a:cs typeface="Times New Roman" panose="02020603050405020304" pitchFamily="18" charset="0"/>
            </a:endParaRPr>
          </a:p>
          <a:p>
            <a:pPr marL="457200" lvl="1" indent="0" algn="just">
              <a:buNone/>
            </a:pPr>
            <a:endParaRPr lang="cs-CZ" sz="20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*http://crmsystems.expertmarket.co.uk/crm-system-architecture</a:t>
            </a:r>
            <a:endParaRPr lang="cs-CZ" sz="1200" dirty="0" smtClean="0"/>
          </a:p>
        </p:txBody>
      </p:sp>
      <p:sp>
        <p:nvSpPr>
          <p:cNvPr id="6" name="Obdélník 5"/>
          <p:cNvSpPr/>
          <p:nvPr/>
        </p:nvSpPr>
        <p:spPr>
          <a:xfrm>
            <a:off x="251520" y="449337"/>
            <a:ext cx="3677610"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ERP and CRM </a:t>
            </a:r>
            <a:r>
              <a:rPr lang="en-GB" sz="2800" b="1" kern="0" dirty="0" smtClean="0">
                <a:latin typeface="Times New Roman"/>
                <a:ea typeface="+mj-ea"/>
                <a:cs typeface="+mj-cs"/>
              </a:rPr>
              <a:t>&amp;</a:t>
            </a:r>
            <a:r>
              <a:rPr lang="cs-CZ" sz="2800" b="1" kern="0" dirty="0" smtClean="0">
                <a:latin typeface="Times New Roman"/>
                <a:ea typeface="+mj-ea"/>
                <a:cs typeface="+mj-cs"/>
              </a:rPr>
              <a:t> MIS</a:t>
            </a:r>
            <a:endParaRPr kumimoji="0" lang="en-GB" sz="2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36247519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Customer</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relationship</a:t>
            </a:r>
            <a:r>
              <a:rPr lang="cs-CZ" sz="2400" b="1" dirty="0" smtClean="0">
                <a:latin typeface="Times New Roman" panose="02020603050405020304" pitchFamily="18" charset="0"/>
                <a:cs typeface="Times New Roman" panose="02020603050405020304" pitchFamily="18" charset="0"/>
              </a:rPr>
              <a:t> management (CRM)</a:t>
            </a:r>
          </a:p>
          <a:p>
            <a:pPr marL="268288" lvl="1" indent="-268288" algn="just"/>
            <a:r>
              <a:rPr lang="en-US" dirty="0" smtClean="0">
                <a:latin typeface="Times New Roman" panose="02020603050405020304" pitchFamily="18" charset="0"/>
                <a:cs typeface="Times New Roman" panose="02020603050405020304" pitchFamily="18" charset="0"/>
              </a:rPr>
              <a:t>Anal</a:t>
            </a:r>
            <a:r>
              <a:rPr lang="cs-CZ" dirty="0" smtClean="0">
                <a:latin typeface="Times New Roman" panose="02020603050405020304" pitchFamily="18" charset="0"/>
                <a:cs typeface="Times New Roman" panose="02020603050405020304" pitchFamily="18" charset="0"/>
              </a:rPr>
              <a:t>y</a:t>
            </a:r>
            <a:r>
              <a:rPr lang="en-US" dirty="0" err="1" smtClean="0">
                <a:latin typeface="Times New Roman" panose="02020603050405020304" pitchFamily="18" charset="0"/>
                <a:cs typeface="Times New Roman" panose="02020603050405020304" pitchFamily="18" charset="0"/>
              </a:rPr>
              <a:t>tical</a:t>
            </a:r>
            <a:r>
              <a:rPr lang="en-US" dirty="0" smtClean="0">
                <a:latin typeface="Times New Roman" panose="02020603050405020304" pitchFamily="18" charset="0"/>
                <a:cs typeface="Times New Roman" panose="02020603050405020304" pitchFamily="18" charset="0"/>
              </a:rPr>
              <a:t> CRM*</a:t>
            </a:r>
          </a:p>
          <a:p>
            <a:pPr marL="449263" lvl="2" indent="-180975" algn="just"/>
            <a:r>
              <a:rPr lang="en-US" sz="1900" dirty="0">
                <a:latin typeface="Times New Roman" panose="02020603050405020304" pitchFamily="18" charset="0"/>
                <a:cs typeface="Times New Roman" panose="02020603050405020304" pitchFamily="18" charset="0"/>
              </a:rPr>
              <a:t>Analytical CRM might result in cross-selling certain items to particular customers based on their previous buying habits, or imparting information relevant only to certain segments of a customer base</a:t>
            </a:r>
            <a:r>
              <a:rPr lang="en-US" sz="1900" dirty="0" smtClean="0">
                <a:latin typeface="Times New Roman" panose="02020603050405020304" pitchFamily="18" charset="0"/>
                <a:cs typeface="Times New Roman" panose="02020603050405020304" pitchFamily="18" charset="0"/>
              </a:rPr>
              <a:t>.</a:t>
            </a:r>
            <a:endParaRPr lang="en-US" sz="1900" dirty="0">
              <a:latin typeface="Times New Roman" panose="02020603050405020304" pitchFamily="18" charset="0"/>
              <a:cs typeface="Times New Roman" panose="02020603050405020304" pitchFamily="18" charset="0"/>
            </a:endParaRPr>
          </a:p>
          <a:p>
            <a:pPr marL="449263" lvl="2" indent="-180975" algn="just"/>
            <a:r>
              <a:rPr lang="en-US" sz="1900" dirty="0">
                <a:latin typeface="Times New Roman" panose="02020603050405020304" pitchFamily="18" charset="0"/>
                <a:cs typeface="Times New Roman" panose="02020603050405020304" pitchFamily="18" charset="0"/>
              </a:rPr>
              <a:t>This part of the CRM architecture is also invaluable for identifying changes in the industry as a whole, so that businesses remain agile and respond quickly to changing market demands. Data can be </a:t>
            </a:r>
            <a:r>
              <a:rPr lang="en-US" sz="1900" dirty="0" err="1">
                <a:latin typeface="Times New Roman" panose="02020603050405020304" pitchFamily="18" charset="0"/>
                <a:cs typeface="Times New Roman" panose="02020603050405020304" pitchFamily="18" charset="0"/>
              </a:rPr>
              <a:t>analysed</a:t>
            </a:r>
            <a:r>
              <a:rPr lang="en-US" sz="1900" dirty="0">
                <a:latin typeface="Times New Roman" panose="02020603050405020304" pitchFamily="18" charset="0"/>
                <a:cs typeface="Times New Roman" panose="02020603050405020304" pitchFamily="18" charset="0"/>
              </a:rPr>
              <a:t> in a number of ways, and graphs, reports and diagrams produced to better illustrate the results</a:t>
            </a:r>
            <a:r>
              <a:rPr lang="en-US" sz="1900" dirty="0" smtClean="0">
                <a:latin typeface="Times New Roman" panose="02020603050405020304" pitchFamily="18" charset="0"/>
                <a:cs typeface="Times New Roman" panose="02020603050405020304" pitchFamily="18" charset="0"/>
              </a:rPr>
              <a:t>.</a:t>
            </a:r>
            <a:endParaRPr lang="en-US" sz="1900" dirty="0">
              <a:latin typeface="Times New Roman" panose="02020603050405020304" pitchFamily="18" charset="0"/>
              <a:cs typeface="Times New Roman" panose="02020603050405020304" pitchFamily="18" charset="0"/>
            </a:endParaRPr>
          </a:p>
          <a:p>
            <a:pPr marL="449263" lvl="2" indent="-180975" algn="just"/>
            <a:r>
              <a:rPr lang="en-US" sz="1900" dirty="0">
                <a:latin typeface="Times New Roman" panose="02020603050405020304" pitchFamily="18" charset="0"/>
                <a:cs typeface="Times New Roman" panose="02020603050405020304" pitchFamily="18" charset="0"/>
              </a:rPr>
              <a:t>This is the basic architecture of a customer relationship management system, but the rise of social media and mobile working has brought other, more defined systems to the market. Popular ‘add-ons’ to the basic structure of a CRM solution might include cloud based systems that are accessible from any device</a:t>
            </a:r>
            <a:r>
              <a:rPr lang="en-US" sz="1900" dirty="0" smtClean="0">
                <a:latin typeface="Times New Roman" panose="02020603050405020304" pitchFamily="18" charset="0"/>
                <a:cs typeface="Times New Roman" panose="02020603050405020304" pitchFamily="18" charset="0"/>
              </a:rPr>
              <a:t>.</a:t>
            </a:r>
            <a:endParaRPr lang="en-US" sz="1900" dirty="0">
              <a:latin typeface="Times New Roman" panose="02020603050405020304" pitchFamily="18" charset="0"/>
              <a:cs typeface="Times New Roman" panose="02020603050405020304" pitchFamily="18" charset="0"/>
            </a:endParaRPr>
          </a:p>
          <a:p>
            <a:pPr marL="449263" lvl="2" indent="-180975" algn="just"/>
            <a:r>
              <a:rPr lang="en-US" sz="1900" dirty="0">
                <a:latin typeface="Times New Roman" panose="02020603050405020304" pitchFamily="18" charset="0"/>
                <a:cs typeface="Times New Roman" panose="02020603050405020304" pitchFamily="18" charset="0"/>
              </a:rPr>
              <a:t>The key word in CRM is integration – integration of data so that it can be put to use in a way that benefits not only the business, but also customers, suppliers and the workforce. Using mobile technology and social media was the obvious next step in this process, and targets a whole new potential customer base.</a:t>
            </a:r>
            <a:endParaRPr lang="cs-CZ" sz="1900" dirty="0" smtClean="0">
              <a:latin typeface="Times New Roman" panose="02020603050405020304" pitchFamily="18" charset="0"/>
              <a:cs typeface="Times New Roman" panose="02020603050405020304" pitchFamily="18" charset="0"/>
            </a:endParaRPr>
          </a:p>
          <a:p>
            <a:pPr lvl="1" algn="just"/>
            <a:endParaRPr lang="cs-CZ" sz="20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*http://crmsystems.expertmarket.co.uk/crm-system-architecture</a:t>
            </a:r>
            <a:endParaRPr lang="cs-CZ" sz="1200" dirty="0" smtClean="0"/>
          </a:p>
        </p:txBody>
      </p:sp>
      <p:sp>
        <p:nvSpPr>
          <p:cNvPr id="6" name="Obdélník 5"/>
          <p:cNvSpPr/>
          <p:nvPr/>
        </p:nvSpPr>
        <p:spPr>
          <a:xfrm>
            <a:off x="251520" y="449337"/>
            <a:ext cx="3677610"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ERP and CRM </a:t>
            </a:r>
            <a:r>
              <a:rPr lang="en-GB" sz="2800" b="1" kern="0" dirty="0" smtClean="0">
                <a:latin typeface="Times New Roman"/>
                <a:ea typeface="+mj-ea"/>
                <a:cs typeface="+mj-cs"/>
              </a:rPr>
              <a:t>&amp;</a:t>
            </a:r>
            <a:r>
              <a:rPr lang="cs-CZ" sz="2800" b="1" kern="0" dirty="0" smtClean="0">
                <a:latin typeface="Times New Roman"/>
                <a:ea typeface="+mj-ea"/>
                <a:cs typeface="+mj-cs"/>
              </a:rPr>
              <a:t> MIS</a:t>
            </a:r>
            <a:endParaRPr kumimoji="0" lang="en-GB" sz="2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27240398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Customer</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relationship</a:t>
            </a:r>
            <a:r>
              <a:rPr lang="cs-CZ" sz="2400" b="1" dirty="0" smtClean="0">
                <a:latin typeface="Times New Roman" panose="02020603050405020304" pitchFamily="18" charset="0"/>
                <a:cs typeface="Times New Roman" panose="02020603050405020304" pitchFamily="18" charset="0"/>
              </a:rPr>
              <a:t> management (CRM)</a:t>
            </a:r>
          </a:p>
          <a:p>
            <a:pPr marL="180975" lvl="1" indent="-180975" algn="just"/>
            <a:r>
              <a:rPr lang="en-US" dirty="0">
                <a:latin typeface="Times New Roman" panose="02020603050405020304" pitchFamily="18" charset="0"/>
                <a:cs typeface="Times New Roman" panose="02020603050405020304" pitchFamily="18" charset="0"/>
              </a:rPr>
              <a:t>CRM can be broken down into a number of different components which many software vendors have developed packages for. For the most part, there are three areas which are core to successful customer relationship </a:t>
            </a:r>
            <a:r>
              <a:rPr lang="en-US" dirty="0" smtClean="0">
                <a:latin typeface="Times New Roman" panose="02020603050405020304" pitchFamily="18" charset="0"/>
                <a:cs typeface="Times New Roman" panose="02020603050405020304" pitchFamily="18" charset="0"/>
              </a:rPr>
              <a:t>management:</a:t>
            </a:r>
            <a:r>
              <a:rPr lang="cs-CZ" dirty="0" smtClean="0">
                <a:latin typeface="Times New Roman" panose="02020603050405020304" pitchFamily="18" charset="0"/>
                <a:cs typeface="Times New Roman" panose="02020603050405020304" pitchFamily="18" charset="0"/>
              </a:rPr>
              <a:t>*</a:t>
            </a:r>
            <a:endParaRPr lang="en-US" b="1" dirty="0">
              <a:latin typeface="Times New Roman" panose="02020603050405020304" pitchFamily="18" charset="0"/>
              <a:cs typeface="Times New Roman" panose="02020603050405020304" pitchFamily="18" charset="0"/>
            </a:endParaRPr>
          </a:p>
          <a:p>
            <a:pPr marL="449263" lvl="2" indent="-268288" algn="just"/>
            <a:r>
              <a:rPr lang="en-US" dirty="0" smtClean="0">
                <a:latin typeface="Times New Roman" panose="02020603050405020304" pitchFamily="18" charset="0"/>
                <a:cs typeface="Times New Roman" panose="02020603050405020304" pitchFamily="18" charset="0"/>
              </a:rPr>
              <a:t>Customer </a:t>
            </a:r>
            <a:r>
              <a:rPr lang="en-US" dirty="0">
                <a:latin typeface="Times New Roman" panose="02020603050405020304" pitchFamily="18" charset="0"/>
                <a:cs typeface="Times New Roman" panose="02020603050405020304" pitchFamily="18" charset="0"/>
              </a:rPr>
              <a:t>Service</a:t>
            </a:r>
          </a:p>
          <a:p>
            <a:pPr marL="449263" lvl="2" indent="-268288" algn="just"/>
            <a:r>
              <a:rPr lang="en-US" dirty="0" smtClean="0">
                <a:latin typeface="Times New Roman" panose="02020603050405020304" pitchFamily="18" charset="0"/>
                <a:cs typeface="Times New Roman" panose="02020603050405020304" pitchFamily="18" charset="0"/>
              </a:rPr>
              <a:t>Sales </a:t>
            </a:r>
            <a:r>
              <a:rPr lang="en-US" dirty="0">
                <a:latin typeface="Times New Roman" panose="02020603050405020304" pitchFamily="18" charset="0"/>
                <a:cs typeface="Times New Roman" panose="02020603050405020304" pitchFamily="18" charset="0"/>
              </a:rPr>
              <a:t>Force Automation</a:t>
            </a:r>
          </a:p>
          <a:p>
            <a:pPr marL="449263" lvl="2" indent="-268288" algn="just"/>
            <a:r>
              <a:rPr lang="en-US" dirty="0" smtClean="0">
                <a:latin typeface="Times New Roman" panose="02020603050405020304" pitchFamily="18" charset="0"/>
                <a:cs typeface="Times New Roman" panose="02020603050405020304" pitchFamily="18" charset="0"/>
              </a:rPr>
              <a:t>Campaign </a:t>
            </a:r>
            <a:r>
              <a:rPr lang="en-US" dirty="0">
                <a:latin typeface="Times New Roman" panose="02020603050405020304" pitchFamily="18" charset="0"/>
                <a:cs typeface="Times New Roman" panose="02020603050405020304" pitchFamily="18" charset="0"/>
              </a:rPr>
              <a:t>Management </a:t>
            </a:r>
            <a:endParaRPr lang="en-US" dirty="0" smtClean="0">
              <a:latin typeface="Times New Roman" panose="02020603050405020304" pitchFamily="18" charset="0"/>
              <a:cs typeface="Times New Roman" panose="02020603050405020304" pitchFamily="18" charset="0"/>
            </a:endParaRPr>
          </a:p>
          <a:p>
            <a:pPr marL="180975" lvl="1" indent="-180975" algn="just"/>
            <a:r>
              <a:rPr lang="cs-CZ" dirty="0" err="1" smtClean="0">
                <a:latin typeface="Times New Roman" panose="02020603050405020304" pitchFamily="18" charset="0"/>
                <a:cs typeface="Times New Roman" panose="02020603050405020304" pitchFamily="18" charset="0"/>
              </a:rPr>
              <a:t>Customer</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service</a:t>
            </a:r>
            <a:r>
              <a:rPr lang="cs-CZ" dirty="0" smtClean="0">
                <a:latin typeface="Times New Roman" panose="02020603050405020304" pitchFamily="18" charset="0"/>
                <a:cs typeface="Times New Roman" panose="02020603050405020304" pitchFamily="18" charset="0"/>
              </a:rPr>
              <a:t>*</a:t>
            </a:r>
          </a:p>
          <a:p>
            <a:pPr marL="449263" lvl="2" indent="-268288" algn="just"/>
            <a:r>
              <a:rPr lang="en-US" dirty="0">
                <a:latin typeface="Times New Roman" panose="02020603050405020304" pitchFamily="18" charset="0"/>
                <a:cs typeface="Times New Roman" panose="02020603050405020304" pitchFamily="18" charset="0"/>
              </a:rPr>
              <a:t>The customer service function in your company represents the front office functions that interact with your customers. These are the business processes that allow your company to sell products and services to your customers, communicate with your customers with regards marketing and dealing with the after sales service requirements of your customers. Each interaction with the customer is recorded and stored within the CRM software where it can be retrieved by other employees if needed.</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*http://www.itinfo.am/eng/customer-relationship-management/</a:t>
            </a:r>
            <a:endParaRPr lang="cs-CZ" sz="1200" dirty="0" smtClean="0"/>
          </a:p>
        </p:txBody>
      </p:sp>
      <p:sp>
        <p:nvSpPr>
          <p:cNvPr id="6" name="Obdélník 5"/>
          <p:cNvSpPr/>
          <p:nvPr/>
        </p:nvSpPr>
        <p:spPr>
          <a:xfrm>
            <a:off x="251520" y="449337"/>
            <a:ext cx="3677610"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ERP and CRM </a:t>
            </a:r>
            <a:r>
              <a:rPr lang="en-GB" sz="2800" b="1" kern="0" dirty="0" smtClean="0">
                <a:latin typeface="Times New Roman"/>
                <a:ea typeface="+mj-ea"/>
                <a:cs typeface="+mj-cs"/>
              </a:rPr>
              <a:t>&amp;</a:t>
            </a:r>
            <a:r>
              <a:rPr lang="cs-CZ" sz="2800" b="1" kern="0" dirty="0" smtClean="0">
                <a:latin typeface="Times New Roman"/>
                <a:ea typeface="+mj-ea"/>
                <a:cs typeface="+mj-cs"/>
              </a:rPr>
              <a:t> MIS</a:t>
            </a:r>
            <a:endParaRPr kumimoji="0" lang="en-GB" sz="2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15591201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8" name="Zástupný symbol pro obsah 2"/>
          <p:cNvSpPr txBox="1">
            <a:spLocks/>
          </p:cNvSpPr>
          <p:nvPr/>
        </p:nvSpPr>
        <p:spPr>
          <a:xfrm>
            <a:off x="340356" y="116411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Customer</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relationship</a:t>
            </a:r>
            <a:r>
              <a:rPr lang="cs-CZ" sz="2400" b="1" dirty="0" smtClean="0">
                <a:latin typeface="Times New Roman" panose="02020603050405020304" pitchFamily="18" charset="0"/>
                <a:cs typeface="Times New Roman" panose="02020603050405020304" pitchFamily="18" charset="0"/>
              </a:rPr>
              <a:t> management (CRM)</a:t>
            </a:r>
          </a:p>
          <a:p>
            <a:pPr marL="180975" lvl="1" indent="-180975" algn="just"/>
            <a:r>
              <a:rPr lang="en-US" dirty="0" smtClean="0">
                <a:latin typeface="Times New Roman" panose="02020603050405020304" pitchFamily="18" charset="0"/>
                <a:cs typeface="Times New Roman" panose="02020603050405020304" pitchFamily="18" charset="0"/>
              </a:rPr>
              <a:t>Sales </a:t>
            </a:r>
            <a:r>
              <a:rPr lang="en-US" dirty="0">
                <a:latin typeface="Times New Roman" panose="02020603050405020304" pitchFamily="18" charset="0"/>
                <a:cs typeface="Times New Roman" panose="02020603050405020304" pitchFamily="18" charset="0"/>
              </a:rPr>
              <a:t>Force </a:t>
            </a:r>
            <a:r>
              <a:rPr lang="en-US" dirty="0" smtClean="0">
                <a:latin typeface="Times New Roman" panose="02020603050405020304" pitchFamily="18" charset="0"/>
                <a:cs typeface="Times New Roman" panose="02020603050405020304" pitchFamily="18" charset="0"/>
              </a:rPr>
              <a:t>Automation</a:t>
            </a:r>
            <a:r>
              <a:rPr lang="cs-CZ" dirty="0" smtClean="0">
                <a:latin typeface="Times New Roman" panose="02020603050405020304" pitchFamily="18" charset="0"/>
                <a:cs typeface="Times New Roman" panose="02020603050405020304" pitchFamily="18" charset="0"/>
              </a:rPr>
              <a:t>*</a:t>
            </a:r>
          </a:p>
          <a:p>
            <a:pPr marL="361950" lvl="2" indent="-180975" algn="just"/>
            <a:r>
              <a:rPr lang="en-US" dirty="0">
                <a:latin typeface="Times New Roman" panose="02020603050405020304" pitchFamily="18" charset="0"/>
                <a:cs typeface="Times New Roman" panose="02020603050405020304" pitchFamily="18" charset="0"/>
              </a:rPr>
              <a:t>Your company’s sales department is constantly looking for sales opportunities with existing and new customers. The sales force automation functionality of CRM software allows the sales teams to record each contact with customers, the details of the contact and if follow up is required. This can provide a sales force with greater efficiencies as there is little chance for duplication of effort. The ability for employees outside of the sales team to have access to this data ensures that they have the most recent contact information with customers. This is important when customers contact employees outside of the sales team so that customers are given the best level of customer service</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marL="180975" lvl="1" indent="-180975" algn="just"/>
            <a:r>
              <a:rPr lang="cs-CZ" dirty="0" err="1">
                <a:latin typeface="Times New Roman" panose="02020603050405020304" pitchFamily="18" charset="0"/>
                <a:cs typeface="Times New Roman" panose="02020603050405020304" pitchFamily="18" charset="0"/>
              </a:rPr>
              <a:t>Campaign</a:t>
            </a:r>
            <a:r>
              <a:rPr lang="cs-CZ" dirty="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Management*</a:t>
            </a:r>
          </a:p>
          <a:p>
            <a:pPr marL="361950" lvl="2" indent="-180975" algn="just"/>
            <a:r>
              <a:rPr lang="en-US" dirty="0">
                <a:latin typeface="Times New Roman" panose="02020603050405020304" pitchFamily="18" charset="0"/>
                <a:cs typeface="Times New Roman" panose="02020603050405020304" pitchFamily="18" charset="0"/>
              </a:rPr>
              <a:t>The sales team approach prospective customers in the hope of winning new business. The approach taken by the sales team is often focused in a campaign, where a group of specific customers are targeted based on a set of criteria. These customers will receive targeted marketing materials and often special pricing or terms are offered as an inducement. CRM software is used to record the campaign details, customer responses and analysis performed as part of the campaign.</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*http://www.itinfo.am/eng/customer-relationship-management/</a:t>
            </a:r>
            <a:endParaRPr lang="cs-CZ" sz="1200" dirty="0" smtClean="0"/>
          </a:p>
        </p:txBody>
      </p:sp>
      <p:sp>
        <p:nvSpPr>
          <p:cNvPr id="6" name="Obdélník 5"/>
          <p:cNvSpPr/>
          <p:nvPr/>
        </p:nvSpPr>
        <p:spPr>
          <a:xfrm>
            <a:off x="251520" y="449337"/>
            <a:ext cx="3677610"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ERP and CRM </a:t>
            </a:r>
            <a:r>
              <a:rPr lang="en-GB" sz="2800" b="1" kern="0" dirty="0" smtClean="0">
                <a:latin typeface="Times New Roman"/>
                <a:ea typeface="+mj-ea"/>
                <a:cs typeface="+mj-cs"/>
              </a:rPr>
              <a:t>&amp;</a:t>
            </a:r>
            <a:r>
              <a:rPr lang="cs-CZ" sz="2800" b="1" kern="0" dirty="0" smtClean="0">
                <a:latin typeface="Times New Roman"/>
                <a:ea typeface="+mj-ea"/>
                <a:cs typeface="+mj-cs"/>
              </a:rPr>
              <a:t> MIS</a:t>
            </a:r>
            <a:endParaRPr kumimoji="0" lang="en-GB" sz="2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41338721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8" name="Zástupný symbol pro obsah 2"/>
          <p:cNvSpPr txBox="1">
            <a:spLocks/>
          </p:cNvSpPr>
          <p:nvPr/>
        </p:nvSpPr>
        <p:spPr>
          <a:xfrm>
            <a:off x="340356" y="116411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Customer</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relationship</a:t>
            </a:r>
            <a:r>
              <a:rPr lang="cs-CZ" sz="2400" b="1" dirty="0" smtClean="0">
                <a:latin typeface="Times New Roman" panose="02020603050405020304" pitchFamily="18" charset="0"/>
                <a:cs typeface="Times New Roman" panose="02020603050405020304" pitchFamily="18" charset="0"/>
              </a:rPr>
              <a:t> management (CRM)</a:t>
            </a:r>
          </a:p>
          <a:p>
            <a:pPr marL="268288" lvl="1" indent="-268288" algn="just"/>
            <a:r>
              <a:rPr lang="en-US" dirty="0" smtClean="0">
                <a:latin typeface="Times New Roman" panose="02020603050405020304" pitchFamily="18" charset="0"/>
                <a:cs typeface="Times New Roman" panose="02020603050405020304" pitchFamily="18" charset="0"/>
              </a:rPr>
              <a:t>Below </a:t>
            </a:r>
            <a:r>
              <a:rPr lang="en-US" dirty="0">
                <a:latin typeface="Times New Roman" panose="02020603050405020304" pitchFamily="18" charset="0"/>
                <a:cs typeface="Times New Roman" panose="02020603050405020304" pitchFamily="18" charset="0"/>
              </a:rPr>
              <a:t>are listed the following building blocks for successful CRM projects:</a:t>
            </a:r>
            <a:r>
              <a:rPr lang="cs-CZ" dirty="0" smtClean="0">
                <a:latin typeface="Times New Roman" panose="02020603050405020304" pitchFamily="18" charset="0"/>
                <a:cs typeface="Times New Roman" panose="02020603050405020304" pitchFamily="18" charset="0"/>
              </a:rPr>
              <a:t>*</a:t>
            </a:r>
          </a:p>
          <a:p>
            <a:pPr marL="449263" lvl="1" indent="-180975" algn="just"/>
            <a:r>
              <a:rPr lang="en-US" sz="2000" dirty="0" smtClean="0">
                <a:latin typeface="Times New Roman" panose="02020603050405020304" pitchFamily="18" charset="0"/>
                <a:cs typeface="Times New Roman" panose="02020603050405020304" pitchFamily="18" charset="0"/>
              </a:rPr>
              <a:t>Vision</a:t>
            </a:r>
            <a:endParaRPr lang="en-US" sz="2000" dirty="0">
              <a:latin typeface="Times New Roman" panose="02020603050405020304" pitchFamily="18" charset="0"/>
              <a:cs typeface="Times New Roman" panose="02020603050405020304" pitchFamily="18" charset="0"/>
            </a:endParaRPr>
          </a:p>
          <a:p>
            <a:pPr marL="717550" lvl="2" indent="-268288" algn="just"/>
            <a:r>
              <a:rPr lang="en-US" sz="1800" dirty="0">
                <a:latin typeface="Times New Roman" panose="02020603050405020304" pitchFamily="18" charset="0"/>
                <a:cs typeface="Times New Roman" panose="02020603050405020304" pitchFamily="18" charset="0"/>
              </a:rPr>
              <a:t>The board must take leadership in creating a CRM vision for the enterprise. The CRM vision should be used as the guide to the creation of a CRM strategy</a:t>
            </a:r>
            <a:r>
              <a:rPr lang="en-US" sz="1800" dirty="0" smtClean="0">
                <a:latin typeface="Times New Roman" panose="02020603050405020304" pitchFamily="18" charset="0"/>
                <a:cs typeface="Times New Roman" panose="02020603050405020304" pitchFamily="18" charset="0"/>
              </a:rPr>
              <a:t>.</a:t>
            </a:r>
            <a:endParaRPr lang="cs-CZ" sz="1800" dirty="0" smtClean="0">
              <a:latin typeface="Times New Roman" panose="02020603050405020304" pitchFamily="18" charset="0"/>
              <a:cs typeface="Times New Roman" panose="02020603050405020304" pitchFamily="18" charset="0"/>
            </a:endParaRPr>
          </a:p>
          <a:p>
            <a:pPr marL="449263" lvl="1" indent="-180975" algn="just"/>
            <a:r>
              <a:rPr lang="en-US" sz="2000" dirty="0" smtClean="0">
                <a:latin typeface="Times New Roman" panose="02020603050405020304" pitchFamily="18" charset="0"/>
                <a:cs typeface="Times New Roman" panose="02020603050405020304" pitchFamily="18" charset="0"/>
              </a:rPr>
              <a:t>Strategy</a:t>
            </a:r>
            <a:endParaRPr lang="en-US" sz="2000" dirty="0">
              <a:latin typeface="Times New Roman" panose="02020603050405020304" pitchFamily="18" charset="0"/>
              <a:cs typeface="Times New Roman" panose="02020603050405020304" pitchFamily="18" charset="0"/>
            </a:endParaRPr>
          </a:p>
          <a:p>
            <a:pPr marL="717550" lvl="2" indent="-268288" algn="just"/>
            <a:r>
              <a:rPr lang="en-US" sz="1800" dirty="0">
                <a:latin typeface="Times New Roman" panose="02020603050405020304" pitchFamily="18" charset="0"/>
                <a:cs typeface="Times New Roman" panose="02020603050405020304" pitchFamily="18" charset="0"/>
              </a:rPr>
              <a:t>The CRM strategy is all about how to build and develop a valuable asset: the customer base. It must set objectives and metrics for attaining that goal. It directs the objectives of other operational strategies and the CRM implementation strategy.</a:t>
            </a:r>
          </a:p>
          <a:p>
            <a:pPr marL="449263" lvl="1" indent="-180975" algn="just"/>
            <a:r>
              <a:rPr lang="en-US" sz="2000" dirty="0" smtClean="0">
                <a:latin typeface="Times New Roman" panose="02020603050405020304" pitchFamily="18" charset="0"/>
                <a:cs typeface="Times New Roman" panose="02020603050405020304" pitchFamily="18" charset="0"/>
              </a:rPr>
              <a:t>Customer </a:t>
            </a:r>
            <a:r>
              <a:rPr lang="en-US" sz="2000" dirty="0">
                <a:latin typeface="Times New Roman" panose="02020603050405020304" pitchFamily="18" charset="0"/>
                <a:cs typeface="Times New Roman" panose="02020603050405020304" pitchFamily="18" charset="0"/>
              </a:rPr>
              <a:t>experience</a:t>
            </a:r>
          </a:p>
          <a:p>
            <a:pPr marL="717550" lvl="2" indent="-268288" algn="just"/>
            <a:r>
              <a:rPr lang="en-US" sz="1800" dirty="0" smtClean="0">
                <a:latin typeface="Times New Roman" panose="02020603050405020304" pitchFamily="18" charset="0"/>
                <a:cs typeface="Times New Roman" panose="02020603050405020304" pitchFamily="18" charset="0"/>
              </a:rPr>
              <a:t>The </a:t>
            </a:r>
            <a:r>
              <a:rPr lang="en-US" sz="1800" dirty="0">
                <a:latin typeface="Times New Roman" panose="02020603050405020304" pitchFamily="18" charset="0"/>
                <a:cs typeface="Times New Roman" panose="02020603050405020304" pitchFamily="18" charset="0"/>
              </a:rPr>
              <a:t>customer experience must be designed in line with the CRM vision and must be constantly refined, based on actively sought customer feedback.</a:t>
            </a:r>
          </a:p>
          <a:p>
            <a:pPr marL="449263" lvl="1" indent="-180975" algn="just"/>
            <a:r>
              <a:rPr lang="en-US" sz="2000" dirty="0" smtClean="0">
                <a:latin typeface="Times New Roman" panose="02020603050405020304" pitchFamily="18" charset="0"/>
                <a:cs typeface="Times New Roman" panose="02020603050405020304" pitchFamily="18" charset="0"/>
              </a:rPr>
              <a:t>Organizational </a:t>
            </a:r>
            <a:r>
              <a:rPr lang="en-US" sz="2000" dirty="0">
                <a:latin typeface="Times New Roman" panose="02020603050405020304" pitchFamily="18" charset="0"/>
                <a:cs typeface="Times New Roman" panose="02020603050405020304" pitchFamily="18" charset="0"/>
              </a:rPr>
              <a:t>collaboration</a:t>
            </a:r>
          </a:p>
          <a:p>
            <a:pPr marL="717550" lvl="2" indent="-268288" algn="just"/>
            <a:r>
              <a:rPr lang="en-US" sz="1800" dirty="0" smtClean="0">
                <a:latin typeface="Times New Roman" panose="02020603050405020304" pitchFamily="18" charset="0"/>
                <a:cs typeface="Times New Roman" panose="02020603050405020304" pitchFamily="18" charset="0"/>
              </a:rPr>
              <a:t>Changes </a:t>
            </a:r>
            <a:r>
              <a:rPr lang="en-US" sz="1800" dirty="0">
                <a:latin typeface="Times New Roman" panose="02020603050405020304" pitchFamily="18" charset="0"/>
                <a:cs typeface="Times New Roman" panose="02020603050405020304" pitchFamily="18" charset="0"/>
              </a:rPr>
              <a:t>to organizational structures, processes, metrics, incentives, skills, and even the enterprise culture must be made to deliver the required external customer experience. Ongoing change management will be key</a:t>
            </a:r>
            <a:r>
              <a:rPr lang="en-US" sz="1800" dirty="0" smtClean="0">
                <a:latin typeface="Times New Roman" panose="02020603050405020304" pitchFamily="18" charset="0"/>
                <a:cs typeface="Times New Roman" panose="02020603050405020304" pitchFamily="18" charset="0"/>
              </a:rPr>
              <a:t>.</a:t>
            </a:r>
            <a:endParaRPr lang="en-US" sz="1800"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*http://www.itinfo.am/eng/customer-relationship-management/</a:t>
            </a:r>
            <a:endParaRPr lang="cs-CZ" sz="1200" dirty="0" smtClean="0"/>
          </a:p>
        </p:txBody>
      </p:sp>
      <p:sp>
        <p:nvSpPr>
          <p:cNvPr id="6" name="Obdélník 5"/>
          <p:cNvSpPr/>
          <p:nvPr/>
        </p:nvSpPr>
        <p:spPr>
          <a:xfrm>
            <a:off x="251520" y="449337"/>
            <a:ext cx="3677610"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ERP and CRM </a:t>
            </a:r>
            <a:r>
              <a:rPr lang="en-GB" sz="2800" b="1" kern="0" dirty="0" smtClean="0">
                <a:latin typeface="Times New Roman"/>
                <a:ea typeface="+mj-ea"/>
                <a:cs typeface="+mj-cs"/>
              </a:rPr>
              <a:t>&amp;</a:t>
            </a:r>
            <a:r>
              <a:rPr lang="cs-CZ" sz="2800" b="1" kern="0" dirty="0" smtClean="0">
                <a:latin typeface="Times New Roman"/>
                <a:ea typeface="+mj-ea"/>
                <a:cs typeface="+mj-cs"/>
              </a:rPr>
              <a:t> MIS</a:t>
            </a:r>
            <a:endParaRPr kumimoji="0" lang="en-GB" sz="2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37450004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8" name="Zástupný symbol pro obsah 2"/>
          <p:cNvSpPr txBox="1">
            <a:spLocks/>
          </p:cNvSpPr>
          <p:nvPr/>
        </p:nvSpPr>
        <p:spPr>
          <a:xfrm>
            <a:off x="340356" y="110104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Customer</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relationship</a:t>
            </a:r>
            <a:r>
              <a:rPr lang="cs-CZ" sz="2400" b="1" dirty="0" smtClean="0">
                <a:latin typeface="Times New Roman" panose="02020603050405020304" pitchFamily="18" charset="0"/>
                <a:cs typeface="Times New Roman" panose="02020603050405020304" pitchFamily="18" charset="0"/>
              </a:rPr>
              <a:t> management (CRM)*</a:t>
            </a:r>
          </a:p>
          <a:p>
            <a:pPr marL="268288" lvl="1" indent="-268288" algn="just"/>
            <a:r>
              <a:rPr lang="en-US" dirty="0" smtClean="0">
                <a:latin typeface="Times New Roman" panose="02020603050405020304" pitchFamily="18" charset="0"/>
                <a:cs typeface="Times New Roman" panose="02020603050405020304" pitchFamily="18" charset="0"/>
              </a:rPr>
              <a:t>Process</a:t>
            </a:r>
            <a:endParaRPr lang="en-US" dirty="0">
              <a:latin typeface="Times New Roman" panose="02020603050405020304" pitchFamily="18" charset="0"/>
              <a:cs typeface="Times New Roman" panose="02020603050405020304" pitchFamily="18" charset="0"/>
            </a:endParaRPr>
          </a:p>
          <a:p>
            <a:pPr marL="536575" lvl="2" indent="-268288" algn="just"/>
            <a:r>
              <a:rPr lang="en-US" sz="1800" dirty="0" smtClean="0">
                <a:latin typeface="Times New Roman" panose="02020603050405020304" pitchFamily="18" charset="0"/>
                <a:cs typeface="Times New Roman" panose="02020603050405020304" pitchFamily="18" charset="0"/>
              </a:rPr>
              <a:t>Successful </a:t>
            </a:r>
            <a:r>
              <a:rPr lang="en-US" sz="1800" dirty="0">
                <a:latin typeface="Times New Roman" panose="02020603050405020304" pitchFamily="18" charset="0"/>
                <a:cs typeface="Times New Roman" panose="02020603050405020304" pitchFamily="18" charset="0"/>
              </a:rPr>
              <a:t>customer process reengineering should create processes that not only meet customers' expectations and support the customer value proposal, but also provide competitive differentiation and contribute to a designed customer experience.</a:t>
            </a:r>
          </a:p>
          <a:p>
            <a:pPr marL="268288" lvl="1" indent="-268288" algn="just"/>
            <a:r>
              <a:rPr lang="en-US" dirty="0" smtClean="0">
                <a:latin typeface="Times New Roman" panose="02020603050405020304" pitchFamily="18" charset="0"/>
                <a:cs typeface="Times New Roman" panose="02020603050405020304" pitchFamily="18" charset="0"/>
              </a:rPr>
              <a:t>Information</a:t>
            </a:r>
            <a:endParaRPr lang="en-US" dirty="0">
              <a:latin typeface="Times New Roman" panose="02020603050405020304" pitchFamily="18" charset="0"/>
              <a:cs typeface="Times New Roman" panose="02020603050405020304" pitchFamily="18" charset="0"/>
            </a:endParaRPr>
          </a:p>
          <a:p>
            <a:pPr marL="536575" lvl="2" indent="-268288" algn="just"/>
            <a:r>
              <a:rPr lang="en-US" sz="1800" dirty="0" smtClean="0">
                <a:latin typeface="Times New Roman" panose="02020603050405020304" pitchFamily="18" charset="0"/>
                <a:cs typeface="Times New Roman" panose="02020603050405020304" pitchFamily="18" charset="0"/>
              </a:rPr>
              <a:t>Successful </a:t>
            </a:r>
            <a:r>
              <a:rPr lang="en-US" sz="1800" dirty="0">
                <a:latin typeface="Times New Roman" panose="02020603050405020304" pitchFamily="18" charset="0"/>
                <a:cs typeface="Times New Roman" panose="02020603050405020304" pitchFamily="18" charset="0"/>
              </a:rPr>
              <a:t>CRM demands the creation of a customer-information blood supply that flows around the organization, as well as tight integration between operational and analytical systems.</a:t>
            </a:r>
          </a:p>
          <a:p>
            <a:pPr marL="268288" lvl="1" indent="-268288" algn="just"/>
            <a:r>
              <a:rPr lang="en-US" dirty="0" smtClean="0">
                <a:latin typeface="Times New Roman" panose="02020603050405020304" pitchFamily="18" charset="0"/>
                <a:cs typeface="Times New Roman" panose="02020603050405020304" pitchFamily="18" charset="0"/>
              </a:rPr>
              <a:t>Technology</a:t>
            </a:r>
            <a:endParaRPr lang="en-US" dirty="0">
              <a:latin typeface="Times New Roman" panose="02020603050405020304" pitchFamily="18" charset="0"/>
              <a:cs typeface="Times New Roman" panose="02020603050405020304" pitchFamily="18" charset="0"/>
            </a:endParaRPr>
          </a:p>
          <a:p>
            <a:pPr marL="536575" lvl="2" indent="-268288" algn="just"/>
            <a:r>
              <a:rPr lang="en-US" sz="1800" dirty="0" smtClean="0">
                <a:latin typeface="Times New Roman" panose="02020603050405020304" pitchFamily="18" charset="0"/>
                <a:cs typeface="Times New Roman" panose="02020603050405020304" pitchFamily="18" charset="0"/>
              </a:rPr>
              <a:t>CRM </a:t>
            </a:r>
            <a:r>
              <a:rPr lang="en-US" sz="1800" dirty="0">
                <a:latin typeface="Times New Roman" panose="02020603050405020304" pitchFamily="18" charset="0"/>
                <a:cs typeface="Times New Roman" panose="02020603050405020304" pitchFamily="18" charset="0"/>
              </a:rPr>
              <a:t>technologies form a fundamental part of any enterprise's application portfolio and architecture. CRM application needs should be considered as the provision of integrated functionality that supports seamless customer-centric processes across all areas of the enterprise and its partners.</a:t>
            </a:r>
          </a:p>
          <a:p>
            <a:pPr marL="268288" lvl="1" indent="-268288" algn="just"/>
            <a:r>
              <a:rPr lang="en-US" dirty="0" smtClean="0">
                <a:latin typeface="Times New Roman" panose="02020603050405020304" pitchFamily="18" charset="0"/>
                <a:cs typeface="Times New Roman" panose="02020603050405020304" pitchFamily="18" charset="0"/>
              </a:rPr>
              <a:t>Metrics</a:t>
            </a:r>
            <a:endParaRPr lang="en-US" dirty="0">
              <a:latin typeface="Times New Roman" panose="02020603050405020304" pitchFamily="18" charset="0"/>
              <a:cs typeface="Times New Roman" panose="02020603050405020304" pitchFamily="18" charset="0"/>
            </a:endParaRPr>
          </a:p>
          <a:p>
            <a:pPr marL="536575" lvl="2" indent="-268288" algn="just"/>
            <a:r>
              <a:rPr lang="en-US" sz="1800" dirty="0" smtClean="0">
                <a:latin typeface="Times New Roman" panose="02020603050405020304" pitchFamily="18" charset="0"/>
                <a:cs typeface="Times New Roman" panose="02020603050405020304" pitchFamily="18" charset="0"/>
              </a:rPr>
              <a:t>Enterprises </a:t>
            </a:r>
            <a:r>
              <a:rPr lang="en-US" sz="1800" dirty="0">
                <a:latin typeface="Times New Roman" panose="02020603050405020304" pitchFamily="18" charset="0"/>
                <a:cs typeface="Times New Roman" panose="02020603050405020304" pitchFamily="18" charset="0"/>
              </a:rPr>
              <a:t>must set measurable CRM objectives and monitor all levels of CRM indicators to turn customers into assets. Without performance management ,a CRM implementation will fail. </a:t>
            </a:r>
            <a:endParaRPr lang="cs-CZ" sz="18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*http://www.itinfo.am/eng/customer-relationship-management/</a:t>
            </a:r>
            <a:endParaRPr lang="cs-CZ" sz="1200" dirty="0" smtClean="0"/>
          </a:p>
        </p:txBody>
      </p:sp>
      <p:sp>
        <p:nvSpPr>
          <p:cNvPr id="6" name="Obdélník 5"/>
          <p:cNvSpPr/>
          <p:nvPr/>
        </p:nvSpPr>
        <p:spPr>
          <a:xfrm>
            <a:off x="251520" y="449337"/>
            <a:ext cx="3677610"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ERP and CRM </a:t>
            </a:r>
            <a:r>
              <a:rPr lang="en-GB" sz="2800" b="1" kern="0" dirty="0" smtClean="0">
                <a:latin typeface="Times New Roman"/>
                <a:ea typeface="+mj-ea"/>
                <a:cs typeface="+mj-cs"/>
              </a:rPr>
              <a:t>&amp;</a:t>
            </a:r>
            <a:r>
              <a:rPr lang="cs-CZ" sz="2800" b="1" kern="0" dirty="0" smtClean="0">
                <a:latin typeface="Times New Roman"/>
                <a:ea typeface="+mj-ea"/>
                <a:cs typeface="+mj-cs"/>
              </a:rPr>
              <a:t> MIS</a:t>
            </a:r>
            <a:endParaRPr kumimoji="0" lang="en-GB" sz="2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40427884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8" name="Zástupný symbol pro obsah 2"/>
          <p:cNvSpPr txBox="1">
            <a:spLocks/>
          </p:cNvSpPr>
          <p:nvPr/>
        </p:nvSpPr>
        <p:spPr>
          <a:xfrm>
            <a:off x="340356" y="110104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Customer</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relationship</a:t>
            </a:r>
            <a:r>
              <a:rPr lang="cs-CZ" sz="2400" b="1" dirty="0" smtClean="0">
                <a:latin typeface="Times New Roman" panose="02020603050405020304" pitchFamily="18" charset="0"/>
                <a:cs typeface="Times New Roman" panose="02020603050405020304" pitchFamily="18" charset="0"/>
              </a:rPr>
              <a:t> management (CRM)</a:t>
            </a:r>
          </a:p>
          <a:p>
            <a:pPr marL="268288" lvl="1" indent="-268288"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keys to successful CRM implantation are the followings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536575" lvl="2" indent="-268288" algn="just"/>
            <a:r>
              <a:rPr lang="en-US" dirty="0" smtClean="0">
                <a:latin typeface="Times New Roman" panose="02020603050405020304" pitchFamily="18" charset="0"/>
                <a:cs typeface="Times New Roman" panose="02020603050405020304" pitchFamily="18" charset="0"/>
              </a:rPr>
              <a:t>Develop </a:t>
            </a:r>
            <a:r>
              <a:rPr lang="en-US" dirty="0">
                <a:latin typeface="Times New Roman" panose="02020603050405020304" pitchFamily="18" charset="0"/>
                <a:cs typeface="Times New Roman" panose="02020603050405020304" pitchFamily="18" charset="0"/>
              </a:rPr>
              <a:t>your customer-focused strategy first before considering what kind of technology you need.</a:t>
            </a:r>
          </a:p>
          <a:p>
            <a:pPr marL="536575" lvl="2" indent="-268288" algn="just"/>
            <a:r>
              <a:rPr lang="en-US" dirty="0" smtClean="0">
                <a:latin typeface="Times New Roman" panose="02020603050405020304" pitchFamily="18" charset="0"/>
                <a:cs typeface="Times New Roman" panose="02020603050405020304" pitchFamily="18" charset="0"/>
              </a:rPr>
              <a:t>Break </a:t>
            </a:r>
            <a:r>
              <a:rPr lang="en-US" dirty="0">
                <a:latin typeface="Times New Roman" panose="02020603050405020304" pitchFamily="18" charset="0"/>
                <a:cs typeface="Times New Roman" panose="02020603050405020304" pitchFamily="18" charset="0"/>
              </a:rPr>
              <a:t>your CRM project down into manageable pieces by setting up pilot programs and short-term milestones. Start with a pilot project that incorporates all the necessary departments but is small enough and flexible enough to allow tinkering along the way.</a:t>
            </a:r>
          </a:p>
          <a:p>
            <a:pPr marL="536575" lvl="2" indent="-268288" algn="just"/>
            <a:r>
              <a:rPr lang="en-US" dirty="0" smtClean="0">
                <a:latin typeface="Times New Roman" panose="02020603050405020304" pitchFamily="18" charset="0"/>
                <a:cs typeface="Times New Roman" panose="02020603050405020304" pitchFamily="18" charset="0"/>
              </a:rPr>
              <a:t>Make </a:t>
            </a:r>
            <a:r>
              <a:rPr lang="en-US" dirty="0">
                <a:latin typeface="Times New Roman" panose="02020603050405020304" pitchFamily="18" charset="0"/>
                <a:cs typeface="Times New Roman" panose="02020603050405020304" pitchFamily="18" charset="0"/>
              </a:rPr>
              <a:t>sure your CRM plans include a scalable architecture framework. Think carefully about what is best for your enterprise: a solution that ties together “best of breed” software from several vendors via Web Services or an integrated package of software from one vendor.</a:t>
            </a:r>
          </a:p>
          <a:p>
            <a:pPr marL="536575" lvl="2" indent="-268288" algn="just"/>
            <a:r>
              <a:rPr lang="en-US" dirty="0" smtClean="0">
                <a:latin typeface="Times New Roman" panose="02020603050405020304" pitchFamily="18" charset="0"/>
                <a:cs typeface="Times New Roman" panose="02020603050405020304" pitchFamily="18" charset="0"/>
              </a:rPr>
              <a:t>Don't </a:t>
            </a:r>
            <a:r>
              <a:rPr lang="en-US" dirty="0">
                <a:latin typeface="Times New Roman" panose="02020603050405020304" pitchFamily="18" charset="0"/>
                <a:cs typeface="Times New Roman" panose="02020603050405020304" pitchFamily="18" charset="0"/>
              </a:rPr>
              <a:t>underestimate how much data you might collect (there will be LOTS) and make sure that if you need to expand systems you'll be able to.</a:t>
            </a:r>
          </a:p>
          <a:p>
            <a:pPr marL="536575" lvl="2" indent="-268288" algn="just"/>
            <a:r>
              <a:rPr lang="en-US" dirty="0" smtClean="0">
                <a:latin typeface="Times New Roman" panose="02020603050405020304" pitchFamily="18" charset="0"/>
                <a:cs typeface="Times New Roman" panose="02020603050405020304" pitchFamily="18" charset="0"/>
              </a:rPr>
              <a:t>Be </a:t>
            </a:r>
            <a:r>
              <a:rPr lang="en-US" dirty="0">
                <a:latin typeface="Times New Roman" panose="02020603050405020304" pitchFamily="18" charset="0"/>
                <a:cs typeface="Times New Roman" panose="02020603050405020304" pitchFamily="18" charset="0"/>
              </a:rPr>
              <a:t>thoughtful about what data is collected and stored. The impulse will be to grab and then store EVERY piece of data you can, but there is often no reason to store data. Storing useless data wastes time and money.</a:t>
            </a:r>
          </a:p>
          <a:p>
            <a:pPr lvl="1" algn="just"/>
            <a:endParaRPr lang="en-US" sz="2000" b="1"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*http://www.itinfo.am/eng/customer-relationship-management/</a:t>
            </a:r>
            <a:endParaRPr lang="cs-CZ" sz="1200" dirty="0" smtClean="0"/>
          </a:p>
        </p:txBody>
      </p:sp>
      <p:sp>
        <p:nvSpPr>
          <p:cNvPr id="6" name="Obdélník 5"/>
          <p:cNvSpPr/>
          <p:nvPr/>
        </p:nvSpPr>
        <p:spPr>
          <a:xfrm>
            <a:off x="251520" y="449337"/>
            <a:ext cx="3677610"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ERP and CRM </a:t>
            </a:r>
            <a:r>
              <a:rPr lang="en-GB" sz="2800" b="1" kern="0" dirty="0" smtClean="0">
                <a:latin typeface="Times New Roman"/>
                <a:ea typeface="+mj-ea"/>
                <a:cs typeface="+mj-cs"/>
              </a:rPr>
              <a:t>&amp;</a:t>
            </a:r>
            <a:r>
              <a:rPr lang="cs-CZ" sz="2800" b="1" kern="0" dirty="0" smtClean="0">
                <a:latin typeface="Times New Roman"/>
                <a:ea typeface="+mj-ea"/>
                <a:cs typeface="+mj-cs"/>
              </a:rPr>
              <a:t> MIS</a:t>
            </a:r>
            <a:endParaRPr kumimoji="0" lang="en-GB" sz="2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6557561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8" name="Zástupný symbol pro obsah 2"/>
          <p:cNvSpPr txBox="1">
            <a:spLocks/>
          </p:cNvSpPr>
          <p:nvPr/>
        </p:nvSpPr>
        <p:spPr>
          <a:xfrm>
            <a:off x="340356" y="935503"/>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Customer</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relationship</a:t>
            </a:r>
            <a:r>
              <a:rPr lang="cs-CZ" sz="2400" b="1" dirty="0" smtClean="0">
                <a:latin typeface="Times New Roman" panose="02020603050405020304" pitchFamily="18" charset="0"/>
                <a:cs typeface="Times New Roman" panose="02020603050405020304" pitchFamily="18" charset="0"/>
              </a:rPr>
              <a:t> management (CRM)</a:t>
            </a:r>
          </a:p>
          <a:p>
            <a:pPr marL="268288" lvl="1" indent="-268288" algn="just"/>
            <a:r>
              <a:rPr lang="en-US" sz="2100" dirty="0" smtClean="0">
                <a:latin typeface="Times New Roman" panose="02020603050405020304" pitchFamily="18" charset="0"/>
                <a:cs typeface="Times New Roman" panose="02020603050405020304" pitchFamily="18" charset="0"/>
              </a:rPr>
              <a:t>Several </a:t>
            </a:r>
            <a:r>
              <a:rPr lang="en-US" sz="2100" dirty="0">
                <a:latin typeface="Times New Roman" panose="02020603050405020304" pitchFamily="18" charset="0"/>
                <a:cs typeface="Times New Roman" panose="02020603050405020304" pitchFamily="18" charset="0"/>
              </a:rPr>
              <a:t>CRM software packages exist that can help companies in deploying CRM activities. Besides choosing one of these packages, companies can also choose to design and build their own solutions. In order to implement CRM in an effective way, one needs to consider the following factors</a:t>
            </a:r>
            <a:r>
              <a:rPr lang="en-US" sz="2100" dirty="0" smtClean="0">
                <a:latin typeface="Times New Roman" panose="02020603050405020304" pitchFamily="18" charset="0"/>
                <a:cs typeface="Times New Roman" panose="02020603050405020304" pitchFamily="18" charset="0"/>
              </a:rPr>
              <a:t>:</a:t>
            </a:r>
            <a:r>
              <a:rPr lang="cs-CZ" sz="2100" dirty="0" smtClean="0">
                <a:latin typeface="Times New Roman" panose="02020603050405020304" pitchFamily="18" charset="0"/>
                <a:cs typeface="Times New Roman" panose="02020603050405020304" pitchFamily="18" charset="0"/>
              </a:rPr>
              <a:t>*</a:t>
            </a:r>
            <a:endParaRPr lang="en-US" sz="2100" dirty="0">
              <a:latin typeface="Times New Roman" panose="02020603050405020304" pitchFamily="18" charset="0"/>
              <a:cs typeface="Times New Roman" panose="02020603050405020304" pitchFamily="18" charset="0"/>
            </a:endParaRPr>
          </a:p>
          <a:p>
            <a:pPr marL="536575" lvl="2" indent="-268288" algn="just"/>
            <a:r>
              <a:rPr lang="en-US" sz="1900" dirty="0" smtClean="0">
                <a:latin typeface="Times New Roman" panose="02020603050405020304" pitchFamily="18" charset="0"/>
                <a:cs typeface="Times New Roman" panose="02020603050405020304" pitchFamily="18" charset="0"/>
              </a:rPr>
              <a:t>Create </a:t>
            </a:r>
            <a:r>
              <a:rPr lang="en-US" sz="1900" dirty="0">
                <a:latin typeface="Times New Roman" panose="02020603050405020304" pitchFamily="18" charset="0"/>
                <a:cs typeface="Times New Roman" panose="02020603050405020304" pitchFamily="18" charset="0"/>
              </a:rPr>
              <a:t>a customer-based culture in the organization.</a:t>
            </a:r>
          </a:p>
          <a:p>
            <a:pPr marL="536575" lvl="2" indent="-268288" algn="just"/>
            <a:r>
              <a:rPr lang="en-US" sz="1900" dirty="0" smtClean="0">
                <a:latin typeface="Times New Roman" panose="02020603050405020304" pitchFamily="18" charset="0"/>
                <a:cs typeface="Times New Roman" panose="02020603050405020304" pitchFamily="18" charset="0"/>
              </a:rPr>
              <a:t>Adopt </a:t>
            </a:r>
            <a:r>
              <a:rPr lang="en-US" sz="1900" dirty="0">
                <a:latin typeface="Times New Roman" panose="02020603050405020304" pitchFamily="18" charset="0"/>
                <a:cs typeface="Times New Roman" panose="02020603050405020304" pitchFamily="18" charset="0"/>
              </a:rPr>
              <a:t>customer-based managers to assess satisfaction.</a:t>
            </a:r>
          </a:p>
          <a:p>
            <a:pPr marL="536575" lvl="2" indent="-268288" algn="just"/>
            <a:r>
              <a:rPr lang="en-US" sz="1900" dirty="0" smtClean="0">
                <a:latin typeface="Times New Roman" panose="02020603050405020304" pitchFamily="18" charset="0"/>
                <a:cs typeface="Times New Roman" panose="02020603050405020304" pitchFamily="18" charset="0"/>
              </a:rPr>
              <a:t>Develop </a:t>
            </a:r>
            <a:r>
              <a:rPr lang="en-US" sz="1900" dirty="0">
                <a:latin typeface="Times New Roman" panose="02020603050405020304" pitchFamily="18" charset="0"/>
                <a:cs typeface="Times New Roman" panose="02020603050405020304" pitchFamily="18" charset="0"/>
              </a:rPr>
              <a:t>an end-to-end process to serve customers.</a:t>
            </a:r>
          </a:p>
          <a:p>
            <a:pPr marL="536575" lvl="2" indent="-268288" algn="just"/>
            <a:r>
              <a:rPr lang="en-US" sz="1900" dirty="0" smtClean="0">
                <a:latin typeface="Times New Roman" panose="02020603050405020304" pitchFamily="18" charset="0"/>
                <a:cs typeface="Times New Roman" panose="02020603050405020304" pitchFamily="18" charset="0"/>
              </a:rPr>
              <a:t>Recommend </a:t>
            </a:r>
            <a:r>
              <a:rPr lang="en-US" sz="1900" dirty="0">
                <a:latin typeface="Times New Roman" panose="02020603050405020304" pitchFamily="18" charset="0"/>
                <a:cs typeface="Times New Roman" panose="02020603050405020304" pitchFamily="18" charset="0"/>
              </a:rPr>
              <a:t>questions to be asked to help a customer solve a problem.</a:t>
            </a:r>
          </a:p>
          <a:p>
            <a:pPr marL="536575" lvl="2" indent="-268288" algn="just"/>
            <a:r>
              <a:rPr lang="en-US" sz="1900" dirty="0" smtClean="0">
                <a:latin typeface="Times New Roman" panose="02020603050405020304" pitchFamily="18" charset="0"/>
                <a:cs typeface="Times New Roman" panose="02020603050405020304" pitchFamily="18" charset="0"/>
              </a:rPr>
              <a:t>Track </a:t>
            </a:r>
            <a:r>
              <a:rPr lang="en-US" sz="1900" dirty="0">
                <a:latin typeface="Times New Roman" panose="02020603050405020304" pitchFamily="18" charset="0"/>
                <a:cs typeface="Times New Roman" panose="02020603050405020304" pitchFamily="18" charset="0"/>
              </a:rPr>
              <a:t>all aspects of selling to customers, as well as prospects.</a:t>
            </a:r>
          </a:p>
          <a:p>
            <a:pPr marL="268288" lvl="1" indent="-268288" algn="just"/>
            <a:r>
              <a:rPr lang="en-US" sz="2100" dirty="0" smtClean="0">
                <a:latin typeface="Times New Roman" panose="02020603050405020304" pitchFamily="18" charset="0"/>
                <a:cs typeface="Times New Roman" panose="02020603050405020304" pitchFamily="18" charset="0"/>
              </a:rPr>
              <a:t>Furthermore</a:t>
            </a:r>
            <a:r>
              <a:rPr lang="en-US" sz="2100" dirty="0">
                <a:latin typeface="Times New Roman" panose="02020603050405020304" pitchFamily="18" charset="0"/>
                <a:cs typeface="Times New Roman" panose="02020603050405020304" pitchFamily="18" charset="0"/>
              </a:rPr>
              <a:t>, CRM solutions are more effective once they are being implemented in other information systems used by the company. Examples are Transaction Processing System (TPS) to process data real-time, which can then be sent to the sales and finance departments in order to recalculate inventory and financial position quick and accurately. Once this information is transferred back to the CRM software and services it could prevent customers from placing an order in the belief that an item is in stock while it is not.</a:t>
            </a: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*http://www.itinfo.am/eng/customer-relationship-management/</a:t>
            </a:r>
            <a:endParaRPr lang="cs-CZ" sz="1200" dirty="0" smtClean="0"/>
          </a:p>
        </p:txBody>
      </p:sp>
      <p:sp>
        <p:nvSpPr>
          <p:cNvPr id="6" name="Obdélník 5"/>
          <p:cNvSpPr/>
          <p:nvPr/>
        </p:nvSpPr>
        <p:spPr>
          <a:xfrm>
            <a:off x="251520" y="449337"/>
            <a:ext cx="3677610"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ERP and CRM </a:t>
            </a:r>
            <a:r>
              <a:rPr lang="en-GB" sz="2800" b="1" kern="0" dirty="0" smtClean="0">
                <a:latin typeface="Times New Roman"/>
                <a:ea typeface="+mj-ea"/>
                <a:cs typeface="+mj-cs"/>
              </a:rPr>
              <a:t>&amp;</a:t>
            </a:r>
            <a:r>
              <a:rPr lang="cs-CZ" sz="2800" b="1" kern="0" dirty="0" smtClean="0">
                <a:latin typeface="Times New Roman"/>
                <a:ea typeface="+mj-ea"/>
                <a:cs typeface="+mj-cs"/>
              </a:rPr>
              <a:t> MIS</a:t>
            </a:r>
            <a:endParaRPr kumimoji="0" lang="en-GB" sz="2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21044834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8" name="Zástupný symbol pro obsah 2"/>
          <p:cNvSpPr txBox="1">
            <a:spLocks/>
          </p:cNvSpPr>
          <p:nvPr/>
        </p:nvSpPr>
        <p:spPr>
          <a:xfrm>
            <a:off x="340356" y="110104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smtClean="0">
                <a:latin typeface="Times New Roman" panose="02020603050405020304" pitchFamily="18" charset="0"/>
                <a:cs typeface="Times New Roman" panose="02020603050405020304" pitchFamily="18" charset="0"/>
              </a:rPr>
              <a:t>E-</a:t>
            </a:r>
            <a:r>
              <a:rPr lang="cs-CZ" sz="2400" b="1" dirty="0" err="1" smtClean="0">
                <a:latin typeface="Times New Roman" panose="02020603050405020304" pitchFamily="18" charset="0"/>
                <a:cs typeface="Times New Roman" panose="02020603050405020304" pitchFamily="18" charset="0"/>
              </a:rPr>
              <a:t>Customer</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relationship</a:t>
            </a:r>
            <a:r>
              <a:rPr lang="cs-CZ" sz="2400" b="1" dirty="0" smtClean="0">
                <a:latin typeface="Times New Roman" panose="02020603050405020304" pitchFamily="18" charset="0"/>
                <a:cs typeface="Times New Roman" panose="02020603050405020304" pitchFamily="18" charset="0"/>
              </a:rPr>
              <a:t> management (e-CRM)</a:t>
            </a:r>
          </a:p>
          <a:p>
            <a:pPr marL="268288" lvl="1" indent="-268288" algn="just"/>
            <a:r>
              <a:rPr lang="en-US" dirty="0" smtClean="0">
                <a:latin typeface="Times New Roman" panose="02020603050405020304" pitchFamily="18" charset="0"/>
                <a:cs typeface="Times New Roman" panose="02020603050405020304" pitchFamily="18" charset="0"/>
              </a:rPr>
              <a:t>Electronic </a:t>
            </a:r>
            <a:r>
              <a:rPr lang="en-US" dirty="0">
                <a:latin typeface="Times New Roman" panose="02020603050405020304" pitchFamily="18" charset="0"/>
                <a:cs typeface="Times New Roman" panose="02020603050405020304" pitchFamily="18" charset="0"/>
              </a:rPr>
              <a:t>customer relationship management (E-CRM) is the application of Internet-based technologies such as emails, websites, chat rooms, forums and other channels to achieve CRM objectives. It is a well-structured and coordinated process of CRM that automates the processes in marketing, sales and customer service</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268288" lvl="1" indent="-268288" algn="just"/>
            <a:r>
              <a:rPr lang="en-US" dirty="0" smtClean="0">
                <a:latin typeface="Times New Roman" panose="02020603050405020304" pitchFamily="18" charset="0"/>
                <a:cs typeface="Times New Roman" panose="02020603050405020304" pitchFamily="18" charset="0"/>
              </a:rPr>
              <a:t>An </a:t>
            </a:r>
            <a:r>
              <a:rPr lang="en-US" dirty="0">
                <a:latin typeface="Times New Roman" panose="02020603050405020304" pitchFamily="18" charset="0"/>
                <a:cs typeface="Times New Roman" panose="02020603050405020304" pitchFamily="18" charset="0"/>
              </a:rPr>
              <a:t>effective E-CRM increases the efficiency of the processes as well as improves the interactions with customers and enables businesses to customize products and services that meet the customers’ individual needs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lvl="1" algn="just"/>
            <a:endParaRPr lang="cs-CZ" sz="20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*https://www.techopedia.com/definition/30914/electronic-customer-relationship-management-e-crm</a:t>
            </a:r>
            <a:endParaRPr lang="cs-CZ" sz="1200" dirty="0" smtClean="0"/>
          </a:p>
        </p:txBody>
      </p:sp>
      <p:sp>
        <p:nvSpPr>
          <p:cNvPr id="6" name="Obdélník 5"/>
          <p:cNvSpPr/>
          <p:nvPr/>
        </p:nvSpPr>
        <p:spPr>
          <a:xfrm>
            <a:off x="251520" y="449337"/>
            <a:ext cx="3677610"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ERP and CRM </a:t>
            </a:r>
            <a:r>
              <a:rPr lang="en-GB" sz="2800" b="1" kern="0" dirty="0" smtClean="0">
                <a:latin typeface="Times New Roman"/>
                <a:ea typeface="+mj-ea"/>
                <a:cs typeface="+mj-cs"/>
              </a:rPr>
              <a:t>&amp;</a:t>
            </a:r>
            <a:r>
              <a:rPr lang="cs-CZ" sz="2800" b="1" kern="0" dirty="0" smtClean="0">
                <a:latin typeface="Times New Roman"/>
                <a:ea typeface="+mj-ea"/>
                <a:cs typeface="+mj-cs"/>
              </a:rPr>
              <a:t> MIS</a:t>
            </a:r>
            <a:endParaRPr kumimoji="0" lang="en-GB" sz="2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41327271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8" name="Zástupný symbol pro obsah 2"/>
          <p:cNvSpPr txBox="1">
            <a:spLocks/>
          </p:cNvSpPr>
          <p:nvPr/>
        </p:nvSpPr>
        <p:spPr>
          <a:xfrm>
            <a:off x="340356" y="110104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Difference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between</a:t>
            </a:r>
            <a:r>
              <a:rPr lang="cs-CZ" sz="2400" b="1" dirty="0" smtClean="0">
                <a:latin typeface="Times New Roman" panose="02020603050405020304" pitchFamily="18" charset="0"/>
                <a:cs typeface="Times New Roman" panose="02020603050405020304" pitchFamily="18" charset="0"/>
              </a:rPr>
              <a:t> CRM and e-CRM*</a:t>
            </a:r>
          </a:p>
          <a:p>
            <a:pPr marL="268288" lvl="1" indent="-268288" algn="just"/>
            <a:r>
              <a:rPr lang="en-US" dirty="0" smtClean="0">
                <a:latin typeface="Times New Roman" panose="02020603050405020304" pitchFamily="18" charset="0"/>
                <a:cs typeface="Times New Roman" panose="02020603050405020304" pitchFamily="18" charset="0"/>
              </a:rPr>
              <a:t>Customer </a:t>
            </a:r>
            <a:r>
              <a:rPr lang="en-US" dirty="0">
                <a:latin typeface="Times New Roman" panose="02020603050405020304" pitchFamily="18" charset="0"/>
                <a:cs typeface="Times New Roman" panose="02020603050405020304" pitchFamily="18" charset="0"/>
              </a:rPr>
              <a:t>contacts</a:t>
            </a:r>
          </a:p>
          <a:p>
            <a:pPr marL="536575" lvl="2" indent="-268288" algn="just"/>
            <a:r>
              <a:rPr lang="en-US" sz="2200" dirty="0" smtClean="0">
                <a:latin typeface="Times New Roman" panose="02020603050405020304" pitchFamily="18" charset="0"/>
                <a:cs typeface="Times New Roman" panose="02020603050405020304" pitchFamily="18" charset="0"/>
              </a:rPr>
              <a:t>CRM </a:t>
            </a:r>
            <a:r>
              <a:rPr lang="en-US" sz="2200" dirty="0">
                <a:latin typeface="Times New Roman" panose="02020603050405020304" pitchFamily="18" charset="0"/>
                <a:cs typeface="Times New Roman" panose="02020603050405020304" pitchFamily="18" charset="0"/>
              </a:rPr>
              <a:t>– Contact with customer made through the retail store, phone, and fax.</a:t>
            </a:r>
          </a:p>
          <a:p>
            <a:pPr marL="536575" lvl="2" indent="-268288" algn="just"/>
            <a:r>
              <a:rPr lang="en-US" sz="2200" dirty="0" err="1" smtClean="0">
                <a:latin typeface="Times New Roman" panose="02020603050405020304" pitchFamily="18" charset="0"/>
                <a:cs typeface="Times New Roman" panose="02020603050405020304" pitchFamily="18" charset="0"/>
              </a:rPr>
              <a:t>eCRM</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 All of the traditional methods are used in addition to Internet, email, wireless, and PDA technologies</a:t>
            </a:r>
            <a:r>
              <a:rPr lang="en-US" sz="2200" dirty="0" smtClean="0">
                <a:latin typeface="Times New Roman" panose="02020603050405020304" pitchFamily="18" charset="0"/>
                <a:cs typeface="Times New Roman" panose="02020603050405020304" pitchFamily="18" charset="0"/>
              </a:rPr>
              <a:t>.</a:t>
            </a:r>
            <a:endParaRPr lang="cs-CZ" sz="2200" dirty="0" smtClean="0">
              <a:latin typeface="Times New Roman" panose="02020603050405020304" pitchFamily="18" charset="0"/>
              <a:cs typeface="Times New Roman" panose="02020603050405020304" pitchFamily="18" charset="0"/>
            </a:endParaRPr>
          </a:p>
          <a:p>
            <a:pPr marL="268288" lvl="1" indent="-268288" algn="just"/>
            <a:r>
              <a:rPr lang="en-US" dirty="0">
                <a:latin typeface="Times New Roman" panose="02020603050405020304" pitchFamily="18" charset="0"/>
                <a:cs typeface="Times New Roman" panose="02020603050405020304" pitchFamily="18" charset="0"/>
              </a:rPr>
              <a:t>System interface</a:t>
            </a:r>
          </a:p>
          <a:p>
            <a:pPr marL="536575" lvl="2" indent="-268288" algn="just"/>
            <a:r>
              <a:rPr lang="en-US" sz="2200" dirty="0" smtClean="0">
                <a:latin typeface="Times New Roman" panose="02020603050405020304" pitchFamily="18" charset="0"/>
                <a:cs typeface="Times New Roman" panose="02020603050405020304" pitchFamily="18" charset="0"/>
              </a:rPr>
              <a:t>CRM </a:t>
            </a:r>
            <a:r>
              <a:rPr lang="en-US" sz="2200" dirty="0">
                <a:latin typeface="Times New Roman" panose="02020603050405020304" pitchFamily="18" charset="0"/>
                <a:cs typeface="Times New Roman" panose="02020603050405020304" pitchFamily="18" charset="0"/>
              </a:rPr>
              <a:t>– Implements the use of </a:t>
            </a:r>
            <a:r>
              <a:rPr lang="en-US" sz="2200" dirty="0" err="1">
                <a:latin typeface="Times New Roman" panose="02020603050405020304" pitchFamily="18" charset="0"/>
                <a:cs typeface="Times New Roman" panose="02020603050405020304" pitchFamily="18" charset="0"/>
              </a:rPr>
              <a:t>ERPsystems</a:t>
            </a:r>
            <a:r>
              <a:rPr lang="en-US" sz="2200" dirty="0">
                <a:latin typeface="Times New Roman" panose="02020603050405020304" pitchFamily="18" charset="0"/>
                <a:cs typeface="Times New Roman" panose="02020603050405020304" pitchFamily="18" charset="0"/>
              </a:rPr>
              <a:t>, emphasis is on the back-end.</a:t>
            </a:r>
          </a:p>
          <a:p>
            <a:pPr marL="536575" lvl="2" indent="-268288" algn="just"/>
            <a:r>
              <a:rPr lang="en-US" sz="2200" dirty="0" err="1" smtClean="0">
                <a:latin typeface="Times New Roman" panose="02020603050405020304" pitchFamily="18" charset="0"/>
                <a:cs typeface="Times New Roman" panose="02020603050405020304" pitchFamily="18" charset="0"/>
              </a:rPr>
              <a:t>eCRM</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 Geared more toward front end, which interacts with the back-end through use of ERP systems, data warehouses, and data marts.</a:t>
            </a:r>
          </a:p>
          <a:p>
            <a:pPr marL="268288" lvl="1" indent="-268288" algn="just"/>
            <a:r>
              <a:rPr lang="en-US" dirty="0" smtClean="0">
                <a:latin typeface="Times New Roman" panose="02020603050405020304" pitchFamily="18" charset="0"/>
                <a:cs typeface="Times New Roman" panose="02020603050405020304" pitchFamily="18" charset="0"/>
              </a:rPr>
              <a:t>System </a:t>
            </a:r>
            <a:r>
              <a:rPr lang="en-US" dirty="0">
                <a:latin typeface="Times New Roman" panose="02020603050405020304" pitchFamily="18" charset="0"/>
                <a:cs typeface="Times New Roman" panose="02020603050405020304" pitchFamily="18" charset="0"/>
              </a:rPr>
              <a:t>overhead (client computers)</a:t>
            </a:r>
          </a:p>
          <a:p>
            <a:pPr marL="536575" lvl="2" indent="-268288" algn="just"/>
            <a:r>
              <a:rPr lang="en-US" sz="2200" dirty="0" smtClean="0">
                <a:latin typeface="Times New Roman" panose="02020603050405020304" pitchFamily="18" charset="0"/>
                <a:cs typeface="Times New Roman" panose="02020603050405020304" pitchFamily="18" charset="0"/>
              </a:rPr>
              <a:t>CRM </a:t>
            </a:r>
            <a:r>
              <a:rPr lang="en-US" sz="2200" dirty="0">
                <a:latin typeface="Times New Roman" panose="02020603050405020304" pitchFamily="18" charset="0"/>
                <a:cs typeface="Times New Roman" panose="02020603050405020304" pitchFamily="18" charset="0"/>
              </a:rPr>
              <a:t>– The client must download various applications to view the web-enabled applications. They would have to be rewritten for different platform.</a:t>
            </a:r>
          </a:p>
          <a:p>
            <a:pPr marL="536575" lvl="2" indent="-268288" algn="just"/>
            <a:r>
              <a:rPr lang="en-US" sz="2200" dirty="0" err="1" smtClean="0">
                <a:latin typeface="Times New Roman" panose="02020603050405020304" pitchFamily="18" charset="0"/>
                <a:cs typeface="Times New Roman" panose="02020603050405020304" pitchFamily="18" charset="0"/>
              </a:rPr>
              <a:t>eCRM</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 Does not have these requirements because the client uses the browser.</a:t>
            </a:r>
          </a:p>
          <a:p>
            <a:pPr lvl="2" algn="just"/>
            <a:endParaRPr lang="en-US" sz="1800" dirty="0">
              <a:latin typeface="Times New Roman" panose="02020603050405020304" pitchFamily="18" charset="0"/>
              <a:cs typeface="Times New Roman" panose="02020603050405020304" pitchFamily="18" charset="0"/>
            </a:endParaRPr>
          </a:p>
          <a:p>
            <a:pPr lvl="1" algn="just"/>
            <a:endParaRPr lang="cs-CZ" sz="20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*https://www.linkedin.com/pulse/differences-between-crm-e-crm-kassem-hashem</a:t>
            </a:r>
            <a:endParaRPr lang="cs-CZ" sz="1200" dirty="0" smtClean="0"/>
          </a:p>
        </p:txBody>
      </p:sp>
      <p:sp>
        <p:nvSpPr>
          <p:cNvPr id="6" name="Obdélník 5"/>
          <p:cNvSpPr/>
          <p:nvPr/>
        </p:nvSpPr>
        <p:spPr>
          <a:xfrm>
            <a:off x="251520" y="449337"/>
            <a:ext cx="3677610"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ERP and CRM </a:t>
            </a:r>
            <a:r>
              <a:rPr lang="en-GB" sz="2800" b="1" kern="0" dirty="0" smtClean="0">
                <a:latin typeface="Times New Roman"/>
                <a:ea typeface="+mj-ea"/>
                <a:cs typeface="+mj-cs"/>
              </a:rPr>
              <a:t>&amp;</a:t>
            </a:r>
            <a:r>
              <a:rPr lang="cs-CZ" sz="2800" b="1" kern="0" dirty="0" smtClean="0">
                <a:latin typeface="Times New Roman"/>
                <a:ea typeface="+mj-ea"/>
                <a:cs typeface="+mj-cs"/>
              </a:rPr>
              <a:t> MIS</a:t>
            </a:r>
            <a:endParaRPr kumimoji="0" lang="en-GB" sz="2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4212554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677610"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ERP and CRM </a:t>
            </a:r>
            <a:r>
              <a:rPr lang="en-GB" sz="2800" b="1" kern="0" dirty="0" smtClean="0">
                <a:latin typeface="Times New Roman"/>
                <a:ea typeface="+mj-ea"/>
                <a:cs typeface="+mj-cs"/>
              </a:rPr>
              <a:t>&amp;</a:t>
            </a:r>
            <a:r>
              <a:rPr lang="cs-CZ" sz="2800" b="1" kern="0" dirty="0" smtClean="0">
                <a:latin typeface="Times New Roman"/>
                <a:ea typeface="+mj-ea"/>
                <a:cs typeface="+mj-cs"/>
              </a:rPr>
              <a:t> MIS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Enterprise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resource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planning</a:t>
            </a:r>
            <a:r>
              <a:rPr lang="cs-CZ" sz="2400" b="1" dirty="0" smtClean="0">
                <a:latin typeface="Times New Roman" panose="02020603050405020304" pitchFamily="18" charset="0"/>
                <a:cs typeface="Times New Roman" panose="02020603050405020304" pitchFamily="18" charset="0"/>
              </a:rPr>
              <a:t> (ERP)</a:t>
            </a:r>
          </a:p>
          <a:p>
            <a:pPr marL="268288" lvl="1" indent="-268288" algn="just"/>
            <a:r>
              <a:rPr lang="en-US" dirty="0">
                <a:latin typeface="Times New Roman" panose="02020603050405020304" pitchFamily="18" charset="0"/>
                <a:cs typeface="Times New Roman" panose="02020603050405020304" pitchFamily="18" charset="0"/>
              </a:rPr>
              <a:t>Enterprise resource planning (ERP) is a process by which a company (often a manufacturer) manages and integrates the important parts of its business. An ERP management information system integrates areas such as planning, purchasing, inventory, sales, marketing, finance and human resources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268288" lvl="1" indent="-268288" algn="just"/>
            <a:r>
              <a:rPr lang="en-US" dirty="0">
                <a:latin typeface="Times New Roman" panose="02020603050405020304" pitchFamily="18" charset="0"/>
                <a:cs typeface="Times New Roman" panose="02020603050405020304" pitchFamily="18" charset="0"/>
              </a:rPr>
              <a:t>ERP is most frequently used in the context of software. As the methodology has become more popular, large software applications have been developed to help companies implement ERP</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268288" lvl="1" indent="-268288" algn="just"/>
            <a:r>
              <a:rPr lang="en-US" dirty="0">
                <a:latin typeface="Times New Roman" panose="02020603050405020304" pitchFamily="18" charset="0"/>
                <a:cs typeface="Times New Roman" panose="02020603050405020304" pitchFamily="18" charset="0"/>
              </a:rPr>
              <a:t>ERP is an integrated, real-time, cross-functional enterprise application, an enterprise-wide transaction framework that supports all the internal business processes of a company</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268288" lvl="1" indent="-268288" algn="just"/>
            <a:r>
              <a:rPr lang="en-US" dirty="0">
                <a:latin typeface="Times New Roman" panose="02020603050405020304" pitchFamily="18" charset="0"/>
                <a:cs typeface="Times New Roman" panose="02020603050405020304" pitchFamily="18" charset="0"/>
              </a:rPr>
              <a:t>It supports all core business processes such as sales order processing, inventory management and control, production and distribution planning, and finance</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endParaRPr lang="cs-CZ" dirty="0" smtClean="0">
              <a:latin typeface="Times New Roman" panose="02020603050405020304" pitchFamily="18" charset="0"/>
              <a:cs typeface="Times New Roman" panose="02020603050405020304" pitchFamily="18" charset="0"/>
            </a:endParaRPr>
          </a:p>
          <a:p>
            <a:endParaRPr lang="en-GB" sz="2400" b="1" dirty="0" smtClean="0">
              <a:solidFill>
                <a:srgbClr val="307871"/>
              </a:solidFill>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461665"/>
          </a:xfrm>
          <a:prstGeom prst="rect">
            <a:avLst/>
          </a:prstGeom>
          <a:noFill/>
        </p:spPr>
        <p:txBody>
          <a:bodyPr wrap="square" rtlCol="0">
            <a:spAutoFit/>
          </a:bodyPr>
          <a:lstStyle/>
          <a:p>
            <a:r>
              <a:rPr lang="cs-CZ" sz="1200" dirty="0"/>
              <a:t>*http://</a:t>
            </a:r>
            <a:r>
              <a:rPr lang="cs-CZ" sz="1200" dirty="0" smtClean="0"/>
              <a:t>www.investopedia.com/terms/e/erp.asp</a:t>
            </a:r>
          </a:p>
          <a:p>
            <a:r>
              <a:rPr lang="cs-CZ" sz="1200" dirty="0"/>
              <a:t>**https://www.tutorialspoint.com/management_information_system/mis_tutorial.pdf</a:t>
            </a:r>
          </a:p>
        </p:txBody>
      </p:sp>
    </p:spTree>
    <p:extLst>
      <p:ext uri="{BB962C8B-B14F-4D97-AF65-F5344CB8AC3E}">
        <p14:creationId xmlns:p14="http://schemas.microsoft.com/office/powerpoint/2010/main" val="33658897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8" name="Zástupný symbol pro obsah 2"/>
          <p:cNvSpPr txBox="1">
            <a:spLocks/>
          </p:cNvSpPr>
          <p:nvPr/>
        </p:nvSpPr>
        <p:spPr>
          <a:xfrm>
            <a:off x="340356" y="110104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Difference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between</a:t>
            </a:r>
            <a:r>
              <a:rPr lang="cs-CZ" sz="2400" b="1" dirty="0" smtClean="0">
                <a:latin typeface="Times New Roman" panose="02020603050405020304" pitchFamily="18" charset="0"/>
                <a:cs typeface="Times New Roman" panose="02020603050405020304" pitchFamily="18" charset="0"/>
              </a:rPr>
              <a:t> CRM and e-CRM*</a:t>
            </a:r>
          </a:p>
          <a:p>
            <a:pPr marL="268288" lvl="1" indent="-268288" algn="just"/>
            <a:r>
              <a:rPr lang="en-US" dirty="0" smtClean="0">
                <a:latin typeface="Times New Roman" panose="02020603050405020304" pitchFamily="18" charset="0"/>
                <a:cs typeface="Times New Roman" panose="02020603050405020304" pitchFamily="18" charset="0"/>
              </a:rPr>
              <a:t>Customization </a:t>
            </a:r>
            <a:r>
              <a:rPr lang="en-US" dirty="0">
                <a:latin typeface="Times New Roman" panose="02020603050405020304" pitchFamily="18" charset="0"/>
                <a:cs typeface="Times New Roman" panose="02020603050405020304" pitchFamily="18" charset="0"/>
              </a:rPr>
              <a:t>and personalization of information</a:t>
            </a:r>
          </a:p>
          <a:p>
            <a:pPr marL="449263" lvl="2" indent="-180975" algn="just"/>
            <a:r>
              <a:rPr lang="en-US" sz="1900" dirty="0" smtClean="0">
                <a:latin typeface="Times New Roman" panose="02020603050405020304" pitchFamily="18" charset="0"/>
                <a:cs typeface="Times New Roman" panose="02020603050405020304" pitchFamily="18" charset="0"/>
              </a:rPr>
              <a:t>CRM </a:t>
            </a:r>
            <a:r>
              <a:rPr lang="en-US" sz="1900" dirty="0">
                <a:latin typeface="Times New Roman" panose="02020603050405020304" pitchFamily="18" charset="0"/>
                <a:cs typeface="Times New Roman" panose="02020603050405020304" pitchFamily="18" charset="0"/>
              </a:rPr>
              <a:t>– Views differ based on the audience, and personalized views are not available. Individual personalization requires program changes.</a:t>
            </a:r>
          </a:p>
          <a:p>
            <a:pPr marL="449263" lvl="2" indent="-180975" algn="just"/>
            <a:r>
              <a:rPr lang="en-US" sz="1900" dirty="0" err="1" smtClean="0">
                <a:latin typeface="Times New Roman" panose="02020603050405020304" pitchFamily="18" charset="0"/>
                <a:cs typeface="Times New Roman" panose="02020603050405020304" pitchFamily="18" charset="0"/>
              </a:rPr>
              <a:t>eCRM</a:t>
            </a:r>
            <a:r>
              <a:rPr lang="en-US" sz="1900" dirty="0" smtClean="0">
                <a:latin typeface="Times New Roman" panose="02020603050405020304" pitchFamily="18" charset="0"/>
                <a:cs typeface="Times New Roman" panose="02020603050405020304" pitchFamily="18" charset="0"/>
              </a:rPr>
              <a:t> </a:t>
            </a:r>
            <a:r>
              <a:rPr lang="en-US" sz="1900" dirty="0">
                <a:latin typeface="Times New Roman" panose="02020603050405020304" pitchFamily="18" charset="0"/>
                <a:cs typeface="Times New Roman" panose="02020603050405020304" pitchFamily="18" charset="0"/>
              </a:rPr>
              <a:t>– Personalized individual views based on purchase history and preferences. Individual has ability to customize view.</a:t>
            </a:r>
          </a:p>
          <a:p>
            <a:pPr marL="268288" lvl="1" indent="-268288" algn="just"/>
            <a:r>
              <a:rPr lang="en-US" dirty="0" smtClean="0">
                <a:latin typeface="Times New Roman" panose="02020603050405020304" pitchFamily="18" charset="0"/>
                <a:cs typeface="Times New Roman" panose="02020603050405020304" pitchFamily="18" charset="0"/>
              </a:rPr>
              <a:t>System </a:t>
            </a:r>
            <a:r>
              <a:rPr lang="en-US" dirty="0">
                <a:latin typeface="Times New Roman" panose="02020603050405020304" pitchFamily="18" charset="0"/>
                <a:cs typeface="Times New Roman" panose="02020603050405020304" pitchFamily="18" charset="0"/>
              </a:rPr>
              <a:t>focus</a:t>
            </a:r>
          </a:p>
          <a:p>
            <a:pPr marL="449263" lvl="2" indent="-180975" algn="just"/>
            <a:r>
              <a:rPr lang="en-US" sz="1900" dirty="0" smtClean="0">
                <a:latin typeface="Times New Roman" panose="02020603050405020304" pitchFamily="18" charset="0"/>
                <a:cs typeface="Times New Roman" panose="02020603050405020304" pitchFamily="18" charset="0"/>
              </a:rPr>
              <a:t>CRM </a:t>
            </a:r>
            <a:r>
              <a:rPr lang="en-US" sz="1900" dirty="0">
                <a:latin typeface="Times New Roman" panose="02020603050405020304" pitchFamily="18" charset="0"/>
                <a:cs typeface="Times New Roman" panose="02020603050405020304" pitchFamily="18" charset="0"/>
              </a:rPr>
              <a:t>– System (created for internal use) designed based on job function and products. Web applications designed for a single department or business unit.</a:t>
            </a:r>
          </a:p>
          <a:p>
            <a:pPr marL="449263" lvl="2" indent="-180975" algn="just"/>
            <a:r>
              <a:rPr lang="en-US" sz="1900" dirty="0" err="1" smtClean="0">
                <a:latin typeface="Times New Roman" panose="02020603050405020304" pitchFamily="18" charset="0"/>
                <a:cs typeface="Times New Roman" panose="02020603050405020304" pitchFamily="18" charset="0"/>
              </a:rPr>
              <a:t>eCRM</a:t>
            </a:r>
            <a:r>
              <a:rPr lang="en-US" sz="1900" dirty="0" smtClean="0">
                <a:latin typeface="Times New Roman" panose="02020603050405020304" pitchFamily="18" charset="0"/>
                <a:cs typeface="Times New Roman" panose="02020603050405020304" pitchFamily="18" charset="0"/>
              </a:rPr>
              <a:t> </a:t>
            </a:r>
            <a:r>
              <a:rPr lang="en-US" sz="1900" dirty="0">
                <a:latin typeface="Times New Roman" panose="02020603050405020304" pitchFamily="18" charset="0"/>
                <a:cs typeface="Times New Roman" panose="02020603050405020304" pitchFamily="18" charset="0"/>
              </a:rPr>
              <a:t>– System (created for external use) designed based on customer needs. Web application designed for enterprise-wide use.</a:t>
            </a:r>
          </a:p>
          <a:p>
            <a:pPr marL="268288" lvl="1" indent="-268288" algn="just"/>
            <a:r>
              <a:rPr lang="en-US" dirty="0" smtClean="0">
                <a:latin typeface="Times New Roman" panose="02020603050405020304" pitchFamily="18" charset="0"/>
                <a:cs typeface="Times New Roman" panose="02020603050405020304" pitchFamily="18" charset="0"/>
              </a:rPr>
              <a:t>System </a:t>
            </a:r>
            <a:r>
              <a:rPr lang="en-US" dirty="0">
                <a:latin typeface="Times New Roman" panose="02020603050405020304" pitchFamily="18" charset="0"/>
                <a:cs typeface="Times New Roman" panose="02020603050405020304" pitchFamily="18" charset="0"/>
              </a:rPr>
              <a:t>maintenance and modification</a:t>
            </a:r>
          </a:p>
          <a:p>
            <a:pPr marL="449263" lvl="2" indent="-180975" algn="just"/>
            <a:r>
              <a:rPr lang="en-US" sz="1900" dirty="0" smtClean="0">
                <a:latin typeface="Times New Roman" panose="02020603050405020304" pitchFamily="18" charset="0"/>
                <a:cs typeface="Times New Roman" panose="02020603050405020304" pitchFamily="18" charset="0"/>
              </a:rPr>
              <a:t>CRM </a:t>
            </a:r>
            <a:r>
              <a:rPr lang="en-US" sz="1900" dirty="0">
                <a:latin typeface="Times New Roman" panose="02020603050405020304" pitchFamily="18" charset="0"/>
                <a:cs typeface="Times New Roman" panose="02020603050405020304" pitchFamily="18" charset="0"/>
              </a:rPr>
              <a:t>– More time involved in implementation and maintenance is more expensive because the system exists at different locations and on various servers.</a:t>
            </a:r>
          </a:p>
          <a:p>
            <a:pPr marL="449263" lvl="2" indent="-180975" algn="just"/>
            <a:r>
              <a:rPr lang="en-US" sz="1900" dirty="0" err="1" smtClean="0">
                <a:latin typeface="Times New Roman" panose="02020603050405020304" pitchFamily="18" charset="0"/>
                <a:cs typeface="Times New Roman" panose="02020603050405020304" pitchFamily="18" charset="0"/>
              </a:rPr>
              <a:t>eCRM</a:t>
            </a:r>
            <a:r>
              <a:rPr lang="en-US" sz="1900" dirty="0" smtClean="0">
                <a:latin typeface="Times New Roman" panose="02020603050405020304" pitchFamily="18" charset="0"/>
                <a:cs typeface="Times New Roman" panose="02020603050405020304" pitchFamily="18" charset="0"/>
              </a:rPr>
              <a:t> </a:t>
            </a:r>
            <a:r>
              <a:rPr lang="en-US" sz="1900" dirty="0">
                <a:latin typeface="Times New Roman" panose="02020603050405020304" pitchFamily="18" charset="0"/>
                <a:cs typeface="Times New Roman" panose="02020603050405020304" pitchFamily="18" charset="0"/>
              </a:rPr>
              <a:t>– Reduction in time and cost. Implementation and maintenance can take place at one location and on one server.</a:t>
            </a:r>
          </a:p>
          <a:p>
            <a:pPr lvl="1" algn="just"/>
            <a:endParaRPr lang="en-US" sz="2000" b="1" dirty="0">
              <a:latin typeface="Times New Roman" panose="02020603050405020304" pitchFamily="18" charset="0"/>
              <a:cs typeface="Times New Roman" panose="02020603050405020304" pitchFamily="18" charset="0"/>
            </a:endParaRPr>
          </a:p>
          <a:p>
            <a:pPr lvl="2" algn="just"/>
            <a:endParaRPr lang="en-US" sz="1800" dirty="0">
              <a:latin typeface="Times New Roman" panose="02020603050405020304" pitchFamily="18" charset="0"/>
              <a:cs typeface="Times New Roman" panose="02020603050405020304" pitchFamily="18" charset="0"/>
            </a:endParaRPr>
          </a:p>
          <a:p>
            <a:pPr lvl="1" algn="just"/>
            <a:endParaRPr lang="cs-CZ" sz="20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*https://www.linkedin.com/pulse/differences-between-crm-e-crm-kassem-hashem</a:t>
            </a:r>
            <a:endParaRPr lang="cs-CZ" sz="1200" dirty="0" smtClean="0"/>
          </a:p>
        </p:txBody>
      </p:sp>
      <p:sp>
        <p:nvSpPr>
          <p:cNvPr id="6" name="Obdélník 5"/>
          <p:cNvSpPr/>
          <p:nvPr/>
        </p:nvSpPr>
        <p:spPr>
          <a:xfrm>
            <a:off x="251520" y="449337"/>
            <a:ext cx="3677610"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ERP and CRM </a:t>
            </a:r>
            <a:r>
              <a:rPr lang="en-GB" sz="2800" b="1" kern="0" dirty="0" smtClean="0">
                <a:latin typeface="Times New Roman"/>
                <a:ea typeface="+mj-ea"/>
                <a:cs typeface="+mj-cs"/>
              </a:rPr>
              <a:t>&amp;</a:t>
            </a:r>
            <a:r>
              <a:rPr lang="cs-CZ" sz="2800" b="1" kern="0" dirty="0" smtClean="0">
                <a:latin typeface="Times New Roman"/>
                <a:ea typeface="+mj-ea"/>
                <a:cs typeface="+mj-cs"/>
              </a:rPr>
              <a:t> MIS</a:t>
            </a:r>
            <a:endParaRPr kumimoji="0" lang="en-GB" sz="2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25384001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8" name="Zástupný symbol pro obsah 2"/>
          <p:cNvSpPr txBox="1">
            <a:spLocks/>
          </p:cNvSpPr>
          <p:nvPr/>
        </p:nvSpPr>
        <p:spPr>
          <a:xfrm>
            <a:off x="340356" y="94338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Difference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between</a:t>
            </a:r>
            <a:r>
              <a:rPr lang="cs-CZ" sz="2400" b="1" dirty="0" smtClean="0">
                <a:latin typeface="Times New Roman" panose="02020603050405020304" pitchFamily="18" charset="0"/>
                <a:cs typeface="Times New Roman" panose="02020603050405020304" pitchFamily="18" charset="0"/>
              </a:rPr>
              <a:t> CRM and e-CRM*</a:t>
            </a:r>
          </a:p>
          <a:p>
            <a:pPr marL="268288" lvl="1" indent="-268288" algn="just"/>
            <a:r>
              <a:rPr lang="en-US" dirty="0">
                <a:latin typeface="Times New Roman" panose="02020603050405020304" pitchFamily="18" charset="0"/>
                <a:cs typeface="Times New Roman" panose="02020603050405020304" pitchFamily="18" charset="0"/>
              </a:rPr>
              <a:t>In defining the scope of </a:t>
            </a:r>
            <a:r>
              <a:rPr lang="en-US" dirty="0" err="1">
                <a:latin typeface="Times New Roman" panose="02020603050405020304" pitchFamily="18" charset="0"/>
                <a:cs typeface="Times New Roman" panose="02020603050405020304" pitchFamily="18" charset="0"/>
              </a:rPr>
              <a:t>eCRM</a:t>
            </a:r>
            <a:r>
              <a:rPr lang="en-US" dirty="0">
                <a:latin typeface="Times New Roman" panose="02020603050405020304" pitchFamily="18" charset="0"/>
                <a:cs typeface="Times New Roman" panose="02020603050405020304" pitchFamily="18" charset="0"/>
              </a:rPr>
              <a:t>, three different levels can be distinguished:</a:t>
            </a:r>
          </a:p>
          <a:p>
            <a:pPr marL="449263" lvl="1" indent="-180975" algn="just"/>
            <a:r>
              <a:rPr lang="en-US" sz="2200" dirty="0" smtClean="0">
                <a:latin typeface="Times New Roman" panose="02020603050405020304" pitchFamily="18" charset="0"/>
                <a:cs typeface="Times New Roman" panose="02020603050405020304" pitchFamily="18" charset="0"/>
              </a:rPr>
              <a:t>Foundational </a:t>
            </a:r>
            <a:r>
              <a:rPr lang="en-US" sz="2200" dirty="0">
                <a:latin typeface="Times New Roman" panose="02020603050405020304" pitchFamily="18" charset="0"/>
                <a:cs typeface="Times New Roman" panose="02020603050405020304" pitchFamily="18" charset="0"/>
              </a:rPr>
              <a:t>services</a:t>
            </a:r>
          </a:p>
          <a:p>
            <a:pPr lvl="2" algn="just"/>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includes the minimum necessary services such as web site effectiveness and responsiveness as well as order fulfillment.</a:t>
            </a:r>
          </a:p>
          <a:p>
            <a:pPr marL="449263" lvl="1" indent="-180975" algn="just"/>
            <a:r>
              <a:rPr lang="en-US" sz="2200" dirty="0" smtClean="0">
                <a:latin typeface="Times New Roman" panose="02020603050405020304" pitchFamily="18" charset="0"/>
                <a:cs typeface="Times New Roman" panose="02020603050405020304" pitchFamily="18" charset="0"/>
              </a:rPr>
              <a:t>Customer-centered </a:t>
            </a:r>
            <a:r>
              <a:rPr lang="en-US" sz="2200" dirty="0">
                <a:latin typeface="Times New Roman" panose="02020603050405020304" pitchFamily="18" charset="0"/>
                <a:cs typeface="Times New Roman" panose="02020603050405020304" pitchFamily="18" charset="0"/>
              </a:rPr>
              <a:t>services</a:t>
            </a:r>
          </a:p>
          <a:p>
            <a:pPr lvl="2" algn="just"/>
            <a:r>
              <a:rPr lang="en-US" dirty="0" smtClean="0">
                <a:latin typeface="Times New Roman" panose="02020603050405020304" pitchFamily="18" charset="0"/>
                <a:cs typeface="Times New Roman" panose="02020603050405020304" pitchFamily="18" charset="0"/>
              </a:rPr>
              <a:t>These </a:t>
            </a:r>
            <a:r>
              <a:rPr lang="en-US" dirty="0">
                <a:latin typeface="Times New Roman" panose="02020603050405020304" pitchFamily="18" charset="0"/>
                <a:cs typeface="Times New Roman" panose="02020603050405020304" pitchFamily="18" charset="0"/>
              </a:rPr>
              <a:t>services include order tracking, product configuration and customization as well as security/trust.</a:t>
            </a:r>
          </a:p>
          <a:p>
            <a:pPr marL="449263" lvl="1" indent="-180975" algn="just"/>
            <a:r>
              <a:rPr lang="en-US" sz="2200" dirty="0" smtClean="0">
                <a:latin typeface="Times New Roman" panose="02020603050405020304" pitchFamily="18" charset="0"/>
                <a:cs typeface="Times New Roman" panose="02020603050405020304" pitchFamily="18" charset="0"/>
              </a:rPr>
              <a:t>Value-added </a:t>
            </a:r>
            <a:r>
              <a:rPr lang="en-US" sz="2200" dirty="0">
                <a:latin typeface="Times New Roman" panose="02020603050405020304" pitchFamily="18" charset="0"/>
                <a:cs typeface="Times New Roman" panose="02020603050405020304" pitchFamily="18" charset="0"/>
              </a:rPr>
              <a:t>services</a:t>
            </a:r>
          </a:p>
          <a:p>
            <a:pPr lvl="2" algn="just"/>
            <a:r>
              <a:rPr lang="en-US" dirty="0" smtClean="0">
                <a:latin typeface="Times New Roman" panose="02020603050405020304" pitchFamily="18" charset="0"/>
                <a:cs typeface="Times New Roman" panose="02020603050405020304" pitchFamily="18" charset="0"/>
              </a:rPr>
              <a:t>These </a:t>
            </a:r>
            <a:r>
              <a:rPr lang="en-US" dirty="0">
                <a:latin typeface="Times New Roman" panose="02020603050405020304" pitchFamily="18" charset="0"/>
                <a:cs typeface="Times New Roman" panose="02020603050405020304" pitchFamily="18" charset="0"/>
              </a:rPr>
              <a:t>are extra services such as online auctions and online training and </a:t>
            </a:r>
            <a:r>
              <a:rPr lang="en-US" dirty="0" smtClean="0">
                <a:latin typeface="Times New Roman" panose="02020603050405020304" pitchFamily="18" charset="0"/>
                <a:cs typeface="Times New Roman" panose="02020603050405020304" pitchFamily="18" charset="0"/>
              </a:rPr>
              <a:t>education.</a:t>
            </a:r>
            <a:endParaRPr lang="cs-CZ" dirty="0" smtClean="0">
              <a:latin typeface="Times New Roman" panose="02020603050405020304" pitchFamily="18" charset="0"/>
              <a:cs typeface="Times New Roman" panose="02020603050405020304" pitchFamily="18" charset="0"/>
            </a:endParaRPr>
          </a:p>
          <a:p>
            <a:pPr marL="914400" lvl="2" indent="0" algn="just">
              <a:buNone/>
            </a:pPr>
            <a:endParaRPr lang="en-US" sz="1800" dirty="0">
              <a:latin typeface="Times New Roman" panose="02020603050405020304" pitchFamily="18" charset="0"/>
              <a:cs typeface="Times New Roman" panose="02020603050405020304" pitchFamily="18" charset="0"/>
            </a:endParaRPr>
          </a:p>
          <a:p>
            <a:pPr lvl="1" algn="just"/>
            <a:endParaRPr lang="cs-CZ" sz="20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*http://www.itinfo.am/eng/customer-relationship-management/</a:t>
            </a:r>
            <a:endParaRPr lang="cs-CZ" sz="1200" dirty="0" smtClean="0"/>
          </a:p>
        </p:txBody>
      </p:sp>
      <p:sp>
        <p:nvSpPr>
          <p:cNvPr id="6" name="Obdélník 5"/>
          <p:cNvSpPr/>
          <p:nvPr/>
        </p:nvSpPr>
        <p:spPr>
          <a:xfrm>
            <a:off x="251520" y="449337"/>
            <a:ext cx="3677610"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ERP and CRM </a:t>
            </a:r>
            <a:r>
              <a:rPr lang="en-GB" sz="2800" b="1" kern="0" dirty="0" smtClean="0">
                <a:latin typeface="Times New Roman"/>
                <a:ea typeface="+mj-ea"/>
                <a:cs typeface="+mj-cs"/>
              </a:rPr>
              <a:t>&amp;</a:t>
            </a:r>
            <a:r>
              <a:rPr lang="cs-CZ" sz="2800" b="1" kern="0" dirty="0" smtClean="0">
                <a:latin typeface="Times New Roman"/>
                <a:ea typeface="+mj-ea"/>
                <a:cs typeface="+mj-cs"/>
              </a:rPr>
              <a:t> MIS</a:t>
            </a:r>
            <a:endParaRPr kumimoji="0" lang="en-GB" sz="2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8907496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8" name="Zástupný symbol pro obsah 2"/>
          <p:cNvSpPr txBox="1">
            <a:spLocks/>
          </p:cNvSpPr>
          <p:nvPr/>
        </p:nvSpPr>
        <p:spPr>
          <a:xfrm>
            <a:off x="340356" y="94338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Difference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between</a:t>
            </a:r>
            <a:r>
              <a:rPr lang="cs-CZ" sz="2400" b="1" dirty="0" smtClean="0">
                <a:latin typeface="Times New Roman" panose="02020603050405020304" pitchFamily="18" charset="0"/>
                <a:cs typeface="Times New Roman" panose="02020603050405020304" pitchFamily="18" charset="0"/>
              </a:rPr>
              <a:t> CRM and e-CRM*</a:t>
            </a:r>
          </a:p>
          <a:p>
            <a:pPr marL="268288" lvl="1" indent="-268288" algn="just"/>
            <a:r>
              <a:rPr lang="en-US" dirty="0" smtClean="0">
                <a:latin typeface="Times New Roman" panose="02020603050405020304" pitchFamily="18" charset="0"/>
                <a:cs typeface="Times New Roman" panose="02020603050405020304" pitchFamily="18" charset="0"/>
              </a:rPr>
              <a:t>Self-services </a:t>
            </a:r>
            <a:r>
              <a:rPr lang="en-US" dirty="0">
                <a:latin typeface="Times New Roman" panose="02020603050405020304" pitchFamily="18" charset="0"/>
                <a:cs typeface="Times New Roman" panose="02020603050405020304" pitchFamily="18" charset="0"/>
              </a:rPr>
              <a:t>are becoming increasingly important in CRM activities. The rise of the Internet and </a:t>
            </a:r>
            <a:r>
              <a:rPr lang="en-US" dirty="0" err="1">
                <a:latin typeface="Times New Roman" panose="02020603050405020304" pitchFamily="18" charset="0"/>
                <a:cs typeface="Times New Roman" panose="02020603050405020304" pitchFamily="18" charset="0"/>
              </a:rPr>
              <a:t>eCRM</a:t>
            </a:r>
            <a:r>
              <a:rPr lang="en-US" dirty="0">
                <a:latin typeface="Times New Roman" panose="02020603050405020304" pitchFamily="18" charset="0"/>
                <a:cs typeface="Times New Roman" panose="02020603050405020304" pitchFamily="18" charset="0"/>
              </a:rPr>
              <a:t> has boosted the options for self-service activities. A critical success factor is the integration of such activities into traditional channels. CRM activities are mainly of two different </a:t>
            </a:r>
            <a:r>
              <a:rPr lang="en-US" dirty="0" smtClean="0">
                <a:latin typeface="Times New Roman" panose="02020603050405020304" pitchFamily="18" charset="0"/>
                <a:cs typeface="Times New Roman" panose="02020603050405020304" pitchFamily="18" charset="0"/>
              </a:rPr>
              <a:t>types</a:t>
            </a:r>
            <a:r>
              <a:rPr lang="cs-CZ" dirty="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marL="536575" lvl="2" indent="-268288" algn="just"/>
            <a:r>
              <a:rPr lang="en-US" sz="2200" dirty="0">
                <a:latin typeface="Times New Roman" panose="02020603050405020304" pitchFamily="18" charset="0"/>
                <a:cs typeface="Times New Roman" panose="02020603050405020304" pitchFamily="18" charset="0"/>
              </a:rPr>
              <a:t>Reactive service is where the customer has a problem and contacts the company.</a:t>
            </a:r>
          </a:p>
          <a:p>
            <a:pPr marL="536575" lvl="2" indent="-268288" algn="just"/>
            <a:r>
              <a:rPr lang="en-US" sz="2200" dirty="0" smtClean="0">
                <a:latin typeface="Times New Roman" panose="02020603050405020304" pitchFamily="18" charset="0"/>
                <a:cs typeface="Times New Roman" panose="02020603050405020304" pitchFamily="18" charset="0"/>
              </a:rPr>
              <a:t>Proactive </a:t>
            </a:r>
            <a:r>
              <a:rPr lang="en-US" sz="2200" dirty="0">
                <a:latin typeface="Times New Roman" panose="02020603050405020304" pitchFamily="18" charset="0"/>
                <a:cs typeface="Times New Roman" panose="02020603050405020304" pitchFamily="18" charset="0"/>
              </a:rPr>
              <a:t>service is where the manager has decided not to wait for the customer to contact the firm, but to be aggressive and contact the customer himself in order to establish a dialogue and solve problems.</a:t>
            </a:r>
          </a:p>
          <a:p>
            <a:pPr lvl="2" algn="just"/>
            <a:endParaRPr lang="en-US" sz="1800" dirty="0">
              <a:latin typeface="Times New Roman" panose="02020603050405020304" pitchFamily="18" charset="0"/>
              <a:cs typeface="Times New Roman" panose="02020603050405020304" pitchFamily="18" charset="0"/>
            </a:endParaRPr>
          </a:p>
          <a:p>
            <a:pPr lvl="1" algn="just"/>
            <a:endParaRPr lang="cs-CZ" sz="20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*http://www.itinfo.am/eng/customer-relationship-management/</a:t>
            </a:r>
            <a:endParaRPr lang="cs-CZ" sz="1200" dirty="0" smtClean="0"/>
          </a:p>
        </p:txBody>
      </p:sp>
      <p:sp>
        <p:nvSpPr>
          <p:cNvPr id="6" name="Obdélník 5"/>
          <p:cNvSpPr/>
          <p:nvPr/>
        </p:nvSpPr>
        <p:spPr>
          <a:xfrm>
            <a:off x="251520" y="449337"/>
            <a:ext cx="3677610"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ERP and CRM </a:t>
            </a:r>
            <a:r>
              <a:rPr lang="en-GB" sz="2800" b="1" kern="0" dirty="0" smtClean="0">
                <a:latin typeface="Times New Roman"/>
                <a:ea typeface="+mj-ea"/>
                <a:cs typeface="+mj-cs"/>
              </a:rPr>
              <a:t>&amp;</a:t>
            </a:r>
            <a:r>
              <a:rPr lang="cs-CZ" sz="2800" b="1" kern="0" dirty="0" smtClean="0">
                <a:latin typeface="Times New Roman"/>
                <a:ea typeface="+mj-ea"/>
                <a:cs typeface="+mj-cs"/>
              </a:rPr>
              <a:t> MIS</a:t>
            </a:r>
            <a:endParaRPr kumimoji="0" lang="en-GB" sz="2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5445749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7" name="Zástupný symbol pro obsah 2"/>
          <p:cNvSpPr txBox="1">
            <a:spLocks/>
          </p:cNvSpPr>
          <p:nvPr/>
        </p:nvSpPr>
        <p:spPr>
          <a:xfrm>
            <a:off x="414992" y="1070884"/>
            <a:ext cx="10055939" cy="125715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sz="2400" dirty="0">
                <a:latin typeface="Times New Roman" panose="02020603050405020304" pitchFamily="18" charset="0"/>
                <a:cs typeface="Times New Roman" panose="02020603050405020304" pitchFamily="18" charset="0"/>
              </a:rPr>
              <a:t>LAUDON, K.C. and J.P LAUDON, 2015. </a:t>
            </a:r>
            <a:r>
              <a:rPr lang="en-US" sz="2400" i="1" dirty="0">
                <a:latin typeface="Times New Roman" panose="02020603050405020304" pitchFamily="18" charset="0"/>
                <a:cs typeface="Times New Roman" panose="02020603050405020304" pitchFamily="18" charset="0"/>
              </a:rPr>
              <a:t>Management Information Systems: Managing the Digital Firm (14th Edition)</a:t>
            </a:r>
            <a:r>
              <a:rPr lang="cs-CZ" sz="2400" dirty="0">
                <a:latin typeface="Times New Roman" panose="02020603050405020304" pitchFamily="18" charset="0"/>
                <a:cs typeface="Times New Roman" panose="02020603050405020304" pitchFamily="18" charset="0"/>
              </a:rPr>
              <a:t>. </a:t>
            </a:r>
            <a:r>
              <a:rPr lang="cs-CZ" sz="2400" dirty="0" smtClean="0">
                <a:latin typeface="Times New Roman" panose="02020603050405020304" pitchFamily="18" charset="0"/>
                <a:cs typeface="Times New Roman" panose="02020603050405020304" pitchFamily="18" charset="0"/>
              </a:rPr>
              <a:t>New York: </a:t>
            </a:r>
            <a:r>
              <a:rPr lang="cs-CZ" sz="2400" dirty="0" err="1">
                <a:latin typeface="Times New Roman" panose="02020603050405020304" pitchFamily="18" charset="0"/>
                <a:cs typeface="Times New Roman" panose="02020603050405020304" pitchFamily="18" charset="0"/>
              </a:rPr>
              <a:t>Pearson</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Publishing</a:t>
            </a:r>
            <a:r>
              <a:rPr lang="cs-CZ" sz="2400" dirty="0">
                <a:latin typeface="Times New Roman" panose="02020603050405020304" pitchFamily="18" charset="0"/>
                <a:cs typeface="Times New Roman" panose="02020603050405020304" pitchFamily="18" charset="0"/>
              </a:rPr>
              <a:t>. ISBN 978-0133898163</a:t>
            </a:r>
            <a:r>
              <a:rPr lang="cs-CZ" sz="2400" dirty="0" smtClean="0">
                <a:latin typeface="Times New Roman" panose="02020603050405020304" pitchFamily="18" charset="0"/>
                <a:cs typeface="Times New Roman" panose="02020603050405020304" pitchFamily="18" charset="0"/>
              </a:rPr>
              <a:t>.</a:t>
            </a:r>
          </a:p>
          <a:p>
            <a:r>
              <a:rPr lang="en-GB" sz="2400" dirty="0">
                <a:latin typeface="Times New Roman" panose="02020603050405020304" pitchFamily="18" charset="0"/>
                <a:cs typeface="Times New Roman" panose="02020603050405020304" pitchFamily="18" charset="0"/>
                <a:hlinkClick r:id="rId3"/>
              </a:rPr>
              <a:t>http://www.differencebetween.com/difference-between-erp-and-vs-mis</a:t>
            </a:r>
            <a:r>
              <a:rPr lang="en-GB" sz="2400" dirty="0" smtClean="0">
                <a:latin typeface="Times New Roman" panose="02020603050405020304" pitchFamily="18" charset="0"/>
                <a:cs typeface="Times New Roman" panose="02020603050405020304" pitchFamily="18" charset="0"/>
                <a:hlinkClick r:id="rId3"/>
              </a:rPr>
              <a:t>/</a:t>
            </a:r>
            <a:endParaRPr lang="cs-CZ" sz="2400" dirty="0" smtClean="0">
              <a:latin typeface="Times New Roman" panose="02020603050405020304" pitchFamily="18" charset="0"/>
              <a:cs typeface="Times New Roman" panose="02020603050405020304" pitchFamily="18" charset="0"/>
            </a:endParaRPr>
          </a:p>
          <a:p>
            <a:r>
              <a:rPr lang="en-GB" sz="2400" dirty="0">
                <a:latin typeface="Times New Roman" panose="02020603050405020304" pitchFamily="18" charset="0"/>
                <a:cs typeface="Times New Roman" panose="02020603050405020304" pitchFamily="18" charset="0"/>
                <a:hlinkClick r:id="rId4"/>
              </a:rPr>
              <a:t>http://</a:t>
            </a:r>
            <a:r>
              <a:rPr lang="en-GB" sz="2400" dirty="0" smtClean="0">
                <a:latin typeface="Times New Roman" panose="02020603050405020304" pitchFamily="18" charset="0"/>
                <a:cs typeface="Times New Roman" panose="02020603050405020304" pitchFamily="18" charset="0"/>
                <a:hlinkClick r:id="rId4"/>
              </a:rPr>
              <a:t>www.netsuite.com/portal/resource/articles/erp/what-is-erp.shtml</a:t>
            </a:r>
            <a:endParaRPr lang="cs-CZ" sz="2400" dirty="0" smtClean="0">
              <a:latin typeface="Times New Roman" panose="02020603050405020304" pitchFamily="18" charset="0"/>
              <a:cs typeface="Times New Roman" panose="02020603050405020304" pitchFamily="18" charset="0"/>
            </a:endParaRPr>
          </a:p>
          <a:p>
            <a:r>
              <a:rPr lang="en-GB" sz="2400" dirty="0">
                <a:latin typeface="Times New Roman" panose="02020603050405020304" pitchFamily="18" charset="0"/>
                <a:cs typeface="Times New Roman" panose="02020603050405020304" pitchFamily="18" charset="0"/>
                <a:hlinkClick r:id="rId5"/>
              </a:rPr>
              <a:t>http://</a:t>
            </a:r>
            <a:r>
              <a:rPr lang="en-GB" sz="2400" dirty="0" smtClean="0">
                <a:latin typeface="Times New Roman" panose="02020603050405020304" pitchFamily="18" charset="0"/>
                <a:cs typeface="Times New Roman" panose="02020603050405020304" pitchFamily="18" charset="0"/>
                <a:hlinkClick r:id="rId5"/>
              </a:rPr>
              <a:t>searcherp.techtarget.com/definition/ERP-enterprise-resource-planning</a:t>
            </a:r>
            <a:endParaRPr lang="cs-CZ" sz="2400" dirty="0" smtClean="0">
              <a:latin typeface="Times New Roman" panose="02020603050405020304" pitchFamily="18" charset="0"/>
              <a:cs typeface="Times New Roman" panose="02020603050405020304" pitchFamily="18" charset="0"/>
            </a:endParaRPr>
          </a:p>
          <a:p>
            <a:r>
              <a:rPr lang="en-GB" sz="2400" dirty="0">
                <a:latin typeface="Times New Roman" panose="02020603050405020304" pitchFamily="18" charset="0"/>
                <a:cs typeface="Times New Roman" panose="02020603050405020304" pitchFamily="18" charset="0"/>
                <a:hlinkClick r:id="rId6"/>
              </a:rPr>
              <a:t>https://</a:t>
            </a:r>
            <a:r>
              <a:rPr lang="en-GB" sz="2400" dirty="0" smtClean="0">
                <a:latin typeface="Times New Roman" panose="02020603050405020304" pitchFamily="18" charset="0"/>
                <a:cs typeface="Times New Roman" panose="02020603050405020304" pitchFamily="18" charset="0"/>
                <a:hlinkClick r:id="rId6"/>
              </a:rPr>
              <a:t>www.slideshare.net/anniyappa/crm-with-mis</a:t>
            </a:r>
            <a:endParaRPr lang="cs-CZ" sz="2400" dirty="0" smtClean="0">
              <a:latin typeface="Times New Roman" panose="02020603050405020304" pitchFamily="18" charset="0"/>
              <a:cs typeface="Times New Roman" panose="02020603050405020304" pitchFamily="18" charset="0"/>
            </a:endParaRPr>
          </a:p>
          <a:p>
            <a:r>
              <a:rPr lang="en-GB" sz="2400" dirty="0">
                <a:latin typeface="Times New Roman" panose="02020603050405020304" pitchFamily="18" charset="0"/>
                <a:cs typeface="Times New Roman" panose="02020603050405020304" pitchFamily="18" charset="0"/>
                <a:hlinkClick r:id="rId7"/>
              </a:rPr>
              <a:t>https://</a:t>
            </a:r>
            <a:r>
              <a:rPr lang="en-GB" sz="2400" dirty="0" smtClean="0">
                <a:latin typeface="Times New Roman" panose="02020603050405020304" pitchFamily="18" charset="0"/>
                <a:cs typeface="Times New Roman" panose="02020603050405020304" pitchFamily="18" charset="0"/>
                <a:hlinkClick r:id="rId7"/>
              </a:rPr>
              <a:t>www.quora.com/How-are-CRM-customer-relationship-management-and-MIS-management-in-information-systems-related-to-each-other</a:t>
            </a:r>
            <a:endParaRPr lang="cs-CZ" sz="2400" dirty="0" smtClean="0">
              <a:latin typeface="Times New Roman" panose="02020603050405020304" pitchFamily="18" charset="0"/>
              <a:cs typeface="Times New Roman" panose="02020603050405020304" pitchFamily="18" charset="0"/>
            </a:endParaRPr>
          </a:p>
          <a:p>
            <a:r>
              <a:rPr lang="en-GB" sz="2400" dirty="0">
                <a:latin typeface="Times New Roman" panose="02020603050405020304" pitchFamily="18" charset="0"/>
                <a:cs typeface="Times New Roman" panose="02020603050405020304" pitchFamily="18" charset="0"/>
                <a:hlinkClick r:id="rId8"/>
              </a:rPr>
              <a:t>http://</a:t>
            </a:r>
            <a:r>
              <a:rPr lang="en-GB" sz="2400" dirty="0" smtClean="0">
                <a:latin typeface="Times New Roman" panose="02020603050405020304" pitchFamily="18" charset="0"/>
                <a:cs typeface="Times New Roman" panose="02020603050405020304" pitchFamily="18" charset="0"/>
                <a:hlinkClick r:id="rId8"/>
              </a:rPr>
              <a:t>www.gartner.com/it-glossary/e-crm-electronic-customer-relationship-management</a:t>
            </a:r>
            <a:endParaRPr lang="cs-CZ" sz="2400" dirty="0" smtClean="0">
              <a:latin typeface="Times New Roman" panose="02020603050405020304" pitchFamily="18" charset="0"/>
              <a:cs typeface="Times New Roman" panose="02020603050405020304" pitchFamily="18" charset="0"/>
            </a:endParaRPr>
          </a:p>
          <a:p>
            <a:r>
              <a:rPr lang="en-GB" sz="2400" dirty="0">
                <a:latin typeface="Times New Roman" panose="02020603050405020304" pitchFamily="18" charset="0"/>
                <a:cs typeface="Times New Roman" panose="02020603050405020304" pitchFamily="18" charset="0"/>
                <a:hlinkClick r:id="rId9"/>
              </a:rPr>
              <a:t>http://</a:t>
            </a:r>
            <a:r>
              <a:rPr lang="en-GB" sz="2400" dirty="0" smtClean="0">
                <a:latin typeface="Times New Roman" panose="02020603050405020304" pitchFamily="18" charset="0"/>
                <a:cs typeface="Times New Roman" panose="02020603050405020304" pitchFamily="18" charset="0"/>
                <a:hlinkClick r:id="rId9"/>
              </a:rPr>
              <a:t>www.businessmanagementideas.com/crm/e-crm/e-crm-meaning-evolution-and-benefits/3688</a:t>
            </a:r>
            <a:endParaRPr lang="en-GB" sz="2400" dirty="0" smtClean="0">
              <a:latin typeface="Times New Roman" panose="02020603050405020304" pitchFamily="18" charset="0"/>
              <a:cs typeface="Times New Roman" panose="02020603050405020304" pitchFamily="18" charset="0"/>
            </a:endParaRPr>
          </a:p>
          <a:p>
            <a:endParaRPr lang="en-GB" sz="2400" dirty="0" smtClean="0">
              <a:latin typeface="Times New Roman" panose="02020603050405020304" pitchFamily="18" charset="0"/>
              <a:cs typeface="Times New Roman" panose="02020603050405020304" pitchFamily="18" charset="0"/>
            </a:endParaRPr>
          </a:p>
          <a:p>
            <a:endParaRPr lang="cs-CZ" sz="2400" dirty="0" smtClean="0">
              <a:latin typeface="Times New Roman" panose="02020603050405020304" pitchFamily="18" charset="0"/>
              <a:cs typeface="Times New Roman" panose="02020603050405020304" pitchFamily="18" charset="0"/>
            </a:endParaRPr>
          </a:p>
          <a:p>
            <a:endParaRPr lang="cs-CZ" sz="2400" dirty="0" smtClean="0">
              <a:latin typeface="Times New Roman" panose="02020603050405020304" pitchFamily="18" charset="0"/>
              <a:cs typeface="Times New Roman" panose="02020603050405020304" pitchFamily="18" charset="0"/>
            </a:endParaRPr>
          </a:p>
          <a:p>
            <a:pPr lvl="1" algn="just"/>
            <a:endParaRPr lang="cs-CZ" sz="2000" dirty="0">
              <a:latin typeface="Times New Roman" panose="02020603050405020304" pitchFamily="18" charset="0"/>
              <a:cs typeface="Times New Roman" panose="02020603050405020304" pitchFamily="18" charset="0"/>
            </a:endParaRPr>
          </a:p>
        </p:txBody>
      </p:sp>
      <p:sp>
        <p:nvSpPr>
          <p:cNvPr id="5" name="Obdélník 4"/>
          <p:cNvSpPr/>
          <p:nvPr/>
        </p:nvSpPr>
        <p:spPr>
          <a:xfrm>
            <a:off x="251520" y="449337"/>
            <a:ext cx="6675225" cy="523220"/>
          </a:xfrm>
          <a:prstGeom prst="rect">
            <a:avLst/>
          </a:prstGeom>
        </p:spPr>
        <p:txBody>
          <a:bodyPr wrap="none">
            <a:spAutoFit/>
          </a:bodyPr>
          <a:lstStyle/>
          <a:p>
            <a:pPr lvl="0">
              <a:defRPr/>
            </a:pPr>
            <a:r>
              <a:rPr lang="cs-CZ" sz="2800" b="1" kern="0" dirty="0" err="1" smtClean="0">
                <a:latin typeface="Times New Roman"/>
                <a:ea typeface="+mj-ea"/>
                <a:cs typeface="+mj-cs"/>
              </a:rPr>
              <a:t>Compulsory</a:t>
            </a:r>
            <a:r>
              <a:rPr lang="cs-CZ" sz="2800" b="1" kern="0" dirty="0" smtClean="0">
                <a:latin typeface="Times New Roman"/>
                <a:ea typeface="+mj-ea"/>
                <a:cs typeface="+mj-cs"/>
              </a:rPr>
              <a:t> and </a:t>
            </a:r>
            <a:r>
              <a:rPr lang="cs-CZ" sz="2800" b="1" kern="0" dirty="0" err="1" smtClean="0">
                <a:latin typeface="Times New Roman"/>
                <a:ea typeface="+mj-ea"/>
                <a:cs typeface="+mj-cs"/>
              </a:rPr>
              <a:t>recommended</a:t>
            </a:r>
            <a:r>
              <a:rPr lang="cs-CZ" sz="2800" b="1" kern="0" dirty="0" smtClean="0">
                <a:latin typeface="Times New Roman"/>
                <a:ea typeface="+mj-ea"/>
                <a:cs typeface="+mj-cs"/>
              </a:rPr>
              <a:t> </a:t>
            </a:r>
            <a:r>
              <a:rPr lang="cs-CZ" sz="2800" b="1" kern="0" dirty="0" err="1" smtClean="0">
                <a:latin typeface="Times New Roman"/>
                <a:ea typeface="+mj-ea"/>
                <a:cs typeface="+mj-cs"/>
              </a:rPr>
              <a:t>references</a:t>
            </a:r>
            <a:endParaRPr kumimoji="0" lang="en-GB" sz="2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459147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Enterprise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resource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planning</a:t>
            </a:r>
            <a:r>
              <a:rPr lang="cs-CZ" sz="2400" b="1" dirty="0" smtClean="0">
                <a:latin typeface="Times New Roman" panose="02020603050405020304" pitchFamily="18" charset="0"/>
                <a:cs typeface="Times New Roman" panose="02020603050405020304" pitchFamily="18" charset="0"/>
              </a:rPr>
              <a:t> (ERP)</a:t>
            </a:r>
          </a:p>
          <a:p>
            <a:pPr lvl="1"/>
            <a:endParaRPr lang="en-GB" sz="2000" b="1" dirty="0" smtClean="0">
              <a:solidFill>
                <a:srgbClr val="307871"/>
              </a:solidFill>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461665"/>
          </a:xfrm>
          <a:prstGeom prst="rect">
            <a:avLst/>
          </a:prstGeom>
          <a:noFill/>
        </p:spPr>
        <p:txBody>
          <a:bodyPr wrap="square" rtlCol="0">
            <a:spAutoFit/>
          </a:bodyPr>
          <a:lstStyle/>
          <a:p>
            <a:r>
              <a:rPr lang="cs-CZ" sz="1200" dirty="0"/>
              <a:t>*http://</a:t>
            </a:r>
            <a:r>
              <a:rPr lang="cs-CZ" sz="1200" dirty="0" smtClean="0"/>
              <a:t>www.investopedia.com/terms/e/erp.asp</a:t>
            </a:r>
          </a:p>
          <a:p>
            <a:r>
              <a:rPr lang="cs-CZ" sz="1200" dirty="0"/>
              <a:t>**https://www.tutorialspoint.com/management_information_system/mis_tutorial.pdf</a:t>
            </a:r>
          </a:p>
        </p:txBody>
      </p:sp>
      <p:pic>
        <p:nvPicPr>
          <p:cNvPr id="3" name="Obrázek 2"/>
          <p:cNvPicPr>
            <a:picLocks noChangeAspect="1"/>
          </p:cNvPicPr>
          <p:nvPr/>
        </p:nvPicPr>
        <p:blipFill>
          <a:blip r:embed="rId3"/>
          <a:stretch>
            <a:fillRect/>
          </a:stretch>
        </p:blipFill>
        <p:spPr>
          <a:xfrm>
            <a:off x="2863133" y="1647496"/>
            <a:ext cx="5610997" cy="4588750"/>
          </a:xfrm>
          <a:prstGeom prst="rect">
            <a:avLst/>
          </a:prstGeom>
        </p:spPr>
      </p:pic>
      <p:sp>
        <p:nvSpPr>
          <p:cNvPr id="7" name="Obdélník 6"/>
          <p:cNvSpPr/>
          <p:nvPr/>
        </p:nvSpPr>
        <p:spPr>
          <a:xfrm>
            <a:off x="251520" y="449337"/>
            <a:ext cx="3677610"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ERP and CRM </a:t>
            </a:r>
            <a:r>
              <a:rPr lang="en-GB" sz="2800" b="1" kern="0" dirty="0" smtClean="0">
                <a:latin typeface="Times New Roman"/>
                <a:ea typeface="+mj-ea"/>
                <a:cs typeface="+mj-cs"/>
              </a:rPr>
              <a:t>&amp;</a:t>
            </a:r>
            <a:r>
              <a:rPr lang="cs-CZ" sz="2800" b="1" kern="0" dirty="0" smtClean="0">
                <a:latin typeface="Times New Roman"/>
                <a:ea typeface="+mj-ea"/>
                <a:cs typeface="+mj-cs"/>
              </a:rPr>
              <a:t> MIS</a:t>
            </a:r>
            <a:endParaRPr kumimoji="0" lang="en-GB" sz="2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1321621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Enterprise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resource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planning</a:t>
            </a:r>
            <a:r>
              <a:rPr lang="cs-CZ" sz="2400" b="1" dirty="0" smtClean="0">
                <a:latin typeface="Times New Roman" panose="02020603050405020304" pitchFamily="18" charset="0"/>
                <a:cs typeface="Times New Roman" panose="02020603050405020304" pitchFamily="18" charset="0"/>
              </a:rPr>
              <a:t> (ERP)</a:t>
            </a:r>
          </a:p>
          <a:p>
            <a:pPr marL="268288" lvl="1" indent="-268288"/>
            <a:r>
              <a:rPr lang="en-US" dirty="0">
                <a:latin typeface="Times New Roman" panose="02020603050405020304" pitchFamily="18" charset="0"/>
                <a:cs typeface="Times New Roman" panose="02020603050405020304" pitchFamily="18" charset="0"/>
              </a:rPr>
              <a:t>ERP is very helpful in the following areas</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536575" lvl="2" indent="-268288"/>
            <a:r>
              <a:rPr lang="en-US" sz="2200" dirty="0" smtClean="0">
                <a:latin typeface="Times New Roman" panose="02020603050405020304" pitchFamily="18" charset="0"/>
                <a:cs typeface="Times New Roman" panose="02020603050405020304" pitchFamily="18" charset="0"/>
              </a:rPr>
              <a:t>Business </a:t>
            </a:r>
            <a:r>
              <a:rPr lang="en-US" sz="2200" dirty="0">
                <a:latin typeface="Times New Roman" panose="02020603050405020304" pitchFamily="18" charset="0"/>
                <a:cs typeface="Times New Roman" panose="02020603050405020304" pitchFamily="18" charset="0"/>
              </a:rPr>
              <a:t>integration and automated data </a:t>
            </a:r>
            <a:r>
              <a:rPr lang="en-US" sz="2200" dirty="0" smtClean="0">
                <a:latin typeface="Times New Roman" panose="02020603050405020304" pitchFamily="18" charset="0"/>
                <a:cs typeface="Times New Roman" panose="02020603050405020304" pitchFamily="18" charset="0"/>
              </a:rPr>
              <a:t>update</a:t>
            </a:r>
            <a:r>
              <a:rPr lang="en-GB"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marL="536575" lvl="2" indent="-268288"/>
            <a:r>
              <a:rPr lang="en-US" sz="2200" dirty="0" smtClean="0">
                <a:latin typeface="Times New Roman" panose="02020603050405020304" pitchFamily="18" charset="0"/>
                <a:cs typeface="Times New Roman" panose="02020603050405020304" pitchFamily="18" charset="0"/>
              </a:rPr>
              <a:t>Linkage </a:t>
            </a:r>
            <a:r>
              <a:rPr lang="en-US" sz="2200" dirty="0">
                <a:latin typeface="Times New Roman" panose="02020603050405020304" pitchFamily="18" charset="0"/>
                <a:cs typeface="Times New Roman" panose="02020603050405020304" pitchFamily="18" charset="0"/>
              </a:rPr>
              <a:t>between all core business processes and easy flow of </a:t>
            </a:r>
            <a:r>
              <a:rPr lang="en-US" sz="2200" dirty="0" smtClean="0">
                <a:latin typeface="Times New Roman" panose="02020603050405020304" pitchFamily="18" charset="0"/>
                <a:cs typeface="Times New Roman" panose="02020603050405020304" pitchFamily="18" charset="0"/>
              </a:rPr>
              <a:t>integration;</a:t>
            </a:r>
            <a:endParaRPr lang="en-US" sz="2200" dirty="0">
              <a:latin typeface="Times New Roman" panose="02020603050405020304" pitchFamily="18" charset="0"/>
              <a:cs typeface="Times New Roman" panose="02020603050405020304" pitchFamily="18" charset="0"/>
            </a:endParaRPr>
          </a:p>
          <a:p>
            <a:pPr marL="536575" lvl="2" indent="-268288"/>
            <a:r>
              <a:rPr lang="en-US" sz="2200" dirty="0" smtClean="0">
                <a:latin typeface="Times New Roman" panose="02020603050405020304" pitchFamily="18" charset="0"/>
                <a:cs typeface="Times New Roman" panose="02020603050405020304" pitchFamily="18" charset="0"/>
              </a:rPr>
              <a:t>Flexibility </a:t>
            </a:r>
            <a:r>
              <a:rPr lang="en-US" sz="2200" dirty="0">
                <a:latin typeface="Times New Roman" panose="02020603050405020304" pitchFamily="18" charset="0"/>
                <a:cs typeface="Times New Roman" panose="02020603050405020304" pitchFamily="18" charset="0"/>
              </a:rPr>
              <a:t>in business operations and more agility to the </a:t>
            </a:r>
            <a:r>
              <a:rPr lang="en-US" sz="2200" dirty="0" smtClean="0">
                <a:latin typeface="Times New Roman" panose="02020603050405020304" pitchFamily="18" charset="0"/>
                <a:cs typeface="Times New Roman" panose="02020603050405020304" pitchFamily="18" charset="0"/>
              </a:rPr>
              <a:t>company;</a:t>
            </a:r>
            <a:endParaRPr lang="en-US" sz="2200" dirty="0">
              <a:latin typeface="Times New Roman" panose="02020603050405020304" pitchFamily="18" charset="0"/>
              <a:cs typeface="Times New Roman" panose="02020603050405020304" pitchFamily="18" charset="0"/>
            </a:endParaRPr>
          </a:p>
          <a:p>
            <a:pPr marL="536575" lvl="2" indent="-268288"/>
            <a:r>
              <a:rPr lang="en-US" sz="2200" dirty="0" smtClean="0">
                <a:latin typeface="Times New Roman" panose="02020603050405020304" pitchFamily="18" charset="0"/>
                <a:cs typeface="Times New Roman" panose="02020603050405020304" pitchFamily="18" charset="0"/>
              </a:rPr>
              <a:t>Better </a:t>
            </a:r>
            <a:r>
              <a:rPr lang="en-US" sz="2200" dirty="0">
                <a:latin typeface="Times New Roman" panose="02020603050405020304" pitchFamily="18" charset="0"/>
                <a:cs typeface="Times New Roman" panose="02020603050405020304" pitchFamily="18" charset="0"/>
              </a:rPr>
              <a:t>analysis and planning </a:t>
            </a:r>
            <a:r>
              <a:rPr lang="en-US" sz="2200" dirty="0" smtClean="0">
                <a:latin typeface="Times New Roman" panose="02020603050405020304" pitchFamily="18" charset="0"/>
                <a:cs typeface="Times New Roman" panose="02020603050405020304" pitchFamily="18" charset="0"/>
              </a:rPr>
              <a:t>capabilities;</a:t>
            </a:r>
            <a:endParaRPr lang="en-US" sz="2200" dirty="0">
              <a:latin typeface="Times New Roman" panose="02020603050405020304" pitchFamily="18" charset="0"/>
              <a:cs typeface="Times New Roman" panose="02020603050405020304" pitchFamily="18" charset="0"/>
            </a:endParaRPr>
          </a:p>
          <a:p>
            <a:pPr marL="536575" lvl="2" indent="-268288"/>
            <a:r>
              <a:rPr lang="en-US" sz="2200" dirty="0" smtClean="0">
                <a:latin typeface="Times New Roman" panose="02020603050405020304" pitchFamily="18" charset="0"/>
                <a:cs typeface="Times New Roman" panose="02020603050405020304" pitchFamily="18" charset="0"/>
              </a:rPr>
              <a:t>Critical decision-making;</a:t>
            </a:r>
            <a:endParaRPr lang="en-US" sz="2200" dirty="0">
              <a:latin typeface="Times New Roman" panose="02020603050405020304" pitchFamily="18" charset="0"/>
              <a:cs typeface="Times New Roman" panose="02020603050405020304" pitchFamily="18" charset="0"/>
            </a:endParaRPr>
          </a:p>
          <a:p>
            <a:pPr marL="536575" lvl="2" indent="-268288"/>
            <a:r>
              <a:rPr lang="en-US" sz="2200" dirty="0" smtClean="0">
                <a:latin typeface="Times New Roman" panose="02020603050405020304" pitchFamily="18" charset="0"/>
                <a:cs typeface="Times New Roman" panose="02020603050405020304" pitchFamily="18" charset="0"/>
              </a:rPr>
              <a:t>Competitive advantage;</a:t>
            </a:r>
            <a:endParaRPr lang="en-US" sz="2200" dirty="0">
              <a:latin typeface="Times New Roman" panose="02020603050405020304" pitchFamily="18" charset="0"/>
              <a:cs typeface="Times New Roman" panose="02020603050405020304" pitchFamily="18" charset="0"/>
            </a:endParaRPr>
          </a:p>
          <a:p>
            <a:pPr marL="536575" lvl="2" indent="-268288"/>
            <a:r>
              <a:rPr lang="en-US" sz="2200" dirty="0" smtClean="0">
                <a:latin typeface="Times New Roman" panose="02020603050405020304" pitchFamily="18" charset="0"/>
                <a:cs typeface="Times New Roman" panose="02020603050405020304" pitchFamily="18" charset="0"/>
              </a:rPr>
              <a:t>Use </a:t>
            </a:r>
            <a:r>
              <a:rPr lang="en-US" sz="2200" dirty="0">
                <a:latin typeface="Times New Roman" panose="02020603050405020304" pitchFamily="18" charset="0"/>
                <a:cs typeface="Times New Roman" panose="02020603050405020304" pitchFamily="18" charset="0"/>
              </a:rPr>
              <a:t>of latest </a:t>
            </a:r>
            <a:r>
              <a:rPr lang="en-US" sz="2200" dirty="0" smtClean="0">
                <a:latin typeface="Times New Roman" panose="02020603050405020304" pitchFamily="18" charset="0"/>
                <a:cs typeface="Times New Roman" panose="02020603050405020304" pitchFamily="18" charset="0"/>
              </a:rPr>
              <a:t>technologies.</a:t>
            </a:r>
            <a:endParaRPr lang="en-GB" sz="22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smtClean="0"/>
              <a:t>*</a:t>
            </a:r>
            <a:r>
              <a:rPr lang="cs-CZ" sz="1200" dirty="0"/>
              <a:t>https://www.tutorialspoint.com/management_information_system/mis_tutorial.pdf</a:t>
            </a:r>
          </a:p>
        </p:txBody>
      </p:sp>
      <p:sp>
        <p:nvSpPr>
          <p:cNvPr id="6" name="Obdélník 5"/>
          <p:cNvSpPr/>
          <p:nvPr/>
        </p:nvSpPr>
        <p:spPr>
          <a:xfrm>
            <a:off x="251520" y="449337"/>
            <a:ext cx="3677610"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ERP and CRM </a:t>
            </a:r>
            <a:r>
              <a:rPr lang="en-GB" sz="2800" b="1" kern="0" dirty="0" smtClean="0">
                <a:latin typeface="Times New Roman"/>
                <a:ea typeface="+mj-ea"/>
                <a:cs typeface="+mj-cs"/>
              </a:rPr>
              <a:t>&amp;</a:t>
            </a:r>
            <a:r>
              <a:rPr lang="cs-CZ" sz="2800" b="1" kern="0" dirty="0" smtClean="0">
                <a:latin typeface="Times New Roman"/>
                <a:ea typeface="+mj-ea"/>
                <a:cs typeface="+mj-cs"/>
              </a:rPr>
              <a:t> MIS</a:t>
            </a:r>
            <a:endParaRPr kumimoji="0" lang="en-GB" sz="2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1714862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Enterprise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resource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planning</a:t>
            </a:r>
            <a:r>
              <a:rPr lang="cs-CZ" sz="2400" b="1" dirty="0" smtClean="0">
                <a:latin typeface="Times New Roman" panose="02020603050405020304" pitchFamily="18" charset="0"/>
                <a:cs typeface="Times New Roman" panose="02020603050405020304" pitchFamily="18" charset="0"/>
              </a:rPr>
              <a:t> (ERP)</a:t>
            </a:r>
          </a:p>
          <a:p>
            <a:pPr marL="268288" lvl="1" indent="-268288"/>
            <a:r>
              <a:rPr lang="en-US" dirty="0" smtClean="0">
                <a:latin typeface="Times New Roman" panose="02020603050405020304" pitchFamily="18" charset="0"/>
                <a:cs typeface="Times New Roman" panose="02020603050405020304" pitchFamily="18" charset="0"/>
              </a:rPr>
              <a:t>Features of ERP*</a:t>
            </a:r>
          </a:p>
          <a:p>
            <a:pPr lvl="1"/>
            <a:endParaRPr lang="en-US" sz="2000" b="1"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smtClean="0"/>
              <a:t>*</a:t>
            </a:r>
            <a:r>
              <a:rPr lang="cs-CZ" sz="1200" dirty="0"/>
              <a:t>https://www.tutorialspoint.com/management_information_system/mis_tutorial.pdf</a:t>
            </a:r>
          </a:p>
        </p:txBody>
      </p:sp>
      <p:pic>
        <p:nvPicPr>
          <p:cNvPr id="3" name="Obrázek 2"/>
          <p:cNvPicPr>
            <a:picLocks noChangeAspect="1"/>
          </p:cNvPicPr>
          <p:nvPr/>
        </p:nvPicPr>
        <p:blipFill>
          <a:blip r:embed="rId3"/>
          <a:stretch>
            <a:fillRect/>
          </a:stretch>
        </p:blipFill>
        <p:spPr>
          <a:xfrm>
            <a:off x="3350172" y="1811809"/>
            <a:ext cx="5568676" cy="4394221"/>
          </a:xfrm>
          <a:prstGeom prst="rect">
            <a:avLst/>
          </a:prstGeom>
        </p:spPr>
      </p:pic>
      <p:sp>
        <p:nvSpPr>
          <p:cNvPr id="7" name="Obdélník 6"/>
          <p:cNvSpPr/>
          <p:nvPr/>
        </p:nvSpPr>
        <p:spPr>
          <a:xfrm>
            <a:off x="251520" y="449337"/>
            <a:ext cx="3677610"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ERP and CRM </a:t>
            </a:r>
            <a:r>
              <a:rPr lang="en-GB" sz="2800" b="1" kern="0" dirty="0" smtClean="0">
                <a:latin typeface="Times New Roman"/>
                <a:ea typeface="+mj-ea"/>
                <a:cs typeface="+mj-cs"/>
              </a:rPr>
              <a:t>&amp;</a:t>
            </a:r>
            <a:r>
              <a:rPr lang="cs-CZ" sz="2800" b="1" kern="0" dirty="0" smtClean="0">
                <a:latin typeface="Times New Roman"/>
                <a:ea typeface="+mj-ea"/>
                <a:cs typeface="+mj-cs"/>
              </a:rPr>
              <a:t> MIS</a:t>
            </a:r>
            <a:endParaRPr kumimoji="0" lang="en-GB" sz="2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2107863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Enterprise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resource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planning</a:t>
            </a:r>
            <a:r>
              <a:rPr lang="cs-CZ" sz="2400" b="1" dirty="0" smtClean="0">
                <a:latin typeface="Times New Roman" panose="02020603050405020304" pitchFamily="18" charset="0"/>
                <a:cs typeface="Times New Roman" panose="02020603050405020304" pitchFamily="18" charset="0"/>
              </a:rPr>
              <a:t> (ERP)</a:t>
            </a:r>
          </a:p>
          <a:p>
            <a:pPr marL="268288" lvl="1" indent="-268288"/>
            <a:r>
              <a:rPr lang="en-US" dirty="0" smtClean="0">
                <a:latin typeface="Times New Roman" panose="02020603050405020304" pitchFamily="18" charset="0"/>
                <a:cs typeface="Times New Roman" panose="02020603050405020304" pitchFamily="18" charset="0"/>
              </a:rPr>
              <a:t>Scope </a:t>
            </a:r>
            <a:r>
              <a:rPr lang="en-US" dirty="0">
                <a:latin typeface="Times New Roman" panose="02020603050405020304" pitchFamily="18" charset="0"/>
                <a:cs typeface="Times New Roman" panose="02020603050405020304" pitchFamily="18" charset="0"/>
              </a:rPr>
              <a:t>of </a:t>
            </a:r>
            <a:r>
              <a:rPr lang="en-US" dirty="0" smtClean="0">
                <a:latin typeface="Times New Roman" panose="02020603050405020304" pitchFamily="18" charset="0"/>
                <a:cs typeface="Times New Roman" panose="02020603050405020304" pitchFamily="18" charset="0"/>
              </a:rPr>
              <a:t>ERP</a:t>
            </a:r>
            <a:r>
              <a:rPr lang="cs-CZ"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marL="536575" lvl="2" indent="-268288" algn="just"/>
            <a:r>
              <a:rPr lang="en-US" sz="2200" b="1" dirty="0" smtClean="0">
                <a:latin typeface="Times New Roman" panose="02020603050405020304" pitchFamily="18" charset="0"/>
                <a:cs typeface="Times New Roman" panose="02020603050405020304" pitchFamily="18" charset="0"/>
              </a:rPr>
              <a:t>Finance</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Financial accounting, Managerial accounting, treasury management, asset management, budget control, costing, and enterprise control.</a:t>
            </a:r>
          </a:p>
          <a:p>
            <a:pPr marL="536575" lvl="2" indent="-268288" algn="just"/>
            <a:r>
              <a:rPr lang="en-US" sz="2200" b="1" dirty="0" smtClean="0">
                <a:latin typeface="Times New Roman" panose="02020603050405020304" pitchFamily="18" charset="0"/>
                <a:cs typeface="Times New Roman" panose="02020603050405020304" pitchFamily="18" charset="0"/>
              </a:rPr>
              <a:t>Logistics</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Production planning, material management, plant maintenance, project management, events management, etc.</a:t>
            </a:r>
          </a:p>
          <a:p>
            <a:pPr marL="536575" lvl="2" indent="-268288" algn="just"/>
            <a:r>
              <a:rPr lang="en-US" sz="2200" b="1" dirty="0" smtClean="0">
                <a:latin typeface="Times New Roman" panose="02020603050405020304" pitchFamily="18" charset="0"/>
                <a:cs typeface="Times New Roman" panose="02020603050405020304" pitchFamily="18" charset="0"/>
              </a:rPr>
              <a:t>Human resource</a:t>
            </a:r>
            <a:r>
              <a:rPr lang="cs-CZ" sz="2200" b="1" dirty="0" smtClean="0">
                <a:latin typeface="Times New Roman" panose="02020603050405020304" pitchFamily="18" charset="0"/>
                <a:cs typeface="Times New Roman" panose="02020603050405020304" pitchFamily="18" charset="0"/>
              </a:rPr>
              <a:t> </a:t>
            </a:r>
            <a:r>
              <a:rPr lang="cs-CZ" sz="2200" dirty="0" smtClean="0">
                <a:latin typeface="Times New Roman" panose="02020603050405020304" pitchFamily="18" charset="0"/>
                <a:cs typeface="Times New Roman" panose="02020603050405020304" pitchFamily="18" charset="0"/>
              </a:rPr>
              <a:t>-</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Personnel management, training and development, etc.</a:t>
            </a:r>
          </a:p>
          <a:p>
            <a:pPr marL="536575" lvl="2" indent="-268288" algn="just"/>
            <a:r>
              <a:rPr lang="en-US" sz="2200" b="1" dirty="0" smtClean="0">
                <a:latin typeface="Times New Roman" panose="02020603050405020304" pitchFamily="18" charset="0"/>
                <a:cs typeface="Times New Roman" panose="02020603050405020304" pitchFamily="18" charset="0"/>
              </a:rPr>
              <a:t>Supply Chain</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Inventory control, purchase and order control, supplier scheduling, planning, etc.</a:t>
            </a:r>
          </a:p>
          <a:p>
            <a:pPr marL="536575" lvl="2" indent="-268288" algn="just"/>
            <a:r>
              <a:rPr lang="en-US" sz="2200" b="1" dirty="0" smtClean="0">
                <a:latin typeface="Times New Roman" panose="02020603050405020304" pitchFamily="18" charset="0"/>
                <a:cs typeface="Times New Roman" panose="02020603050405020304" pitchFamily="18" charset="0"/>
              </a:rPr>
              <a:t>Work flow</a:t>
            </a:r>
            <a:r>
              <a:rPr lang="cs-CZ" sz="2200" b="1" dirty="0" smtClean="0">
                <a:latin typeface="Times New Roman" panose="02020603050405020304" pitchFamily="18" charset="0"/>
                <a:cs typeface="Times New Roman" panose="02020603050405020304" pitchFamily="18" charset="0"/>
              </a:rPr>
              <a:t> </a:t>
            </a:r>
            <a:r>
              <a:rPr lang="cs-CZ" sz="2200" dirty="0" smtClean="0">
                <a:latin typeface="Times New Roman" panose="02020603050405020304" pitchFamily="18" charset="0"/>
                <a:cs typeface="Times New Roman" panose="02020603050405020304" pitchFamily="18" charset="0"/>
              </a:rPr>
              <a:t>-</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Integrate the entire organization with the flexible assignment of tasks and responsibility to locations, position, jobs, etc.</a:t>
            </a:r>
            <a:endParaRPr lang="en-US" sz="2200" dirty="0" smtClean="0">
              <a:latin typeface="Times New Roman" panose="02020603050405020304" pitchFamily="18" charset="0"/>
              <a:cs typeface="Times New Roman" panose="02020603050405020304" pitchFamily="18" charset="0"/>
            </a:endParaRPr>
          </a:p>
          <a:p>
            <a:pPr marL="985838" lvl="2" indent="-182563"/>
            <a:endParaRPr lang="en-US" sz="1600" b="1"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smtClean="0"/>
              <a:t>*</a:t>
            </a:r>
            <a:r>
              <a:rPr lang="cs-CZ" sz="1200" dirty="0"/>
              <a:t>https://www.tutorialspoint.com/management_information_system/mis_tutorial.pdf</a:t>
            </a:r>
          </a:p>
        </p:txBody>
      </p:sp>
      <p:sp>
        <p:nvSpPr>
          <p:cNvPr id="6" name="Obdélník 5"/>
          <p:cNvSpPr/>
          <p:nvPr/>
        </p:nvSpPr>
        <p:spPr>
          <a:xfrm>
            <a:off x="251520" y="449337"/>
            <a:ext cx="3677610"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ERP and CRM </a:t>
            </a:r>
            <a:r>
              <a:rPr lang="en-GB" sz="2800" b="1" kern="0" dirty="0" smtClean="0">
                <a:latin typeface="Times New Roman"/>
                <a:ea typeface="+mj-ea"/>
                <a:cs typeface="+mj-cs"/>
              </a:rPr>
              <a:t>&amp;</a:t>
            </a:r>
            <a:r>
              <a:rPr lang="cs-CZ" sz="2800" b="1" kern="0" dirty="0" smtClean="0">
                <a:latin typeface="Times New Roman"/>
                <a:ea typeface="+mj-ea"/>
                <a:cs typeface="+mj-cs"/>
              </a:rPr>
              <a:t> MIS</a:t>
            </a:r>
            <a:endParaRPr kumimoji="0" lang="en-GB" sz="2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30234449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Enterprise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resource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planning</a:t>
            </a:r>
            <a:r>
              <a:rPr lang="cs-CZ" sz="2400" b="1" dirty="0" smtClean="0">
                <a:latin typeface="Times New Roman" panose="02020603050405020304" pitchFamily="18" charset="0"/>
                <a:cs typeface="Times New Roman" panose="02020603050405020304" pitchFamily="18" charset="0"/>
              </a:rPr>
              <a:t> (ERP)</a:t>
            </a:r>
          </a:p>
          <a:p>
            <a:pPr marL="268288" lvl="1" indent="-268288"/>
            <a:r>
              <a:rPr lang="cs-CZ" dirty="0" err="1" smtClean="0">
                <a:latin typeface="Times New Roman" panose="02020603050405020304" pitchFamily="18" charset="0"/>
                <a:cs typeface="Times New Roman" panose="02020603050405020304" pitchFamily="18" charset="0"/>
              </a:rPr>
              <a:t>Advantages</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of</a:t>
            </a:r>
            <a:r>
              <a:rPr lang="cs-CZ" dirty="0" smtClean="0">
                <a:latin typeface="Times New Roman" panose="02020603050405020304" pitchFamily="18" charset="0"/>
                <a:cs typeface="Times New Roman" panose="02020603050405020304" pitchFamily="18" charset="0"/>
              </a:rPr>
              <a:t> ERP:</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marL="449263" lvl="2" indent="-180975"/>
            <a:r>
              <a:rPr lang="en-US" sz="2100" dirty="0">
                <a:latin typeface="Times New Roman" panose="02020603050405020304" pitchFamily="18" charset="0"/>
                <a:cs typeface="Times New Roman" panose="02020603050405020304" pitchFamily="18" charset="0"/>
              </a:rPr>
              <a:t>Reduction of lead </a:t>
            </a:r>
            <a:r>
              <a:rPr lang="en-US" sz="2100" dirty="0" smtClean="0">
                <a:latin typeface="Times New Roman" panose="02020603050405020304" pitchFamily="18" charset="0"/>
                <a:cs typeface="Times New Roman" panose="02020603050405020304" pitchFamily="18" charset="0"/>
              </a:rPr>
              <a:t>time</a:t>
            </a:r>
            <a:r>
              <a:rPr lang="en-GB" sz="2100" dirty="0" smtClean="0">
                <a:latin typeface="Times New Roman" panose="02020603050405020304" pitchFamily="18" charset="0"/>
                <a:cs typeface="Times New Roman" panose="02020603050405020304" pitchFamily="18" charset="0"/>
              </a:rPr>
              <a:t>;</a:t>
            </a:r>
            <a:endParaRPr lang="en-US" sz="2100" dirty="0">
              <a:latin typeface="Times New Roman" panose="02020603050405020304" pitchFamily="18" charset="0"/>
              <a:cs typeface="Times New Roman" panose="02020603050405020304" pitchFamily="18" charset="0"/>
            </a:endParaRPr>
          </a:p>
          <a:p>
            <a:pPr marL="449263" lvl="2" indent="-180975"/>
            <a:r>
              <a:rPr lang="en-US" sz="2100" dirty="0" smtClean="0">
                <a:latin typeface="Times New Roman" panose="02020603050405020304" pitchFamily="18" charset="0"/>
                <a:cs typeface="Times New Roman" panose="02020603050405020304" pitchFamily="18" charset="0"/>
              </a:rPr>
              <a:t>Reduction </a:t>
            </a:r>
            <a:r>
              <a:rPr lang="en-US" sz="2100" dirty="0">
                <a:latin typeface="Times New Roman" panose="02020603050405020304" pitchFamily="18" charset="0"/>
                <a:cs typeface="Times New Roman" panose="02020603050405020304" pitchFamily="18" charset="0"/>
              </a:rPr>
              <a:t>of cycle </a:t>
            </a:r>
            <a:r>
              <a:rPr lang="en-US" sz="2100" dirty="0" smtClean="0">
                <a:latin typeface="Times New Roman" panose="02020603050405020304" pitchFamily="18" charset="0"/>
                <a:cs typeface="Times New Roman" panose="02020603050405020304" pitchFamily="18" charset="0"/>
              </a:rPr>
              <a:t>time;</a:t>
            </a:r>
            <a:endParaRPr lang="en-US" sz="2100" dirty="0">
              <a:latin typeface="Times New Roman" panose="02020603050405020304" pitchFamily="18" charset="0"/>
              <a:cs typeface="Times New Roman" panose="02020603050405020304" pitchFamily="18" charset="0"/>
            </a:endParaRPr>
          </a:p>
          <a:p>
            <a:pPr marL="449263" lvl="2" indent="-180975"/>
            <a:r>
              <a:rPr lang="en-US" sz="2100" dirty="0" smtClean="0">
                <a:latin typeface="Times New Roman" panose="02020603050405020304" pitchFamily="18" charset="0"/>
                <a:cs typeface="Times New Roman" panose="02020603050405020304" pitchFamily="18" charset="0"/>
              </a:rPr>
              <a:t>Better </a:t>
            </a:r>
            <a:r>
              <a:rPr lang="en-US" sz="2100" dirty="0">
                <a:latin typeface="Times New Roman" panose="02020603050405020304" pitchFamily="18" charset="0"/>
                <a:cs typeface="Times New Roman" panose="02020603050405020304" pitchFamily="18" charset="0"/>
              </a:rPr>
              <a:t>customer </a:t>
            </a:r>
            <a:r>
              <a:rPr lang="en-US" sz="2100" dirty="0" smtClean="0">
                <a:latin typeface="Times New Roman" panose="02020603050405020304" pitchFamily="18" charset="0"/>
                <a:cs typeface="Times New Roman" panose="02020603050405020304" pitchFamily="18" charset="0"/>
              </a:rPr>
              <a:t>satisfaction;</a:t>
            </a:r>
            <a:endParaRPr lang="en-US" sz="2100" dirty="0">
              <a:latin typeface="Times New Roman" panose="02020603050405020304" pitchFamily="18" charset="0"/>
              <a:cs typeface="Times New Roman" panose="02020603050405020304" pitchFamily="18" charset="0"/>
            </a:endParaRPr>
          </a:p>
          <a:p>
            <a:pPr marL="449263" lvl="2" indent="-180975"/>
            <a:r>
              <a:rPr lang="en-US" sz="2100" dirty="0" smtClean="0">
                <a:latin typeface="Times New Roman" panose="02020603050405020304" pitchFamily="18" charset="0"/>
                <a:cs typeface="Times New Roman" panose="02020603050405020304" pitchFamily="18" charset="0"/>
              </a:rPr>
              <a:t>Increased </a:t>
            </a:r>
            <a:r>
              <a:rPr lang="en-US" sz="2100" dirty="0">
                <a:latin typeface="Times New Roman" panose="02020603050405020304" pitchFamily="18" charset="0"/>
                <a:cs typeface="Times New Roman" panose="02020603050405020304" pitchFamily="18" charset="0"/>
              </a:rPr>
              <a:t>flexibility, quality, and </a:t>
            </a:r>
            <a:r>
              <a:rPr lang="en-US" sz="2100" dirty="0" smtClean="0">
                <a:latin typeface="Times New Roman" panose="02020603050405020304" pitchFamily="18" charset="0"/>
                <a:cs typeface="Times New Roman" panose="02020603050405020304" pitchFamily="18" charset="0"/>
              </a:rPr>
              <a:t>efficiency;</a:t>
            </a:r>
            <a:endParaRPr lang="en-US" sz="2100" dirty="0">
              <a:latin typeface="Times New Roman" panose="02020603050405020304" pitchFamily="18" charset="0"/>
              <a:cs typeface="Times New Roman" panose="02020603050405020304" pitchFamily="18" charset="0"/>
            </a:endParaRPr>
          </a:p>
          <a:p>
            <a:pPr marL="449263" lvl="2" indent="-180975"/>
            <a:r>
              <a:rPr lang="en-US" sz="2100" dirty="0" smtClean="0">
                <a:latin typeface="Times New Roman" panose="02020603050405020304" pitchFamily="18" charset="0"/>
                <a:cs typeface="Times New Roman" panose="02020603050405020304" pitchFamily="18" charset="0"/>
              </a:rPr>
              <a:t>Improved </a:t>
            </a:r>
            <a:r>
              <a:rPr lang="en-US" sz="2100" dirty="0">
                <a:latin typeface="Times New Roman" panose="02020603050405020304" pitchFamily="18" charset="0"/>
                <a:cs typeface="Times New Roman" panose="02020603050405020304" pitchFamily="18" charset="0"/>
              </a:rPr>
              <a:t>information accuracy and decision making </a:t>
            </a:r>
            <a:r>
              <a:rPr lang="en-US" sz="2100" dirty="0" smtClean="0">
                <a:latin typeface="Times New Roman" panose="02020603050405020304" pitchFamily="18" charset="0"/>
                <a:cs typeface="Times New Roman" panose="02020603050405020304" pitchFamily="18" charset="0"/>
              </a:rPr>
              <a:t>capability;</a:t>
            </a:r>
            <a:endParaRPr lang="en-US" sz="2100" dirty="0">
              <a:latin typeface="Times New Roman" panose="02020603050405020304" pitchFamily="18" charset="0"/>
              <a:cs typeface="Times New Roman" panose="02020603050405020304" pitchFamily="18" charset="0"/>
            </a:endParaRPr>
          </a:p>
          <a:p>
            <a:pPr marL="449263" lvl="2" indent="-180975"/>
            <a:r>
              <a:rPr lang="en-US" sz="2100" dirty="0" smtClean="0">
                <a:latin typeface="Times New Roman" panose="02020603050405020304" pitchFamily="18" charset="0"/>
                <a:cs typeface="Times New Roman" panose="02020603050405020304" pitchFamily="18" charset="0"/>
              </a:rPr>
              <a:t>Onetime shipment;</a:t>
            </a:r>
            <a:endParaRPr lang="en-US" sz="2100" dirty="0">
              <a:latin typeface="Times New Roman" panose="02020603050405020304" pitchFamily="18" charset="0"/>
              <a:cs typeface="Times New Roman" panose="02020603050405020304" pitchFamily="18" charset="0"/>
            </a:endParaRPr>
          </a:p>
          <a:p>
            <a:pPr marL="449263" lvl="2" indent="-180975"/>
            <a:r>
              <a:rPr lang="en-US" sz="2100" dirty="0" smtClean="0">
                <a:latin typeface="Times New Roman" panose="02020603050405020304" pitchFamily="18" charset="0"/>
                <a:cs typeface="Times New Roman" panose="02020603050405020304" pitchFamily="18" charset="0"/>
              </a:rPr>
              <a:t>Improved </a:t>
            </a:r>
            <a:r>
              <a:rPr lang="en-US" sz="2100" dirty="0">
                <a:latin typeface="Times New Roman" panose="02020603050405020304" pitchFamily="18" charset="0"/>
                <a:cs typeface="Times New Roman" panose="02020603050405020304" pitchFamily="18" charset="0"/>
              </a:rPr>
              <a:t>resource </a:t>
            </a:r>
            <a:r>
              <a:rPr lang="en-US" sz="2100" dirty="0" smtClean="0">
                <a:latin typeface="Times New Roman" panose="02020603050405020304" pitchFamily="18" charset="0"/>
                <a:cs typeface="Times New Roman" panose="02020603050405020304" pitchFamily="18" charset="0"/>
              </a:rPr>
              <a:t>utilization;</a:t>
            </a:r>
            <a:endParaRPr lang="en-US" sz="2100" dirty="0">
              <a:latin typeface="Times New Roman" panose="02020603050405020304" pitchFamily="18" charset="0"/>
              <a:cs typeface="Times New Roman" panose="02020603050405020304" pitchFamily="18" charset="0"/>
            </a:endParaRPr>
          </a:p>
          <a:p>
            <a:pPr marL="449263" lvl="2" indent="-180975"/>
            <a:r>
              <a:rPr lang="en-US" sz="2100" dirty="0" smtClean="0">
                <a:latin typeface="Times New Roman" panose="02020603050405020304" pitchFamily="18" charset="0"/>
                <a:cs typeface="Times New Roman" panose="02020603050405020304" pitchFamily="18" charset="0"/>
              </a:rPr>
              <a:t>Improve </a:t>
            </a:r>
            <a:r>
              <a:rPr lang="en-US" sz="2100" dirty="0">
                <a:latin typeface="Times New Roman" panose="02020603050405020304" pitchFamily="18" charset="0"/>
                <a:cs typeface="Times New Roman" panose="02020603050405020304" pitchFamily="18" charset="0"/>
              </a:rPr>
              <a:t>supplier </a:t>
            </a:r>
            <a:r>
              <a:rPr lang="en-US" sz="2100" dirty="0" smtClean="0">
                <a:latin typeface="Times New Roman" panose="02020603050405020304" pitchFamily="18" charset="0"/>
                <a:cs typeface="Times New Roman" panose="02020603050405020304" pitchFamily="18" charset="0"/>
              </a:rPr>
              <a:t>performance;</a:t>
            </a:r>
            <a:endParaRPr lang="en-US" sz="2100" dirty="0">
              <a:latin typeface="Times New Roman" panose="02020603050405020304" pitchFamily="18" charset="0"/>
              <a:cs typeface="Times New Roman" panose="02020603050405020304" pitchFamily="18" charset="0"/>
            </a:endParaRPr>
          </a:p>
          <a:p>
            <a:pPr marL="449263" lvl="2" indent="-180975"/>
            <a:r>
              <a:rPr lang="en-US" sz="2100" dirty="0" smtClean="0">
                <a:latin typeface="Times New Roman" panose="02020603050405020304" pitchFamily="18" charset="0"/>
                <a:cs typeface="Times New Roman" panose="02020603050405020304" pitchFamily="18" charset="0"/>
              </a:rPr>
              <a:t>Reduced </a:t>
            </a:r>
            <a:r>
              <a:rPr lang="en-US" sz="2100" dirty="0">
                <a:latin typeface="Times New Roman" panose="02020603050405020304" pitchFamily="18" charset="0"/>
                <a:cs typeface="Times New Roman" panose="02020603050405020304" pitchFamily="18" charset="0"/>
              </a:rPr>
              <a:t>quality </a:t>
            </a:r>
            <a:r>
              <a:rPr lang="en-US" sz="2100" dirty="0" smtClean="0">
                <a:latin typeface="Times New Roman" panose="02020603050405020304" pitchFamily="18" charset="0"/>
                <a:cs typeface="Times New Roman" panose="02020603050405020304" pitchFamily="18" charset="0"/>
              </a:rPr>
              <a:t>costs;</a:t>
            </a:r>
            <a:endParaRPr lang="en-US" sz="2100" dirty="0">
              <a:latin typeface="Times New Roman" panose="02020603050405020304" pitchFamily="18" charset="0"/>
              <a:cs typeface="Times New Roman" panose="02020603050405020304" pitchFamily="18" charset="0"/>
            </a:endParaRPr>
          </a:p>
          <a:p>
            <a:pPr marL="449263" lvl="2" indent="-180975"/>
            <a:r>
              <a:rPr lang="en-US" sz="2100" dirty="0" smtClean="0">
                <a:latin typeface="Times New Roman" panose="02020603050405020304" pitchFamily="18" charset="0"/>
                <a:cs typeface="Times New Roman" panose="02020603050405020304" pitchFamily="18" charset="0"/>
              </a:rPr>
              <a:t>Quick decision-making;</a:t>
            </a:r>
            <a:endParaRPr lang="en-US" sz="2100" dirty="0">
              <a:latin typeface="Times New Roman" panose="02020603050405020304" pitchFamily="18" charset="0"/>
              <a:cs typeface="Times New Roman" panose="02020603050405020304" pitchFamily="18" charset="0"/>
            </a:endParaRPr>
          </a:p>
          <a:p>
            <a:pPr marL="449263" lvl="2" indent="-180975"/>
            <a:r>
              <a:rPr lang="en-US" sz="2100" dirty="0" smtClean="0">
                <a:latin typeface="Times New Roman" panose="02020603050405020304" pitchFamily="18" charset="0"/>
                <a:cs typeface="Times New Roman" panose="02020603050405020304" pitchFamily="18" charset="0"/>
              </a:rPr>
              <a:t>Forecasting </a:t>
            </a:r>
            <a:r>
              <a:rPr lang="en-US" sz="2100" dirty="0">
                <a:latin typeface="Times New Roman" panose="02020603050405020304" pitchFamily="18" charset="0"/>
                <a:cs typeface="Times New Roman" panose="02020603050405020304" pitchFamily="18" charset="0"/>
              </a:rPr>
              <a:t>and </a:t>
            </a:r>
            <a:r>
              <a:rPr lang="en-US" sz="2100" dirty="0" smtClean="0">
                <a:latin typeface="Times New Roman" panose="02020603050405020304" pitchFamily="18" charset="0"/>
                <a:cs typeface="Times New Roman" panose="02020603050405020304" pitchFamily="18" charset="0"/>
              </a:rPr>
              <a:t>optimization;</a:t>
            </a:r>
            <a:endParaRPr lang="en-US" sz="2100" dirty="0">
              <a:latin typeface="Times New Roman" panose="02020603050405020304" pitchFamily="18" charset="0"/>
              <a:cs typeface="Times New Roman" panose="02020603050405020304" pitchFamily="18" charset="0"/>
            </a:endParaRPr>
          </a:p>
          <a:p>
            <a:pPr marL="449263" lvl="2" indent="-180975"/>
            <a:r>
              <a:rPr lang="en-US" sz="2100" dirty="0" smtClean="0">
                <a:latin typeface="Times New Roman" panose="02020603050405020304" pitchFamily="18" charset="0"/>
                <a:cs typeface="Times New Roman" panose="02020603050405020304" pitchFamily="18" charset="0"/>
              </a:rPr>
              <a:t>Better transparency.</a:t>
            </a:r>
            <a:endParaRPr lang="cs-CZ" sz="2100" dirty="0" smtClean="0">
              <a:latin typeface="Times New Roman" panose="02020603050405020304" pitchFamily="18" charset="0"/>
              <a:cs typeface="Times New Roman" panose="02020603050405020304" pitchFamily="18" charset="0"/>
            </a:endParaRPr>
          </a:p>
          <a:p>
            <a:pPr marL="985838" lvl="2" indent="-182563"/>
            <a:endParaRPr lang="en-US" sz="1600" b="1"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smtClean="0"/>
              <a:t>*</a:t>
            </a:r>
            <a:r>
              <a:rPr lang="cs-CZ" sz="1200" dirty="0"/>
              <a:t>https://www.tutorialspoint.com/management_information_system/mis_tutorial.pdf</a:t>
            </a:r>
          </a:p>
        </p:txBody>
      </p:sp>
      <p:sp>
        <p:nvSpPr>
          <p:cNvPr id="6" name="Obdélník 5"/>
          <p:cNvSpPr/>
          <p:nvPr/>
        </p:nvSpPr>
        <p:spPr>
          <a:xfrm>
            <a:off x="251520" y="449337"/>
            <a:ext cx="3677610"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ERP and CRM </a:t>
            </a:r>
            <a:r>
              <a:rPr lang="en-GB" sz="2800" b="1" kern="0" dirty="0" smtClean="0">
                <a:latin typeface="Times New Roman"/>
                <a:ea typeface="+mj-ea"/>
                <a:cs typeface="+mj-cs"/>
              </a:rPr>
              <a:t>&amp;</a:t>
            </a:r>
            <a:r>
              <a:rPr lang="cs-CZ" sz="2800" b="1" kern="0" dirty="0" smtClean="0">
                <a:latin typeface="Times New Roman"/>
                <a:ea typeface="+mj-ea"/>
                <a:cs typeface="+mj-cs"/>
              </a:rPr>
              <a:t> MIS</a:t>
            </a:r>
            <a:endParaRPr kumimoji="0" lang="en-GB" sz="2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40198302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Enterprise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resource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planning</a:t>
            </a:r>
            <a:r>
              <a:rPr lang="cs-CZ" sz="2400" b="1" dirty="0" smtClean="0">
                <a:latin typeface="Times New Roman" panose="02020603050405020304" pitchFamily="18" charset="0"/>
                <a:cs typeface="Times New Roman" panose="02020603050405020304" pitchFamily="18" charset="0"/>
              </a:rPr>
              <a:t> (ERP)</a:t>
            </a:r>
          </a:p>
          <a:p>
            <a:pPr marL="268288" lvl="1" indent="-268288"/>
            <a:r>
              <a:rPr lang="en-GB" dirty="0" err="1" smtClean="0">
                <a:latin typeface="Times New Roman" panose="02020603050405020304" pitchFamily="18" charset="0"/>
                <a:cs typeface="Times New Roman" panose="02020603050405020304" pitchFamily="18" charset="0"/>
              </a:rPr>
              <a:t>Disa</a:t>
            </a:r>
            <a:r>
              <a:rPr lang="cs-CZ" dirty="0" err="1" smtClean="0">
                <a:latin typeface="Times New Roman" panose="02020603050405020304" pitchFamily="18" charset="0"/>
                <a:cs typeface="Times New Roman" panose="02020603050405020304" pitchFamily="18" charset="0"/>
              </a:rPr>
              <a:t>dvantages</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of</a:t>
            </a:r>
            <a:r>
              <a:rPr lang="cs-CZ" dirty="0" smtClean="0">
                <a:latin typeface="Times New Roman" panose="02020603050405020304" pitchFamily="18" charset="0"/>
                <a:cs typeface="Times New Roman" panose="02020603050405020304" pitchFamily="18" charset="0"/>
              </a:rPr>
              <a:t> ERP:</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marL="536575" lvl="2" indent="-268288"/>
            <a:r>
              <a:rPr lang="en-US" sz="2200" dirty="0">
                <a:latin typeface="Times New Roman" panose="02020603050405020304" pitchFamily="18" charset="0"/>
                <a:cs typeface="Times New Roman" panose="02020603050405020304" pitchFamily="18" charset="0"/>
              </a:rPr>
              <a:t>Expense and time in </a:t>
            </a:r>
            <a:r>
              <a:rPr lang="en-US" sz="2200" dirty="0" smtClean="0">
                <a:latin typeface="Times New Roman" panose="02020603050405020304" pitchFamily="18" charset="0"/>
                <a:cs typeface="Times New Roman" panose="02020603050405020304" pitchFamily="18" charset="0"/>
              </a:rPr>
              <a:t>implementation;</a:t>
            </a:r>
            <a:endParaRPr lang="en-US" sz="2200" dirty="0">
              <a:latin typeface="Times New Roman" panose="02020603050405020304" pitchFamily="18" charset="0"/>
              <a:cs typeface="Times New Roman" panose="02020603050405020304" pitchFamily="18" charset="0"/>
            </a:endParaRPr>
          </a:p>
          <a:p>
            <a:pPr marL="536575" lvl="2" indent="-268288"/>
            <a:r>
              <a:rPr lang="en-US" sz="2200" dirty="0" smtClean="0">
                <a:latin typeface="Times New Roman" panose="02020603050405020304" pitchFamily="18" charset="0"/>
                <a:cs typeface="Times New Roman" panose="02020603050405020304" pitchFamily="18" charset="0"/>
              </a:rPr>
              <a:t>Difficulty </a:t>
            </a:r>
            <a:r>
              <a:rPr lang="en-US" sz="2200" dirty="0">
                <a:latin typeface="Times New Roman" panose="02020603050405020304" pitchFamily="18" charset="0"/>
                <a:cs typeface="Times New Roman" panose="02020603050405020304" pitchFamily="18" charset="0"/>
              </a:rPr>
              <a:t>in integration with other </a:t>
            </a:r>
            <a:r>
              <a:rPr lang="en-US" sz="2200" dirty="0" smtClean="0">
                <a:latin typeface="Times New Roman" panose="02020603050405020304" pitchFamily="18" charset="0"/>
                <a:cs typeface="Times New Roman" panose="02020603050405020304" pitchFamily="18" charset="0"/>
              </a:rPr>
              <a:t>system;</a:t>
            </a:r>
            <a:endParaRPr lang="en-US" sz="2200" dirty="0">
              <a:latin typeface="Times New Roman" panose="02020603050405020304" pitchFamily="18" charset="0"/>
              <a:cs typeface="Times New Roman" panose="02020603050405020304" pitchFamily="18" charset="0"/>
            </a:endParaRPr>
          </a:p>
          <a:p>
            <a:pPr marL="536575" lvl="2" indent="-268288"/>
            <a:r>
              <a:rPr lang="en-US" sz="2200" dirty="0" smtClean="0">
                <a:latin typeface="Times New Roman" panose="02020603050405020304" pitchFamily="18" charset="0"/>
                <a:cs typeface="Times New Roman" panose="02020603050405020304" pitchFamily="18" charset="0"/>
              </a:rPr>
              <a:t>Risk </a:t>
            </a:r>
            <a:r>
              <a:rPr lang="en-US" sz="2200" dirty="0">
                <a:latin typeface="Times New Roman" panose="02020603050405020304" pitchFamily="18" charset="0"/>
                <a:cs typeface="Times New Roman" panose="02020603050405020304" pitchFamily="18" charset="0"/>
              </a:rPr>
              <a:t>of implementation </a:t>
            </a:r>
            <a:r>
              <a:rPr lang="en-US" sz="2200" dirty="0" smtClean="0">
                <a:latin typeface="Times New Roman" panose="02020603050405020304" pitchFamily="18" charset="0"/>
                <a:cs typeface="Times New Roman" panose="02020603050405020304" pitchFamily="18" charset="0"/>
              </a:rPr>
              <a:t>failure;</a:t>
            </a:r>
            <a:endParaRPr lang="en-US" sz="2200" dirty="0">
              <a:latin typeface="Times New Roman" panose="02020603050405020304" pitchFamily="18" charset="0"/>
              <a:cs typeface="Times New Roman" panose="02020603050405020304" pitchFamily="18" charset="0"/>
            </a:endParaRPr>
          </a:p>
          <a:p>
            <a:pPr marL="536575" lvl="2" indent="-268288"/>
            <a:r>
              <a:rPr lang="en-US" sz="2200" dirty="0" smtClean="0">
                <a:latin typeface="Times New Roman" panose="02020603050405020304" pitchFamily="18" charset="0"/>
                <a:cs typeface="Times New Roman" panose="02020603050405020304" pitchFamily="18" charset="0"/>
              </a:rPr>
              <a:t>Difficulty </a:t>
            </a:r>
            <a:r>
              <a:rPr lang="en-US" sz="2200" dirty="0">
                <a:latin typeface="Times New Roman" panose="02020603050405020304" pitchFamily="18" charset="0"/>
                <a:cs typeface="Times New Roman" panose="02020603050405020304" pitchFamily="18" charset="0"/>
              </a:rPr>
              <a:t>in implementation </a:t>
            </a:r>
            <a:r>
              <a:rPr lang="en-US" sz="2200" dirty="0" smtClean="0">
                <a:latin typeface="Times New Roman" panose="02020603050405020304" pitchFamily="18" charset="0"/>
                <a:cs typeface="Times New Roman" panose="02020603050405020304" pitchFamily="18" charset="0"/>
              </a:rPr>
              <a:t>change;</a:t>
            </a:r>
            <a:endParaRPr lang="en-US" sz="2200" dirty="0">
              <a:latin typeface="Times New Roman" panose="02020603050405020304" pitchFamily="18" charset="0"/>
              <a:cs typeface="Times New Roman" panose="02020603050405020304" pitchFamily="18" charset="0"/>
            </a:endParaRPr>
          </a:p>
          <a:p>
            <a:pPr marL="536575" lvl="2" indent="-268288"/>
            <a:r>
              <a:rPr lang="en-US" sz="2200" dirty="0" smtClean="0">
                <a:latin typeface="Times New Roman" panose="02020603050405020304" pitchFamily="18" charset="0"/>
                <a:cs typeface="Times New Roman" panose="02020603050405020304" pitchFamily="18" charset="0"/>
              </a:rPr>
              <a:t>Risk </a:t>
            </a:r>
            <a:r>
              <a:rPr lang="en-US" sz="2200" dirty="0">
                <a:latin typeface="Times New Roman" panose="02020603050405020304" pitchFamily="18" charset="0"/>
                <a:cs typeface="Times New Roman" panose="02020603050405020304" pitchFamily="18" charset="0"/>
              </a:rPr>
              <a:t>in using one </a:t>
            </a:r>
            <a:r>
              <a:rPr lang="en-US" sz="2200" dirty="0" smtClean="0">
                <a:latin typeface="Times New Roman" panose="02020603050405020304" pitchFamily="18" charset="0"/>
                <a:cs typeface="Times New Roman" panose="02020603050405020304" pitchFamily="18" charset="0"/>
              </a:rPr>
              <a:t>vendor.</a:t>
            </a:r>
            <a:endParaRPr lang="en-US" sz="2200" b="1"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smtClean="0"/>
              <a:t>*</a:t>
            </a:r>
            <a:r>
              <a:rPr lang="cs-CZ" sz="1200" dirty="0"/>
              <a:t>https://www.tutorialspoint.com/management_information_system/mis_tutorial.pdf</a:t>
            </a:r>
          </a:p>
        </p:txBody>
      </p:sp>
      <p:sp>
        <p:nvSpPr>
          <p:cNvPr id="6" name="Obdélník 5"/>
          <p:cNvSpPr/>
          <p:nvPr/>
        </p:nvSpPr>
        <p:spPr>
          <a:xfrm>
            <a:off x="251520" y="449337"/>
            <a:ext cx="3677610"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ERP and CRM </a:t>
            </a:r>
            <a:r>
              <a:rPr lang="en-GB" sz="2800" b="1" kern="0" dirty="0" smtClean="0">
                <a:latin typeface="Times New Roman"/>
                <a:ea typeface="+mj-ea"/>
                <a:cs typeface="+mj-cs"/>
              </a:rPr>
              <a:t>&amp;</a:t>
            </a:r>
            <a:r>
              <a:rPr lang="cs-CZ" sz="2800" b="1" kern="0" dirty="0" smtClean="0">
                <a:latin typeface="Times New Roman"/>
                <a:ea typeface="+mj-ea"/>
                <a:cs typeface="+mj-cs"/>
              </a:rPr>
              <a:t> MIS</a:t>
            </a:r>
            <a:endParaRPr kumimoji="0" lang="en-GB" sz="2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4287869956"/>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953</TotalTime>
  <Words>3445</Words>
  <Application>Microsoft Office PowerPoint</Application>
  <PresentationFormat>Širokoúhlá obrazovka</PresentationFormat>
  <Paragraphs>295</Paragraphs>
  <Slides>33</Slides>
  <Notes>0</Notes>
  <HiddenSlides>0</HiddenSlides>
  <MMClips>0</MMClips>
  <ScaleCrop>false</ScaleCrop>
  <HeadingPairs>
    <vt:vector size="8" baseType="variant">
      <vt:variant>
        <vt:lpstr>Použitá písma</vt:lpstr>
      </vt:variant>
      <vt:variant>
        <vt:i4>4</vt:i4>
      </vt:variant>
      <vt:variant>
        <vt:lpstr>Motiv</vt:lpstr>
      </vt:variant>
      <vt:variant>
        <vt:i4>1</vt:i4>
      </vt:variant>
      <vt:variant>
        <vt:lpstr>Vložené servery OLE</vt:lpstr>
      </vt:variant>
      <vt:variant>
        <vt:i4>1</vt:i4>
      </vt:variant>
      <vt:variant>
        <vt:lpstr>Nadpisy snímků</vt:lpstr>
      </vt:variant>
      <vt:variant>
        <vt:i4>33</vt:i4>
      </vt:variant>
    </vt:vector>
  </HeadingPairs>
  <TitlesOfParts>
    <vt:vector size="39" baseType="lpstr">
      <vt:lpstr>Arial</vt:lpstr>
      <vt:lpstr>Calibri</vt:lpstr>
      <vt:lpstr>Calibri Light</vt:lpstr>
      <vt:lpstr>Times New Roman</vt:lpstr>
      <vt:lpstr>Motiv Office</vt:lpstr>
      <vt:lpstr>Photo Editor Photo</vt:lpstr>
      <vt:lpstr>Management information systems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Petr Suchanek</cp:lastModifiedBy>
  <cp:revision>201</cp:revision>
  <dcterms:created xsi:type="dcterms:W3CDTF">2016-11-25T20:36:16Z</dcterms:created>
  <dcterms:modified xsi:type="dcterms:W3CDTF">2017-09-03T11:30:42Z</dcterms:modified>
</cp:coreProperties>
</file>