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65" r:id="rId4"/>
    <p:sldId id="312" r:id="rId5"/>
    <p:sldId id="313" r:id="rId6"/>
    <p:sldId id="314" r:id="rId7"/>
    <p:sldId id="315" r:id="rId8"/>
    <p:sldId id="316" r:id="rId9"/>
    <p:sldId id="317" r:id="rId10"/>
    <p:sldId id="318" r:id="rId11"/>
    <p:sldId id="319" r:id="rId12"/>
    <p:sldId id="320" r:id="rId13"/>
    <p:sldId id="321" r:id="rId14"/>
    <p:sldId id="338" r:id="rId15"/>
    <p:sldId id="339" r:id="rId16"/>
    <p:sldId id="340" r:id="rId17"/>
    <p:sldId id="341" r:id="rId18"/>
    <p:sldId id="342" r:id="rId19"/>
    <p:sldId id="343" r:id="rId20"/>
    <p:sldId id="344" r:id="rId21"/>
    <p:sldId id="322" r:id="rId22"/>
    <p:sldId id="323" r:id="rId23"/>
    <p:sldId id="324" r:id="rId24"/>
    <p:sldId id="325" r:id="rId25"/>
    <p:sldId id="326" r:id="rId26"/>
    <p:sldId id="327" r:id="rId27"/>
    <p:sldId id="328" r:id="rId28"/>
    <p:sldId id="329" r:id="rId29"/>
    <p:sldId id="330" r:id="rId30"/>
    <p:sldId id="331" r:id="rId31"/>
    <p:sldId id="332" r:id="rId32"/>
    <p:sldId id="333" r:id="rId33"/>
    <p:sldId id="334" r:id="rId34"/>
    <p:sldId id="335" r:id="rId35"/>
    <p:sldId id="336" r:id="rId36"/>
    <p:sldId id="337" r:id="rId37"/>
    <p:sldId id="262" r:id="rId38"/>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2" d="100"/>
          <a:sy n="112" d="100"/>
        </p:scale>
        <p:origin x="46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cs-CZ"/>
          </a:p>
        </p:txBody>
      </p:sp>
      <p:sp>
        <p:nvSpPr>
          <p:cNvPr id="4" name="Zástupný symbol pro datum 3"/>
          <p:cNvSpPr>
            <a:spLocks noGrp="1"/>
          </p:cNvSpPr>
          <p:nvPr>
            <p:ph type="dt" sz="half" idx="10"/>
          </p:nvPr>
        </p:nvSpPr>
        <p:spPr/>
        <p:txBody>
          <a:bodyPr/>
          <a:lstStyle/>
          <a:p>
            <a:fld id="{3E9BAEC6-A37A-4403-B919-4854A6448652}" type="datetimeFigureOut">
              <a:rPr lang="cs-CZ" smtClean="0"/>
              <a:t>5. 9. 2017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04505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E9BAEC6-A37A-4403-B919-4854A6448652}" type="datetimeFigureOut">
              <a:rPr lang="cs-CZ" smtClean="0"/>
              <a:t>5. 9. 2017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119729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E9BAEC6-A37A-4403-B919-4854A6448652}" type="datetimeFigureOut">
              <a:rPr lang="cs-CZ" smtClean="0"/>
              <a:t>5. 9. 2017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6399736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398609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E9BAEC6-A37A-4403-B919-4854A6448652}" type="datetimeFigureOut">
              <a:rPr lang="cs-CZ" smtClean="0"/>
              <a:t>5. 9. 2017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4260021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Zástupný symbol pro datum 3"/>
          <p:cNvSpPr>
            <a:spLocks noGrp="1"/>
          </p:cNvSpPr>
          <p:nvPr>
            <p:ph type="dt" sz="half" idx="10"/>
          </p:nvPr>
        </p:nvSpPr>
        <p:spPr/>
        <p:txBody>
          <a:bodyPr/>
          <a:lstStyle/>
          <a:p>
            <a:fld id="{3E9BAEC6-A37A-4403-B919-4854A6448652}" type="datetimeFigureOut">
              <a:rPr lang="cs-CZ" smtClean="0"/>
              <a:t>5. 9. 2017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735005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3E9BAEC6-A37A-4403-B919-4854A6448652}" type="datetimeFigureOut">
              <a:rPr lang="cs-CZ" smtClean="0"/>
              <a:t>5. 9. 2017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72938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3E9BAEC6-A37A-4403-B919-4854A6448652}" type="datetimeFigureOut">
              <a:rPr lang="cs-CZ" smtClean="0"/>
              <a:t>5. 9. 2017</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291546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3E9BAEC6-A37A-4403-B919-4854A6448652}" type="datetimeFigureOut">
              <a:rPr lang="cs-CZ" smtClean="0"/>
              <a:t>5. 9. 2017</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52277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E9BAEC6-A37A-4403-B919-4854A6448652}" type="datetimeFigureOut">
              <a:rPr lang="cs-CZ" smtClean="0"/>
              <a:t>5. 9. 2017</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773999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5. 9. 2017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536581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5. 9. 2017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96887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9BAEC6-A37A-4403-B919-4854A6448652}" type="datetimeFigureOut">
              <a:rPr lang="cs-CZ" smtClean="0"/>
              <a:t>5. 9. 2017</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A23C2D-3845-4F8C-9F64-DBE4B5B8108A}" type="slidenum">
              <a:rPr lang="cs-CZ" smtClean="0"/>
              <a:t>‹#›</a:t>
            </a:fld>
            <a:endParaRPr lang="cs-CZ"/>
          </a:p>
        </p:txBody>
      </p:sp>
    </p:spTree>
    <p:extLst>
      <p:ext uri="{BB962C8B-B14F-4D97-AF65-F5344CB8AC3E}">
        <p14:creationId xmlns:p14="http://schemas.microsoft.com/office/powerpoint/2010/main" val="420354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8" Type="http://schemas.openxmlformats.org/officeDocument/2006/relationships/hyperlink" Target="https://www.guru99.com/mis-development-process.html" TargetMode="External"/><Relationship Id="rId3" Type="http://schemas.openxmlformats.org/officeDocument/2006/relationships/hyperlink" Target="https://www.slideshare.net/georgepdr/system-development-life-cycle-implementation-of-mis" TargetMode="External"/><Relationship Id="rId7" Type="http://schemas.openxmlformats.org/officeDocument/2006/relationships/hyperlink" Target="https://gtumis.files.wordpress.com/2014/04/chapter-9.pdf" TargetMode="External"/><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hyperlink" Target="https://www.slideshare.net/hirenselani5/development-process-of-mis-18708463" TargetMode="External"/><Relationship Id="rId5" Type="http://schemas.openxmlformats.org/officeDocument/2006/relationships/hyperlink" Target="http://ecomputernotes.com/mis/system-development-approaches/systemsdevelopmentlifecycle" TargetMode="External"/><Relationship Id="rId4" Type="http://schemas.openxmlformats.org/officeDocument/2006/relationships/hyperlink" Target="http://www.yourarticlelibrary.com/management/mis-management/top-11-stages-in-system-development-life-cycle-mis/70394/"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64351" y="752054"/>
            <a:ext cx="2266000" cy="1744775"/>
          </a:xfrm>
          <a:prstGeom prst="rect">
            <a:avLst/>
          </a:prstGeom>
        </p:spPr>
      </p:pic>
      <p:sp>
        <p:nvSpPr>
          <p:cNvPr id="7" name="Obdélník 6"/>
          <p:cNvSpPr/>
          <p:nvPr/>
        </p:nvSpPr>
        <p:spPr>
          <a:xfrm>
            <a:off x="335360" y="356659"/>
            <a:ext cx="7488832" cy="6144683"/>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623392" y="932723"/>
            <a:ext cx="6816757" cy="2880320"/>
          </a:xfrm>
          <a:prstGeom prst="rect">
            <a:avLst/>
          </a:prstGeom>
        </p:spPr>
        <p:txBody>
          <a:bodyPr anchor="t">
            <a:normAutofit/>
          </a:bodyPr>
          <a:lstStyle/>
          <a:p>
            <a:pPr algn="l"/>
            <a:r>
              <a:rPr lang="cs-CZ" sz="5333" b="1" dirty="0" smtClean="0">
                <a:solidFill>
                  <a:schemeClr val="bg1"/>
                </a:solidFill>
                <a:latin typeface="Times New Roman" panose="02020603050405020304" pitchFamily="18" charset="0"/>
                <a:cs typeface="Times New Roman" panose="02020603050405020304" pitchFamily="18" charset="0"/>
              </a:rPr>
              <a:t>Management i</a:t>
            </a:r>
            <a:r>
              <a:rPr lang="en-GB" sz="5333" b="1" dirty="0" err="1" smtClean="0">
                <a:solidFill>
                  <a:schemeClr val="bg1"/>
                </a:solidFill>
                <a:latin typeface="Times New Roman" panose="02020603050405020304" pitchFamily="18" charset="0"/>
                <a:cs typeface="Times New Roman" panose="02020603050405020304" pitchFamily="18" charset="0"/>
              </a:rPr>
              <a:t>nformation</a:t>
            </a:r>
            <a:r>
              <a:rPr lang="en-GB" sz="5333" b="1" dirty="0" smtClean="0">
                <a:solidFill>
                  <a:schemeClr val="bg1"/>
                </a:solidFill>
                <a:latin typeface="Times New Roman" panose="02020603050405020304" pitchFamily="18" charset="0"/>
                <a:cs typeface="Times New Roman" panose="02020603050405020304" pitchFamily="18" charset="0"/>
              </a:rPr>
              <a:t> systems</a:t>
            </a:r>
            <a:endParaRPr lang="en-GB" sz="5333"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2351584" y="4101075"/>
            <a:ext cx="5184576" cy="1056117"/>
          </a:xfrm>
          <a:prstGeom prst="rect">
            <a:avLst/>
          </a:prstGeom>
        </p:spPr>
        <p:txBody>
          <a:bodyPr>
            <a:normAutofit/>
          </a:bodyPr>
          <a:lstStyle/>
          <a:p>
            <a:pPr marL="0" indent="0" algn="r">
              <a:buNone/>
            </a:pPr>
            <a:r>
              <a:rPr lang="cs-CZ" sz="1867" dirty="0" smtClean="0">
                <a:solidFill>
                  <a:schemeClr val="bg1"/>
                </a:solidFill>
                <a:latin typeface="Times New Roman" panose="02020603050405020304" pitchFamily="18" charset="0"/>
                <a:cs typeface="Times New Roman" panose="02020603050405020304" pitchFamily="18" charset="0"/>
              </a:rPr>
              <a:t>MIS </a:t>
            </a:r>
            <a:r>
              <a:rPr lang="cs-CZ" sz="1867" dirty="0" err="1" smtClean="0">
                <a:solidFill>
                  <a:schemeClr val="bg1"/>
                </a:solidFill>
                <a:latin typeface="Times New Roman" panose="02020603050405020304" pitchFamily="18" charset="0"/>
                <a:cs typeface="Times New Roman" panose="02020603050405020304" pitchFamily="18" charset="0"/>
              </a:rPr>
              <a:t>development</a:t>
            </a:r>
            <a:endParaRPr lang="en-GB" sz="1867"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9274729" y="4965171"/>
            <a:ext cx="2688299" cy="1536171"/>
          </a:xfrm>
          <a:prstGeom prst="rect">
            <a:avLst/>
          </a:prstGeom>
        </p:spPr>
        <p:txBody>
          <a:bodyPr vert="horz" lIns="121920" tIns="60960" rIns="121920" bIns="6096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200" b="1" dirty="0" smtClean="0">
                <a:solidFill>
                  <a:srgbClr val="307871"/>
                </a:solidFill>
                <a:latin typeface="Times New Roman" panose="02020603050405020304" pitchFamily="18" charset="0"/>
                <a:cs typeface="Times New Roman" panose="02020603050405020304" pitchFamily="18" charset="0"/>
              </a:rPr>
              <a:t>Petr Suchánek</a:t>
            </a:r>
            <a:endParaRPr lang="en-GB" altLang="cs-CZ" sz="1200" b="1" dirty="0" smtClean="0">
              <a:solidFill>
                <a:srgbClr val="307871"/>
              </a:solidFill>
              <a:latin typeface="Times New Roman" panose="02020603050405020304" pitchFamily="18" charset="0"/>
              <a:cs typeface="Times New Roman" panose="02020603050405020304" pitchFamily="18" charset="0"/>
            </a:endParaRPr>
          </a:p>
          <a:p>
            <a:pPr algn="r"/>
            <a:r>
              <a:rPr lang="cs-CZ" altLang="cs-CZ" sz="1200" dirty="0" smtClean="0">
                <a:solidFill>
                  <a:srgbClr val="307871"/>
                </a:solidFill>
                <a:latin typeface="Times New Roman" panose="02020603050405020304" pitchFamily="18" charset="0"/>
                <a:cs typeface="Times New Roman" panose="02020603050405020304" pitchFamily="18" charset="0"/>
              </a:rPr>
              <a:t>Management </a:t>
            </a:r>
            <a:r>
              <a:rPr lang="cs-CZ" altLang="cs-CZ" sz="1200" dirty="0" err="1" smtClean="0">
                <a:solidFill>
                  <a:srgbClr val="307871"/>
                </a:solidFill>
                <a:latin typeface="Times New Roman" panose="02020603050405020304" pitchFamily="18" charset="0"/>
                <a:cs typeface="Times New Roman" panose="02020603050405020304" pitchFamily="18" charset="0"/>
              </a:rPr>
              <a:t>information</a:t>
            </a:r>
            <a:r>
              <a:rPr lang="cs-CZ" altLang="cs-CZ" sz="1200" dirty="0" smtClean="0">
                <a:solidFill>
                  <a:srgbClr val="307871"/>
                </a:solidFill>
                <a:latin typeface="Times New Roman" panose="02020603050405020304" pitchFamily="18" charset="0"/>
                <a:cs typeface="Times New Roman" panose="02020603050405020304" pitchFamily="18" charset="0"/>
              </a:rPr>
              <a:t> </a:t>
            </a:r>
            <a:r>
              <a:rPr lang="cs-CZ" altLang="cs-CZ" sz="1200" dirty="0" err="1" smtClean="0">
                <a:solidFill>
                  <a:srgbClr val="307871"/>
                </a:solidFill>
                <a:latin typeface="Times New Roman" panose="02020603050405020304" pitchFamily="18" charset="0"/>
                <a:cs typeface="Times New Roman" panose="02020603050405020304" pitchFamily="18" charset="0"/>
              </a:rPr>
              <a:t>systems</a:t>
            </a:r>
            <a:endParaRPr lang="en-GB" altLang="cs-CZ" sz="1200" dirty="0" smtClean="0">
              <a:solidFill>
                <a:srgbClr val="307871"/>
              </a:solidFill>
              <a:latin typeface="Times New Roman" panose="02020603050405020304" pitchFamily="18" charset="0"/>
              <a:cs typeface="Times New Roman" panose="02020603050405020304" pitchFamily="18" charset="0"/>
            </a:endParaRPr>
          </a:p>
          <a:p>
            <a:pPr algn="r"/>
            <a:r>
              <a:rPr lang="en-GB" altLang="cs-CZ" sz="1200" dirty="0">
                <a:solidFill>
                  <a:srgbClr val="307871"/>
                </a:solidFill>
                <a:latin typeface="Times New Roman" panose="02020603050405020304" pitchFamily="18" charset="0"/>
                <a:cs typeface="Times New Roman" panose="02020603050405020304" pitchFamily="18" charset="0"/>
              </a:rPr>
              <a:t>DAMIA</a:t>
            </a:r>
          </a:p>
        </p:txBody>
      </p:sp>
    </p:spTree>
    <p:extLst>
      <p:ext uri="{BB962C8B-B14F-4D97-AF65-F5344CB8AC3E}">
        <p14:creationId xmlns:p14="http://schemas.microsoft.com/office/powerpoint/2010/main" val="14338329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919937" cy="800219"/>
          </a:xfrm>
          <a:prstGeom prst="rect">
            <a:avLst/>
          </a:prstGeom>
        </p:spPr>
        <p:txBody>
          <a:bodyPr wrap="none">
            <a:spAutoFit/>
          </a:bodyPr>
          <a:lstStyle/>
          <a:p>
            <a:pPr lvl="0">
              <a:defRPr/>
            </a:pPr>
            <a:r>
              <a:rPr lang="cs-CZ" sz="2800" b="1" kern="0" dirty="0" err="1" smtClean="0">
                <a:latin typeface="Times New Roman"/>
                <a:ea typeface="+mj-ea"/>
                <a:cs typeface="+mj-cs"/>
              </a:rPr>
              <a:t>System</a:t>
            </a:r>
            <a:r>
              <a:rPr lang="cs-CZ" sz="2800" b="1" kern="0" dirty="0" smtClean="0">
                <a:latin typeface="Times New Roman"/>
                <a:ea typeface="+mj-ea"/>
                <a:cs typeface="+mj-cs"/>
              </a:rPr>
              <a:t> </a:t>
            </a:r>
            <a:r>
              <a:rPr lang="cs-CZ" sz="2800" b="1" kern="0" dirty="0" err="1">
                <a:latin typeface="Times New Roman"/>
                <a:ea typeface="+mj-ea"/>
                <a:cs typeface="+mj-cs"/>
              </a:rPr>
              <a:t>development</a:t>
            </a:r>
            <a:r>
              <a:rPr lang="cs-CZ" sz="2800" b="1" kern="0" dirty="0">
                <a:latin typeface="Times New Roman"/>
                <a:ea typeface="+mj-ea"/>
                <a:cs typeface="+mj-cs"/>
              </a:rPr>
              <a:t> </a:t>
            </a:r>
            <a:r>
              <a:rPr lang="cs-CZ" sz="2800" b="1" kern="0" dirty="0" err="1">
                <a:latin typeface="Times New Roman"/>
                <a:ea typeface="+mj-ea"/>
                <a:cs typeface="+mj-cs"/>
              </a:rPr>
              <a:t>life</a:t>
            </a:r>
            <a:r>
              <a:rPr lang="cs-CZ" sz="2800" b="1" kern="0" dirty="0">
                <a:latin typeface="Times New Roman"/>
                <a:ea typeface="+mj-ea"/>
                <a:cs typeface="+mj-cs"/>
              </a:rPr>
              <a:t> </a:t>
            </a:r>
            <a:r>
              <a:rPr lang="cs-CZ" sz="2800" b="1" kern="0" dirty="0" err="1" smtClean="0">
                <a:latin typeface="Times New Roman"/>
                <a:ea typeface="+mj-ea"/>
                <a:cs typeface="+mj-cs"/>
              </a:rPr>
              <a:t>cycle</a:t>
            </a:r>
            <a:r>
              <a:rPr lang="cs-CZ" sz="2800" b="1" kern="0" dirty="0" smtClean="0">
                <a:latin typeface="Times New Roman"/>
                <a:ea typeface="+mj-ea"/>
                <a:cs typeface="+mj-cs"/>
              </a:rPr>
              <a:t>*</a:t>
            </a:r>
            <a:endParaRPr lang="cs-CZ" sz="2800" b="1" kern="0" dirty="0">
              <a:latin typeface="Times New Roman"/>
              <a:ea typeface="+mj-ea"/>
              <a:cs typeface="+mj-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242940"/>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cs-CZ" sz="2400" b="1" dirty="0" err="1" smtClean="0">
                <a:latin typeface="Times New Roman" panose="02020603050405020304" pitchFamily="18" charset="0"/>
                <a:cs typeface="Times New Roman" panose="02020603050405020304" pitchFamily="18" charset="0"/>
              </a:rPr>
              <a:t>Building</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or</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developing</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the</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system</a:t>
            </a:r>
            <a:endParaRPr lang="cs-CZ" sz="2400" b="1" dirty="0" smtClean="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The final report prior to implementation phase includes procedural flowcharts, record layout, report layout and plan for implementing the candidate system. Information on personnel, money, hardware, facility and their estimated cost must also be available. At this point projected cost must be close to actual cost of implementation.</a:t>
            </a:r>
            <a:endParaRPr lang="cs-CZ" sz="2400"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66617"/>
            <a:ext cx="10803360" cy="276999"/>
          </a:xfrm>
          <a:prstGeom prst="rect">
            <a:avLst/>
          </a:prstGeom>
          <a:noFill/>
        </p:spPr>
        <p:txBody>
          <a:bodyPr wrap="square" rtlCol="0">
            <a:spAutoFit/>
          </a:bodyPr>
          <a:lstStyle/>
          <a:p>
            <a:r>
              <a:rPr lang="cs-CZ" sz="1200" dirty="0"/>
              <a:t>*https://www.tutorialspoint.com/management_information_system/mis_tutorial.pdf</a:t>
            </a:r>
            <a:endParaRPr lang="cs-CZ" sz="1200" dirty="0" smtClean="0"/>
          </a:p>
        </p:txBody>
      </p:sp>
    </p:spTree>
    <p:extLst>
      <p:ext uri="{BB962C8B-B14F-4D97-AF65-F5344CB8AC3E}">
        <p14:creationId xmlns:p14="http://schemas.microsoft.com/office/powerpoint/2010/main" val="5240008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919937" cy="800219"/>
          </a:xfrm>
          <a:prstGeom prst="rect">
            <a:avLst/>
          </a:prstGeom>
        </p:spPr>
        <p:txBody>
          <a:bodyPr wrap="none">
            <a:spAutoFit/>
          </a:bodyPr>
          <a:lstStyle/>
          <a:p>
            <a:pPr lvl="0">
              <a:defRPr/>
            </a:pPr>
            <a:r>
              <a:rPr lang="cs-CZ" sz="2800" b="1" kern="0" dirty="0" err="1" smtClean="0">
                <a:latin typeface="Times New Roman"/>
                <a:ea typeface="+mj-ea"/>
                <a:cs typeface="+mj-cs"/>
              </a:rPr>
              <a:t>System</a:t>
            </a:r>
            <a:r>
              <a:rPr lang="cs-CZ" sz="2800" b="1" kern="0" dirty="0" smtClean="0">
                <a:latin typeface="Times New Roman"/>
                <a:ea typeface="+mj-ea"/>
                <a:cs typeface="+mj-cs"/>
              </a:rPr>
              <a:t> </a:t>
            </a:r>
            <a:r>
              <a:rPr lang="cs-CZ" sz="2800" b="1" kern="0" dirty="0" err="1">
                <a:latin typeface="Times New Roman"/>
                <a:ea typeface="+mj-ea"/>
                <a:cs typeface="+mj-cs"/>
              </a:rPr>
              <a:t>development</a:t>
            </a:r>
            <a:r>
              <a:rPr lang="cs-CZ" sz="2800" b="1" kern="0" dirty="0">
                <a:latin typeface="Times New Roman"/>
                <a:ea typeface="+mj-ea"/>
                <a:cs typeface="+mj-cs"/>
              </a:rPr>
              <a:t> </a:t>
            </a:r>
            <a:r>
              <a:rPr lang="cs-CZ" sz="2800" b="1" kern="0" dirty="0" err="1">
                <a:latin typeface="Times New Roman"/>
                <a:ea typeface="+mj-ea"/>
                <a:cs typeface="+mj-cs"/>
              </a:rPr>
              <a:t>life</a:t>
            </a:r>
            <a:r>
              <a:rPr lang="cs-CZ" sz="2800" b="1" kern="0" dirty="0">
                <a:latin typeface="Times New Roman"/>
                <a:ea typeface="+mj-ea"/>
                <a:cs typeface="+mj-cs"/>
              </a:rPr>
              <a:t> </a:t>
            </a:r>
            <a:r>
              <a:rPr lang="cs-CZ" sz="2800" b="1" kern="0" dirty="0" err="1" smtClean="0">
                <a:latin typeface="Times New Roman"/>
                <a:ea typeface="+mj-ea"/>
                <a:cs typeface="+mj-cs"/>
              </a:rPr>
              <a:t>cycle</a:t>
            </a:r>
            <a:r>
              <a:rPr lang="cs-CZ" sz="2800" b="1" kern="0" dirty="0" smtClean="0">
                <a:latin typeface="Times New Roman"/>
                <a:ea typeface="+mj-ea"/>
                <a:cs typeface="+mj-cs"/>
              </a:rPr>
              <a:t>*</a:t>
            </a:r>
            <a:endParaRPr lang="cs-CZ" sz="2800" b="1" kern="0" dirty="0">
              <a:latin typeface="Times New Roman"/>
              <a:ea typeface="+mj-ea"/>
              <a:cs typeface="+mj-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242940"/>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cs-CZ" sz="2400" b="1" dirty="0" err="1" smtClean="0">
                <a:latin typeface="Times New Roman" panose="02020603050405020304" pitchFamily="18" charset="0"/>
                <a:cs typeface="Times New Roman" panose="02020603050405020304" pitchFamily="18" charset="0"/>
              </a:rPr>
              <a:t>Testing</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the</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system</a:t>
            </a:r>
            <a:endParaRPr lang="cs-CZ" sz="2400" b="1" dirty="0" smtClean="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System </a:t>
            </a:r>
            <a:r>
              <a:rPr lang="en-US" sz="2400" dirty="0">
                <a:latin typeface="Times New Roman" panose="02020603050405020304" pitchFamily="18" charset="0"/>
                <a:cs typeface="Times New Roman" panose="02020603050405020304" pitchFamily="18" charset="0"/>
              </a:rPr>
              <a:t>testing requires a test plan that consists of several key activities and steps for programs, strings, system, and user acceptance testing. The system performance criteria deals with turnaround time, backup, file protection and the human factors.</a:t>
            </a:r>
          </a:p>
          <a:p>
            <a:pPr algn="just"/>
            <a:r>
              <a:rPr lang="en-US" sz="2400" dirty="0">
                <a:latin typeface="Times New Roman" panose="02020603050405020304" pitchFamily="18" charset="0"/>
                <a:cs typeface="Times New Roman" panose="02020603050405020304" pitchFamily="18" charset="0"/>
              </a:rPr>
              <a:t>Testing process focuses on both:</a:t>
            </a:r>
          </a:p>
          <a:p>
            <a:pPr lvl="1" algn="just"/>
            <a:r>
              <a:rPr lang="en-US" sz="2200" dirty="0" smtClean="0">
                <a:latin typeface="Times New Roman" panose="02020603050405020304" pitchFamily="18" charset="0"/>
                <a:cs typeface="Times New Roman" panose="02020603050405020304" pitchFamily="18" charset="0"/>
              </a:rPr>
              <a:t>The </a:t>
            </a:r>
            <a:r>
              <a:rPr lang="en-US" sz="2200" dirty="0">
                <a:latin typeface="Times New Roman" panose="02020603050405020304" pitchFamily="18" charset="0"/>
                <a:cs typeface="Times New Roman" panose="02020603050405020304" pitchFamily="18" charset="0"/>
              </a:rPr>
              <a:t>internal logic of the system/software, ensuring that all statements have been tested;</a:t>
            </a:r>
          </a:p>
          <a:p>
            <a:pPr lvl="1" algn="just"/>
            <a:r>
              <a:rPr lang="en-US" sz="2200" dirty="0" smtClean="0">
                <a:latin typeface="Times New Roman" panose="02020603050405020304" pitchFamily="18" charset="0"/>
                <a:cs typeface="Times New Roman" panose="02020603050405020304" pitchFamily="18" charset="0"/>
              </a:rPr>
              <a:t>The </a:t>
            </a:r>
            <a:r>
              <a:rPr lang="en-US" sz="2200" dirty="0">
                <a:latin typeface="Times New Roman" panose="02020603050405020304" pitchFamily="18" charset="0"/>
                <a:cs typeface="Times New Roman" panose="02020603050405020304" pitchFamily="18" charset="0"/>
              </a:rPr>
              <a:t>external functions, by conducting tests to find errors and ensuring that the defined input will actually produce the required results.</a:t>
            </a:r>
            <a:endParaRPr lang="cs-CZ" sz="2200"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66617"/>
            <a:ext cx="10803360" cy="276999"/>
          </a:xfrm>
          <a:prstGeom prst="rect">
            <a:avLst/>
          </a:prstGeom>
          <a:noFill/>
        </p:spPr>
        <p:txBody>
          <a:bodyPr wrap="square" rtlCol="0">
            <a:spAutoFit/>
          </a:bodyPr>
          <a:lstStyle/>
          <a:p>
            <a:r>
              <a:rPr lang="cs-CZ" sz="1200" dirty="0"/>
              <a:t>*https://www.tutorialspoint.com/management_information_system/mis_tutorial.pdf</a:t>
            </a:r>
            <a:endParaRPr lang="cs-CZ" sz="1200" dirty="0" smtClean="0"/>
          </a:p>
        </p:txBody>
      </p:sp>
    </p:spTree>
    <p:extLst>
      <p:ext uri="{BB962C8B-B14F-4D97-AF65-F5344CB8AC3E}">
        <p14:creationId xmlns:p14="http://schemas.microsoft.com/office/powerpoint/2010/main" val="28615853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919937" cy="800219"/>
          </a:xfrm>
          <a:prstGeom prst="rect">
            <a:avLst/>
          </a:prstGeom>
        </p:spPr>
        <p:txBody>
          <a:bodyPr wrap="none">
            <a:spAutoFit/>
          </a:bodyPr>
          <a:lstStyle/>
          <a:p>
            <a:pPr lvl="0">
              <a:defRPr/>
            </a:pPr>
            <a:r>
              <a:rPr lang="cs-CZ" sz="2800" b="1" kern="0" dirty="0" err="1" smtClean="0">
                <a:latin typeface="Times New Roman"/>
                <a:ea typeface="+mj-ea"/>
                <a:cs typeface="+mj-cs"/>
              </a:rPr>
              <a:t>System</a:t>
            </a:r>
            <a:r>
              <a:rPr lang="cs-CZ" sz="2800" b="1" kern="0" dirty="0" smtClean="0">
                <a:latin typeface="Times New Roman"/>
                <a:ea typeface="+mj-ea"/>
                <a:cs typeface="+mj-cs"/>
              </a:rPr>
              <a:t> </a:t>
            </a:r>
            <a:r>
              <a:rPr lang="cs-CZ" sz="2800" b="1" kern="0" dirty="0" err="1">
                <a:latin typeface="Times New Roman"/>
                <a:ea typeface="+mj-ea"/>
                <a:cs typeface="+mj-cs"/>
              </a:rPr>
              <a:t>development</a:t>
            </a:r>
            <a:r>
              <a:rPr lang="cs-CZ" sz="2800" b="1" kern="0" dirty="0">
                <a:latin typeface="Times New Roman"/>
                <a:ea typeface="+mj-ea"/>
                <a:cs typeface="+mj-cs"/>
              </a:rPr>
              <a:t> </a:t>
            </a:r>
            <a:r>
              <a:rPr lang="cs-CZ" sz="2800" b="1" kern="0" dirty="0" err="1">
                <a:latin typeface="Times New Roman"/>
                <a:ea typeface="+mj-ea"/>
                <a:cs typeface="+mj-cs"/>
              </a:rPr>
              <a:t>life</a:t>
            </a:r>
            <a:r>
              <a:rPr lang="cs-CZ" sz="2800" b="1" kern="0" dirty="0">
                <a:latin typeface="Times New Roman"/>
                <a:ea typeface="+mj-ea"/>
                <a:cs typeface="+mj-cs"/>
              </a:rPr>
              <a:t> </a:t>
            </a:r>
            <a:r>
              <a:rPr lang="cs-CZ" sz="2800" b="1" kern="0" dirty="0" err="1" smtClean="0">
                <a:latin typeface="Times New Roman"/>
                <a:ea typeface="+mj-ea"/>
                <a:cs typeface="+mj-cs"/>
              </a:rPr>
              <a:t>cycle</a:t>
            </a:r>
            <a:r>
              <a:rPr lang="cs-CZ" sz="2800" b="1" kern="0" dirty="0" smtClean="0">
                <a:latin typeface="Times New Roman"/>
                <a:ea typeface="+mj-ea"/>
                <a:cs typeface="+mj-cs"/>
              </a:rPr>
              <a:t>*</a:t>
            </a:r>
            <a:endParaRPr lang="cs-CZ" sz="2800" b="1" kern="0" dirty="0">
              <a:latin typeface="Times New Roman"/>
              <a:ea typeface="+mj-ea"/>
              <a:cs typeface="+mj-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242940"/>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cs-CZ" sz="2400" b="1" dirty="0" err="1" smtClean="0">
                <a:latin typeface="Times New Roman" panose="02020603050405020304" pitchFamily="18" charset="0"/>
                <a:cs typeface="Times New Roman" panose="02020603050405020304" pitchFamily="18" charset="0"/>
              </a:rPr>
              <a:t>Testing</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the</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system</a:t>
            </a:r>
            <a:endParaRPr lang="cs-CZ" sz="2400" b="1" dirty="0" smtClean="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In some cases, a 'parallel run' of the new system is performed, where both the current and the proposed system are run in parallel for a specified time period and the current system is used to validate the proposed system.</a:t>
            </a:r>
            <a:endParaRPr lang="cs-CZ" sz="2400"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66617"/>
            <a:ext cx="10803360" cy="276999"/>
          </a:xfrm>
          <a:prstGeom prst="rect">
            <a:avLst/>
          </a:prstGeom>
          <a:noFill/>
        </p:spPr>
        <p:txBody>
          <a:bodyPr wrap="square" rtlCol="0">
            <a:spAutoFit/>
          </a:bodyPr>
          <a:lstStyle/>
          <a:p>
            <a:r>
              <a:rPr lang="cs-CZ" sz="1200" dirty="0"/>
              <a:t>*https://www.tutorialspoint.com/management_information_system/mis_tutorial.pdf</a:t>
            </a:r>
            <a:endParaRPr lang="cs-CZ" sz="1200" dirty="0" smtClean="0"/>
          </a:p>
        </p:txBody>
      </p:sp>
    </p:spTree>
    <p:extLst>
      <p:ext uri="{BB962C8B-B14F-4D97-AF65-F5344CB8AC3E}">
        <p14:creationId xmlns:p14="http://schemas.microsoft.com/office/powerpoint/2010/main" val="26683351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919937" cy="800219"/>
          </a:xfrm>
          <a:prstGeom prst="rect">
            <a:avLst/>
          </a:prstGeom>
        </p:spPr>
        <p:txBody>
          <a:bodyPr wrap="none">
            <a:spAutoFit/>
          </a:bodyPr>
          <a:lstStyle/>
          <a:p>
            <a:pPr lvl="0">
              <a:defRPr/>
            </a:pPr>
            <a:r>
              <a:rPr lang="cs-CZ" sz="2800" b="1" kern="0" dirty="0" err="1" smtClean="0">
                <a:latin typeface="Times New Roman"/>
                <a:ea typeface="+mj-ea"/>
                <a:cs typeface="+mj-cs"/>
              </a:rPr>
              <a:t>System</a:t>
            </a:r>
            <a:r>
              <a:rPr lang="cs-CZ" sz="2800" b="1" kern="0" dirty="0" smtClean="0">
                <a:latin typeface="Times New Roman"/>
                <a:ea typeface="+mj-ea"/>
                <a:cs typeface="+mj-cs"/>
              </a:rPr>
              <a:t> </a:t>
            </a:r>
            <a:r>
              <a:rPr lang="cs-CZ" sz="2800" b="1" kern="0" dirty="0" err="1">
                <a:latin typeface="Times New Roman"/>
                <a:ea typeface="+mj-ea"/>
                <a:cs typeface="+mj-cs"/>
              </a:rPr>
              <a:t>development</a:t>
            </a:r>
            <a:r>
              <a:rPr lang="cs-CZ" sz="2800" b="1" kern="0" dirty="0">
                <a:latin typeface="Times New Roman"/>
                <a:ea typeface="+mj-ea"/>
                <a:cs typeface="+mj-cs"/>
              </a:rPr>
              <a:t> </a:t>
            </a:r>
            <a:r>
              <a:rPr lang="cs-CZ" sz="2800" b="1" kern="0" dirty="0" err="1">
                <a:latin typeface="Times New Roman"/>
                <a:ea typeface="+mj-ea"/>
                <a:cs typeface="+mj-cs"/>
              </a:rPr>
              <a:t>life</a:t>
            </a:r>
            <a:r>
              <a:rPr lang="cs-CZ" sz="2800" b="1" kern="0" dirty="0">
                <a:latin typeface="Times New Roman"/>
                <a:ea typeface="+mj-ea"/>
                <a:cs typeface="+mj-cs"/>
              </a:rPr>
              <a:t> </a:t>
            </a:r>
            <a:r>
              <a:rPr lang="cs-CZ" sz="2800" b="1" kern="0" dirty="0" err="1" smtClean="0">
                <a:latin typeface="Times New Roman"/>
                <a:ea typeface="+mj-ea"/>
                <a:cs typeface="+mj-cs"/>
              </a:rPr>
              <a:t>cycle</a:t>
            </a:r>
            <a:r>
              <a:rPr lang="cs-CZ" sz="2800" b="1" kern="0" dirty="0" smtClean="0">
                <a:latin typeface="Times New Roman"/>
                <a:ea typeface="+mj-ea"/>
                <a:cs typeface="+mj-cs"/>
              </a:rPr>
              <a:t>*</a:t>
            </a:r>
            <a:endParaRPr lang="cs-CZ" sz="2800" b="1" kern="0" dirty="0">
              <a:latin typeface="Times New Roman"/>
              <a:ea typeface="+mj-ea"/>
              <a:cs typeface="+mj-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242940"/>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cs-CZ" sz="2400" b="1" dirty="0" err="1" smtClean="0">
                <a:latin typeface="Times New Roman" panose="02020603050405020304" pitchFamily="18" charset="0"/>
                <a:cs typeface="Times New Roman" panose="02020603050405020304" pitchFamily="18" charset="0"/>
              </a:rPr>
              <a:t>Deployment</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of</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the</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system</a:t>
            </a:r>
            <a:endParaRPr lang="cs-CZ" sz="2400" b="1" dirty="0" smtClean="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At </a:t>
            </a:r>
            <a:r>
              <a:rPr lang="en-US" sz="2400" dirty="0">
                <a:latin typeface="Times New Roman" panose="02020603050405020304" pitchFamily="18" charset="0"/>
                <a:cs typeface="Times New Roman" panose="02020603050405020304" pitchFamily="18" charset="0"/>
              </a:rPr>
              <a:t>this stage, system is put into production to be used by the end users. Sometime, we put system into a Beta stage where users’ feedback is received and based on the feedback, the system is corrected or improved before a final release or official release of the system</a:t>
            </a:r>
            <a:r>
              <a:rPr lang="en-US" sz="2400" dirty="0" smtClean="0">
                <a:latin typeface="Times New Roman" panose="02020603050405020304" pitchFamily="18" charset="0"/>
                <a:cs typeface="Times New Roman" panose="02020603050405020304" pitchFamily="18" charset="0"/>
              </a:rPr>
              <a:t>.</a:t>
            </a:r>
            <a:endParaRPr lang="cs-CZ" sz="2400" dirty="0" smtClean="0">
              <a:latin typeface="Times New Roman" panose="02020603050405020304" pitchFamily="18" charset="0"/>
              <a:cs typeface="Times New Roman" panose="02020603050405020304" pitchFamily="18" charset="0"/>
            </a:endParaRPr>
          </a:p>
          <a:p>
            <a:pPr algn="just"/>
            <a:endParaRPr lang="cs-CZ" sz="2400" dirty="0">
              <a:latin typeface="Times New Roman" panose="02020603050405020304" pitchFamily="18" charset="0"/>
              <a:cs typeface="Times New Roman" panose="02020603050405020304" pitchFamily="18" charset="0"/>
            </a:endParaRPr>
          </a:p>
          <a:p>
            <a:pPr marL="0" indent="0" algn="just">
              <a:buNone/>
            </a:pPr>
            <a:r>
              <a:rPr lang="cs-CZ" sz="2400" b="1" dirty="0" err="1">
                <a:latin typeface="Times New Roman" panose="02020603050405020304" pitchFamily="18" charset="0"/>
                <a:cs typeface="Times New Roman" panose="02020603050405020304" pitchFamily="18" charset="0"/>
              </a:rPr>
              <a:t>System</a:t>
            </a:r>
            <a:r>
              <a:rPr lang="cs-CZ" sz="2400" b="1" dirty="0">
                <a:latin typeface="Times New Roman" panose="02020603050405020304" pitchFamily="18" charset="0"/>
                <a:cs typeface="Times New Roman" panose="02020603050405020304" pitchFamily="18" charset="0"/>
              </a:rPr>
              <a:t> </a:t>
            </a:r>
            <a:r>
              <a:rPr lang="cs-CZ" sz="2400" b="1" dirty="0" err="1">
                <a:latin typeface="Times New Roman" panose="02020603050405020304" pitchFamily="18" charset="0"/>
                <a:cs typeface="Times New Roman" panose="02020603050405020304" pitchFamily="18" charset="0"/>
              </a:rPr>
              <a:t>Evaluation</a:t>
            </a:r>
            <a:r>
              <a:rPr lang="cs-CZ" sz="2400" b="1" dirty="0">
                <a:latin typeface="Times New Roman" panose="02020603050405020304" pitchFamily="18" charset="0"/>
                <a:cs typeface="Times New Roman" panose="02020603050405020304" pitchFamily="18" charset="0"/>
              </a:rPr>
              <a:t> </a:t>
            </a:r>
            <a:r>
              <a:rPr lang="cs-CZ" sz="2400" b="1" dirty="0" smtClean="0">
                <a:latin typeface="Times New Roman" panose="02020603050405020304" pitchFamily="18" charset="0"/>
                <a:cs typeface="Times New Roman" panose="02020603050405020304" pitchFamily="18" charset="0"/>
              </a:rPr>
              <a:t>and </a:t>
            </a:r>
            <a:r>
              <a:rPr lang="cs-CZ" sz="2400" b="1" dirty="0" err="1" smtClean="0">
                <a:latin typeface="Times New Roman" panose="02020603050405020304" pitchFamily="18" charset="0"/>
                <a:cs typeface="Times New Roman" panose="02020603050405020304" pitchFamily="18" charset="0"/>
              </a:rPr>
              <a:t>Maintenance</a:t>
            </a:r>
            <a:endParaRPr lang="cs-CZ" sz="2400" b="1" dirty="0" smtClean="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Maintenance is necessary to eliminate the errors in the working system during its working life and to tune the system to any variation in its working environment. Often small system deficiencies are found, as system is brought into operation and changes are made to remove them. System planner must always plan for resources availability to carry on these maintenance functions.</a:t>
            </a:r>
            <a:endParaRPr lang="cs-CZ" sz="2400"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66617"/>
            <a:ext cx="10803360" cy="276999"/>
          </a:xfrm>
          <a:prstGeom prst="rect">
            <a:avLst/>
          </a:prstGeom>
          <a:noFill/>
        </p:spPr>
        <p:txBody>
          <a:bodyPr wrap="square" rtlCol="0">
            <a:spAutoFit/>
          </a:bodyPr>
          <a:lstStyle/>
          <a:p>
            <a:r>
              <a:rPr lang="cs-CZ" sz="1200" dirty="0"/>
              <a:t>*https://www.tutorialspoint.com/management_information_system/mis_tutorial.pdf</a:t>
            </a:r>
            <a:endParaRPr lang="cs-CZ" sz="1200" dirty="0" smtClean="0"/>
          </a:p>
        </p:txBody>
      </p:sp>
    </p:spTree>
    <p:extLst>
      <p:ext uri="{BB962C8B-B14F-4D97-AF65-F5344CB8AC3E}">
        <p14:creationId xmlns:p14="http://schemas.microsoft.com/office/powerpoint/2010/main" val="6289254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919937" cy="800219"/>
          </a:xfrm>
          <a:prstGeom prst="rect">
            <a:avLst/>
          </a:prstGeom>
        </p:spPr>
        <p:txBody>
          <a:bodyPr wrap="none">
            <a:spAutoFit/>
          </a:bodyPr>
          <a:lstStyle/>
          <a:p>
            <a:pPr lvl="0">
              <a:defRPr/>
            </a:pPr>
            <a:r>
              <a:rPr lang="cs-CZ" sz="2800" b="1" kern="0" dirty="0" err="1" smtClean="0">
                <a:latin typeface="Times New Roman"/>
                <a:ea typeface="+mj-ea"/>
                <a:cs typeface="+mj-cs"/>
              </a:rPr>
              <a:t>System</a:t>
            </a:r>
            <a:r>
              <a:rPr lang="cs-CZ" sz="2800" b="1" kern="0" dirty="0" smtClean="0">
                <a:latin typeface="Times New Roman"/>
                <a:ea typeface="+mj-ea"/>
                <a:cs typeface="+mj-cs"/>
              </a:rPr>
              <a:t> </a:t>
            </a:r>
            <a:r>
              <a:rPr lang="cs-CZ" sz="2800" b="1" kern="0" dirty="0" err="1">
                <a:latin typeface="Times New Roman"/>
                <a:ea typeface="+mj-ea"/>
                <a:cs typeface="+mj-cs"/>
              </a:rPr>
              <a:t>development</a:t>
            </a:r>
            <a:r>
              <a:rPr lang="cs-CZ" sz="2800" b="1" kern="0" dirty="0">
                <a:latin typeface="Times New Roman"/>
                <a:ea typeface="+mj-ea"/>
                <a:cs typeface="+mj-cs"/>
              </a:rPr>
              <a:t> </a:t>
            </a:r>
            <a:r>
              <a:rPr lang="cs-CZ" sz="2800" b="1" kern="0" dirty="0" err="1">
                <a:latin typeface="Times New Roman"/>
                <a:ea typeface="+mj-ea"/>
                <a:cs typeface="+mj-cs"/>
              </a:rPr>
              <a:t>life</a:t>
            </a:r>
            <a:r>
              <a:rPr lang="cs-CZ" sz="2800" b="1" kern="0" dirty="0">
                <a:latin typeface="Times New Roman"/>
                <a:ea typeface="+mj-ea"/>
                <a:cs typeface="+mj-cs"/>
              </a:rPr>
              <a:t> </a:t>
            </a:r>
            <a:r>
              <a:rPr lang="cs-CZ" sz="2800" b="1" kern="0" dirty="0" err="1" smtClean="0">
                <a:latin typeface="Times New Roman"/>
                <a:ea typeface="+mj-ea"/>
                <a:cs typeface="+mj-cs"/>
              </a:rPr>
              <a:t>cycle</a:t>
            </a:r>
            <a:endParaRPr lang="cs-CZ" sz="2800" b="1" kern="0" dirty="0">
              <a:latin typeface="Times New Roman"/>
              <a:ea typeface="+mj-ea"/>
              <a:cs typeface="+mj-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242940"/>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GB" sz="2400" b="1" dirty="0" err="1" smtClean="0">
                <a:latin typeface="Times New Roman" panose="02020603050405020304" pitchFamily="18" charset="0"/>
                <a:cs typeface="Times New Roman" panose="02020603050405020304" pitchFamily="18" charset="0"/>
              </a:rPr>
              <a:t>Watterfall</a:t>
            </a:r>
            <a:r>
              <a:rPr lang="en-GB" sz="2400" b="1" dirty="0" smtClean="0">
                <a:latin typeface="Times New Roman" panose="02020603050405020304" pitchFamily="18" charset="0"/>
                <a:cs typeface="Times New Roman" panose="02020603050405020304" pitchFamily="18" charset="0"/>
              </a:rPr>
              <a:t> model</a:t>
            </a:r>
          </a:p>
          <a:p>
            <a:pPr algn="just"/>
            <a:r>
              <a:rPr lang="en-US" sz="2400" dirty="0">
                <a:latin typeface="Times New Roman" panose="02020603050405020304" pitchFamily="18" charset="0"/>
                <a:cs typeface="Times New Roman" panose="02020603050405020304" pitchFamily="18" charset="0"/>
              </a:rPr>
              <a:t>The waterfall model uses a sequential design model. The next stage starts only after the completion of the previous stage. The first stage is usually drawn on the top and the subsequent stages below and to the left bottom. This forms a waterfall like structure, and it's where the name came from</a:t>
            </a:r>
            <a:r>
              <a:rPr lang="en-US" sz="2400" dirty="0" smtClean="0">
                <a:latin typeface="Times New Roman" panose="02020603050405020304" pitchFamily="18" charset="0"/>
                <a:cs typeface="Times New Roman" panose="02020603050405020304" pitchFamily="18" charset="0"/>
              </a:rPr>
              <a:t>.* </a:t>
            </a:r>
          </a:p>
          <a:p>
            <a:pPr algn="just"/>
            <a:endParaRPr lang="cs-CZ" sz="2400" dirty="0" smtClean="0">
              <a:latin typeface="Times New Roman" panose="02020603050405020304" pitchFamily="18" charset="0"/>
              <a:cs typeface="Times New Roman" panose="02020603050405020304" pitchFamily="18" charset="0"/>
            </a:endParaRPr>
          </a:p>
          <a:p>
            <a:pPr algn="just"/>
            <a:endParaRPr lang="cs-CZ" sz="2400"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66617"/>
            <a:ext cx="10803360" cy="276999"/>
          </a:xfrm>
          <a:prstGeom prst="rect">
            <a:avLst/>
          </a:prstGeom>
          <a:noFill/>
        </p:spPr>
        <p:txBody>
          <a:bodyPr wrap="square" rtlCol="0">
            <a:spAutoFit/>
          </a:bodyPr>
          <a:lstStyle/>
          <a:p>
            <a:r>
              <a:rPr lang="cs-CZ" sz="1200" dirty="0"/>
              <a:t>*https://www.guru99.com/mis-development-process.html</a:t>
            </a:r>
            <a:endParaRPr lang="cs-CZ" sz="1200" dirty="0" smtClean="0"/>
          </a:p>
        </p:txBody>
      </p:sp>
      <p:pic>
        <p:nvPicPr>
          <p:cNvPr id="3" name="Obrázek 2"/>
          <p:cNvPicPr>
            <a:picLocks noChangeAspect="1"/>
          </p:cNvPicPr>
          <p:nvPr/>
        </p:nvPicPr>
        <p:blipFill>
          <a:blip r:embed="rId3"/>
          <a:stretch>
            <a:fillRect/>
          </a:stretch>
        </p:blipFill>
        <p:spPr>
          <a:xfrm>
            <a:off x="3219668" y="3117033"/>
            <a:ext cx="3543737" cy="3191818"/>
          </a:xfrm>
          <a:prstGeom prst="rect">
            <a:avLst/>
          </a:prstGeom>
        </p:spPr>
      </p:pic>
    </p:spTree>
    <p:extLst>
      <p:ext uri="{BB962C8B-B14F-4D97-AF65-F5344CB8AC3E}">
        <p14:creationId xmlns:p14="http://schemas.microsoft.com/office/powerpoint/2010/main" val="12135364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919937" cy="800219"/>
          </a:xfrm>
          <a:prstGeom prst="rect">
            <a:avLst/>
          </a:prstGeom>
        </p:spPr>
        <p:txBody>
          <a:bodyPr wrap="none">
            <a:spAutoFit/>
          </a:bodyPr>
          <a:lstStyle/>
          <a:p>
            <a:pPr lvl="0">
              <a:defRPr/>
            </a:pPr>
            <a:r>
              <a:rPr lang="cs-CZ" sz="2800" b="1" kern="0" dirty="0" err="1" smtClean="0">
                <a:latin typeface="Times New Roman"/>
                <a:ea typeface="+mj-ea"/>
                <a:cs typeface="+mj-cs"/>
              </a:rPr>
              <a:t>System</a:t>
            </a:r>
            <a:r>
              <a:rPr lang="cs-CZ" sz="2800" b="1" kern="0" dirty="0" smtClean="0">
                <a:latin typeface="Times New Roman"/>
                <a:ea typeface="+mj-ea"/>
                <a:cs typeface="+mj-cs"/>
              </a:rPr>
              <a:t> </a:t>
            </a:r>
            <a:r>
              <a:rPr lang="cs-CZ" sz="2800" b="1" kern="0" dirty="0" err="1">
                <a:latin typeface="Times New Roman"/>
                <a:ea typeface="+mj-ea"/>
                <a:cs typeface="+mj-cs"/>
              </a:rPr>
              <a:t>development</a:t>
            </a:r>
            <a:r>
              <a:rPr lang="cs-CZ" sz="2800" b="1" kern="0" dirty="0">
                <a:latin typeface="Times New Roman"/>
                <a:ea typeface="+mj-ea"/>
                <a:cs typeface="+mj-cs"/>
              </a:rPr>
              <a:t> </a:t>
            </a:r>
            <a:r>
              <a:rPr lang="cs-CZ" sz="2800" b="1" kern="0" dirty="0" err="1">
                <a:latin typeface="Times New Roman"/>
                <a:ea typeface="+mj-ea"/>
                <a:cs typeface="+mj-cs"/>
              </a:rPr>
              <a:t>life</a:t>
            </a:r>
            <a:r>
              <a:rPr lang="cs-CZ" sz="2800" b="1" kern="0" dirty="0">
                <a:latin typeface="Times New Roman"/>
                <a:ea typeface="+mj-ea"/>
                <a:cs typeface="+mj-cs"/>
              </a:rPr>
              <a:t> </a:t>
            </a:r>
            <a:r>
              <a:rPr lang="cs-CZ" sz="2800" b="1" kern="0" dirty="0" err="1" smtClean="0">
                <a:latin typeface="Times New Roman"/>
                <a:ea typeface="+mj-ea"/>
                <a:cs typeface="+mj-cs"/>
              </a:rPr>
              <a:t>cycle</a:t>
            </a:r>
            <a:r>
              <a:rPr lang="cs-CZ" sz="2800" b="1" kern="0" dirty="0" smtClean="0">
                <a:latin typeface="Times New Roman"/>
                <a:ea typeface="+mj-ea"/>
                <a:cs typeface="+mj-cs"/>
              </a:rPr>
              <a:t>*</a:t>
            </a:r>
            <a:endParaRPr lang="cs-CZ" sz="2800" b="1" kern="0" dirty="0">
              <a:latin typeface="Times New Roman"/>
              <a:ea typeface="+mj-ea"/>
              <a:cs typeface="+mj-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242940"/>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GB" sz="2400" b="1" dirty="0" err="1" smtClean="0">
                <a:latin typeface="Times New Roman" panose="02020603050405020304" pitchFamily="18" charset="0"/>
                <a:cs typeface="Times New Roman" panose="02020603050405020304" pitchFamily="18" charset="0"/>
              </a:rPr>
              <a:t>Watterfall</a:t>
            </a:r>
            <a:r>
              <a:rPr lang="en-GB" sz="2400" b="1" dirty="0" smtClean="0">
                <a:latin typeface="Times New Roman" panose="02020603050405020304" pitchFamily="18" charset="0"/>
                <a:cs typeface="Times New Roman" panose="02020603050405020304" pitchFamily="18" charset="0"/>
              </a:rPr>
              <a:t> model</a:t>
            </a:r>
          </a:p>
          <a:p>
            <a:pPr algn="just"/>
            <a:r>
              <a:rPr lang="en-US" sz="2400" dirty="0">
                <a:latin typeface="Times New Roman" panose="02020603050405020304" pitchFamily="18" charset="0"/>
                <a:cs typeface="Times New Roman" panose="02020603050405020304" pitchFamily="18" charset="0"/>
              </a:rPr>
              <a:t>The main objective of the waterfall model is</a:t>
            </a:r>
          </a:p>
          <a:p>
            <a:pPr lvl="1" algn="just"/>
            <a:r>
              <a:rPr lang="en-US" sz="2200" dirty="0" smtClean="0">
                <a:latin typeface="Times New Roman" panose="02020603050405020304" pitchFamily="18" charset="0"/>
                <a:cs typeface="Times New Roman" panose="02020603050405020304" pitchFamily="18" charset="0"/>
              </a:rPr>
              <a:t>Planning</a:t>
            </a:r>
            <a:r>
              <a:rPr lang="en-GB" sz="2200" dirty="0">
                <a:latin typeface="Times New Roman" panose="02020603050405020304" pitchFamily="18" charset="0"/>
                <a:cs typeface="Times New Roman" panose="02020603050405020304" pitchFamily="18" charset="0"/>
              </a:rPr>
              <a:t>;</a:t>
            </a:r>
            <a:endParaRPr lang="en-US" sz="2200" dirty="0">
              <a:latin typeface="Times New Roman" panose="02020603050405020304" pitchFamily="18" charset="0"/>
              <a:cs typeface="Times New Roman" panose="02020603050405020304" pitchFamily="18" charset="0"/>
            </a:endParaRPr>
          </a:p>
          <a:p>
            <a:pPr lvl="1" algn="just"/>
            <a:r>
              <a:rPr lang="en-US" sz="2200" dirty="0" smtClean="0">
                <a:latin typeface="Times New Roman" panose="02020603050405020304" pitchFamily="18" charset="0"/>
                <a:cs typeface="Times New Roman" panose="02020603050405020304" pitchFamily="18" charset="0"/>
              </a:rPr>
              <a:t>Time scheduling;</a:t>
            </a:r>
            <a:endParaRPr lang="en-US" sz="2200" dirty="0">
              <a:latin typeface="Times New Roman" panose="02020603050405020304" pitchFamily="18" charset="0"/>
              <a:cs typeface="Times New Roman" panose="02020603050405020304" pitchFamily="18" charset="0"/>
            </a:endParaRPr>
          </a:p>
          <a:p>
            <a:pPr lvl="1" algn="just"/>
            <a:r>
              <a:rPr lang="en-US" sz="2200" dirty="0" smtClean="0">
                <a:latin typeface="Times New Roman" panose="02020603050405020304" pitchFamily="18" charset="0"/>
                <a:cs typeface="Times New Roman" panose="02020603050405020304" pitchFamily="18" charset="0"/>
              </a:rPr>
              <a:t>Budgeting and;</a:t>
            </a:r>
            <a:endParaRPr lang="en-US" sz="2200" dirty="0">
              <a:latin typeface="Times New Roman" panose="02020603050405020304" pitchFamily="18" charset="0"/>
              <a:cs typeface="Times New Roman" panose="02020603050405020304" pitchFamily="18" charset="0"/>
            </a:endParaRPr>
          </a:p>
          <a:p>
            <a:pPr lvl="1" algn="just"/>
            <a:r>
              <a:rPr lang="en-US" sz="2200" dirty="0" smtClean="0">
                <a:latin typeface="Times New Roman" panose="02020603050405020304" pitchFamily="18" charset="0"/>
                <a:cs typeface="Times New Roman" panose="02020603050405020304" pitchFamily="18" charset="0"/>
              </a:rPr>
              <a:t>Implementing </a:t>
            </a:r>
            <a:r>
              <a:rPr lang="en-US" sz="2200" dirty="0">
                <a:latin typeface="Times New Roman" panose="02020603050405020304" pitchFamily="18" charset="0"/>
                <a:cs typeface="Times New Roman" panose="02020603050405020304" pitchFamily="18" charset="0"/>
              </a:rPr>
              <a:t>an entire system at </a:t>
            </a:r>
            <a:r>
              <a:rPr lang="en-US" sz="2200" dirty="0" smtClean="0">
                <a:latin typeface="Times New Roman" panose="02020603050405020304" pitchFamily="18" charset="0"/>
                <a:cs typeface="Times New Roman" panose="02020603050405020304" pitchFamily="18" charset="0"/>
              </a:rPr>
              <a:t>once. </a:t>
            </a:r>
            <a:endParaRPr lang="en-US" sz="2200" dirty="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waterfall model is ideal when the user requirements are clearly understood and are not expected to change radically during the development of the information system. The waterfall model is ideal in situations where a project has a fixed-scope, fixed time frame, and fixed price.</a:t>
            </a:r>
          </a:p>
          <a:p>
            <a:pPr algn="just"/>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biggest challenge of the waterfall model is adoption to change. It is not easy to incorporate new user requirements.  </a:t>
            </a:r>
            <a:endParaRPr lang="en-US" sz="2400" dirty="0" smtClean="0">
              <a:latin typeface="Times New Roman" panose="02020603050405020304" pitchFamily="18" charset="0"/>
              <a:cs typeface="Times New Roman" panose="02020603050405020304" pitchFamily="18" charset="0"/>
            </a:endParaRPr>
          </a:p>
          <a:p>
            <a:pPr algn="just"/>
            <a:endParaRPr lang="cs-CZ" sz="2400" dirty="0" smtClean="0">
              <a:latin typeface="Times New Roman" panose="02020603050405020304" pitchFamily="18" charset="0"/>
              <a:cs typeface="Times New Roman" panose="02020603050405020304" pitchFamily="18" charset="0"/>
            </a:endParaRPr>
          </a:p>
          <a:p>
            <a:pPr algn="just"/>
            <a:endParaRPr lang="cs-CZ" sz="2400" dirty="0" smtClean="0">
              <a:latin typeface="Times New Roman" panose="02020603050405020304" pitchFamily="18" charset="0"/>
              <a:cs typeface="Times New Roman" panose="02020603050405020304" pitchFamily="18" charset="0"/>
            </a:endParaRPr>
          </a:p>
        </p:txBody>
      </p:sp>
      <p:sp>
        <p:nvSpPr>
          <p:cNvPr id="7" name="TextovéPole 6"/>
          <p:cNvSpPr txBox="1"/>
          <p:nvPr/>
        </p:nvSpPr>
        <p:spPr>
          <a:xfrm>
            <a:off x="340356" y="6366617"/>
            <a:ext cx="10803360" cy="276999"/>
          </a:xfrm>
          <a:prstGeom prst="rect">
            <a:avLst/>
          </a:prstGeom>
          <a:noFill/>
        </p:spPr>
        <p:txBody>
          <a:bodyPr wrap="square" rtlCol="0">
            <a:spAutoFit/>
          </a:bodyPr>
          <a:lstStyle/>
          <a:p>
            <a:r>
              <a:rPr lang="cs-CZ" sz="1200" dirty="0"/>
              <a:t>*https://www.guru99.com/mis-development-process.html</a:t>
            </a:r>
            <a:endParaRPr lang="cs-CZ" sz="1200" dirty="0" smtClean="0"/>
          </a:p>
        </p:txBody>
      </p:sp>
    </p:spTree>
    <p:extLst>
      <p:ext uri="{BB962C8B-B14F-4D97-AF65-F5344CB8AC3E}">
        <p14:creationId xmlns:p14="http://schemas.microsoft.com/office/powerpoint/2010/main" val="5868554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919937" cy="800219"/>
          </a:xfrm>
          <a:prstGeom prst="rect">
            <a:avLst/>
          </a:prstGeom>
        </p:spPr>
        <p:txBody>
          <a:bodyPr wrap="none">
            <a:spAutoFit/>
          </a:bodyPr>
          <a:lstStyle/>
          <a:p>
            <a:pPr lvl="0">
              <a:defRPr/>
            </a:pPr>
            <a:r>
              <a:rPr lang="cs-CZ" sz="2800" b="1" kern="0" dirty="0" err="1" smtClean="0">
                <a:latin typeface="Times New Roman"/>
                <a:ea typeface="+mj-ea"/>
                <a:cs typeface="+mj-cs"/>
              </a:rPr>
              <a:t>System</a:t>
            </a:r>
            <a:r>
              <a:rPr lang="cs-CZ" sz="2800" b="1" kern="0" dirty="0" smtClean="0">
                <a:latin typeface="Times New Roman"/>
                <a:ea typeface="+mj-ea"/>
                <a:cs typeface="+mj-cs"/>
              </a:rPr>
              <a:t> </a:t>
            </a:r>
            <a:r>
              <a:rPr lang="cs-CZ" sz="2800" b="1" kern="0" dirty="0" err="1">
                <a:latin typeface="Times New Roman"/>
                <a:ea typeface="+mj-ea"/>
                <a:cs typeface="+mj-cs"/>
              </a:rPr>
              <a:t>development</a:t>
            </a:r>
            <a:r>
              <a:rPr lang="cs-CZ" sz="2800" b="1" kern="0" dirty="0">
                <a:latin typeface="Times New Roman"/>
                <a:ea typeface="+mj-ea"/>
                <a:cs typeface="+mj-cs"/>
              </a:rPr>
              <a:t> </a:t>
            </a:r>
            <a:r>
              <a:rPr lang="cs-CZ" sz="2800" b="1" kern="0" dirty="0" err="1">
                <a:latin typeface="Times New Roman"/>
                <a:ea typeface="+mj-ea"/>
                <a:cs typeface="+mj-cs"/>
              </a:rPr>
              <a:t>life</a:t>
            </a:r>
            <a:r>
              <a:rPr lang="cs-CZ" sz="2800" b="1" kern="0" dirty="0">
                <a:latin typeface="Times New Roman"/>
                <a:ea typeface="+mj-ea"/>
                <a:cs typeface="+mj-cs"/>
              </a:rPr>
              <a:t> </a:t>
            </a:r>
            <a:r>
              <a:rPr lang="cs-CZ" sz="2800" b="1" kern="0" dirty="0" err="1" smtClean="0">
                <a:latin typeface="Times New Roman"/>
                <a:ea typeface="+mj-ea"/>
                <a:cs typeface="+mj-cs"/>
              </a:rPr>
              <a:t>cycle</a:t>
            </a:r>
            <a:r>
              <a:rPr lang="cs-CZ" sz="2800" b="1" kern="0" dirty="0" smtClean="0">
                <a:latin typeface="Times New Roman"/>
                <a:ea typeface="+mj-ea"/>
                <a:cs typeface="+mj-cs"/>
              </a:rPr>
              <a:t>*</a:t>
            </a:r>
            <a:endParaRPr lang="cs-CZ" sz="2800" b="1" kern="0" dirty="0">
              <a:latin typeface="Times New Roman"/>
              <a:ea typeface="+mj-ea"/>
              <a:cs typeface="+mj-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242940"/>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GB" sz="2400" b="1" dirty="0" smtClean="0">
                <a:latin typeface="Times New Roman" panose="02020603050405020304" pitchFamily="18" charset="0"/>
                <a:cs typeface="Times New Roman" panose="02020603050405020304" pitchFamily="18" charset="0"/>
              </a:rPr>
              <a:t>Agile development</a:t>
            </a:r>
          </a:p>
          <a:p>
            <a:pPr algn="just"/>
            <a:r>
              <a:rPr lang="en-US" sz="2400" dirty="0">
                <a:latin typeface="Times New Roman" panose="02020603050405020304" pitchFamily="18" charset="0"/>
                <a:cs typeface="Times New Roman" panose="02020603050405020304" pitchFamily="18" charset="0"/>
              </a:rPr>
              <a:t>Agile development is an alternative methodology to traditional project management which promotes adaptive planning, evolutionary development, early delivery, continuous improvement, and encourages rapid and flexible response to change.</a:t>
            </a:r>
          </a:p>
          <a:p>
            <a:pPr algn="just"/>
            <a:r>
              <a:rPr lang="en-US" sz="2400" dirty="0" smtClean="0">
                <a:latin typeface="Times New Roman" panose="02020603050405020304" pitchFamily="18" charset="0"/>
                <a:cs typeface="Times New Roman" panose="02020603050405020304" pitchFamily="18" charset="0"/>
              </a:rPr>
              <a:t>A </a:t>
            </a:r>
            <a:r>
              <a:rPr lang="en-US" sz="2400" dirty="0">
                <a:latin typeface="Times New Roman" panose="02020603050405020304" pitchFamily="18" charset="0"/>
                <a:cs typeface="Times New Roman" panose="02020603050405020304" pitchFamily="18" charset="0"/>
              </a:rPr>
              <a:t>sprint in agile terms is a well-defined task to be accomplished within a given time. Sprint goals and durations are set by the customers and development team. All stakeholders must meet in person to get the feedback on the sprint before they can move on to the next sprint if any. </a:t>
            </a:r>
            <a:endParaRPr lang="cs-CZ" sz="2400" dirty="0" smtClean="0">
              <a:latin typeface="Times New Roman" panose="02020603050405020304" pitchFamily="18" charset="0"/>
              <a:cs typeface="Times New Roman" panose="02020603050405020304" pitchFamily="18" charset="0"/>
            </a:endParaRPr>
          </a:p>
          <a:p>
            <a:pPr algn="just"/>
            <a:endParaRPr lang="cs-CZ" sz="2400" dirty="0" smtClean="0">
              <a:latin typeface="Times New Roman" panose="02020603050405020304" pitchFamily="18" charset="0"/>
              <a:cs typeface="Times New Roman" panose="02020603050405020304" pitchFamily="18" charset="0"/>
            </a:endParaRPr>
          </a:p>
        </p:txBody>
      </p:sp>
      <p:sp>
        <p:nvSpPr>
          <p:cNvPr id="7" name="TextovéPole 6"/>
          <p:cNvSpPr txBox="1"/>
          <p:nvPr/>
        </p:nvSpPr>
        <p:spPr>
          <a:xfrm>
            <a:off x="340356" y="6366617"/>
            <a:ext cx="10803360" cy="276999"/>
          </a:xfrm>
          <a:prstGeom prst="rect">
            <a:avLst/>
          </a:prstGeom>
          <a:noFill/>
        </p:spPr>
        <p:txBody>
          <a:bodyPr wrap="square" rtlCol="0">
            <a:spAutoFit/>
          </a:bodyPr>
          <a:lstStyle/>
          <a:p>
            <a:r>
              <a:rPr lang="cs-CZ" sz="1200" dirty="0"/>
              <a:t>*https://www.guru99.com/mis-development-process.html</a:t>
            </a:r>
            <a:endParaRPr lang="cs-CZ" sz="1200" dirty="0" smtClean="0"/>
          </a:p>
        </p:txBody>
      </p:sp>
    </p:spTree>
    <p:extLst>
      <p:ext uri="{BB962C8B-B14F-4D97-AF65-F5344CB8AC3E}">
        <p14:creationId xmlns:p14="http://schemas.microsoft.com/office/powerpoint/2010/main" val="13853757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919937" cy="800219"/>
          </a:xfrm>
          <a:prstGeom prst="rect">
            <a:avLst/>
          </a:prstGeom>
        </p:spPr>
        <p:txBody>
          <a:bodyPr wrap="none">
            <a:spAutoFit/>
          </a:bodyPr>
          <a:lstStyle/>
          <a:p>
            <a:pPr lvl="0">
              <a:defRPr/>
            </a:pPr>
            <a:r>
              <a:rPr lang="cs-CZ" sz="2800" b="1" kern="0" dirty="0" err="1" smtClean="0">
                <a:latin typeface="Times New Roman"/>
                <a:ea typeface="+mj-ea"/>
                <a:cs typeface="+mj-cs"/>
              </a:rPr>
              <a:t>System</a:t>
            </a:r>
            <a:r>
              <a:rPr lang="cs-CZ" sz="2800" b="1" kern="0" dirty="0" smtClean="0">
                <a:latin typeface="Times New Roman"/>
                <a:ea typeface="+mj-ea"/>
                <a:cs typeface="+mj-cs"/>
              </a:rPr>
              <a:t> </a:t>
            </a:r>
            <a:r>
              <a:rPr lang="cs-CZ" sz="2800" b="1" kern="0" dirty="0" err="1">
                <a:latin typeface="Times New Roman"/>
                <a:ea typeface="+mj-ea"/>
                <a:cs typeface="+mj-cs"/>
              </a:rPr>
              <a:t>development</a:t>
            </a:r>
            <a:r>
              <a:rPr lang="cs-CZ" sz="2800" b="1" kern="0" dirty="0">
                <a:latin typeface="Times New Roman"/>
                <a:ea typeface="+mj-ea"/>
                <a:cs typeface="+mj-cs"/>
              </a:rPr>
              <a:t> </a:t>
            </a:r>
            <a:r>
              <a:rPr lang="cs-CZ" sz="2800" b="1" kern="0" dirty="0" err="1">
                <a:latin typeface="Times New Roman"/>
                <a:ea typeface="+mj-ea"/>
                <a:cs typeface="+mj-cs"/>
              </a:rPr>
              <a:t>life</a:t>
            </a:r>
            <a:r>
              <a:rPr lang="cs-CZ" sz="2800" b="1" kern="0" dirty="0">
                <a:latin typeface="Times New Roman"/>
                <a:ea typeface="+mj-ea"/>
                <a:cs typeface="+mj-cs"/>
              </a:rPr>
              <a:t> </a:t>
            </a:r>
            <a:r>
              <a:rPr lang="cs-CZ" sz="2800" b="1" kern="0" dirty="0" err="1" smtClean="0">
                <a:latin typeface="Times New Roman"/>
                <a:ea typeface="+mj-ea"/>
                <a:cs typeface="+mj-cs"/>
              </a:rPr>
              <a:t>cycle</a:t>
            </a:r>
            <a:r>
              <a:rPr lang="cs-CZ" sz="2800" b="1" kern="0" dirty="0" smtClean="0">
                <a:latin typeface="Times New Roman"/>
                <a:ea typeface="+mj-ea"/>
                <a:cs typeface="+mj-cs"/>
              </a:rPr>
              <a:t>*</a:t>
            </a:r>
            <a:endParaRPr lang="cs-CZ" sz="2800" b="1" kern="0" dirty="0">
              <a:latin typeface="Times New Roman"/>
              <a:ea typeface="+mj-ea"/>
              <a:cs typeface="+mj-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242940"/>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GB" sz="2400" b="1" dirty="0" smtClean="0">
                <a:latin typeface="Times New Roman" panose="02020603050405020304" pitchFamily="18" charset="0"/>
                <a:cs typeface="Times New Roman" panose="02020603050405020304" pitchFamily="18" charset="0"/>
              </a:rPr>
              <a:t>Agile development</a:t>
            </a:r>
          </a:p>
          <a:p>
            <a:pPr algn="just"/>
            <a:r>
              <a:rPr lang="en-US" sz="2400" dirty="0">
                <a:latin typeface="Times New Roman" panose="02020603050405020304" pitchFamily="18" charset="0"/>
                <a:cs typeface="Times New Roman" panose="02020603050405020304" pitchFamily="18" charset="0"/>
              </a:rPr>
              <a:t>Agile methodologies usually follow the agile manifesto. The agile manifesto is based on the following twelve (12) principles</a:t>
            </a:r>
          </a:p>
          <a:p>
            <a:pPr lvl="1" algn="just">
              <a:spcBef>
                <a:spcPts val="0"/>
              </a:spcBef>
            </a:pPr>
            <a:r>
              <a:rPr lang="en-US" sz="2000" dirty="0" smtClean="0">
                <a:latin typeface="Times New Roman" panose="02020603050405020304" pitchFamily="18" charset="0"/>
                <a:cs typeface="Times New Roman" panose="02020603050405020304" pitchFamily="18" charset="0"/>
              </a:rPr>
              <a:t>Customer </a:t>
            </a:r>
            <a:r>
              <a:rPr lang="en-US" sz="2000" dirty="0">
                <a:latin typeface="Times New Roman" panose="02020603050405020304" pitchFamily="18" charset="0"/>
                <a:cs typeface="Times New Roman" panose="02020603050405020304" pitchFamily="18" charset="0"/>
              </a:rPr>
              <a:t>satisfaction through early and continues delivery of </a:t>
            </a:r>
            <a:r>
              <a:rPr lang="en-US" sz="2000" dirty="0" smtClean="0">
                <a:latin typeface="Times New Roman" panose="02020603050405020304" pitchFamily="18" charset="0"/>
                <a:cs typeface="Times New Roman" panose="02020603050405020304" pitchFamily="18" charset="0"/>
              </a:rPr>
              <a:t>software.</a:t>
            </a:r>
            <a:endParaRPr lang="en-US" sz="2000" dirty="0">
              <a:latin typeface="Times New Roman" panose="02020603050405020304" pitchFamily="18" charset="0"/>
              <a:cs typeface="Times New Roman" panose="02020603050405020304" pitchFamily="18" charset="0"/>
            </a:endParaRPr>
          </a:p>
          <a:p>
            <a:pPr lvl="1" algn="just">
              <a:spcBef>
                <a:spcPts val="0"/>
              </a:spcBef>
            </a:pPr>
            <a:r>
              <a:rPr lang="en-US" sz="2000" dirty="0" smtClean="0">
                <a:latin typeface="Times New Roman" panose="02020603050405020304" pitchFamily="18" charset="0"/>
                <a:cs typeface="Times New Roman" panose="02020603050405020304" pitchFamily="18" charset="0"/>
              </a:rPr>
              <a:t>Welcoming </a:t>
            </a:r>
            <a:r>
              <a:rPr lang="en-US" sz="2000" dirty="0">
                <a:latin typeface="Times New Roman" panose="02020603050405020304" pitchFamily="18" charset="0"/>
                <a:cs typeface="Times New Roman" panose="02020603050405020304" pitchFamily="18" charset="0"/>
              </a:rPr>
              <a:t>changes in requirements any time of the </a:t>
            </a:r>
            <a:r>
              <a:rPr lang="en-US" sz="2000" dirty="0" smtClean="0">
                <a:latin typeface="Times New Roman" panose="02020603050405020304" pitchFamily="18" charset="0"/>
                <a:cs typeface="Times New Roman" panose="02020603050405020304" pitchFamily="18" charset="0"/>
              </a:rPr>
              <a:t>project.</a:t>
            </a:r>
            <a:endParaRPr lang="en-US" sz="2000" dirty="0">
              <a:latin typeface="Times New Roman" panose="02020603050405020304" pitchFamily="18" charset="0"/>
              <a:cs typeface="Times New Roman" panose="02020603050405020304" pitchFamily="18" charset="0"/>
            </a:endParaRPr>
          </a:p>
          <a:p>
            <a:pPr lvl="1" algn="just">
              <a:spcBef>
                <a:spcPts val="0"/>
              </a:spcBef>
            </a:pPr>
            <a:r>
              <a:rPr lang="en-US" sz="2000" dirty="0" smtClean="0">
                <a:latin typeface="Times New Roman" panose="02020603050405020304" pitchFamily="18" charset="0"/>
                <a:cs typeface="Times New Roman" panose="02020603050405020304" pitchFamily="18" charset="0"/>
              </a:rPr>
              <a:t>Frequent </a:t>
            </a:r>
            <a:r>
              <a:rPr lang="en-US" sz="2000" dirty="0">
                <a:latin typeface="Times New Roman" panose="02020603050405020304" pitchFamily="18" charset="0"/>
                <a:cs typeface="Times New Roman" panose="02020603050405020304" pitchFamily="18" charset="0"/>
              </a:rPr>
              <a:t>releases of working software usually on a weekly </a:t>
            </a:r>
            <a:r>
              <a:rPr lang="en-US" sz="2000" dirty="0" smtClean="0">
                <a:latin typeface="Times New Roman" panose="02020603050405020304" pitchFamily="18" charset="0"/>
                <a:cs typeface="Times New Roman" panose="02020603050405020304" pitchFamily="18" charset="0"/>
              </a:rPr>
              <a:t>basis.</a:t>
            </a:r>
            <a:endParaRPr lang="en-US" sz="2000" dirty="0">
              <a:latin typeface="Times New Roman" panose="02020603050405020304" pitchFamily="18" charset="0"/>
              <a:cs typeface="Times New Roman" panose="02020603050405020304" pitchFamily="18" charset="0"/>
            </a:endParaRPr>
          </a:p>
          <a:p>
            <a:pPr lvl="1" algn="just">
              <a:spcBef>
                <a:spcPts val="0"/>
              </a:spcBef>
            </a:pPr>
            <a:r>
              <a:rPr lang="en-US" sz="2000" dirty="0" smtClean="0">
                <a:latin typeface="Times New Roman" panose="02020603050405020304" pitchFamily="18" charset="0"/>
                <a:cs typeface="Times New Roman" panose="02020603050405020304" pitchFamily="18" charset="0"/>
              </a:rPr>
              <a:t>Collaboration </a:t>
            </a:r>
            <a:r>
              <a:rPr lang="en-US" sz="2000" dirty="0">
                <a:latin typeface="Times New Roman" panose="02020603050405020304" pitchFamily="18" charset="0"/>
                <a:cs typeface="Times New Roman" panose="02020603050405020304" pitchFamily="18" charset="0"/>
              </a:rPr>
              <a:t>between business people and developers when working on a </a:t>
            </a:r>
            <a:r>
              <a:rPr lang="en-US" sz="2000" dirty="0" smtClean="0">
                <a:latin typeface="Times New Roman" panose="02020603050405020304" pitchFamily="18" charset="0"/>
                <a:cs typeface="Times New Roman" panose="02020603050405020304" pitchFamily="18" charset="0"/>
              </a:rPr>
              <a:t>project.</a:t>
            </a:r>
            <a:endParaRPr lang="en-US" sz="2000" dirty="0">
              <a:latin typeface="Times New Roman" panose="02020603050405020304" pitchFamily="18" charset="0"/>
              <a:cs typeface="Times New Roman" panose="02020603050405020304" pitchFamily="18" charset="0"/>
            </a:endParaRPr>
          </a:p>
          <a:p>
            <a:pPr lvl="1" algn="just">
              <a:spcBef>
                <a:spcPts val="0"/>
              </a:spcBef>
            </a:pPr>
            <a:r>
              <a:rPr lang="en-US" sz="2000" dirty="0" smtClean="0">
                <a:latin typeface="Times New Roman" panose="02020603050405020304" pitchFamily="18" charset="0"/>
                <a:cs typeface="Times New Roman" panose="02020603050405020304" pitchFamily="18" charset="0"/>
              </a:rPr>
              <a:t>Projects </a:t>
            </a:r>
            <a:r>
              <a:rPr lang="en-US" sz="2000" dirty="0">
                <a:latin typeface="Times New Roman" panose="02020603050405020304" pitchFamily="18" charset="0"/>
                <a:cs typeface="Times New Roman" panose="02020603050405020304" pitchFamily="18" charset="0"/>
              </a:rPr>
              <a:t>built around motivated and trusted </a:t>
            </a:r>
            <a:r>
              <a:rPr lang="en-US" sz="2000" dirty="0" smtClean="0">
                <a:latin typeface="Times New Roman" panose="02020603050405020304" pitchFamily="18" charset="0"/>
                <a:cs typeface="Times New Roman" panose="02020603050405020304" pitchFamily="18" charset="0"/>
              </a:rPr>
              <a:t>individuals.</a:t>
            </a:r>
            <a:endParaRPr lang="en-US" sz="2000" dirty="0">
              <a:latin typeface="Times New Roman" panose="02020603050405020304" pitchFamily="18" charset="0"/>
              <a:cs typeface="Times New Roman" panose="02020603050405020304" pitchFamily="18" charset="0"/>
            </a:endParaRPr>
          </a:p>
          <a:p>
            <a:pPr lvl="1" algn="just">
              <a:spcBef>
                <a:spcPts val="0"/>
              </a:spcBef>
            </a:pPr>
            <a:r>
              <a:rPr lang="en-US" sz="2000" dirty="0" smtClean="0">
                <a:latin typeface="Times New Roman" panose="02020603050405020304" pitchFamily="18" charset="0"/>
                <a:cs typeface="Times New Roman" panose="02020603050405020304" pitchFamily="18" charset="0"/>
              </a:rPr>
              <a:t>Efficient </a:t>
            </a:r>
            <a:r>
              <a:rPr lang="en-US" sz="2000" dirty="0">
                <a:latin typeface="Times New Roman" panose="02020603050405020304" pitchFamily="18" charset="0"/>
                <a:cs typeface="Times New Roman" panose="02020603050405020304" pitchFamily="18" charset="0"/>
              </a:rPr>
              <a:t>and effective Face-to-face </a:t>
            </a:r>
            <a:r>
              <a:rPr lang="en-US" sz="2000" dirty="0" smtClean="0">
                <a:latin typeface="Times New Roman" panose="02020603050405020304" pitchFamily="18" charset="0"/>
                <a:cs typeface="Times New Roman" panose="02020603050405020304" pitchFamily="18" charset="0"/>
              </a:rPr>
              <a:t>meetings.</a:t>
            </a:r>
            <a:endParaRPr lang="en-US" sz="2000" dirty="0">
              <a:latin typeface="Times New Roman" panose="02020603050405020304" pitchFamily="18" charset="0"/>
              <a:cs typeface="Times New Roman" panose="02020603050405020304" pitchFamily="18" charset="0"/>
            </a:endParaRPr>
          </a:p>
          <a:p>
            <a:pPr lvl="1" algn="just">
              <a:spcBef>
                <a:spcPts val="0"/>
              </a:spcBef>
            </a:pPr>
            <a:r>
              <a:rPr lang="en-US" sz="2000" dirty="0" smtClean="0">
                <a:latin typeface="Times New Roman" panose="02020603050405020304" pitchFamily="18" charset="0"/>
                <a:cs typeface="Times New Roman" panose="02020603050405020304" pitchFamily="18" charset="0"/>
              </a:rPr>
              <a:t>Progress </a:t>
            </a:r>
            <a:r>
              <a:rPr lang="en-US" sz="2000" dirty="0">
                <a:latin typeface="Times New Roman" panose="02020603050405020304" pitchFamily="18" charset="0"/>
                <a:cs typeface="Times New Roman" panose="02020603050405020304" pitchFamily="18" charset="0"/>
              </a:rPr>
              <a:t>is measured based on working </a:t>
            </a:r>
            <a:r>
              <a:rPr lang="en-US" sz="2000" dirty="0" smtClean="0">
                <a:latin typeface="Times New Roman" panose="02020603050405020304" pitchFamily="18" charset="0"/>
                <a:cs typeface="Times New Roman" panose="02020603050405020304" pitchFamily="18" charset="0"/>
              </a:rPr>
              <a:t>software.</a:t>
            </a:r>
            <a:endParaRPr lang="en-US" sz="2000" dirty="0">
              <a:latin typeface="Times New Roman" panose="02020603050405020304" pitchFamily="18" charset="0"/>
              <a:cs typeface="Times New Roman" panose="02020603050405020304" pitchFamily="18" charset="0"/>
            </a:endParaRPr>
          </a:p>
          <a:p>
            <a:pPr lvl="1" algn="just">
              <a:spcBef>
                <a:spcPts val="0"/>
              </a:spcBef>
            </a:pPr>
            <a:r>
              <a:rPr lang="en-US" sz="2000" dirty="0" smtClean="0">
                <a:latin typeface="Times New Roman" panose="02020603050405020304" pitchFamily="18" charset="0"/>
                <a:cs typeface="Times New Roman" panose="02020603050405020304" pitchFamily="18" charset="0"/>
              </a:rPr>
              <a:t>Sustainable </a:t>
            </a:r>
            <a:r>
              <a:rPr lang="en-US" sz="2000" dirty="0">
                <a:latin typeface="Times New Roman" panose="02020603050405020304" pitchFamily="18" charset="0"/>
                <a:cs typeface="Times New Roman" panose="02020603050405020304" pitchFamily="18" charset="0"/>
              </a:rPr>
              <a:t>development, sponsors, users, and developers should be able to maintain a constant pace </a:t>
            </a:r>
            <a:r>
              <a:rPr lang="en-US" sz="2000" dirty="0" smtClean="0">
                <a:latin typeface="Times New Roman" panose="02020603050405020304" pitchFamily="18" charset="0"/>
                <a:cs typeface="Times New Roman" panose="02020603050405020304" pitchFamily="18" charset="0"/>
              </a:rPr>
              <a:t>indefinitely.</a:t>
            </a:r>
            <a:endParaRPr lang="en-US" sz="2000" dirty="0">
              <a:latin typeface="Times New Roman" panose="02020603050405020304" pitchFamily="18" charset="0"/>
              <a:cs typeface="Times New Roman" panose="02020603050405020304" pitchFamily="18" charset="0"/>
            </a:endParaRPr>
          </a:p>
          <a:p>
            <a:pPr lvl="1" algn="just">
              <a:spcBef>
                <a:spcPts val="0"/>
              </a:spcBef>
            </a:pPr>
            <a:r>
              <a:rPr lang="en-US" sz="2000" dirty="0" smtClean="0">
                <a:latin typeface="Times New Roman" panose="02020603050405020304" pitchFamily="18" charset="0"/>
                <a:cs typeface="Times New Roman" panose="02020603050405020304" pitchFamily="18" charset="0"/>
              </a:rPr>
              <a:t>Continuous </a:t>
            </a:r>
            <a:r>
              <a:rPr lang="en-US" sz="2000" dirty="0">
                <a:latin typeface="Times New Roman" panose="02020603050405020304" pitchFamily="18" charset="0"/>
                <a:cs typeface="Times New Roman" panose="02020603050405020304" pitchFamily="18" charset="0"/>
              </a:rPr>
              <a:t>attention to technical excellence and good design enhances agility.</a:t>
            </a:r>
          </a:p>
          <a:p>
            <a:pPr lvl="1" algn="just">
              <a:spcBef>
                <a:spcPts val="0"/>
              </a:spcBef>
            </a:pPr>
            <a:r>
              <a:rPr lang="en-US" sz="2000" dirty="0" smtClean="0">
                <a:latin typeface="Times New Roman" panose="02020603050405020304" pitchFamily="18" charset="0"/>
                <a:cs typeface="Times New Roman" panose="02020603050405020304" pitchFamily="18" charset="0"/>
              </a:rPr>
              <a:t>Simplicity.</a:t>
            </a:r>
            <a:endParaRPr lang="en-US" sz="2000" dirty="0">
              <a:latin typeface="Times New Roman" panose="02020603050405020304" pitchFamily="18" charset="0"/>
              <a:cs typeface="Times New Roman" panose="02020603050405020304" pitchFamily="18" charset="0"/>
            </a:endParaRPr>
          </a:p>
          <a:p>
            <a:pPr lvl="1" algn="just">
              <a:spcBef>
                <a:spcPts val="0"/>
              </a:spcBef>
            </a:pPr>
            <a:r>
              <a:rPr lang="en-US" sz="2000" dirty="0" smtClean="0">
                <a:latin typeface="Times New Roman" panose="02020603050405020304" pitchFamily="18" charset="0"/>
                <a:cs typeface="Times New Roman" panose="02020603050405020304" pitchFamily="18" charset="0"/>
              </a:rPr>
              <a:t>Self-organizing teams.</a:t>
            </a:r>
            <a:endParaRPr lang="en-US" sz="2000" dirty="0">
              <a:latin typeface="Times New Roman" panose="02020603050405020304" pitchFamily="18" charset="0"/>
              <a:cs typeface="Times New Roman" panose="02020603050405020304" pitchFamily="18" charset="0"/>
            </a:endParaRPr>
          </a:p>
          <a:p>
            <a:pPr lvl="1" algn="just">
              <a:spcBef>
                <a:spcPts val="0"/>
              </a:spcBef>
            </a:pPr>
            <a:r>
              <a:rPr lang="en-US" sz="2000" dirty="0" smtClean="0">
                <a:latin typeface="Times New Roman" panose="02020603050405020304" pitchFamily="18" charset="0"/>
                <a:cs typeface="Times New Roman" panose="02020603050405020304" pitchFamily="18" charset="0"/>
              </a:rPr>
              <a:t>At </a:t>
            </a:r>
            <a:r>
              <a:rPr lang="en-US" sz="2000" dirty="0">
                <a:latin typeface="Times New Roman" panose="02020603050405020304" pitchFamily="18" charset="0"/>
                <a:cs typeface="Times New Roman" panose="02020603050405020304" pitchFamily="18" charset="0"/>
              </a:rPr>
              <a:t>regular intervals, the team reflects on how to become more effective, then tunes and adjusts its behavior accordingly.</a:t>
            </a:r>
            <a:endParaRPr lang="cs-CZ" sz="2000" dirty="0" smtClean="0">
              <a:latin typeface="Times New Roman" panose="02020603050405020304" pitchFamily="18" charset="0"/>
              <a:cs typeface="Times New Roman" panose="02020603050405020304" pitchFamily="18" charset="0"/>
            </a:endParaRPr>
          </a:p>
        </p:txBody>
      </p:sp>
      <p:sp>
        <p:nvSpPr>
          <p:cNvPr id="7" name="TextovéPole 6"/>
          <p:cNvSpPr txBox="1"/>
          <p:nvPr/>
        </p:nvSpPr>
        <p:spPr>
          <a:xfrm>
            <a:off x="340356" y="6366617"/>
            <a:ext cx="10803360" cy="276999"/>
          </a:xfrm>
          <a:prstGeom prst="rect">
            <a:avLst/>
          </a:prstGeom>
          <a:noFill/>
        </p:spPr>
        <p:txBody>
          <a:bodyPr wrap="square" rtlCol="0">
            <a:spAutoFit/>
          </a:bodyPr>
          <a:lstStyle/>
          <a:p>
            <a:r>
              <a:rPr lang="cs-CZ" sz="1200" dirty="0"/>
              <a:t>*https://www.guru99.com/mis-development-process.html</a:t>
            </a:r>
            <a:endParaRPr lang="cs-CZ" sz="1200" dirty="0" smtClean="0"/>
          </a:p>
        </p:txBody>
      </p:sp>
    </p:spTree>
    <p:extLst>
      <p:ext uri="{BB962C8B-B14F-4D97-AF65-F5344CB8AC3E}">
        <p14:creationId xmlns:p14="http://schemas.microsoft.com/office/powerpoint/2010/main" val="24051848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919937" cy="800219"/>
          </a:xfrm>
          <a:prstGeom prst="rect">
            <a:avLst/>
          </a:prstGeom>
        </p:spPr>
        <p:txBody>
          <a:bodyPr wrap="none">
            <a:spAutoFit/>
          </a:bodyPr>
          <a:lstStyle/>
          <a:p>
            <a:pPr lvl="0">
              <a:defRPr/>
            </a:pPr>
            <a:r>
              <a:rPr lang="cs-CZ" sz="2800" b="1" kern="0" dirty="0" err="1" smtClean="0">
                <a:latin typeface="Times New Roman"/>
                <a:ea typeface="+mj-ea"/>
                <a:cs typeface="+mj-cs"/>
              </a:rPr>
              <a:t>System</a:t>
            </a:r>
            <a:r>
              <a:rPr lang="cs-CZ" sz="2800" b="1" kern="0" dirty="0" smtClean="0">
                <a:latin typeface="Times New Roman"/>
                <a:ea typeface="+mj-ea"/>
                <a:cs typeface="+mj-cs"/>
              </a:rPr>
              <a:t> </a:t>
            </a:r>
            <a:r>
              <a:rPr lang="cs-CZ" sz="2800" b="1" kern="0" dirty="0" err="1">
                <a:latin typeface="Times New Roman"/>
                <a:ea typeface="+mj-ea"/>
                <a:cs typeface="+mj-cs"/>
              </a:rPr>
              <a:t>development</a:t>
            </a:r>
            <a:r>
              <a:rPr lang="cs-CZ" sz="2800" b="1" kern="0" dirty="0">
                <a:latin typeface="Times New Roman"/>
                <a:ea typeface="+mj-ea"/>
                <a:cs typeface="+mj-cs"/>
              </a:rPr>
              <a:t> </a:t>
            </a:r>
            <a:r>
              <a:rPr lang="cs-CZ" sz="2800" b="1" kern="0" dirty="0" err="1">
                <a:latin typeface="Times New Roman"/>
                <a:ea typeface="+mj-ea"/>
                <a:cs typeface="+mj-cs"/>
              </a:rPr>
              <a:t>life</a:t>
            </a:r>
            <a:r>
              <a:rPr lang="cs-CZ" sz="2800" b="1" kern="0" dirty="0">
                <a:latin typeface="Times New Roman"/>
                <a:ea typeface="+mj-ea"/>
                <a:cs typeface="+mj-cs"/>
              </a:rPr>
              <a:t> </a:t>
            </a:r>
            <a:r>
              <a:rPr lang="cs-CZ" sz="2800" b="1" kern="0" dirty="0" err="1" smtClean="0">
                <a:latin typeface="Times New Roman"/>
                <a:ea typeface="+mj-ea"/>
                <a:cs typeface="+mj-cs"/>
              </a:rPr>
              <a:t>cycle</a:t>
            </a:r>
            <a:r>
              <a:rPr lang="cs-CZ" sz="2800" b="1" kern="0" dirty="0" smtClean="0">
                <a:latin typeface="Times New Roman"/>
                <a:ea typeface="+mj-ea"/>
                <a:cs typeface="+mj-cs"/>
              </a:rPr>
              <a:t>*</a:t>
            </a:r>
            <a:endParaRPr lang="cs-CZ" sz="2800" b="1" kern="0" dirty="0">
              <a:latin typeface="Times New Roman"/>
              <a:ea typeface="+mj-ea"/>
              <a:cs typeface="+mj-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242940"/>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GB" sz="2400" b="1" dirty="0" smtClean="0">
                <a:latin typeface="Times New Roman" panose="02020603050405020304" pitchFamily="18" charset="0"/>
                <a:cs typeface="Times New Roman" panose="02020603050405020304" pitchFamily="18" charset="0"/>
              </a:rPr>
              <a:t>Agile development</a:t>
            </a:r>
          </a:p>
        </p:txBody>
      </p:sp>
      <p:sp>
        <p:nvSpPr>
          <p:cNvPr id="7" name="TextovéPole 6"/>
          <p:cNvSpPr txBox="1"/>
          <p:nvPr/>
        </p:nvSpPr>
        <p:spPr>
          <a:xfrm>
            <a:off x="340356" y="6366617"/>
            <a:ext cx="10803360" cy="276999"/>
          </a:xfrm>
          <a:prstGeom prst="rect">
            <a:avLst/>
          </a:prstGeom>
          <a:noFill/>
        </p:spPr>
        <p:txBody>
          <a:bodyPr wrap="square" rtlCol="0">
            <a:spAutoFit/>
          </a:bodyPr>
          <a:lstStyle/>
          <a:p>
            <a:r>
              <a:rPr lang="cs-CZ" sz="1200" dirty="0"/>
              <a:t>*https://www.guru99.com/mis-development-process.html</a:t>
            </a:r>
            <a:endParaRPr lang="cs-CZ" sz="1200" dirty="0" smtClean="0"/>
          </a:p>
        </p:txBody>
      </p:sp>
      <p:pic>
        <p:nvPicPr>
          <p:cNvPr id="2" name="Obrázek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6187" y="2073085"/>
            <a:ext cx="9464582" cy="2968890"/>
          </a:xfrm>
          <a:prstGeom prst="rect">
            <a:avLst/>
          </a:prstGeom>
        </p:spPr>
      </p:pic>
    </p:spTree>
    <p:extLst>
      <p:ext uri="{BB962C8B-B14F-4D97-AF65-F5344CB8AC3E}">
        <p14:creationId xmlns:p14="http://schemas.microsoft.com/office/powerpoint/2010/main" val="26368121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919937" cy="800219"/>
          </a:xfrm>
          <a:prstGeom prst="rect">
            <a:avLst/>
          </a:prstGeom>
        </p:spPr>
        <p:txBody>
          <a:bodyPr wrap="none">
            <a:spAutoFit/>
          </a:bodyPr>
          <a:lstStyle/>
          <a:p>
            <a:pPr lvl="0">
              <a:defRPr/>
            </a:pPr>
            <a:r>
              <a:rPr lang="cs-CZ" sz="2800" b="1" kern="0" dirty="0" err="1" smtClean="0">
                <a:latin typeface="Times New Roman"/>
                <a:ea typeface="+mj-ea"/>
                <a:cs typeface="+mj-cs"/>
              </a:rPr>
              <a:t>System</a:t>
            </a:r>
            <a:r>
              <a:rPr lang="cs-CZ" sz="2800" b="1" kern="0" dirty="0" smtClean="0">
                <a:latin typeface="Times New Roman"/>
                <a:ea typeface="+mj-ea"/>
                <a:cs typeface="+mj-cs"/>
              </a:rPr>
              <a:t> </a:t>
            </a:r>
            <a:r>
              <a:rPr lang="cs-CZ" sz="2800" b="1" kern="0" dirty="0" err="1">
                <a:latin typeface="Times New Roman"/>
                <a:ea typeface="+mj-ea"/>
                <a:cs typeface="+mj-cs"/>
              </a:rPr>
              <a:t>development</a:t>
            </a:r>
            <a:r>
              <a:rPr lang="cs-CZ" sz="2800" b="1" kern="0" dirty="0">
                <a:latin typeface="Times New Roman"/>
                <a:ea typeface="+mj-ea"/>
                <a:cs typeface="+mj-cs"/>
              </a:rPr>
              <a:t> </a:t>
            </a:r>
            <a:r>
              <a:rPr lang="cs-CZ" sz="2800" b="1" kern="0" dirty="0" err="1">
                <a:latin typeface="Times New Roman"/>
                <a:ea typeface="+mj-ea"/>
                <a:cs typeface="+mj-cs"/>
              </a:rPr>
              <a:t>life</a:t>
            </a:r>
            <a:r>
              <a:rPr lang="cs-CZ" sz="2800" b="1" kern="0" dirty="0">
                <a:latin typeface="Times New Roman"/>
                <a:ea typeface="+mj-ea"/>
                <a:cs typeface="+mj-cs"/>
              </a:rPr>
              <a:t> </a:t>
            </a:r>
            <a:r>
              <a:rPr lang="cs-CZ" sz="2800" b="1" kern="0" dirty="0" err="1" smtClean="0">
                <a:latin typeface="Times New Roman"/>
                <a:ea typeface="+mj-ea"/>
                <a:cs typeface="+mj-cs"/>
              </a:rPr>
              <a:t>cycle</a:t>
            </a:r>
            <a:r>
              <a:rPr lang="cs-CZ" sz="2800" b="1" kern="0" dirty="0" smtClean="0">
                <a:latin typeface="Times New Roman"/>
                <a:ea typeface="+mj-ea"/>
                <a:cs typeface="+mj-cs"/>
              </a:rPr>
              <a:t>*</a:t>
            </a:r>
            <a:endParaRPr lang="cs-CZ" sz="2800" b="1" kern="0" dirty="0">
              <a:latin typeface="Times New Roman"/>
              <a:ea typeface="+mj-ea"/>
              <a:cs typeface="+mj-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242940"/>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cs-CZ" sz="2400" b="1" dirty="0" err="1" smtClean="0">
                <a:latin typeface="Times New Roman" panose="02020603050405020304" pitchFamily="18" charset="0"/>
                <a:cs typeface="Times New Roman" panose="02020603050405020304" pitchFamily="18" charset="0"/>
              </a:rPr>
              <a:t>Prototyping</a:t>
            </a:r>
            <a:endParaRPr lang="en-GB" sz="2400" b="1" dirty="0" smtClean="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A prototype is a semi-functional simulation model of the actual system to be developed. Prototyping development methodologies make use of prototypes. Prototypes allow both developers and users to get feedback early.</a:t>
            </a:r>
          </a:p>
          <a:p>
            <a:pPr algn="just"/>
            <a:r>
              <a:rPr lang="en-US" sz="2400" dirty="0" smtClean="0">
                <a:latin typeface="Times New Roman" panose="02020603050405020304" pitchFamily="18" charset="0"/>
                <a:cs typeface="Times New Roman" panose="02020603050405020304" pitchFamily="18" charset="0"/>
              </a:rPr>
              <a:t>Prototyping </a:t>
            </a:r>
            <a:r>
              <a:rPr lang="en-US" sz="2400" dirty="0">
                <a:latin typeface="Times New Roman" panose="02020603050405020304" pitchFamily="18" charset="0"/>
                <a:cs typeface="Times New Roman" panose="02020603050405020304" pitchFamily="18" charset="0"/>
              </a:rPr>
              <a:t>makes it easy for users to specify their requirements and developers understanding the requirements of the users because of the prototypes. A prototyping methodology stands with identifying the basics system requirements especially the input and output from the system. These requirements are then used to create a simulation model that users can interact with and provide feedback. The user feedback is used to enhance the prototype and make other important decisions such as project costing and feasible time schedules. </a:t>
            </a:r>
            <a:endParaRPr lang="en-GB" sz="2400" dirty="0" smtClean="0">
              <a:latin typeface="Times New Roman" panose="02020603050405020304" pitchFamily="18" charset="0"/>
              <a:cs typeface="Times New Roman" panose="02020603050405020304" pitchFamily="18" charset="0"/>
            </a:endParaRPr>
          </a:p>
        </p:txBody>
      </p:sp>
      <p:sp>
        <p:nvSpPr>
          <p:cNvPr id="7" name="TextovéPole 6"/>
          <p:cNvSpPr txBox="1"/>
          <p:nvPr/>
        </p:nvSpPr>
        <p:spPr>
          <a:xfrm>
            <a:off x="340356" y="6366617"/>
            <a:ext cx="10803360" cy="276999"/>
          </a:xfrm>
          <a:prstGeom prst="rect">
            <a:avLst/>
          </a:prstGeom>
          <a:noFill/>
        </p:spPr>
        <p:txBody>
          <a:bodyPr wrap="square" rtlCol="0">
            <a:spAutoFit/>
          </a:bodyPr>
          <a:lstStyle/>
          <a:p>
            <a:r>
              <a:rPr lang="cs-CZ" sz="1200" dirty="0"/>
              <a:t>*https://www.guru99.com/mis-development-process.html</a:t>
            </a:r>
            <a:endParaRPr lang="cs-CZ" sz="1200" dirty="0" smtClean="0"/>
          </a:p>
        </p:txBody>
      </p:sp>
    </p:spTree>
    <p:extLst>
      <p:ext uri="{BB962C8B-B14F-4D97-AF65-F5344CB8AC3E}">
        <p14:creationId xmlns:p14="http://schemas.microsoft.com/office/powerpoint/2010/main" val="14261722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445174"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800" b="1" i="0" u="none" strike="noStrike" kern="0" cap="none" spc="0" normalizeH="0" baseline="0" dirty="0" smtClean="0">
                <a:ln>
                  <a:noFill/>
                </a:ln>
                <a:effectLst/>
                <a:uLnTx/>
                <a:uFillTx/>
                <a:latin typeface="Times New Roman"/>
                <a:ea typeface="+mj-ea"/>
                <a:cs typeface="+mj-cs"/>
              </a:rPr>
              <a:t>Outline of the lecture</a:t>
            </a:r>
            <a:endParaRPr kumimoji="0" lang="en-GB" sz="2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7" y="1328399"/>
            <a:ext cx="8280920"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dirty="0" err="1" smtClean="0">
                <a:latin typeface="Times New Roman" panose="02020603050405020304" pitchFamily="18" charset="0"/>
                <a:cs typeface="Times New Roman" panose="02020603050405020304" pitchFamily="18" charset="0"/>
              </a:rPr>
              <a:t>System</a:t>
            </a:r>
            <a:r>
              <a:rPr lang="cs-CZ" dirty="0" smtClean="0">
                <a:latin typeface="Times New Roman" panose="02020603050405020304" pitchFamily="18" charset="0"/>
                <a:cs typeface="Times New Roman" panose="02020603050405020304" pitchFamily="18" charset="0"/>
              </a:rPr>
              <a:t> </a:t>
            </a:r>
            <a:r>
              <a:rPr lang="cs-CZ" dirty="0" err="1" smtClean="0">
                <a:latin typeface="Times New Roman" panose="02020603050405020304" pitchFamily="18" charset="0"/>
                <a:cs typeface="Times New Roman" panose="02020603050405020304" pitchFamily="18" charset="0"/>
              </a:rPr>
              <a:t>development</a:t>
            </a:r>
            <a:r>
              <a:rPr lang="cs-CZ" dirty="0" smtClean="0">
                <a:latin typeface="Times New Roman" panose="02020603050405020304" pitchFamily="18" charset="0"/>
                <a:cs typeface="Times New Roman" panose="02020603050405020304" pitchFamily="18" charset="0"/>
              </a:rPr>
              <a:t> </a:t>
            </a:r>
            <a:r>
              <a:rPr lang="cs-CZ" dirty="0" err="1" smtClean="0">
                <a:latin typeface="Times New Roman" panose="02020603050405020304" pitchFamily="18" charset="0"/>
                <a:cs typeface="Times New Roman" panose="02020603050405020304" pitchFamily="18" charset="0"/>
              </a:rPr>
              <a:t>life</a:t>
            </a:r>
            <a:r>
              <a:rPr lang="cs-CZ" dirty="0" smtClean="0">
                <a:latin typeface="Times New Roman" panose="02020603050405020304" pitchFamily="18" charset="0"/>
                <a:cs typeface="Times New Roman" panose="02020603050405020304" pitchFamily="18" charset="0"/>
              </a:rPr>
              <a:t> </a:t>
            </a:r>
            <a:r>
              <a:rPr lang="cs-CZ" dirty="0" err="1" smtClean="0">
                <a:latin typeface="Times New Roman" panose="02020603050405020304" pitchFamily="18" charset="0"/>
                <a:cs typeface="Times New Roman" panose="02020603050405020304" pitchFamily="18" charset="0"/>
              </a:rPr>
              <a:t>cycle</a:t>
            </a:r>
            <a:endParaRPr lang="cs-CZ" dirty="0" smtClean="0">
              <a:latin typeface="Times New Roman" panose="02020603050405020304" pitchFamily="18" charset="0"/>
              <a:cs typeface="Times New Roman" panose="02020603050405020304" pitchFamily="18" charset="0"/>
            </a:endParaRPr>
          </a:p>
          <a:p>
            <a:r>
              <a:rPr lang="cs-CZ" dirty="0" smtClean="0">
                <a:latin typeface="Times New Roman" panose="02020603050405020304" pitchFamily="18" charset="0"/>
                <a:cs typeface="Times New Roman" panose="02020603050405020304" pitchFamily="18" charset="0"/>
              </a:rPr>
              <a:t>MIS </a:t>
            </a:r>
            <a:r>
              <a:rPr lang="cs-CZ" dirty="0" err="1" smtClean="0">
                <a:latin typeface="Times New Roman" panose="02020603050405020304" pitchFamily="18" charset="0"/>
                <a:cs typeface="Times New Roman" panose="02020603050405020304" pitchFamily="18" charset="0"/>
              </a:rPr>
              <a:t>development</a:t>
            </a:r>
            <a:r>
              <a:rPr lang="cs-CZ" dirty="0" smtClean="0">
                <a:latin typeface="Times New Roman" panose="02020603050405020304" pitchFamily="18" charset="0"/>
                <a:cs typeface="Times New Roman" panose="02020603050405020304" pitchFamily="18" charset="0"/>
              </a:rPr>
              <a:t> </a:t>
            </a:r>
            <a:r>
              <a:rPr lang="cs-CZ" dirty="0" err="1" smtClean="0">
                <a:latin typeface="Times New Roman" panose="02020603050405020304" pitchFamily="18" charset="0"/>
                <a:cs typeface="Times New Roman" panose="02020603050405020304" pitchFamily="18" charset="0"/>
              </a:rPr>
              <a:t>process</a:t>
            </a:r>
            <a:endParaRPr lang="cs-CZ"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080279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919937" cy="800219"/>
          </a:xfrm>
          <a:prstGeom prst="rect">
            <a:avLst/>
          </a:prstGeom>
        </p:spPr>
        <p:txBody>
          <a:bodyPr wrap="none">
            <a:spAutoFit/>
          </a:bodyPr>
          <a:lstStyle/>
          <a:p>
            <a:pPr lvl="0">
              <a:defRPr/>
            </a:pPr>
            <a:r>
              <a:rPr lang="cs-CZ" sz="2800" b="1" kern="0" dirty="0" err="1" smtClean="0">
                <a:latin typeface="Times New Roman"/>
                <a:ea typeface="+mj-ea"/>
                <a:cs typeface="+mj-cs"/>
              </a:rPr>
              <a:t>System</a:t>
            </a:r>
            <a:r>
              <a:rPr lang="cs-CZ" sz="2800" b="1" kern="0" dirty="0" smtClean="0">
                <a:latin typeface="Times New Roman"/>
                <a:ea typeface="+mj-ea"/>
                <a:cs typeface="+mj-cs"/>
              </a:rPr>
              <a:t> </a:t>
            </a:r>
            <a:r>
              <a:rPr lang="cs-CZ" sz="2800" b="1" kern="0" dirty="0" err="1">
                <a:latin typeface="Times New Roman"/>
                <a:ea typeface="+mj-ea"/>
                <a:cs typeface="+mj-cs"/>
              </a:rPr>
              <a:t>development</a:t>
            </a:r>
            <a:r>
              <a:rPr lang="cs-CZ" sz="2800" b="1" kern="0" dirty="0">
                <a:latin typeface="Times New Roman"/>
                <a:ea typeface="+mj-ea"/>
                <a:cs typeface="+mj-cs"/>
              </a:rPr>
              <a:t> </a:t>
            </a:r>
            <a:r>
              <a:rPr lang="cs-CZ" sz="2800" b="1" kern="0" dirty="0" err="1">
                <a:latin typeface="Times New Roman"/>
                <a:ea typeface="+mj-ea"/>
                <a:cs typeface="+mj-cs"/>
              </a:rPr>
              <a:t>life</a:t>
            </a:r>
            <a:r>
              <a:rPr lang="cs-CZ" sz="2800" b="1" kern="0" dirty="0">
                <a:latin typeface="Times New Roman"/>
                <a:ea typeface="+mj-ea"/>
                <a:cs typeface="+mj-cs"/>
              </a:rPr>
              <a:t> </a:t>
            </a:r>
            <a:r>
              <a:rPr lang="cs-CZ" sz="2800" b="1" kern="0" dirty="0" err="1" smtClean="0">
                <a:latin typeface="Times New Roman"/>
                <a:ea typeface="+mj-ea"/>
                <a:cs typeface="+mj-cs"/>
              </a:rPr>
              <a:t>cycle</a:t>
            </a:r>
            <a:r>
              <a:rPr lang="cs-CZ" sz="2800" b="1" kern="0" dirty="0" smtClean="0">
                <a:latin typeface="Times New Roman"/>
                <a:ea typeface="+mj-ea"/>
                <a:cs typeface="+mj-cs"/>
              </a:rPr>
              <a:t>*</a:t>
            </a:r>
            <a:endParaRPr lang="cs-CZ" sz="2800" b="1" kern="0" dirty="0">
              <a:latin typeface="Times New Roman"/>
              <a:ea typeface="+mj-ea"/>
              <a:cs typeface="+mj-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242940"/>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endParaRPr lang="en-GB" sz="2400" b="1" dirty="0" smtClean="0">
              <a:latin typeface="Times New Roman" panose="02020603050405020304" pitchFamily="18" charset="0"/>
              <a:cs typeface="Times New Roman" panose="02020603050405020304" pitchFamily="18" charset="0"/>
            </a:endParaRPr>
          </a:p>
        </p:txBody>
      </p:sp>
      <p:sp>
        <p:nvSpPr>
          <p:cNvPr id="7" name="TextovéPole 6"/>
          <p:cNvSpPr txBox="1"/>
          <p:nvPr/>
        </p:nvSpPr>
        <p:spPr>
          <a:xfrm>
            <a:off x="340356" y="6366617"/>
            <a:ext cx="10803360" cy="276999"/>
          </a:xfrm>
          <a:prstGeom prst="rect">
            <a:avLst/>
          </a:prstGeom>
          <a:noFill/>
        </p:spPr>
        <p:txBody>
          <a:bodyPr wrap="square" rtlCol="0">
            <a:spAutoFit/>
          </a:bodyPr>
          <a:lstStyle/>
          <a:p>
            <a:r>
              <a:rPr lang="cs-CZ" sz="1200" dirty="0"/>
              <a:t>*https://www.guru99.com/mis-development-process.html</a:t>
            </a:r>
            <a:endParaRPr lang="cs-CZ" sz="1200" dirty="0" smtClean="0"/>
          </a:p>
        </p:txBody>
      </p:sp>
      <p:pic>
        <p:nvPicPr>
          <p:cNvPr id="2" name="Obrázek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2777" y="2073085"/>
            <a:ext cx="9667991" cy="3617124"/>
          </a:xfrm>
          <a:prstGeom prst="rect">
            <a:avLst/>
          </a:prstGeom>
        </p:spPr>
      </p:pic>
    </p:spTree>
    <p:extLst>
      <p:ext uri="{BB962C8B-B14F-4D97-AF65-F5344CB8AC3E}">
        <p14:creationId xmlns:p14="http://schemas.microsoft.com/office/powerpoint/2010/main" val="23925597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312399" cy="800219"/>
          </a:xfrm>
          <a:prstGeom prst="rect">
            <a:avLst/>
          </a:prstGeom>
        </p:spPr>
        <p:txBody>
          <a:bodyPr wrap="none">
            <a:spAutoFit/>
          </a:bodyPr>
          <a:lstStyle/>
          <a:p>
            <a:pPr lvl="0">
              <a:defRPr/>
            </a:pPr>
            <a:r>
              <a:rPr lang="cs-CZ" sz="2800" b="1" kern="0" dirty="0" smtClean="0">
                <a:latin typeface="Times New Roman"/>
                <a:ea typeface="+mj-ea"/>
                <a:cs typeface="+mj-cs"/>
              </a:rPr>
              <a:t>MIS </a:t>
            </a:r>
            <a:r>
              <a:rPr lang="cs-CZ" sz="2800" b="1" kern="0" dirty="0" err="1" smtClean="0">
                <a:latin typeface="Times New Roman"/>
                <a:ea typeface="+mj-ea"/>
                <a:cs typeface="+mj-cs"/>
              </a:rPr>
              <a:t>development</a:t>
            </a:r>
            <a:r>
              <a:rPr lang="cs-CZ" sz="2800" b="1" kern="0" dirty="0" smtClean="0">
                <a:latin typeface="Times New Roman"/>
                <a:ea typeface="+mj-ea"/>
                <a:cs typeface="+mj-cs"/>
              </a:rPr>
              <a:t> </a:t>
            </a:r>
            <a:r>
              <a:rPr lang="cs-CZ" sz="2800" b="1" kern="0" dirty="0" err="1" smtClean="0">
                <a:latin typeface="Times New Roman"/>
                <a:ea typeface="+mj-ea"/>
                <a:cs typeface="+mj-cs"/>
              </a:rPr>
              <a:t>process</a:t>
            </a:r>
            <a:r>
              <a:rPr lang="cs-CZ" sz="2800" b="1" kern="0" dirty="0" smtClean="0">
                <a:latin typeface="Times New Roman"/>
                <a:ea typeface="+mj-ea"/>
                <a:cs typeface="+mj-cs"/>
              </a:rPr>
              <a:t>*</a:t>
            </a:r>
            <a:endParaRPr lang="cs-CZ" sz="2800" b="1" kern="0" dirty="0">
              <a:latin typeface="Times New Roman"/>
              <a:ea typeface="+mj-ea"/>
              <a:cs typeface="+mj-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242940"/>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cs-CZ" sz="2400" b="1" dirty="0" err="1" smtClean="0">
                <a:latin typeface="Times New Roman" panose="02020603050405020304" pitchFamily="18" charset="0"/>
                <a:cs typeface="Times New Roman" panose="02020603050405020304" pitchFamily="18" charset="0"/>
              </a:rPr>
              <a:t>Deployment</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of</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the</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system</a:t>
            </a:r>
            <a:endParaRPr lang="cs-CZ" sz="2400" b="1" dirty="0" smtClean="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In MIS, the information is recognized as a major resource like capital and time. If this resource has to be managed well, it calls upon the management to plan for it and control it, so that the information becomes a vital resource for the system.</a:t>
            </a:r>
          </a:p>
          <a:p>
            <a:pPr lvl="1" algn="just"/>
            <a:r>
              <a:rPr lang="en-US" sz="2200" dirty="0" smtClean="0">
                <a:latin typeface="Times New Roman" panose="02020603050405020304" pitchFamily="18" charset="0"/>
                <a:cs typeface="Times New Roman" panose="02020603050405020304" pitchFamily="18" charset="0"/>
              </a:rPr>
              <a:t>The </a:t>
            </a:r>
            <a:r>
              <a:rPr lang="en-US" sz="2200" dirty="0">
                <a:latin typeface="Times New Roman" panose="02020603050405020304" pitchFamily="18" charset="0"/>
                <a:cs typeface="Times New Roman" panose="02020603050405020304" pitchFamily="18" charset="0"/>
              </a:rPr>
              <a:t>management information system needs good planning.</a:t>
            </a:r>
          </a:p>
          <a:p>
            <a:pPr lvl="1" algn="just"/>
            <a:r>
              <a:rPr lang="en-US" sz="2200" dirty="0" smtClean="0">
                <a:latin typeface="Times New Roman" panose="02020603050405020304" pitchFamily="18" charset="0"/>
                <a:cs typeface="Times New Roman" panose="02020603050405020304" pitchFamily="18" charset="0"/>
              </a:rPr>
              <a:t>This </a:t>
            </a:r>
            <a:r>
              <a:rPr lang="en-US" sz="2200" dirty="0">
                <a:latin typeface="Times New Roman" panose="02020603050405020304" pitchFamily="18" charset="0"/>
                <a:cs typeface="Times New Roman" panose="02020603050405020304" pitchFamily="18" charset="0"/>
              </a:rPr>
              <a:t>system should deal with the management information not with data processing alone.</a:t>
            </a:r>
          </a:p>
          <a:p>
            <a:pPr lvl="1" algn="just"/>
            <a:r>
              <a:rPr lang="en-US" sz="2200" dirty="0" smtClean="0">
                <a:latin typeface="Times New Roman" panose="02020603050405020304" pitchFamily="18" charset="0"/>
                <a:cs typeface="Times New Roman" panose="02020603050405020304" pitchFamily="18" charset="0"/>
              </a:rPr>
              <a:t>It </a:t>
            </a:r>
            <a:r>
              <a:rPr lang="en-US" sz="2200" dirty="0">
                <a:latin typeface="Times New Roman" panose="02020603050405020304" pitchFamily="18" charset="0"/>
                <a:cs typeface="Times New Roman" panose="02020603050405020304" pitchFamily="18" charset="0"/>
              </a:rPr>
              <a:t>should provide support for the management planning, decision-making and action.</a:t>
            </a:r>
          </a:p>
          <a:p>
            <a:pPr lvl="1" algn="just"/>
            <a:r>
              <a:rPr lang="en-US" sz="2200" dirty="0" smtClean="0">
                <a:latin typeface="Times New Roman" panose="02020603050405020304" pitchFamily="18" charset="0"/>
                <a:cs typeface="Times New Roman" panose="02020603050405020304" pitchFamily="18" charset="0"/>
              </a:rPr>
              <a:t>It </a:t>
            </a:r>
            <a:r>
              <a:rPr lang="en-US" sz="2200" dirty="0">
                <a:latin typeface="Times New Roman" panose="02020603050405020304" pitchFamily="18" charset="0"/>
                <a:cs typeface="Times New Roman" panose="02020603050405020304" pitchFamily="18" charset="0"/>
              </a:rPr>
              <a:t>should provide support to the changing needs of business management.</a:t>
            </a:r>
            <a:endParaRPr lang="cs-CZ" sz="2200"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66617"/>
            <a:ext cx="10803360" cy="276999"/>
          </a:xfrm>
          <a:prstGeom prst="rect">
            <a:avLst/>
          </a:prstGeom>
          <a:noFill/>
        </p:spPr>
        <p:txBody>
          <a:bodyPr wrap="square" rtlCol="0">
            <a:spAutoFit/>
          </a:bodyPr>
          <a:lstStyle/>
          <a:p>
            <a:r>
              <a:rPr lang="cs-CZ" sz="1200" dirty="0"/>
              <a:t>*https://www.tutorialspoint.com/management_information_system/mis_tutorial.pdf</a:t>
            </a:r>
            <a:endParaRPr lang="cs-CZ" sz="1200" dirty="0" smtClean="0"/>
          </a:p>
        </p:txBody>
      </p:sp>
    </p:spTree>
    <p:extLst>
      <p:ext uri="{BB962C8B-B14F-4D97-AF65-F5344CB8AC3E}">
        <p14:creationId xmlns:p14="http://schemas.microsoft.com/office/powerpoint/2010/main" val="1690202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312399" cy="800219"/>
          </a:xfrm>
          <a:prstGeom prst="rect">
            <a:avLst/>
          </a:prstGeom>
        </p:spPr>
        <p:txBody>
          <a:bodyPr wrap="none">
            <a:spAutoFit/>
          </a:bodyPr>
          <a:lstStyle/>
          <a:p>
            <a:pPr lvl="0">
              <a:defRPr/>
            </a:pPr>
            <a:r>
              <a:rPr lang="cs-CZ" sz="2800" b="1" kern="0" dirty="0" smtClean="0">
                <a:latin typeface="Times New Roman"/>
                <a:ea typeface="+mj-ea"/>
                <a:cs typeface="+mj-cs"/>
              </a:rPr>
              <a:t>MIS </a:t>
            </a:r>
            <a:r>
              <a:rPr lang="cs-CZ" sz="2800" b="1" kern="0" dirty="0" err="1" smtClean="0">
                <a:latin typeface="Times New Roman"/>
                <a:ea typeface="+mj-ea"/>
                <a:cs typeface="+mj-cs"/>
              </a:rPr>
              <a:t>development</a:t>
            </a:r>
            <a:r>
              <a:rPr lang="cs-CZ" sz="2800" b="1" kern="0" dirty="0" smtClean="0">
                <a:latin typeface="Times New Roman"/>
                <a:ea typeface="+mj-ea"/>
                <a:cs typeface="+mj-cs"/>
              </a:rPr>
              <a:t> </a:t>
            </a:r>
            <a:r>
              <a:rPr lang="cs-CZ" sz="2800" b="1" kern="0" dirty="0" err="1" smtClean="0">
                <a:latin typeface="Times New Roman"/>
                <a:ea typeface="+mj-ea"/>
                <a:cs typeface="+mj-cs"/>
              </a:rPr>
              <a:t>process</a:t>
            </a:r>
            <a:r>
              <a:rPr lang="cs-CZ" sz="2800" b="1" kern="0" dirty="0" smtClean="0">
                <a:latin typeface="Times New Roman"/>
                <a:ea typeface="+mj-ea"/>
                <a:cs typeface="+mj-cs"/>
              </a:rPr>
              <a:t>*</a:t>
            </a:r>
            <a:endParaRPr lang="cs-CZ" sz="2800" b="1" kern="0" dirty="0">
              <a:latin typeface="Times New Roman"/>
              <a:ea typeface="+mj-ea"/>
              <a:cs typeface="+mj-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242940"/>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n-US" sz="2400" dirty="0">
                <a:latin typeface="Times New Roman" panose="02020603050405020304" pitchFamily="18" charset="0"/>
                <a:cs typeface="Times New Roman" panose="02020603050405020304" pitchFamily="18" charset="0"/>
              </a:rPr>
              <a:t>Major challenges in MIS implementation are:</a:t>
            </a:r>
          </a:p>
          <a:p>
            <a:pPr lvl="1" algn="just"/>
            <a:r>
              <a:rPr lang="en-US" sz="2200" dirty="0" smtClean="0">
                <a:latin typeface="Times New Roman" panose="02020603050405020304" pitchFamily="18" charset="0"/>
                <a:cs typeface="Times New Roman" panose="02020603050405020304" pitchFamily="18" charset="0"/>
              </a:rPr>
              <a:t>Quantity</a:t>
            </a:r>
            <a:r>
              <a:rPr lang="en-US" sz="2200" dirty="0">
                <a:latin typeface="Times New Roman" panose="02020603050405020304" pitchFamily="18" charset="0"/>
                <a:cs typeface="Times New Roman" panose="02020603050405020304" pitchFamily="18" charset="0"/>
              </a:rPr>
              <a:t>, content and context of information - how much information and exactly what should it describe.</a:t>
            </a:r>
          </a:p>
          <a:p>
            <a:pPr lvl="1" algn="just"/>
            <a:r>
              <a:rPr lang="en-US" sz="2200" dirty="0" smtClean="0">
                <a:latin typeface="Times New Roman" panose="02020603050405020304" pitchFamily="18" charset="0"/>
                <a:cs typeface="Times New Roman" panose="02020603050405020304" pitchFamily="18" charset="0"/>
              </a:rPr>
              <a:t>Nature </a:t>
            </a:r>
            <a:r>
              <a:rPr lang="en-US" sz="2200" dirty="0">
                <a:latin typeface="Times New Roman" panose="02020603050405020304" pitchFamily="18" charset="0"/>
                <a:cs typeface="Times New Roman" panose="02020603050405020304" pitchFamily="18" charset="0"/>
              </a:rPr>
              <a:t>of analysis and presentation - comprehensibility of information.</a:t>
            </a:r>
          </a:p>
          <a:p>
            <a:pPr lvl="1" algn="just"/>
            <a:r>
              <a:rPr lang="en-US" sz="2200" dirty="0" smtClean="0">
                <a:latin typeface="Times New Roman" panose="02020603050405020304" pitchFamily="18" charset="0"/>
                <a:cs typeface="Times New Roman" panose="02020603050405020304" pitchFamily="18" charset="0"/>
              </a:rPr>
              <a:t>Availability </a:t>
            </a:r>
            <a:r>
              <a:rPr lang="en-US" sz="2200" dirty="0">
                <a:latin typeface="Times New Roman" panose="02020603050405020304" pitchFamily="18" charset="0"/>
                <a:cs typeface="Times New Roman" panose="02020603050405020304" pitchFamily="18" charset="0"/>
              </a:rPr>
              <a:t>of information - frequency, contemporariness, on-demand or routine, periodic or occasional, one-time info or repetitive in nature and so on</a:t>
            </a:r>
          </a:p>
          <a:p>
            <a:pPr lvl="1" algn="just"/>
            <a:r>
              <a:rPr lang="en-US" sz="2200" dirty="0" smtClean="0">
                <a:latin typeface="Times New Roman" panose="02020603050405020304" pitchFamily="18" charset="0"/>
                <a:cs typeface="Times New Roman" panose="02020603050405020304" pitchFamily="18" charset="0"/>
              </a:rPr>
              <a:t>Accuracy </a:t>
            </a:r>
            <a:r>
              <a:rPr lang="en-US" sz="2200" dirty="0">
                <a:latin typeface="Times New Roman" panose="02020603050405020304" pitchFamily="18" charset="0"/>
                <a:cs typeface="Times New Roman" panose="02020603050405020304" pitchFamily="18" charset="0"/>
              </a:rPr>
              <a:t>of information.</a:t>
            </a:r>
          </a:p>
          <a:p>
            <a:pPr lvl="1" algn="just"/>
            <a:r>
              <a:rPr lang="en-US" sz="2200" dirty="0" smtClean="0">
                <a:latin typeface="Times New Roman" panose="02020603050405020304" pitchFamily="18" charset="0"/>
                <a:cs typeface="Times New Roman" panose="02020603050405020304" pitchFamily="18" charset="0"/>
              </a:rPr>
              <a:t>Reliability </a:t>
            </a:r>
            <a:r>
              <a:rPr lang="en-US" sz="2200" dirty="0">
                <a:latin typeface="Times New Roman" panose="02020603050405020304" pitchFamily="18" charset="0"/>
                <a:cs typeface="Times New Roman" panose="02020603050405020304" pitchFamily="18" charset="0"/>
              </a:rPr>
              <a:t>of information.</a:t>
            </a:r>
          </a:p>
          <a:p>
            <a:pPr lvl="1" algn="just"/>
            <a:r>
              <a:rPr lang="en-US" sz="2200" dirty="0" smtClean="0">
                <a:latin typeface="Times New Roman" panose="02020603050405020304" pitchFamily="18" charset="0"/>
                <a:cs typeface="Times New Roman" panose="02020603050405020304" pitchFamily="18" charset="0"/>
              </a:rPr>
              <a:t>Security </a:t>
            </a:r>
            <a:r>
              <a:rPr lang="en-US" sz="2200" dirty="0">
                <a:latin typeface="Times New Roman" panose="02020603050405020304" pitchFamily="18" charset="0"/>
                <a:cs typeface="Times New Roman" panose="02020603050405020304" pitchFamily="18" charset="0"/>
              </a:rPr>
              <a:t>and Authentication of the system. </a:t>
            </a:r>
            <a:endParaRPr lang="cs-CZ" sz="2200"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66617"/>
            <a:ext cx="10803360" cy="276999"/>
          </a:xfrm>
          <a:prstGeom prst="rect">
            <a:avLst/>
          </a:prstGeom>
          <a:noFill/>
        </p:spPr>
        <p:txBody>
          <a:bodyPr wrap="square" rtlCol="0">
            <a:spAutoFit/>
          </a:bodyPr>
          <a:lstStyle/>
          <a:p>
            <a:r>
              <a:rPr lang="cs-CZ" sz="1200" dirty="0"/>
              <a:t>*https://www.tutorialspoint.com/management_information_system/mis_tutorial.pdf</a:t>
            </a:r>
            <a:endParaRPr lang="cs-CZ" sz="1200" dirty="0" smtClean="0"/>
          </a:p>
        </p:txBody>
      </p:sp>
    </p:spTree>
    <p:extLst>
      <p:ext uri="{BB962C8B-B14F-4D97-AF65-F5344CB8AC3E}">
        <p14:creationId xmlns:p14="http://schemas.microsoft.com/office/powerpoint/2010/main" val="37822250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312399" cy="800219"/>
          </a:xfrm>
          <a:prstGeom prst="rect">
            <a:avLst/>
          </a:prstGeom>
        </p:spPr>
        <p:txBody>
          <a:bodyPr wrap="none">
            <a:spAutoFit/>
          </a:bodyPr>
          <a:lstStyle/>
          <a:p>
            <a:pPr lvl="0">
              <a:defRPr/>
            </a:pPr>
            <a:r>
              <a:rPr lang="cs-CZ" sz="2800" b="1" kern="0" dirty="0" smtClean="0">
                <a:latin typeface="Times New Roman"/>
                <a:ea typeface="+mj-ea"/>
                <a:cs typeface="+mj-cs"/>
              </a:rPr>
              <a:t>MIS </a:t>
            </a:r>
            <a:r>
              <a:rPr lang="cs-CZ" sz="2800" b="1" kern="0" dirty="0" err="1" smtClean="0">
                <a:latin typeface="Times New Roman"/>
                <a:ea typeface="+mj-ea"/>
                <a:cs typeface="+mj-cs"/>
              </a:rPr>
              <a:t>development</a:t>
            </a:r>
            <a:r>
              <a:rPr lang="cs-CZ" sz="2800" b="1" kern="0" dirty="0" smtClean="0">
                <a:latin typeface="Times New Roman"/>
                <a:ea typeface="+mj-ea"/>
                <a:cs typeface="+mj-cs"/>
              </a:rPr>
              <a:t> </a:t>
            </a:r>
            <a:r>
              <a:rPr lang="cs-CZ" sz="2800" b="1" kern="0" dirty="0" err="1" smtClean="0">
                <a:latin typeface="Times New Roman"/>
                <a:ea typeface="+mj-ea"/>
                <a:cs typeface="+mj-cs"/>
              </a:rPr>
              <a:t>process</a:t>
            </a:r>
            <a:r>
              <a:rPr lang="cs-CZ" sz="2800" b="1" kern="0" dirty="0" smtClean="0">
                <a:latin typeface="Times New Roman"/>
                <a:ea typeface="+mj-ea"/>
                <a:cs typeface="+mj-cs"/>
              </a:rPr>
              <a:t>*</a:t>
            </a:r>
            <a:endParaRPr lang="cs-CZ" sz="2800" b="1" kern="0" dirty="0">
              <a:latin typeface="Times New Roman"/>
              <a:ea typeface="+mj-ea"/>
              <a:cs typeface="+mj-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242940"/>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cs-CZ" sz="2400" b="1" dirty="0" err="1" smtClean="0">
                <a:latin typeface="Times New Roman" panose="02020603050405020304" pitchFamily="18" charset="0"/>
                <a:cs typeface="Times New Roman" panose="02020603050405020304" pitchFamily="18" charset="0"/>
              </a:rPr>
              <a:t>Planning</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for</a:t>
            </a:r>
            <a:r>
              <a:rPr lang="cs-CZ" sz="2400" b="1" dirty="0" smtClean="0">
                <a:latin typeface="Times New Roman" panose="02020603050405020304" pitchFamily="18" charset="0"/>
                <a:cs typeface="Times New Roman" panose="02020603050405020304" pitchFamily="18" charset="0"/>
              </a:rPr>
              <a:t> MIS</a:t>
            </a:r>
          </a:p>
          <a:p>
            <a:pPr algn="just"/>
            <a:r>
              <a:rPr lang="en-US" sz="2400" dirty="0">
                <a:latin typeface="Times New Roman" panose="02020603050405020304" pitchFamily="18" charset="0"/>
                <a:cs typeface="Times New Roman" panose="02020603050405020304" pitchFamily="18" charset="0"/>
              </a:rPr>
              <a:t>MIS design and development process has to address the following issues successfully:</a:t>
            </a:r>
          </a:p>
          <a:p>
            <a:pPr lvl="1" algn="just"/>
            <a:r>
              <a:rPr lang="en-US" sz="2200" dirty="0" smtClean="0">
                <a:latin typeface="Times New Roman" panose="02020603050405020304" pitchFamily="18" charset="0"/>
                <a:cs typeface="Times New Roman" panose="02020603050405020304" pitchFamily="18" charset="0"/>
              </a:rPr>
              <a:t>There </a:t>
            </a:r>
            <a:r>
              <a:rPr lang="en-US" sz="2200" dirty="0">
                <a:latin typeface="Times New Roman" panose="02020603050405020304" pitchFamily="18" charset="0"/>
                <a:cs typeface="Times New Roman" panose="02020603050405020304" pitchFamily="18" charset="0"/>
              </a:rPr>
              <a:t>should be effective communication between the developers and users of the system.</a:t>
            </a:r>
          </a:p>
          <a:p>
            <a:pPr lvl="1" algn="just"/>
            <a:r>
              <a:rPr lang="en-US" sz="2200" dirty="0" smtClean="0">
                <a:latin typeface="Times New Roman" panose="02020603050405020304" pitchFamily="18" charset="0"/>
                <a:cs typeface="Times New Roman" panose="02020603050405020304" pitchFamily="18" charset="0"/>
              </a:rPr>
              <a:t>There </a:t>
            </a:r>
            <a:r>
              <a:rPr lang="en-US" sz="2200" dirty="0">
                <a:latin typeface="Times New Roman" panose="02020603050405020304" pitchFamily="18" charset="0"/>
                <a:cs typeface="Times New Roman" panose="02020603050405020304" pitchFamily="18" charset="0"/>
              </a:rPr>
              <a:t>should be synchronization in understanding of management, processes and IT among the users as well as the developers.</a:t>
            </a:r>
          </a:p>
          <a:p>
            <a:pPr lvl="1" algn="just"/>
            <a:r>
              <a:rPr lang="en-US" sz="2200" dirty="0" smtClean="0">
                <a:latin typeface="Times New Roman" panose="02020603050405020304" pitchFamily="18" charset="0"/>
                <a:cs typeface="Times New Roman" panose="02020603050405020304" pitchFamily="18" charset="0"/>
              </a:rPr>
              <a:t>Understanding </a:t>
            </a:r>
            <a:r>
              <a:rPr lang="en-US" sz="2200" dirty="0">
                <a:latin typeface="Times New Roman" panose="02020603050405020304" pitchFamily="18" charset="0"/>
                <a:cs typeface="Times New Roman" panose="02020603050405020304" pitchFamily="18" charset="0"/>
              </a:rPr>
              <a:t>of the information needs of managers from different functional areas and combining these needs into a single integrated system</a:t>
            </a:r>
            <a:r>
              <a:rPr lang="en-US" sz="2200" dirty="0" smtClean="0">
                <a:latin typeface="Times New Roman" panose="02020603050405020304" pitchFamily="18" charset="0"/>
                <a:cs typeface="Times New Roman" panose="02020603050405020304" pitchFamily="18" charset="0"/>
              </a:rPr>
              <a:t>.</a:t>
            </a:r>
            <a:endParaRPr lang="cs-CZ" sz="2200" dirty="0" smtClean="0">
              <a:latin typeface="Times New Roman" panose="02020603050405020304" pitchFamily="18" charset="0"/>
              <a:cs typeface="Times New Roman" panose="02020603050405020304" pitchFamily="18" charset="0"/>
            </a:endParaRPr>
          </a:p>
          <a:p>
            <a:pPr lvl="1" algn="just"/>
            <a:r>
              <a:rPr lang="en-US" sz="2200" dirty="0">
                <a:latin typeface="Times New Roman" panose="02020603050405020304" pitchFamily="18" charset="0"/>
                <a:cs typeface="Times New Roman" panose="02020603050405020304" pitchFamily="18" charset="0"/>
              </a:rPr>
              <a:t>Creating a unified MIS covering the entire organization will lead to a more economical, faster and more integrated system, however it will increase in design complexity manifold</a:t>
            </a:r>
            <a:r>
              <a:rPr lang="en-US" sz="2200" dirty="0" smtClean="0">
                <a:latin typeface="Times New Roman" panose="02020603050405020304" pitchFamily="18" charset="0"/>
                <a:cs typeface="Times New Roman" panose="02020603050405020304" pitchFamily="18" charset="0"/>
              </a:rPr>
              <a:t>.</a:t>
            </a:r>
            <a:endParaRPr lang="en-US" sz="2200" dirty="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66617"/>
            <a:ext cx="10803360" cy="276999"/>
          </a:xfrm>
          <a:prstGeom prst="rect">
            <a:avLst/>
          </a:prstGeom>
          <a:noFill/>
        </p:spPr>
        <p:txBody>
          <a:bodyPr wrap="square" rtlCol="0">
            <a:spAutoFit/>
          </a:bodyPr>
          <a:lstStyle/>
          <a:p>
            <a:r>
              <a:rPr lang="cs-CZ" sz="1200" dirty="0"/>
              <a:t>*https://www.tutorialspoint.com/management_information_system/mis_tutorial.pdf</a:t>
            </a:r>
            <a:endParaRPr lang="cs-CZ" sz="1200" dirty="0" smtClean="0"/>
          </a:p>
        </p:txBody>
      </p:sp>
    </p:spTree>
    <p:extLst>
      <p:ext uri="{BB962C8B-B14F-4D97-AF65-F5344CB8AC3E}">
        <p14:creationId xmlns:p14="http://schemas.microsoft.com/office/powerpoint/2010/main" val="23543868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312399" cy="800219"/>
          </a:xfrm>
          <a:prstGeom prst="rect">
            <a:avLst/>
          </a:prstGeom>
        </p:spPr>
        <p:txBody>
          <a:bodyPr wrap="none">
            <a:spAutoFit/>
          </a:bodyPr>
          <a:lstStyle/>
          <a:p>
            <a:pPr lvl="0">
              <a:defRPr/>
            </a:pPr>
            <a:r>
              <a:rPr lang="cs-CZ" sz="2800" b="1" kern="0" dirty="0" smtClean="0">
                <a:latin typeface="Times New Roman"/>
                <a:ea typeface="+mj-ea"/>
                <a:cs typeface="+mj-cs"/>
              </a:rPr>
              <a:t>MIS </a:t>
            </a:r>
            <a:r>
              <a:rPr lang="cs-CZ" sz="2800" b="1" kern="0" dirty="0" err="1" smtClean="0">
                <a:latin typeface="Times New Roman"/>
                <a:ea typeface="+mj-ea"/>
                <a:cs typeface="+mj-cs"/>
              </a:rPr>
              <a:t>development</a:t>
            </a:r>
            <a:r>
              <a:rPr lang="cs-CZ" sz="2800" b="1" kern="0" dirty="0" smtClean="0">
                <a:latin typeface="Times New Roman"/>
                <a:ea typeface="+mj-ea"/>
                <a:cs typeface="+mj-cs"/>
              </a:rPr>
              <a:t> </a:t>
            </a:r>
            <a:r>
              <a:rPr lang="cs-CZ" sz="2800" b="1" kern="0" dirty="0" err="1" smtClean="0">
                <a:latin typeface="Times New Roman"/>
                <a:ea typeface="+mj-ea"/>
                <a:cs typeface="+mj-cs"/>
              </a:rPr>
              <a:t>process</a:t>
            </a:r>
            <a:r>
              <a:rPr lang="cs-CZ" sz="2800" b="1" kern="0" dirty="0" smtClean="0">
                <a:latin typeface="Times New Roman"/>
                <a:ea typeface="+mj-ea"/>
                <a:cs typeface="+mj-cs"/>
              </a:rPr>
              <a:t>*</a:t>
            </a:r>
            <a:endParaRPr lang="cs-CZ" sz="2800" b="1" kern="0" dirty="0">
              <a:latin typeface="Times New Roman"/>
              <a:ea typeface="+mj-ea"/>
              <a:cs typeface="+mj-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242940"/>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cs-CZ" sz="2400" b="1" dirty="0" err="1" smtClean="0">
                <a:latin typeface="Times New Roman" panose="02020603050405020304" pitchFamily="18" charset="0"/>
                <a:cs typeface="Times New Roman" panose="02020603050405020304" pitchFamily="18" charset="0"/>
              </a:rPr>
              <a:t>Planning</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for</a:t>
            </a:r>
            <a:r>
              <a:rPr lang="cs-CZ" sz="2400" b="1" dirty="0" smtClean="0">
                <a:latin typeface="Times New Roman" panose="02020603050405020304" pitchFamily="18" charset="0"/>
                <a:cs typeface="Times New Roman" panose="02020603050405020304" pitchFamily="18" charset="0"/>
              </a:rPr>
              <a:t> MIS</a:t>
            </a:r>
          </a:p>
          <a:p>
            <a:pPr algn="just"/>
            <a:r>
              <a:rPr lang="en-US" sz="2400" dirty="0">
                <a:latin typeface="Times New Roman" panose="02020603050405020304" pitchFamily="18" charset="0"/>
                <a:cs typeface="Times New Roman" panose="02020603050405020304" pitchFamily="18" charset="0"/>
              </a:rPr>
              <a:t>MIS design and development process has to address the following issues successfully</a:t>
            </a:r>
            <a:r>
              <a:rPr lang="en-US" sz="2400" dirty="0" smtClean="0">
                <a:latin typeface="Times New Roman" panose="02020603050405020304" pitchFamily="18" charset="0"/>
                <a:cs typeface="Times New Roman" panose="02020603050405020304" pitchFamily="18" charset="0"/>
              </a:rPr>
              <a:t>:</a:t>
            </a:r>
            <a:endParaRPr lang="cs-CZ" sz="2400" dirty="0" smtClean="0">
              <a:latin typeface="Times New Roman" panose="02020603050405020304" pitchFamily="18" charset="0"/>
              <a:cs typeface="Times New Roman" panose="02020603050405020304" pitchFamily="18" charset="0"/>
            </a:endParaRPr>
          </a:p>
          <a:p>
            <a:pPr lvl="1" algn="just"/>
            <a:r>
              <a:rPr lang="en-US" sz="2200" dirty="0" smtClean="0">
                <a:latin typeface="Times New Roman" panose="02020603050405020304" pitchFamily="18" charset="0"/>
                <a:cs typeface="Times New Roman" panose="02020603050405020304" pitchFamily="18" charset="0"/>
              </a:rPr>
              <a:t>The </a:t>
            </a:r>
            <a:r>
              <a:rPr lang="en-US" sz="2200" dirty="0">
                <a:latin typeface="Times New Roman" panose="02020603050405020304" pitchFamily="18" charset="0"/>
                <a:cs typeface="Times New Roman" panose="02020603050405020304" pitchFamily="18" charset="0"/>
              </a:rPr>
              <a:t>MIS has to be interacting with the complex environment comprising all other sub-systems in the overall information system of the organization. So, it is extremely necessary to understand and define the requirements of MIS in the context of the organization.</a:t>
            </a:r>
          </a:p>
          <a:p>
            <a:pPr lvl="1" algn="just"/>
            <a:r>
              <a:rPr lang="en-US" sz="2200" dirty="0" smtClean="0">
                <a:latin typeface="Times New Roman" panose="02020603050405020304" pitchFamily="18" charset="0"/>
                <a:cs typeface="Times New Roman" panose="02020603050405020304" pitchFamily="18" charset="0"/>
              </a:rPr>
              <a:t>It </a:t>
            </a:r>
            <a:r>
              <a:rPr lang="en-US" sz="2200" dirty="0">
                <a:latin typeface="Times New Roman" panose="02020603050405020304" pitchFamily="18" charset="0"/>
                <a:cs typeface="Times New Roman" panose="02020603050405020304" pitchFamily="18" charset="0"/>
              </a:rPr>
              <a:t>should keep pace with changes in environment, changing demands of the customers and growing competition.</a:t>
            </a:r>
          </a:p>
          <a:p>
            <a:pPr lvl="1" algn="just"/>
            <a:r>
              <a:rPr lang="en-US" sz="2200" dirty="0" smtClean="0">
                <a:latin typeface="Times New Roman" panose="02020603050405020304" pitchFamily="18" charset="0"/>
                <a:cs typeface="Times New Roman" panose="02020603050405020304" pitchFamily="18" charset="0"/>
              </a:rPr>
              <a:t>It </a:t>
            </a:r>
            <a:r>
              <a:rPr lang="en-US" sz="2200" dirty="0">
                <a:latin typeface="Times New Roman" panose="02020603050405020304" pitchFamily="18" charset="0"/>
                <a:cs typeface="Times New Roman" panose="02020603050405020304" pitchFamily="18" charset="0"/>
              </a:rPr>
              <a:t>should utilize fast developing in IT capabilities in the best possible ways.</a:t>
            </a:r>
          </a:p>
          <a:p>
            <a:pPr lvl="1" algn="just"/>
            <a:r>
              <a:rPr lang="en-US" sz="2200" dirty="0" smtClean="0">
                <a:latin typeface="Times New Roman" panose="02020603050405020304" pitchFamily="18" charset="0"/>
                <a:cs typeface="Times New Roman" panose="02020603050405020304" pitchFamily="18" charset="0"/>
              </a:rPr>
              <a:t>Cost </a:t>
            </a:r>
            <a:r>
              <a:rPr lang="en-US" sz="2200" dirty="0">
                <a:latin typeface="Times New Roman" panose="02020603050405020304" pitchFamily="18" charset="0"/>
                <a:cs typeface="Times New Roman" panose="02020603050405020304" pitchFamily="18" charset="0"/>
              </a:rPr>
              <a:t>and time of installing such advanced IT-based systems is high, so there should not be a need for frequent and major modifications.</a:t>
            </a:r>
          </a:p>
          <a:p>
            <a:pPr lvl="1" algn="just"/>
            <a:r>
              <a:rPr lang="en-US" sz="2200" dirty="0" smtClean="0">
                <a:latin typeface="Times New Roman" panose="02020603050405020304" pitchFamily="18" charset="0"/>
                <a:cs typeface="Times New Roman" panose="02020603050405020304" pitchFamily="18" charset="0"/>
              </a:rPr>
              <a:t>It </a:t>
            </a:r>
            <a:r>
              <a:rPr lang="en-US" sz="2200" dirty="0">
                <a:latin typeface="Times New Roman" panose="02020603050405020304" pitchFamily="18" charset="0"/>
                <a:cs typeface="Times New Roman" panose="02020603050405020304" pitchFamily="18" charset="0"/>
              </a:rPr>
              <a:t>should take care of not only the users i.e., the managers but also other stakeholders like employees, customers and suppliers.</a:t>
            </a:r>
          </a:p>
        </p:txBody>
      </p:sp>
      <p:sp>
        <p:nvSpPr>
          <p:cNvPr id="2" name="TextovéPole 1"/>
          <p:cNvSpPr txBox="1"/>
          <p:nvPr/>
        </p:nvSpPr>
        <p:spPr>
          <a:xfrm>
            <a:off x="340356" y="6366617"/>
            <a:ext cx="10803360" cy="276999"/>
          </a:xfrm>
          <a:prstGeom prst="rect">
            <a:avLst/>
          </a:prstGeom>
          <a:noFill/>
        </p:spPr>
        <p:txBody>
          <a:bodyPr wrap="square" rtlCol="0">
            <a:spAutoFit/>
          </a:bodyPr>
          <a:lstStyle/>
          <a:p>
            <a:r>
              <a:rPr lang="cs-CZ" sz="1200" dirty="0"/>
              <a:t>*https://www.tutorialspoint.com/management_information_system/mis_tutorial.pdf</a:t>
            </a:r>
            <a:endParaRPr lang="cs-CZ" sz="1200" dirty="0" smtClean="0"/>
          </a:p>
        </p:txBody>
      </p:sp>
    </p:spTree>
    <p:extLst>
      <p:ext uri="{BB962C8B-B14F-4D97-AF65-F5344CB8AC3E}">
        <p14:creationId xmlns:p14="http://schemas.microsoft.com/office/powerpoint/2010/main" val="29764637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312399" cy="800219"/>
          </a:xfrm>
          <a:prstGeom prst="rect">
            <a:avLst/>
          </a:prstGeom>
        </p:spPr>
        <p:txBody>
          <a:bodyPr wrap="none">
            <a:spAutoFit/>
          </a:bodyPr>
          <a:lstStyle/>
          <a:p>
            <a:pPr lvl="0">
              <a:defRPr/>
            </a:pPr>
            <a:r>
              <a:rPr lang="cs-CZ" sz="2800" b="1" kern="0" dirty="0" smtClean="0">
                <a:latin typeface="Times New Roman"/>
                <a:ea typeface="+mj-ea"/>
                <a:cs typeface="+mj-cs"/>
              </a:rPr>
              <a:t>MIS </a:t>
            </a:r>
            <a:r>
              <a:rPr lang="cs-CZ" sz="2800" b="1" kern="0" dirty="0" err="1" smtClean="0">
                <a:latin typeface="Times New Roman"/>
                <a:ea typeface="+mj-ea"/>
                <a:cs typeface="+mj-cs"/>
              </a:rPr>
              <a:t>development</a:t>
            </a:r>
            <a:r>
              <a:rPr lang="cs-CZ" sz="2800" b="1" kern="0" dirty="0" smtClean="0">
                <a:latin typeface="Times New Roman"/>
                <a:ea typeface="+mj-ea"/>
                <a:cs typeface="+mj-cs"/>
              </a:rPr>
              <a:t> </a:t>
            </a:r>
            <a:r>
              <a:rPr lang="cs-CZ" sz="2800" b="1" kern="0" dirty="0" err="1" smtClean="0">
                <a:latin typeface="Times New Roman"/>
                <a:ea typeface="+mj-ea"/>
                <a:cs typeface="+mj-cs"/>
              </a:rPr>
              <a:t>process</a:t>
            </a:r>
            <a:r>
              <a:rPr lang="cs-CZ" sz="2800" b="1" kern="0" dirty="0" smtClean="0">
                <a:latin typeface="Times New Roman"/>
                <a:ea typeface="+mj-ea"/>
                <a:cs typeface="+mj-cs"/>
              </a:rPr>
              <a:t>*</a:t>
            </a:r>
            <a:endParaRPr lang="cs-CZ" sz="2800" b="1" kern="0" dirty="0">
              <a:latin typeface="Times New Roman"/>
              <a:ea typeface="+mj-ea"/>
              <a:cs typeface="+mj-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242940"/>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n-US" sz="2400" dirty="0">
                <a:latin typeface="Times New Roman" panose="02020603050405020304" pitchFamily="18" charset="0"/>
                <a:cs typeface="Times New Roman" panose="02020603050405020304" pitchFamily="18" charset="0"/>
              </a:rPr>
              <a:t>Once the organizational planning stage is over, the designer of the system should take the following strategic decisions for the achievement of MIS goals and objectives:</a:t>
            </a:r>
          </a:p>
          <a:p>
            <a:pPr lvl="1" algn="just"/>
            <a:r>
              <a:rPr lang="en-US" sz="2200" dirty="0" smtClean="0">
                <a:latin typeface="Times New Roman" panose="02020603050405020304" pitchFamily="18" charset="0"/>
                <a:cs typeface="Times New Roman" panose="02020603050405020304" pitchFamily="18" charset="0"/>
              </a:rPr>
              <a:t>Development </a:t>
            </a:r>
            <a:r>
              <a:rPr lang="en-US" sz="2200" dirty="0">
                <a:latin typeface="Times New Roman" panose="02020603050405020304" pitchFamily="18" charset="0"/>
                <a:cs typeface="Times New Roman" panose="02020603050405020304" pitchFamily="18" charset="0"/>
              </a:rPr>
              <a:t>Strategy: Example - an online, real-time batch.</a:t>
            </a:r>
          </a:p>
          <a:p>
            <a:pPr lvl="1" algn="just"/>
            <a:r>
              <a:rPr lang="en-US" sz="2200" dirty="0" smtClean="0">
                <a:latin typeface="Times New Roman" panose="02020603050405020304" pitchFamily="18" charset="0"/>
                <a:cs typeface="Times New Roman" panose="02020603050405020304" pitchFamily="18" charset="0"/>
              </a:rPr>
              <a:t>System </a:t>
            </a:r>
            <a:r>
              <a:rPr lang="en-US" sz="2200" dirty="0">
                <a:latin typeface="Times New Roman" panose="02020603050405020304" pitchFamily="18" charset="0"/>
                <a:cs typeface="Times New Roman" panose="02020603050405020304" pitchFamily="18" charset="0"/>
              </a:rPr>
              <a:t>Development Strategy: Designer selects an approach to system development like operational verses functional, accounting verses analysis.</a:t>
            </a:r>
          </a:p>
          <a:p>
            <a:pPr lvl="1" algn="just"/>
            <a:r>
              <a:rPr lang="en-US" sz="2200" dirty="0" smtClean="0">
                <a:latin typeface="Times New Roman" panose="02020603050405020304" pitchFamily="18" charset="0"/>
                <a:cs typeface="Times New Roman" panose="02020603050405020304" pitchFamily="18" charset="0"/>
              </a:rPr>
              <a:t>Resources </a:t>
            </a:r>
            <a:r>
              <a:rPr lang="en-US" sz="2200" dirty="0">
                <a:latin typeface="Times New Roman" panose="02020603050405020304" pitchFamily="18" charset="0"/>
                <a:cs typeface="Times New Roman" panose="02020603050405020304" pitchFamily="18" charset="0"/>
              </a:rPr>
              <a:t>for the Development: Designer has to select resources. Resources can be in-house verses external, customized or use of package.</a:t>
            </a:r>
          </a:p>
          <a:p>
            <a:pPr lvl="1" algn="just"/>
            <a:r>
              <a:rPr lang="en-US" sz="2200" dirty="0" smtClean="0">
                <a:latin typeface="Times New Roman" panose="02020603050405020304" pitchFamily="18" charset="0"/>
                <a:cs typeface="Times New Roman" panose="02020603050405020304" pitchFamily="18" charset="0"/>
              </a:rPr>
              <a:t>Manpower </a:t>
            </a:r>
            <a:r>
              <a:rPr lang="en-US" sz="2200" dirty="0">
                <a:latin typeface="Times New Roman" panose="02020603050405020304" pitchFamily="18" charset="0"/>
                <a:cs typeface="Times New Roman" panose="02020603050405020304" pitchFamily="18" charset="0"/>
              </a:rPr>
              <a:t>Composition: The staffs should have analysts, and programmers.</a:t>
            </a:r>
            <a:endParaRPr lang="cs-CZ" sz="2200"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66617"/>
            <a:ext cx="10803360" cy="276999"/>
          </a:xfrm>
          <a:prstGeom prst="rect">
            <a:avLst/>
          </a:prstGeom>
          <a:noFill/>
        </p:spPr>
        <p:txBody>
          <a:bodyPr wrap="square" rtlCol="0">
            <a:spAutoFit/>
          </a:bodyPr>
          <a:lstStyle/>
          <a:p>
            <a:r>
              <a:rPr lang="cs-CZ" sz="1200" dirty="0"/>
              <a:t>*https://www.tutorialspoint.com/management_information_system/mis_tutorial.pdf</a:t>
            </a:r>
            <a:endParaRPr lang="cs-CZ" sz="1200" dirty="0" smtClean="0"/>
          </a:p>
        </p:txBody>
      </p:sp>
    </p:spTree>
    <p:extLst>
      <p:ext uri="{BB962C8B-B14F-4D97-AF65-F5344CB8AC3E}">
        <p14:creationId xmlns:p14="http://schemas.microsoft.com/office/powerpoint/2010/main" val="15211830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312399" cy="800219"/>
          </a:xfrm>
          <a:prstGeom prst="rect">
            <a:avLst/>
          </a:prstGeom>
        </p:spPr>
        <p:txBody>
          <a:bodyPr wrap="none">
            <a:spAutoFit/>
          </a:bodyPr>
          <a:lstStyle/>
          <a:p>
            <a:pPr lvl="0">
              <a:defRPr/>
            </a:pPr>
            <a:r>
              <a:rPr lang="cs-CZ" sz="2800" b="1" kern="0" dirty="0" smtClean="0">
                <a:latin typeface="Times New Roman"/>
                <a:ea typeface="+mj-ea"/>
                <a:cs typeface="+mj-cs"/>
              </a:rPr>
              <a:t>MIS </a:t>
            </a:r>
            <a:r>
              <a:rPr lang="cs-CZ" sz="2800" b="1" kern="0" dirty="0" err="1" smtClean="0">
                <a:latin typeface="Times New Roman"/>
                <a:ea typeface="+mj-ea"/>
                <a:cs typeface="+mj-cs"/>
              </a:rPr>
              <a:t>development</a:t>
            </a:r>
            <a:r>
              <a:rPr lang="cs-CZ" sz="2800" b="1" kern="0" dirty="0" smtClean="0">
                <a:latin typeface="Times New Roman"/>
                <a:ea typeface="+mj-ea"/>
                <a:cs typeface="+mj-cs"/>
              </a:rPr>
              <a:t> </a:t>
            </a:r>
            <a:r>
              <a:rPr lang="cs-CZ" sz="2800" b="1" kern="0" dirty="0" err="1" smtClean="0">
                <a:latin typeface="Times New Roman"/>
                <a:ea typeface="+mj-ea"/>
                <a:cs typeface="+mj-cs"/>
              </a:rPr>
              <a:t>process</a:t>
            </a:r>
            <a:r>
              <a:rPr lang="cs-CZ" sz="2800" b="1" kern="0" dirty="0" smtClean="0">
                <a:latin typeface="Times New Roman"/>
                <a:ea typeface="+mj-ea"/>
                <a:cs typeface="+mj-cs"/>
              </a:rPr>
              <a:t>*</a:t>
            </a:r>
            <a:endParaRPr lang="cs-CZ" sz="2800" b="1" kern="0" dirty="0">
              <a:latin typeface="Times New Roman"/>
              <a:ea typeface="+mj-ea"/>
              <a:cs typeface="+mj-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242940"/>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n-US" sz="2400" dirty="0" smtClean="0">
                <a:latin typeface="Times New Roman" panose="02020603050405020304" pitchFamily="18" charset="0"/>
                <a:cs typeface="Times New Roman" panose="02020603050405020304" pitchFamily="18" charset="0"/>
              </a:rPr>
              <a:t>Information </a:t>
            </a:r>
            <a:r>
              <a:rPr lang="en-US" sz="2400" dirty="0">
                <a:latin typeface="Times New Roman" panose="02020603050405020304" pitchFamily="18" charset="0"/>
                <a:cs typeface="Times New Roman" panose="02020603050405020304" pitchFamily="18" charset="0"/>
              </a:rPr>
              <a:t>system planning essentially involves:</a:t>
            </a:r>
          </a:p>
          <a:p>
            <a:pPr lvl="1" algn="just"/>
            <a:r>
              <a:rPr lang="en-US" sz="2200" dirty="0" smtClean="0">
                <a:latin typeface="Times New Roman" panose="02020603050405020304" pitchFamily="18" charset="0"/>
                <a:cs typeface="Times New Roman" panose="02020603050405020304" pitchFamily="18" charset="0"/>
              </a:rPr>
              <a:t>Identification </a:t>
            </a:r>
            <a:r>
              <a:rPr lang="en-US" sz="2200" dirty="0">
                <a:latin typeface="Times New Roman" panose="02020603050405020304" pitchFamily="18" charset="0"/>
                <a:cs typeface="Times New Roman" panose="02020603050405020304" pitchFamily="18" charset="0"/>
              </a:rPr>
              <a:t>of the stage of information system in the organization.</a:t>
            </a:r>
          </a:p>
          <a:p>
            <a:pPr lvl="1" algn="just"/>
            <a:r>
              <a:rPr lang="en-US" sz="2200" dirty="0" smtClean="0">
                <a:latin typeface="Times New Roman" panose="02020603050405020304" pitchFamily="18" charset="0"/>
                <a:cs typeface="Times New Roman" panose="02020603050405020304" pitchFamily="18" charset="0"/>
              </a:rPr>
              <a:t>Identification </a:t>
            </a:r>
            <a:r>
              <a:rPr lang="en-US" sz="2200" dirty="0">
                <a:latin typeface="Times New Roman" panose="02020603050405020304" pitchFamily="18" charset="0"/>
                <a:cs typeface="Times New Roman" panose="02020603050405020304" pitchFamily="18" charset="0"/>
              </a:rPr>
              <a:t>of the application of organizational IS.</a:t>
            </a:r>
          </a:p>
          <a:p>
            <a:pPr lvl="1" algn="just"/>
            <a:r>
              <a:rPr lang="en-US" sz="2200" dirty="0" smtClean="0">
                <a:latin typeface="Times New Roman" panose="02020603050405020304" pitchFamily="18" charset="0"/>
                <a:cs typeface="Times New Roman" panose="02020603050405020304" pitchFamily="18" charset="0"/>
              </a:rPr>
              <a:t>Evolution </a:t>
            </a:r>
            <a:r>
              <a:rPr lang="en-US" sz="2200" dirty="0">
                <a:latin typeface="Times New Roman" panose="02020603050405020304" pitchFamily="18" charset="0"/>
                <a:cs typeface="Times New Roman" panose="02020603050405020304" pitchFamily="18" charset="0"/>
              </a:rPr>
              <a:t>of each of this application based on the established evolution criteria.</a:t>
            </a:r>
          </a:p>
          <a:p>
            <a:pPr lvl="1" algn="just"/>
            <a:r>
              <a:rPr lang="en-US" sz="2200" dirty="0" smtClean="0">
                <a:latin typeface="Times New Roman" panose="02020603050405020304" pitchFamily="18" charset="0"/>
                <a:cs typeface="Times New Roman" panose="02020603050405020304" pitchFamily="18" charset="0"/>
              </a:rPr>
              <a:t>Establishing </a:t>
            </a:r>
            <a:r>
              <a:rPr lang="en-US" sz="2200" dirty="0">
                <a:latin typeface="Times New Roman" panose="02020603050405020304" pitchFamily="18" charset="0"/>
                <a:cs typeface="Times New Roman" panose="02020603050405020304" pitchFamily="18" charset="0"/>
              </a:rPr>
              <a:t>a priority ranking for these applications.</a:t>
            </a:r>
          </a:p>
          <a:p>
            <a:pPr lvl="1" algn="just"/>
            <a:r>
              <a:rPr lang="en-US" sz="2200" dirty="0" smtClean="0">
                <a:latin typeface="Times New Roman" panose="02020603050405020304" pitchFamily="18" charset="0"/>
                <a:cs typeface="Times New Roman" panose="02020603050405020304" pitchFamily="18" charset="0"/>
              </a:rPr>
              <a:t>Determining </a:t>
            </a:r>
            <a:r>
              <a:rPr lang="en-US" sz="2200" dirty="0">
                <a:latin typeface="Times New Roman" panose="02020603050405020304" pitchFamily="18" charset="0"/>
                <a:cs typeface="Times New Roman" panose="02020603050405020304" pitchFamily="18" charset="0"/>
              </a:rPr>
              <a:t>the optimum architecture of IS for serving the top priority applications. </a:t>
            </a:r>
          </a:p>
          <a:p>
            <a:pPr lvl="1" algn="just"/>
            <a:endParaRPr lang="cs-CZ" sz="2200"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66617"/>
            <a:ext cx="10803360" cy="276999"/>
          </a:xfrm>
          <a:prstGeom prst="rect">
            <a:avLst/>
          </a:prstGeom>
          <a:noFill/>
        </p:spPr>
        <p:txBody>
          <a:bodyPr wrap="square" rtlCol="0">
            <a:spAutoFit/>
          </a:bodyPr>
          <a:lstStyle/>
          <a:p>
            <a:r>
              <a:rPr lang="cs-CZ" sz="1200" dirty="0"/>
              <a:t>*https://www.tutorialspoint.com/management_information_system/mis_tutorial.pdf</a:t>
            </a:r>
            <a:endParaRPr lang="cs-CZ" sz="1200" dirty="0" smtClean="0"/>
          </a:p>
        </p:txBody>
      </p:sp>
      <p:pic>
        <p:nvPicPr>
          <p:cNvPr id="3" name="Obrázek 2"/>
          <p:cNvPicPr>
            <a:picLocks noChangeAspect="1"/>
          </p:cNvPicPr>
          <p:nvPr/>
        </p:nvPicPr>
        <p:blipFill>
          <a:blip r:embed="rId3"/>
          <a:stretch>
            <a:fillRect/>
          </a:stretch>
        </p:blipFill>
        <p:spPr>
          <a:xfrm>
            <a:off x="1142999" y="4388639"/>
            <a:ext cx="8739475" cy="1133770"/>
          </a:xfrm>
          <a:prstGeom prst="rect">
            <a:avLst/>
          </a:prstGeom>
        </p:spPr>
      </p:pic>
    </p:spTree>
    <p:extLst>
      <p:ext uri="{BB962C8B-B14F-4D97-AF65-F5344CB8AC3E}">
        <p14:creationId xmlns:p14="http://schemas.microsoft.com/office/powerpoint/2010/main" val="62094462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312399" cy="800219"/>
          </a:xfrm>
          <a:prstGeom prst="rect">
            <a:avLst/>
          </a:prstGeom>
        </p:spPr>
        <p:txBody>
          <a:bodyPr wrap="none">
            <a:spAutoFit/>
          </a:bodyPr>
          <a:lstStyle/>
          <a:p>
            <a:pPr lvl="0">
              <a:defRPr/>
            </a:pPr>
            <a:r>
              <a:rPr lang="cs-CZ" sz="2800" b="1" kern="0" dirty="0" smtClean="0">
                <a:latin typeface="Times New Roman"/>
                <a:ea typeface="+mj-ea"/>
                <a:cs typeface="+mj-cs"/>
              </a:rPr>
              <a:t>MIS </a:t>
            </a:r>
            <a:r>
              <a:rPr lang="cs-CZ" sz="2800" b="1" kern="0" dirty="0" err="1" smtClean="0">
                <a:latin typeface="Times New Roman"/>
                <a:ea typeface="+mj-ea"/>
                <a:cs typeface="+mj-cs"/>
              </a:rPr>
              <a:t>development</a:t>
            </a:r>
            <a:r>
              <a:rPr lang="cs-CZ" sz="2800" b="1" kern="0" dirty="0" smtClean="0">
                <a:latin typeface="Times New Roman"/>
                <a:ea typeface="+mj-ea"/>
                <a:cs typeface="+mj-cs"/>
              </a:rPr>
              <a:t> </a:t>
            </a:r>
            <a:r>
              <a:rPr lang="cs-CZ" sz="2800" b="1" kern="0" dirty="0" err="1" smtClean="0">
                <a:latin typeface="Times New Roman"/>
                <a:ea typeface="+mj-ea"/>
                <a:cs typeface="+mj-cs"/>
              </a:rPr>
              <a:t>process</a:t>
            </a:r>
            <a:r>
              <a:rPr lang="cs-CZ" sz="2800" b="1" kern="0" dirty="0" smtClean="0">
                <a:latin typeface="Times New Roman"/>
                <a:ea typeface="+mj-ea"/>
                <a:cs typeface="+mj-cs"/>
              </a:rPr>
              <a:t>*</a:t>
            </a:r>
            <a:endParaRPr lang="cs-CZ" sz="2800" b="1" kern="0" dirty="0">
              <a:latin typeface="Times New Roman"/>
              <a:ea typeface="+mj-ea"/>
              <a:cs typeface="+mj-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242940"/>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US" sz="2400" b="1" dirty="0" smtClean="0">
                <a:latin typeface="Times New Roman" panose="02020603050405020304" pitchFamily="18" charset="0"/>
                <a:cs typeface="Times New Roman" panose="02020603050405020304" pitchFamily="18" charset="0"/>
              </a:rPr>
              <a:t>Information </a:t>
            </a:r>
            <a:r>
              <a:rPr lang="en-US" sz="2400" b="1" dirty="0">
                <a:latin typeface="Times New Roman" panose="02020603050405020304" pitchFamily="18" charset="0"/>
                <a:cs typeface="Times New Roman" panose="02020603050405020304" pitchFamily="18" charset="0"/>
              </a:rPr>
              <a:t>system </a:t>
            </a:r>
            <a:r>
              <a:rPr lang="cs-CZ" sz="2400" b="1" dirty="0" err="1" smtClean="0">
                <a:latin typeface="Times New Roman" panose="02020603050405020304" pitchFamily="18" charset="0"/>
                <a:cs typeface="Times New Roman" panose="02020603050405020304" pitchFamily="18" charset="0"/>
              </a:rPr>
              <a:t>requirements</a:t>
            </a:r>
            <a:endParaRPr lang="en-US" sz="2400" b="1" dirty="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The following diagram illustrates a brief sketch of the process of information requirement analysis:</a:t>
            </a:r>
            <a:endParaRPr lang="cs-CZ" sz="2400"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66617"/>
            <a:ext cx="10803360" cy="276999"/>
          </a:xfrm>
          <a:prstGeom prst="rect">
            <a:avLst/>
          </a:prstGeom>
          <a:noFill/>
        </p:spPr>
        <p:txBody>
          <a:bodyPr wrap="square" rtlCol="0">
            <a:spAutoFit/>
          </a:bodyPr>
          <a:lstStyle/>
          <a:p>
            <a:r>
              <a:rPr lang="cs-CZ" sz="1200" dirty="0"/>
              <a:t>*https://www.tutorialspoint.com/management_information_system/mis_tutorial.pdf</a:t>
            </a:r>
            <a:endParaRPr lang="cs-CZ" sz="1200" dirty="0" smtClean="0"/>
          </a:p>
        </p:txBody>
      </p:sp>
      <p:pic>
        <p:nvPicPr>
          <p:cNvPr id="6" name="Obrázek 5"/>
          <p:cNvPicPr>
            <a:picLocks noChangeAspect="1"/>
          </p:cNvPicPr>
          <p:nvPr/>
        </p:nvPicPr>
        <p:blipFill>
          <a:blip r:embed="rId3"/>
          <a:stretch>
            <a:fillRect/>
          </a:stretch>
        </p:blipFill>
        <p:spPr>
          <a:xfrm>
            <a:off x="2136227" y="2563560"/>
            <a:ext cx="6563546" cy="3593695"/>
          </a:xfrm>
          <a:prstGeom prst="rect">
            <a:avLst/>
          </a:prstGeom>
        </p:spPr>
      </p:pic>
    </p:spTree>
    <p:extLst>
      <p:ext uri="{BB962C8B-B14F-4D97-AF65-F5344CB8AC3E}">
        <p14:creationId xmlns:p14="http://schemas.microsoft.com/office/powerpoint/2010/main" val="137040135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312399" cy="800219"/>
          </a:xfrm>
          <a:prstGeom prst="rect">
            <a:avLst/>
          </a:prstGeom>
        </p:spPr>
        <p:txBody>
          <a:bodyPr wrap="none">
            <a:spAutoFit/>
          </a:bodyPr>
          <a:lstStyle/>
          <a:p>
            <a:pPr lvl="0">
              <a:defRPr/>
            </a:pPr>
            <a:r>
              <a:rPr lang="cs-CZ" sz="2800" b="1" kern="0" dirty="0" smtClean="0">
                <a:latin typeface="Times New Roman"/>
                <a:ea typeface="+mj-ea"/>
                <a:cs typeface="+mj-cs"/>
              </a:rPr>
              <a:t>MIS </a:t>
            </a:r>
            <a:r>
              <a:rPr lang="cs-CZ" sz="2800" b="1" kern="0" dirty="0" err="1" smtClean="0">
                <a:latin typeface="Times New Roman"/>
                <a:ea typeface="+mj-ea"/>
                <a:cs typeface="+mj-cs"/>
              </a:rPr>
              <a:t>development</a:t>
            </a:r>
            <a:r>
              <a:rPr lang="cs-CZ" sz="2800" b="1" kern="0" dirty="0" smtClean="0">
                <a:latin typeface="Times New Roman"/>
                <a:ea typeface="+mj-ea"/>
                <a:cs typeface="+mj-cs"/>
              </a:rPr>
              <a:t> </a:t>
            </a:r>
            <a:r>
              <a:rPr lang="cs-CZ" sz="2800" b="1" kern="0" dirty="0" err="1" smtClean="0">
                <a:latin typeface="Times New Roman"/>
                <a:ea typeface="+mj-ea"/>
                <a:cs typeface="+mj-cs"/>
              </a:rPr>
              <a:t>process</a:t>
            </a:r>
            <a:r>
              <a:rPr lang="cs-CZ" sz="2800" b="1" kern="0" dirty="0" smtClean="0">
                <a:latin typeface="Times New Roman"/>
                <a:ea typeface="+mj-ea"/>
                <a:cs typeface="+mj-cs"/>
              </a:rPr>
              <a:t>*</a:t>
            </a:r>
            <a:endParaRPr lang="cs-CZ" sz="2800" b="1" kern="0" dirty="0">
              <a:latin typeface="Times New Roman"/>
              <a:ea typeface="+mj-ea"/>
              <a:cs typeface="+mj-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242940"/>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n-US" sz="2400" b="1" dirty="0" smtClean="0">
                <a:latin typeface="Times New Roman" panose="02020603050405020304" pitchFamily="18" charset="0"/>
                <a:cs typeface="Times New Roman" panose="02020603050405020304" pitchFamily="18" charset="0"/>
              </a:rPr>
              <a:t>The </a:t>
            </a:r>
            <a:r>
              <a:rPr lang="en-US" sz="2400" b="1" dirty="0">
                <a:latin typeface="Times New Roman" panose="02020603050405020304" pitchFamily="18" charset="0"/>
                <a:cs typeface="Times New Roman" panose="02020603050405020304" pitchFamily="18" charset="0"/>
              </a:rPr>
              <a:t>following three methodologies can be adopted to determine the requirements in developing a management information system for any organization:</a:t>
            </a:r>
          </a:p>
          <a:p>
            <a:pPr algn="just"/>
            <a:r>
              <a:rPr lang="en-US" sz="2400" dirty="0" smtClean="0">
                <a:latin typeface="Times New Roman" panose="02020603050405020304" pitchFamily="18" charset="0"/>
                <a:cs typeface="Times New Roman" panose="02020603050405020304" pitchFamily="18" charset="0"/>
              </a:rPr>
              <a:t>Business </a:t>
            </a:r>
            <a:r>
              <a:rPr lang="en-US" sz="2400" dirty="0">
                <a:latin typeface="Times New Roman" panose="02020603050405020304" pitchFamily="18" charset="0"/>
                <a:cs typeface="Times New Roman" panose="02020603050405020304" pitchFamily="18" charset="0"/>
              </a:rPr>
              <a:t>Systems Planning (BSP) - this methodology is developed by IBM.</a:t>
            </a:r>
          </a:p>
          <a:p>
            <a:pPr lvl="1" algn="just"/>
            <a:r>
              <a:rPr lang="en-US" sz="2200" dirty="0" smtClean="0">
                <a:latin typeface="Times New Roman" panose="02020603050405020304" pitchFamily="18" charset="0"/>
                <a:cs typeface="Times New Roman" panose="02020603050405020304" pitchFamily="18" charset="0"/>
              </a:rPr>
              <a:t>It </a:t>
            </a:r>
            <a:r>
              <a:rPr lang="en-US" sz="2200" dirty="0">
                <a:latin typeface="Times New Roman" panose="02020603050405020304" pitchFamily="18" charset="0"/>
                <a:cs typeface="Times New Roman" panose="02020603050405020304" pitchFamily="18" charset="0"/>
              </a:rPr>
              <a:t>identifies the IS priorities of the organization and focuses on the way data is maintained in the system.</a:t>
            </a:r>
          </a:p>
          <a:p>
            <a:pPr lvl="1" algn="just"/>
            <a:r>
              <a:rPr lang="en-US" sz="2200" dirty="0" smtClean="0">
                <a:latin typeface="Times New Roman" panose="02020603050405020304" pitchFamily="18" charset="0"/>
                <a:cs typeface="Times New Roman" panose="02020603050405020304" pitchFamily="18" charset="0"/>
              </a:rPr>
              <a:t>It </a:t>
            </a:r>
            <a:r>
              <a:rPr lang="en-US" sz="2200" dirty="0">
                <a:latin typeface="Times New Roman" panose="02020603050405020304" pitchFamily="18" charset="0"/>
                <a:cs typeface="Times New Roman" panose="02020603050405020304" pitchFamily="18" charset="0"/>
              </a:rPr>
              <a:t>uses data architecture supporting multiple applications.</a:t>
            </a:r>
          </a:p>
          <a:p>
            <a:pPr lvl="1" algn="just"/>
            <a:r>
              <a:rPr lang="en-US" sz="2200" dirty="0" smtClean="0">
                <a:latin typeface="Times New Roman" panose="02020603050405020304" pitchFamily="18" charset="0"/>
                <a:cs typeface="Times New Roman" panose="02020603050405020304" pitchFamily="18" charset="0"/>
              </a:rPr>
              <a:t>It </a:t>
            </a:r>
            <a:r>
              <a:rPr lang="en-US" sz="2200" dirty="0">
                <a:latin typeface="Times New Roman" panose="02020603050405020304" pitchFamily="18" charset="0"/>
                <a:cs typeface="Times New Roman" panose="02020603050405020304" pitchFamily="18" charset="0"/>
              </a:rPr>
              <a:t>defines data classes using different matrices to establish relationships among the organization, its processes and data requirements</a:t>
            </a:r>
            <a:r>
              <a:rPr lang="en-US" sz="2000" dirty="0" smtClean="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66617"/>
            <a:ext cx="10803360" cy="276999"/>
          </a:xfrm>
          <a:prstGeom prst="rect">
            <a:avLst/>
          </a:prstGeom>
          <a:noFill/>
        </p:spPr>
        <p:txBody>
          <a:bodyPr wrap="square" rtlCol="0">
            <a:spAutoFit/>
          </a:bodyPr>
          <a:lstStyle/>
          <a:p>
            <a:r>
              <a:rPr lang="cs-CZ" sz="1200" dirty="0"/>
              <a:t>*https://www.tutorialspoint.com/management_information_system/mis_tutorial.pdf</a:t>
            </a:r>
            <a:endParaRPr lang="cs-CZ" sz="1200" dirty="0" smtClean="0"/>
          </a:p>
        </p:txBody>
      </p:sp>
    </p:spTree>
    <p:extLst>
      <p:ext uri="{BB962C8B-B14F-4D97-AF65-F5344CB8AC3E}">
        <p14:creationId xmlns:p14="http://schemas.microsoft.com/office/powerpoint/2010/main" val="14715521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312399" cy="800219"/>
          </a:xfrm>
          <a:prstGeom prst="rect">
            <a:avLst/>
          </a:prstGeom>
        </p:spPr>
        <p:txBody>
          <a:bodyPr wrap="none">
            <a:spAutoFit/>
          </a:bodyPr>
          <a:lstStyle/>
          <a:p>
            <a:pPr lvl="0">
              <a:defRPr/>
            </a:pPr>
            <a:r>
              <a:rPr lang="cs-CZ" sz="2800" b="1" kern="0" dirty="0" smtClean="0">
                <a:latin typeface="Times New Roman"/>
                <a:ea typeface="+mj-ea"/>
                <a:cs typeface="+mj-cs"/>
              </a:rPr>
              <a:t>MIS </a:t>
            </a:r>
            <a:r>
              <a:rPr lang="cs-CZ" sz="2800" b="1" kern="0" dirty="0" err="1" smtClean="0">
                <a:latin typeface="Times New Roman"/>
                <a:ea typeface="+mj-ea"/>
                <a:cs typeface="+mj-cs"/>
              </a:rPr>
              <a:t>development</a:t>
            </a:r>
            <a:r>
              <a:rPr lang="cs-CZ" sz="2800" b="1" kern="0" dirty="0" smtClean="0">
                <a:latin typeface="Times New Roman"/>
                <a:ea typeface="+mj-ea"/>
                <a:cs typeface="+mj-cs"/>
              </a:rPr>
              <a:t> </a:t>
            </a:r>
            <a:r>
              <a:rPr lang="cs-CZ" sz="2800" b="1" kern="0" dirty="0" err="1" smtClean="0">
                <a:latin typeface="Times New Roman"/>
                <a:ea typeface="+mj-ea"/>
                <a:cs typeface="+mj-cs"/>
              </a:rPr>
              <a:t>process</a:t>
            </a:r>
            <a:r>
              <a:rPr lang="cs-CZ" sz="2800" b="1" kern="0" dirty="0" smtClean="0">
                <a:latin typeface="Times New Roman"/>
                <a:ea typeface="+mj-ea"/>
                <a:cs typeface="+mj-cs"/>
              </a:rPr>
              <a:t>*</a:t>
            </a:r>
            <a:endParaRPr lang="cs-CZ" sz="2800" b="1" kern="0" dirty="0">
              <a:latin typeface="Times New Roman"/>
              <a:ea typeface="+mj-ea"/>
              <a:cs typeface="+mj-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242940"/>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n-US" sz="2400" dirty="0" smtClean="0">
                <a:latin typeface="Times New Roman" panose="02020603050405020304" pitchFamily="18" charset="0"/>
                <a:cs typeface="Times New Roman" panose="02020603050405020304" pitchFamily="18" charset="0"/>
              </a:rPr>
              <a:t>Critical </a:t>
            </a:r>
            <a:r>
              <a:rPr lang="en-US" sz="2400" dirty="0">
                <a:latin typeface="Times New Roman" panose="02020603050405020304" pitchFamily="18" charset="0"/>
                <a:cs typeface="Times New Roman" panose="02020603050405020304" pitchFamily="18" charset="0"/>
              </a:rPr>
              <a:t>Success Factor (CSF) - this methodology is developed by John </a:t>
            </a:r>
            <a:r>
              <a:rPr lang="en-US" sz="2400" dirty="0" err="1">
                <a:latin typeface="Times New Roman" panose="02020603050405020304" pitchFamily="18" charset="0"/>
                <a:cs typeface="Times New Roman" panose="02020603050405020304" pitchFamily="18" charset="0"/>
              </a:rPr>
              <a:t>Rockart</a:t>
            </a:r>
            <a:r>
              <a:rPr lang="en-US" sz="2400" dirty="0">
                <a:latin typeface="Times New Roman" panose="02020603050405020304" pitchFamily="18" charset="0"/>
                <a:cs typeface="Times New Roman" panose="02020603050405020304" pitchFamily="18" charset="0"/>
              </a:rPr>
              <a:t> of MIT.</a:t>
            </a:r>
          </a:p>
          <a:p>
            <a:pPr lvl="1" algn="just"/>
            <a:r>
              <a:rPr lang="en-US" sz="2200" dirty="0">
                <a:latin typeface="Times New Roman" panose="02020603050405020304" pitchFamily="18" charset="0"/>
                <a:cs typeface="Times New Roman" panose="02020603050405020304" pitchFamily="18" charset="0"/>
              </a:rPr>
              <a:t>It identifies the key business goals and strategies of each manager as well as that of the business.</a:t>
            </a:r>
          </a:p>
          <a:p>
            <a:pPr lvl="1" algn="just"/>
            <a:r>
              <a:rPr lang="en-US" sz="2200" dirty="0">
                <a:latin typeface="Times New Roman" panose="02020603050405020304" pitchFamily="18" charset="0"/>
                <a:cs typeface="Times New Roman" panose="02020603050405020304" pitchFamily="18" charset="0"/>
              </a:rPr>
              <a:t>Next, it looks for the critical success factors underlying these goals.</a:t>
            </a:r>
          </a:p>
          <a:p>
            <a:pPr lvl="1" algn="just"/>
            <a:r>
              <a:rPr lang="en-US" sz="2200" dirty="0">
                <a:latin typeface="Times New Roman" panose="02020603050405020304" pitchFamily="18" charset="0"/>
                <a:cs typeface="Times New Roman" panose="02020603050405020304" pitchFamily="18" charset="0"/>
              </a:rPr>
              <a:t>Measure of CSF effectiveness becomes an input for defining the information system requirements</a:t>
            </a:r>
            <a:r>
              <a:rPr lang="en-US" sz="2200" dirty="0" smtClean="0">
                <a:latin typeface="Times New Roman" panose="02020603050405020304" pitchFamily="18" charset="0"/>
                <a:cs typeface="Times New Roman" panose="02020603050405020304" pitchFamily="18" charset="0"/>
              </a:rPr>
              <a:t>.</a:t>
            </a:r>
            <a:endParaRPr lang="cs-CZ" sz="2200" dirty="0" smtClean="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End/Means (E/M) analysis - this methodology is developed by </a:t>
            </a:r>
            <a:r>
              <a:rPr lang="en-US" sz="2400" dirty="0" err="1">
                <a:latin typeface="Times New Roman" panose="02020603050405020304" pitchFamily="18" charset="0"/>
                <a:cs typeface="Times New Roman" panose="02020603050405020304" pitchFamily="18" charset="0"/>
              </a:rPr>
              <a:t>Wetherbe</a:t>
            </a:r>
            <a:r>
              <a:rPr lang="en-US" sz="2400" dirty="0">
                <a:latin typeface="Times New Roman" panose="02020603050405020304" pitchFamily="18" charset="0"/>
                <a:cs typeface="Times New Roman" panose="02020603050405020304" pitchFamily="18" charset="0"/>
              </a:rPr>
              <a:t> and Davis at the University of Minnesota</a:t>
            </a:r>
            <a:r>
              <a:rPr lang="en-US" sz="2600" dirty="0">
                <a:latin typeface="Times New Roman" panose="02020603050405020304" pitchFamily="18" charset="0"/>
                <a:cs typeface="Times New Roman" panose="02020603050405020304" pitchFamily="18" charset="0"/>
              </a:rPr>
              <a:t>.</a:t>
            </a:r>
          </a:p>
          <a:p>
            <a:pPr lvl="1" algn="just"/>
            <a:r>
              <a:rPr lang="en-US" sz="2200" dirty="0" smtClean="0">
                <a:latin typeface="Times New Roman" panose="02020603050405020304" pitchFamily="18" charset="0"/>
                <a:cs typeface="Times New Roman" panose="02020603050405020304" pitchFamily="18" charset="0"/>
              </a:rPr>
              <a:t>It determines the effectiveness criteria for outputs and efficiency criteria for </a:t>
            </a:r>
            <a:r>
              <a:rPr lang="en-US" sz="2200" dirty="0">
                <a:latin typeface="Times New Roman" panose="02020603050405020304" pitchFamily="18" charset="0"/>
                <a:cs typeface="Times New Roman" panose="02020603050405020304" pitchFamily="18" charset="0"/>
              </a:rPr>
              <a:t>the processes generating the outputs.</a:t>
            </a:r>
          </a:p>
          <a:p>
            <a:pPr lvl="1" algn="just"/>
            <a:r>
              <a:rPr lang="en-US" sz="2200" dirty="0" smtClean="0">
                <a:latin typeface="Times New Roman" panose="02020603050405020304" pitchFamily="18" charset="0"/>
                <a:cs typeface="Times New Roman" panose="02020603050405020304" pitchFamily="18" charset="0"/>
              </a:rPr>
              <a:t>At first </a:t>
            </a:r>
            <a:r>
              <a:rPr lang="en-US" sz="2200" dirty="0">
                <a:latin typeface="Times New Roman" panose="02020603050405020304" pitchFamily="18" charset="0"/>
                <a:cs typeface="Times New Roman" panose="02020603050405020304" pitchFamily="18" charset="0"/>
              </a:rPr>
              <a:t>it identifies the outputs or services provided by the business processes.</a:t>
            </a:r>
          </a:p>
          <a:p>
            <a:pPr lvl="1" algn="just"/>
            <a:r>
              <a:rPr lang="en-US" sz="2200" dirty="0" smtClean="0">
                <a:latin typeface="Times New Roman" panose="02020603050405020304" pitchFamily="18" charset="0"/>
                <a:cs typeface="Times New Roman" panose="02020603050405020304" pitchFamily="18" charset="0"/>
              </a:rPr>
              <a:t>Then </a:t>
            </a:r>
            <a:r>
              <a:rPr lang="en-US" sz="2200" dirty="0">
                <a:latin typeface="Times New Roman" panose="02020603050405020304" pitchFamily="18" charset="0"/>
                <a:cs typeface="Times New Roman" panose="02020603050405020304" pitchFamily="18" charset="0"/>
              </a:rPr>
              <a:t>it describes the factors that make these outputs effective for the user.</a:t>
            </a:r>
          </a:p>
          <a:p>
            <a:pPr lvl="1" algn="just"/>
            <a:r>
              <a:rPr lang="en-US" sz="2200" dirty="0" smtClean="0">
                <a:latin typeface="Times New Roman" panose="02020603050405020304" pitchFamily="18" charset="0"/>
                <a:cs typeface="Times New Roman" panose="02020603050405020304" pitchFamily="18" charset="0"/>
              </a:rPr>
              <a:t>Finally </a:t>
            </a:r>
            <a:r>
              <a:rPr lang="en-US" sz="2200" dirty="0">
                <a:latin typeface="Times New Roman" panose="02020603050405020304" pitchFamily="18" charset="0"/>
                <a:cs typeface="Times New Roman" panose="02020603050405020304" pitchFamily="18" charset="0"/>
              </a:rPr>
              <a:t>it selects the information needed to evaluate the effectiveness of outputs.</a:t>
            </a:r>
          </a:p>
          <a:p>
            <a:pPr algn="just"/>
            <a:endParaRPr lang="en-US" sz="2400" dirty="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66617"/>
            <a:ext cx="10803360" cy="276999"/>
          </a:xfrm>
          <a:prstGeom prst="rect">
            <a:avLst/>
          </a:prstGeom>
          <a:noFill/>
        </p:spPr>
        <p:txBody>
          <a:bodyPr wrap="square" rtlCol="0">
            <a:spAutoFit/>
          </a:bodyPr>
          <a:lstStyle/>
          <a:p>
            <a:r>
              <a:rPr lang="cs-CZ" sz="1200" dirty="0"/>
              <a:t>*</a:t>
            </a:r>
            <a:r>
              <a:rPr lang="cs-CZ" sz="1200" dirty="0" smtClean="0"/>
              <a:t>https://www.tutorialspoint.com/management_information_system/mis_tutorial.pdf</a:t>
            </a:r>
          </a:p>
        </p:txBody>
      </p:sp>
    </p:spTree>
    <p:extLst>
      <p:ext uri="{BB962C8B-B14F-4D97-AF65-F5344CB8AC3E}">
        <p14:creationId xmlns:p14="http://schemas.microsoft.com/office/powerpoint/2010/main" val="1108693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919937" cy="800219"/>
          </a:xfrm>
          <a:prstGeom prst="rect">
            <a:avLst/>
          </a:prstGeom>
        </p:spPr>
        <p:txBody>
          <a:bodyPr wrap="none">
            <a:spAutoFit/>
          </a:bodyPr>
          <a:lstStyle/>
          <a:p>
            <a:pPr lvl="0">
              <a:defRPr/>
            </a:pPr>
            <a:r>
              <a:rPr lang="cs-CZ" sz="2800" b="1" kern="0" dirty="0" err="1" smtClean="0">
                <a:latin typeface="Times New Roman"/>
                <a:ea typeface="+mj-ea"/>
                <a:cs typeface="+mj-cs"/>
              </a:rPr>
              <a:t>System</a:t>
            </a:r>
            <a:r>
              <a:rPr lang="cs-CZ" sz="2800" b="1" kern="0" dirty="0" smtClean="0">
                <a:latin typeface="Times New Roman"/>
                <a:ea typeface="+mj-ea"/>
                <a:cs typeface="+mj-cs"/>
              </a:rPr>
              <a:t> </a:t>
            </a:r>
            <a:r>
              <a:rPr lang="cs-CZ" sz="2800" b="1" kern="0" dirty="0" err="1">
                <a:latin typeface="Times New Roman"/>
                <a:ea typeface="+mj-ea"/>
                <a:cs typeface="+mj-cs"/>
              </a:rPr>
              <a:t>development</a:t>
            </a:r>
            <a:r>
              <a:rPr lang="cs-CZ" sz="2800" b="1" kern="0" dirty="0">
                <a:latin typeface="Times New Roman"/>
                <a:ea typeface="+mj-ea"/>
                <a:cs typeface="+mj-cs"/>
              </a:rPr>
              <a:t> </a:t>
            </a:r>
            <a:r>
              <a:rPr lang="cs-CZ" sz="2800" b="1" kern="0" dirty="0" err="1">
                <a:latin typeface="Times New Roman"/>
                <a:ea typeface="+mj-ea"/>
                <a:cs typeface="+mj-cs"/>
              </a:rPr>
              <a:t>life</a:t>
            </a:r>
            <a:r>
              <a:rPr lang="cs-CZ" sz="2800" b="1" kern="0" dirty="0">
                <a:latin typeface="Times New Roman"/>
                <a:ea typeface="+mj-ea"/>
                <a:cs typeface="+mj-cs"/>
              </a:rPr>
              <a:t> </a:t>
            </a:r>
            <a:r>
              <a:rPr lang="cs-CZ" sz="2800" b="1" kern="0" dirty="0" err="1" smtClean="0">
                <a:latin typeface="Times New Roman"/>
                <a:ea typeface="+mj-ea"/>
                <a:cs typeface="+mj-cs"/>
              </a:rPr>
              <a:t>cycle</a:t>
            </a:r>
            <a:endParaRPr lang="cs-CZ" sz="2800" b="1" kern="0" dirty="0">
              <a:latin typeface="Times New Roman"/>
              <a:ea typeface="+mj-ea"/>
              <a:cs typeface="+mj-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242940"/>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n-US" sz="2400" dirty="0" smtClean="0">
                <a:latin typeface="Times New Roman" panose="02020603050405020304" pitchFamily="18" charset="0"/>
                <a:cs typeface="Times New Roman" panose="02020603050405020304" pitchFamily="18" charset="0"/>
              </a:rPr>
              <a:t>Like </a:t>
            </a:r>
            <a:r>
              <a:rPr lang="en-US" sz="2400" dirty="0">
                <a:latin typeface="Times New Roman" panose="02020603050405020304" pitchFamily="18" charset="0"/>
                <a:cs typeface="Times New Roman" panose="02020603050405020304" pitchFamily="18" charset="0"/>
              </a:rPr>
              <a:t>any other product development, system development requires careful analysis and design before implementation. System development generally has the following phases</a:t>
            </a:r>
            <a:r>
              <a:rPr lang="en-US" sz="2400" dirty="0" smtClean="0">
                <a:latin typeface="Times New Roman" panose="02020603050405020304" pitchFamily="18" charset="0"/>
                <a:cs typeface="Times New Roman" panose="02020603050405020304" pitchFamily="18" charset="0"/>
              </a:rPr>
              <a:t>:</a:t>
            </a:r>
            <a:r>
              <a:rPr lang="cs-CZ" sz="2400" dirty="0" smtClean="0">
                <a:latin typeface="Times New Roman" panose="02020603050405020304" pitchFamily="18" charset="0"/>
                <a:cs typeface="Times New Roman" panose="02020603050405020304" pitchFamily="18" charset="0"/>
              </a:rPr>
              <a:t>*</a:t>
            </a:r>
          </a:p>
          <a:p>
            <a:endParaRPr lang="en-GB" sz="2400" b="1" dirty="0" smtClean="0">
              <a:solidFill>
                <a:srgbClr val="307871"/>
              </a:solidFill>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66617"/>
            <a:ext cx="10803360" cy="276999"/>
          </a:xfrm>
          <a:prstGeom prst="rect">
            <a:avLst/>
          </a:prstGeom>
          <a:noFill/>
        </p:spPr>
        <p:txBody>
          <a:bodyPr wrap="square" rtlCol="0">
            <a:spAutoFit/>
          </a:bodyPr>
          <a:lstStyle/>
          <a:p>
            <a:r>
              <a:rPr lang="cs-CZ" sz="1200" dirty="0"/>
              <a:t>*https://www.tutorialspoint.com/management_information_system/mis_tutorial.pdf</a:t>
            </a:r>
            <a:endParaRPr lang="cs-CZ" sz="1200" dirty="0" smtClean="0"/>
          </a:p>
        </p:txBody>
      </p:sp>
      <p:pic>
        <p:nvPicPr>
          <p:cNvPr id="3" name="Obrázek 2"/>
          <p:cNvPicPr>
            <a:picLocks noChangeAspect="1"/>
          </p:cNvPicPr>
          <p:nvPr/>
        </p:nvPicPr>
        <p:blipFill>
          <a:blip r:embed="rId3"/>
          <a:stretch>
            <a:fillRect/>
          </a:stretch>
        </p:blipFill>
        <p:spPr>
          <a:xfrm>
            <a:off x="4182162" y="2163369"/>
            <a:ext cx="4619265" cy="4006412"/>
          </a:xfrm>
          <a:prstGeom prst="rect">
            <a:avLst/>
          </a:prstGeom>
        </p:spPr>
      </p:pic>
    </p:spTree>
    <p:extLst>
      <p:ext uri="{BB962C8B-B14F-4D97-AF65-F5344CB8AC3E}">
        <p14:creationId xmlns:p14="http://schemas.microsoft.com/office/powerpoint/2010/main" val="336588973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312399" cy="800219"/>
          </a:xfrm>
          <a:prstGeom prst="rect">
            <a:avLst/>
          </a:prstGeom>
        </p:spPr>
        <p:txBody>
          <a:bodyPr wrap="none">
            <a:spAutoFit/>
          </a:bodyPr>
          <a:lstStyle/>
          <a:p>
            <a:pPr lvl="0">
              <a:defRPr/>
            </a:pPr>
            <a:r>
              <a:rPr lang="cs-CZ" sz="2800" b="1" kern="0" dirty="0" smtClean="0">
                <a:latin typeface="Times New Roman"/>
                <a:ea typeface="+mj-ea"/>
                <a:cs typeface="+mj-cs"/>
              </a:rPr>
              <a:t>MIS </a:t>
            </a:r>
            <a:r>
              <a:rPr lang="cs-CZ" sz="2800" b="1" kern="0" dirty="0" err="1" smtClean="0">
                <a:latin typeface="Times New Roman"/>
                <a:ea typeface="+mj-ea"/>
                <a:cs typeface="+mj-cs"/>
              </a:rPr>
              <a:t>development</a:t>
            </a:r>
            <a:r>
              <a:rPr lang="cs-CZ" sz="2800" b="1" kern="0" dirty="0" smtClean="0">
                <a:latin typeface="Times New Roman"/>
                <a:ea typeface="+mj-ea"/>
                <a:cs typeface="+mj-cs"/>
              </a:rPr>
              <a:t> </a:t>
            </a:r>
            <a:r>
              <a:rPr lang="cs-CZ" sz="2800" b="1" kern="0" dirty="0" err="1" smtClean="0">
                <a:latin typeface="Times New Roman"/>
                <a:ea typeface="+mj-ea"/>
                <a:cs typeface="+mj-cs"/>
              </a:rPr>
              <a:t>process</a:t>
            </a:r>
            <a:r>
              <a:rPr lang="cs-CZ" sz="2800" b="1" kern="0" dirty="0" smtClean="0">
                <a:latin typeface="Times New Roman"/>
                <a:ea typeface="+mj-ea"/>
                <a:cs typeface="+mj-cs"/>
              </a:rPr>
              <a:t>*</a:t>
            </a:r>
            <a:endParaRPr lang="cs-CZ" sz="2800" b="1" kern="0" dirty="0">
              <a:latin typeface="Times New Roman"/>
              <a:ea typeface="+mj-ea"/>
              <a:cs typeface="+mj-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242940"/>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cs-CZ" sz="2400" b="1" dirty="0" err="1" smtClean="0">
                <a:latin typeface="Times New Roman" panose="02020603050405020304" pitchFamily="18" charset="0"/>
                <a:cs typeface="Times New Roman" panose="02020603050405020304" pitchFamily="18" charset="0"/>
              </a:rPr>
              <a:t>Information</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system</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analysis</a:t>
            </a:r>
            <a:r>
              <a:rPr lang="cs-CZ" sz="2400" b="1" dirty="0" smtClean="0">
                <a:latin typeface="Times New Roman" panose="02020603050405020304" pitchFamily="18" charset="0"/>
                <a:cs typeface="Times New Roman" panose="02020603050405020304" pitchFamily="18" charset="0"/>
              </a:rPr>
              <a:t> and design</a:t>
            </a:r>
          </a:p>
          <a:p>
            <a:pPr algn="just"/>
            <a:r>
              <a:rPr lang="en-US" sz="2400" dirty="0">
                <a:latin typeface="Times New Roman" panose="02020603050405020304" pitchFamily="18" charset="0"/>
                <a:cs typeface="Times New Roman" panose="02020603050405020304" pitchFamily="18" charset="0"/>
              </a:rPr>
              <a:t>System analysis and design follows the typical System/Software Design Life Cycle (SDLC) as discussed in the previous chapter. It generally passes through the following phases:</a:t>
            </a:r>
          </a:p>
          <a:p>
            <a:pPr lvl="1" algn="just"/>
            <a:r>
              <a:rPr lang="en-US" sz="2200" dirty="0" smtClean="0">
                <a:latin typeface="Times New Roman" panose="02020603050405020304" pitchFamily="18" charset="0"/>
                <a:cs typeface="Times New Roman" panose="02020603050405020304" pitchFamily="18" charset="0"/>
              </a:rPr>
              <a:t>Problem Definition;</a:t>
            </a:r>
            <a:endParaRPr lang="en-US" sz="2200" dirty="0">
              <a:latin typeface="Times New Roman" panose="02020603050405020304" pitchFamily="18" charset="0"/>
              <a:cs typeface="Times New Roman" panose="02020603050405020304" pitchFamily="18" charset="0"/>
            </a:endParaRPr>
          </a:p>
          <a:p>
            <a:pPr lvl="1" algn="just"/>
            <a:r>
              <a:rPr lang="en-US" sz="2200" dirty="0" smtClean="0">
                <a:latin typeface="Times New Roman" panose="02020603050405020304" pitchFamily="18" charset="0"/>
                <a:cs typeface="Times New Roman" panose="02020603050405020304" pitchFamily="18" charset="0"/>
              </a:rPr>
              <a:t>Feasibility Study;</a:t>
            </a:r>
            <a:endParaRPr lang="en-US" sz="2200" dirty="0">
              <a:latin typeface="Times New Roman" panose="02020603050405020304" pitchFamily="18" charset="0"/>
              <a:cs typeface="Times New Roman" panose="02020603050405020304" pitchFamily="18" charset="0"/>
            </a:endParaRPr>
          </a:p>
          <a:p>
            <a:pPr lvl="1" algn="just"/>
            <a:r>
              <a:rPr lang="en-US" sz="2200" dirty="0" smtClean="0">
                <a:latin typeface="Times New Roman" panose="02020603050405020304" pitchFamily="18" charset="0"/>
                <a:cs typeface="Times New Roman" panose="02020603050405020304" pitchFamily="18" charset="0"/>
              </a:rPr>
              <a:t>Systems Analysis;</a:t>
            </a:r>
            <a:endParaRPr lang="en-US" sz="2200" dirty="0">
              <a:latin typeface="Times New Roman" panose="02020603050405020304" pitchFamily="18" charset="0"/>
              <a:cs typeface="Times New Roman" panose="02020603050405020304" pitchFamily="18" charset="0"/>
            </a:endParaRPr>
          </a:p>
          <a:p>
            <a:pPr lvl="1" algn="just"/>
            <a:r>
              <a:rPr lang="en-US" sz="2200" dirty="0" smtClean="0">
                <a:latin typeface="Times New Roman" panose="02020603050405020304" pitchFamily="18" charset="0"/>
                <a:cs typeface="Times New Roman" panose="02020603050405020304" pitchFamily="18" charset="0"/>
              </a:rPr>
              <a:t>System Design;</a:t>
            </a:r>
            <a:endParaRPr lang="en-US" sz="2200" dirty="0">
              <a:latin typeface="Times New Roman" panose="02020603050405020304" pitchFamily="18" charset="0"/>
              <a:cs typeface="Times New Roman" panose="02020603050405020304" pitchFamily="18" charset="0"/>
            </a:endParaRPr>
          </a:p>
          <a:p>
            <a:pPr lvl="1" algn="just"/>
            <a:r>
              <a:rPr lang="en-US" sz="2200" dirty="0" smtClean="0">
                <a:latin typeface="Times New Roman" panose="02020603050405020304" pitchFamily="18" charset="0"/>
                <a:cs typeface="Times New Roman" panose="02020603050405020304" pitchFamily="18" charset="0"/>
              </a:rPr>
              <a:t>Detailed </a:t>
            </a:r>
            <a:r>
              <a:rPr lang="en-US" sz="2200" dirty="0">
                <a:latin typeface="Times New Roman" panose="02020603050405020304" pitchFamily="18" charset="0"/>
                <a:cs typeface="Times New Roman" panose="02020603050405020304" pitchFamily="18" charset="0"/>
              </a:rPr>
              <a:t>System </a:t>
            </a:r>
            <a:r>
              <a:rPr lang="en-US" sz="2200" dirty="0" smtClean="0">
                <a:latin typeface="Times New Roman" panose="02020603050405020304" pitchFamily="18" charset="0"/>
                <a:cs typeface="Times New Roman" panose="02020603050405020304" pitchFamily="18" charset="0"/>
              </a:rPr>
              <a:t>Design;</a:t>
            </a:r>
            <a:endParaRPr lang="en-US" sz="2200" dirty="0">
              <a:latin typeface="Times New Roman" panose="02020603050405020304" pitchFamily="18" charset="0"/>
              <a:cs typeface="Times New Roman" panose="02020603050405020304" pitchFamily="18" charset="0"/>
            </a:endParaRPr>
          </a:p>
          <a:p>
            <a:pPr lvl="1" algn="just"/>
            <a:r>
              <a:rPr lang="en-US" sz="2200" dirty="0" smtClean="0">
                <a:latin typeface="Times New Roman" panose="02020603050405020304" pitchFamily="18" charset="0"/>
                <a:cs typeface="Times New Roman" panose="02020603050405020304" pitchFamily="18" charset="0"/>
              </a:rPr>
              <a:t>Implementation;</a:t>
            </a:r>
            <a:endParaRPr lang="en-US" sz="2200" dirty="0">
              <a:latin typeface="Times New Roman" panose="02020603050405020304" pitchFamily="18" charset="0"/>
              <a:cs typeface="Times New Roman" panose="02020603050405020304" pitchFamily="18" charset="0"/>
            </a:endParaRPr>
          </a:p>
          <a:p>
            <a:pPr lvl="1" algn="just"/>
            <a:r>
              <a:rPr lang="en-US" sz="2200" dirty="0" smtClean="0">
                <a:latin typeface="Times New Roman" panose="02020603050405020304" pitchFamily="18" charset="0"/>
                <a:cs typeface="Times New Roman" panose="02020603050405020304" pitchFamily="18" charset="0"/>
              </a:rPr>
              <a:t>Maintenance.</a:t>
            </a:r>
            <a:endParaRPr lang="en-US" sz="2200" dirty="0">
              <a:latin typeface="Times New Roman" panose="02020603050405020304" pitchFamily="18" charset="0"/>
              <a:cs typeface="Times New Roman" panose="02020603050405020304" pitchFamily="18" charset="0"/>
            </a:endParaRPr>
          </a:p>
          <a:p>
            <a:pPr algn="just"/>
            <a:endParaRPr lang="en-US" sz="2400" dirty="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66617"/>
            <a:ext cx="10803360" cy="276999"/>
          </a:xfrm>
          <a:prstGeom prst="rect">
            <a:avLst/>
          </a:prstGeom>
          <a:noFill/>
        </p:spPr>
        <p:txBody>
          <a:bodyPr wrap="square" rtlCol="0">
            <a:spAutoFit/>
          </a:bodyPr>
          <a:lstStyle/>
          <a:p>
            <a:r>
              <a:rPr lang="cs-CZ" sz="1200" dirty="0"/>
              <a:t>*</a:t>
            </a:r>
            <a:r>
              <a:rPr lang="cs-CZ" sz="1200" dirty="0" smtClean="0"/>
              <a:t>https://www.tutorialspoint.com/management_information_system/mis_tutorial.pdf</a:t>
            </a:r>
          </a:p>
        </p:txBody>
      </p:sp>
    </p:spTree>
    <p:extLst>
      <p:ext uri="{BB962C8B-B14F-4D97-AF65-F5344CB8AC3E}">
        <p14:creationId xmlns:p14="http://schemas.microsoft.com/office/powerpoint/2010/main" val="17133328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312399" cy="800219"/>
          </a:xfrm>
          <a:prstGeom prst="rect">
            <a:avLst/>
          </a:prstGeom>
        </p:spPr>
        <p:txBody>
          <a:bodyPr wrap="none">
            <a:spAutoFit/>
          </a:bodyPr>
          <a:lstStyle/>
          <a:p>
            <a:pPr lvl="0">
              <a:defRPr/>
            </a:pPr>
            <a:r>
              <a:rPr lang="cs-CZ" sz="2800" b="1" kern="0" dirty="0" smtClean="0">
                <a:latin typeface="Times New Roman"/>
                <a:ea typeface="+mj-ea"/>
                <a:cs typeface="+mj-cs"/>
              </a:rPr>
              <a:t>MIS </a:t>
            </a:r>
            <a:r>
              <a:rPr lang="cs-CZ" sz="2800" b="1" kern="0" dirty="0" err="1" smtClean="0">
                <a:latin typeface="Times New Roman"/>
                <a:ea typeface="+mj-ea"/>
                <a:cs typeface="+mj-cs"/>
              </a:rPr>
              <a:t>development</a:t>
            </a:r>
            <a:r>
              <a:rPr lang="cs-CZ" sz="2800" b="1" kern="0" dirty="0" smtClean="0">
                <a:latin typeface="Times New Roman"/>
                <a:ea typeface="+mj-ea"/>
                <a:cs typeface="+mj-cs"/>
              </a:rPr>
              <a:t> </a:t>
            </a:r>
            <a:r>
              <a:rPr lang="cs-CZ" sz="2800" b="1" kern="0" dirty="0" err="1" smtClean="0">
                <a:latin typeface="Times New Roman"/>
                <a:ea typeface="+mj-ea"/>
                <a:cs typeface="+mj-cs"/>
              </a:rPr>
              <a:t>process</a:t>
            </a:r>
            <a:r>
              <a:rPr lang="cs-CZ" sz="2800" b="1" kern="0" dirty="0" smtClean="0">
                <a:latin typeface="Times New Roman"/>
                <a:ea typeface="+mj-ea"/>
                <a:cs typeface="+mj-cs"/>
              </a:rPr>
              <a:t>*</a:t>
            </a:r>
            <a:endParaRPr lang="cs-CZ" sz="2800" b="1" kern="0" dirty="0">
              <a:latin typeface="Times New Roman"/>
              <a:ea typeface="+mj-ea"/>
              <a:cs typeface="+mj-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242940"/>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cs-CZ" sz="2400" b="1" dirty="0" err="1" smtClean="0">
                <a:latin typeface="Times New Roman" panose="02020603050405020304" pitchFamily="18" charset="0"/>
                <a:cs typeface="Times New Roman" panose="02020603050405020304" pitchFamily="18" charset="0"/>
              </a:rPr>
              <a:t>Information</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system</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analysis</a:t>
            </a:r>
            <a:r>
              <a:rPr lang="cs-CZ" sz="2400" b="1" dirty="0" smtClean="0">
                <a:latin typeface="Times New Roman" panose="02020603050405020304" pitchFamily="18" charset="0"/>
                <a:cs typeface="Times New Roman" panose="02020603050405020304" pitchFamily="18" charset="0"/>
              </a:rPr>
              <a:t> and design</a:t>
            </a:r>
          </a:p>
          <a:p>
            <a:pPr algn="just"/>
            <a:r>
              <a:rPr lang="en-US" sz="2400" dirty="0" smtClean="0">
                <a:latin typeface="Times New Roman" panose="02020603050405020304" pitchFamily="18" charset="0"/>
                <a:cs typeface="Times New Roman" panose="02020603050405020304" pitchFamily="18" charset="0"/>
              </a:rPr>
              <a:t>In </a:t>
            </a:r>
            <a:r>
              <a:rPr lang="en-US" sz="2400" dirty="0">
                <a:latin typeface="Times New Roman" panose="02020603050405020304" pitchFamily="18" charset="0"/>
                <a:cs typeface="Times New Roman" panose="02020603050405020304" pitchFamily="18" charset="0"/>
              </a:rPr>
              <a:t>the analysis phase, the following techniques are commonly used:</a:t>
            </a:r>
          </a:p>
          <a:p>
            <a:pPr lvl="1" algn="just"/>
            <a:r>
              <a:rPr lang="en-US" sz="2200" dirty="0" smtClean="0">
                <a:latin typeface="Times New Roman" panose="02020603050405020304" pitchFamily="18" charset="0"/>
                <a:cs typeface="Times New Roman" panose="02020603050405020304" pitchFamily="18" charset="0"/>
              </a:rPr>
              <a:t>Data </a:t>
            </a:r>
            <a:r>
              <a:rPr lang="en-US" sz="2200" dirty="0">
                <a:latin typeface="Times New Roman" panose="02020603050405020304" pitchFamily="18" charset="0"/>
                <a:cs typeface="Times New Roman" panose="02020603050405020304" pitchFamily="18" charset="0"/>
              </a:rPr>
              <a:t>flow diagrams (DFD</a:t>
            </a:r>
            <a:r>
              <a:rPr lang="en-US" sz="2200" dirty="0" smtClean="0">
                <a:latin typeface="Times New Roman" panose="02020603050405020304" pitchFamily="18" charset="0"/>
                <a:cs typeface="Times New Roman" panose="02020603050405020304" pitchFamily="18" charset="0"/>
              </a:rPr>
              <a:t>);</a:t>
            </a:r>
            <a:endParaRPr lang="en-US" sz="2200" dirty="0">
              <a:latin typeface="Times New Roman" panose="02020603050405020304" pitchFamily="18" charset="0"/>
              <a:cs typeface="Times New Roman" panose="02020603050405020304" pitchFamily="18" charset="0"/>
            </a:endParaRPr>
          </a:p>
          <a:p>
            <a:pPr lvl="1" algn="just"/>
            <a:r>
              <a:rPr lang="en-US" sz="2200" dirty="0" smtClean="0">
                <a:latin typeface="Times New Roman" panose="02020603050405020304" pitchFamily="18" charset="0"/>
                <a:cs typeface="Times New Roman" panose="02020603050405020304" pitchFamily="18" charset="0"/>
              </a:rPr>
              <a:t>Logic Modeling;</a:t>
            </a:r>
            <a:endParaRPr lang="en-US" sz="2200" dirty="0">
              <a:latin typeface="Times New Roman" panose="02020603050405020304" pitchFamily="18" charset="0"/>
              <a:cs typeface="Times New Roman" panose="02020603050405020304" pitchFamily="18" charset="0"/>
            </a:endParaRPr>
          </a:p>
          <a:p>
            <a:pPr lvl="1" algn="just"/>
            <a:r>
              <a:rPr lang="en-US" sz="2200" dirty="0" smtClean="0">
                <a:latin typeface="Times New Roman" panose="02020603050405020304" pitchFamily="18" charset="0"/>
                <a:cs typeface="Times New Roman" panose="02020603050405020304" pitchFamily="18" charset="0"/>
              </a:rPr>
              <a:t>Data Modeling;</a:t>
            </a:r>
            <a:endParaRPr lang="en-US" sz="2200" dirty="0">
              <a:latin typeface="Times New Roman" panose="02020603050405020304" pitchFamily="18" charset="0"/>
              <a:cs typeface="Times New Roman" panose="02020603050405020304" pitchFamily="18" charset="0"/>
            </a:endParaRPr>
          </a:p>
          <a:p>
            <a:pPr lvl="1" algn="just"/>
            <a:r>
              <a:rPr lang="en-US" sz="2200" dirty="0" smtClean="0">
                <a:latin typeface="Times New Roman" panose="02020603050405020304" pitchFamily="18" charset="0"/>
                <a:cs typeface="Times New Roman" panose="02020603050405020304" pitchFamily="18" charset="0"/>
              </a:rPr>
              <a:t>Rapid </a:t>
            </a:r>
            <a:r>
              <a:rPr lang="en-US" sz="2200" dirty="0">
                <a:latin typeface="Times New Roman" panose="02020603050405020304" pitchFamily="18" charset="0"/>
                <a:cs typeface="Times New Roman" panose="02020603050405020304" pitchFamily="18" charset="0"/>
              </a:rPr>
              <a:t>Application Development (RAD</a:t>
            </a:r>
            <a:r>
              <a:rPr lang="en-US" sz="2200" dirty="0" smtClean="0">
                <a:latin typeface="Times New Roman" panose="02020603050405020304" pitchFamily="18" charset="0"/>
                <a:cs typeface="Times New Roman" panose="02020603050405020304" pitchFamily="18" charset="0"/>
              </a:rPr>
              <a:t>);</a:t>
            </a:r>
            <a:endParaRPr lang="en-US" sz="2200" dirty="0">
              <a:latin typeface="Times New Roman" panose="02020603050405020304" pitchFamily="18" charset="0"/>
              <a:cs typeface="Times New Roman" panose="02020603050405020304" pitchFamily="18" charset="0"/>
            </a:endParaRPr>
          </a:p>
          <a:p>
            <a:pPr lvl="1" algn="just"/>
            <a:r>
              <a:rPr lang="en-US" sz="2200" dirty="0" smtClean="0">
                <a:latin typeface="Times New Roman" panose="02020603050405020304" pitchFamily="18" charset="0"/>
                <a:cs typeface="Times New Roman" panose="02020603050405020304" pitchFamily="18" charset="0"/>
              </a:rPr>
              <a:t>Object </a:t>
            </a:r>
            <a:r>
              <a:rPr lang="en-US" sz="2200" dirty="0">
                <a:latin typeface="Times New Roman" panose="02020603050405020304" pitchFamily="18" charset="0"/>
                <a:cs typeface="Times New Roman" panose="02020603050405020304" pitchFamily="18" charset="0"/>
              </a:rPr>
              <a:t>Oriented Analysis (OOA</a:t>
            </a:r>
            <a:r>
              <a:rPr lang="en-US" sz="2200" dirty="0" smtClean="0">
                <a:latin typeface="Times New Roman" panose="02020603050405020304" pitchFamily="18" charset="0"/>
                <a:cs typeface="Times New Roman" panose="02020603050405020304" pitchFamily="18" charset="0"/>
              </a:rPr>
              <a:t>).</a:t>
            </a:r>
            <a:endParaRPr lang="en-US" sz="2200" dirty="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66617"/>
            <a:ext cx="10803360" cy="276999"/>
          </a:xfrm>
          <a:prstGeom prst="rect">
            <a:avLst/>
          </a:prstGeom>
          <a:noFill/>
        </p:spPr>
        <p:txBody>
          <a:bodyPr wrap="square" rtlCol="0">
            <a:spAutoFit/>
          </a:bodyPr>
          <a:lstStyle/>
          <a:p>
            <a:r>
              <a:rPr lang="cs-CZ" sz="1200" dirty="0"/>
              <a:t>*</a:t>
            </a:r>
            <a:r>
              <a:rPr lang="cs-CZ" sz="1200" dirty="0" smtClean="0"/>
              <a:t>https://www.tutorialspoint.com/management_information_system/mis_tutorial.pdf</a:t>
            </a:r>
          </a:p>
        </p:txBody>
      </p:sp>
    </p:spTree>
    <p:extLst>
      <p:ext uri="{BB962C8B-B14F-4D97-AF65-F5344CB8AC3E}">
        <p14:creationId xmlns:p14="http://schemas.microsoft.com/office/powerpoint/2010/main" val="365614946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312399" cy="800219"/>
          </a:xfrm>
          <a:prstGeom prst="rect">
            <a:avLst/>
          </a:prstGeom>
        </p:spPr>
        <p:txBody>
          <a:bodyPr wrap="none">
            <a:spAutoFit/>
          </a:bodyPr>
          <a:lstStyle/>
          <a:p>
            <a:pPr lvl="0">
              <a:defRPr/>
            </a:pPr>
            <a:r>
              <a:rPr lang="cs-CZ" sz="2800" b="1" kern="0" dirty="0" smtClean="0">
                <a:latin typeface="Times New Roman"/>
                <a:ea typeface="+mj-ea"/>
                <a:cs typeface="+mj-cs"/>
              </a:rPr>
              <a:t>MIS </a:t>
            </a:r>
            <a:r>
              <a:rPr lang="cs-CZ" sz="2800" b="1" kern="0" dirty="0" err="1" smtClean="0">
                <a:latin typeface="Times New Roman"/>
                <a:ea typeface="+mj-ea"/>
                <a:cs typeface="+mj-cs"/>
              </a:rPr>
              <a:t>development</a:t>
            </a:r>
            <a:r>
              <a:rPr lang="cs-CZ" sz="2800" b="1" kern="0" dirty="0" smtClean="0">
                <a:latin typeface="Times New Roman"/>
                <a:ea typeface="+mj-ea"/>
                <a:cs typeface="+mj-cs"/>
              </a:rPr>
              <a:t> </a:t>
            </a:r>
            <a:r>
              <a:rPr lang="cs-CZ" sz="2800" b="1" kern="0" dirty="0" err="1" smtClean="0">
                <a:latin typeface="Times New Roman"/>
                <a:ea typeface="+mj-ea"/>
                <a:cs typeface="+mj-cs"/>
              </a:rPr>
              <a:t>process</a:t>
            </a:r>
            <a:r>
              <a:rPr lang="cs-CZ" sz="2800" b="1" kern="0" dirty="0" smtClean="0">
                <a:latin typeface="Times New Roman"/>
                <a:ea typeface="+mj-ea"/>
                <a:cs typeface="+mj-cs"/>
              </a:rPr>
              <a:t>*</a:t>
            </a:r>
            <a:endParaRPr lang="cs-CZ" sz="2800" b="1" kern="0" dirty="0">
              <a:latin typeface="Times New Roman"/>
              <a:ea typeface="+mj-ea"/>
              <a:cs typeface="+mj-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242940"/>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cs-CZ" sz="2400" b="1" dirty="0" smtClean="0">
                <a:latin typeface="Times New Roman" panose="02020603050405020304" pitchFamily="18" charset="0"/>
                <a:cs typeface="Times New Roman" panose="02020603050405020304" pitchFamily="18" charset="0"/>
              </a:rPr>
              <a:t>Technology </a:t>
            </a:r>
            <a:r>
              <a:rPr lang="cs-CZ" sz="2400" b="1" dirty="0" err="1" smtClean="0">
                <a:latin typeface="Times New Roman" panose="02020603050405020304" pitchFamily="18" charset="0"/>
                <a:cs typeface="Times New Roman" panose="02020603050405020304" pitchFamily="18" charset="0"/>
              </a:rPr>
              <a:t>for</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Information</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system</a:t>
            </a:r>
            <a:endParaRPr lang="cs-CZ" sz="2400" b="1" dirty="0" smtClean="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technology requirement for an information system can be categorized as:</a:t>
            </a:r>
          </a:p>
          <a:p>
            <a:pPr lvl="1" algn="just"/>
            <a:r>
              <a:rPr lang="en-US" sz="2200" dirty="0" smtClean="0">
                <a:latin typeface="Times New Roman" panose="02020603050405020304" pitchFamily="18" charset="0"/>
                <a:cs typeface="Times New Roman" panose="02020603050405020304" pitchFamily="18" charset="0"/>
              </a:rPr>
              <a:t>Devices</a:t>
            </a:r>
            <a:endParaRPr lang="en-US" sz="2200" dirty="0">
              <a:latin typeface="Times New Roman" panose="02020603050405020304" pitchFamily="18" charset="0"/>
              <a:cs typeface="Times New Roman" panose="02020603050405020304" pitchFamily="18" charset="0"/>
            </a:endParaRPr>
          </a:p>
          <a:p>
            <a:pPr lvl="1" algn="just"/>
            <a:r>
              <a:rPr lang="en-US" sz="2200" dirty="0" smtClean="0">
                <a:latin typeface="Times New Roman" panose="02020603050405020304" pitchFamily="18" charset="0"/>
                <a:cs typeface="Times New Roman" panose="02020603050405020304" pitchFamily="18" charset="0"/>
              </a:rPr>
              <a:t>Data </a:t>
            </a:r>
            <a:r>
              <a:rPr lang="en-US" sz="2200" dirty="0">
                <a:latin typeface="Times New Roman" panose="02020603050405020304" pitchFamily="18" charset="0"/>
                <a:cs typeface="Times New Roman" panose="02020603050405020304" pitchFamily="18" charset="0"/>
              </a:rPr>
              <a:t>center systems - It is the environment that provides processing, storage, networking, management and the distribution of data within an enterprise.</a:t>
            </a:r>
          </a:p>
          <a:p>
            <a:pPr lvl="1" algn="just"/>
            <a:r>
              <a:rPr lang="en-US" sz="2200" dirty="0" smtClean="0">
                <a:latin typeface="Times New Roman" panose="02020603050405020304" pitchFamily="18" charset="0"/>
                <a:cs typeface="Times New Roman" panose="02020603050405020304" pitchFamily="18" charset="0"/>
              </a:rPr>
              <a:t>Enterprise </a:t>
            </a:r>
            <a:r>
              <a:rPr lang="en-US" sz="2200" dirty="0">
                <a:latin typeface="Times New Roman" panose="02020603050405020304" pitchFamily="18" charset="0"/>
                <a:cs typeface="Times New Roman" panose="02020603050405020304" pitchFamily="18" charset="0"/>
              </a:rPr>
              <a:t>software - These are software system like ERP, SCM, Human Resource Management, etc. that fulfill the needs and objectives of the organizations.</a:t>
            </a:r>
          </a:p>
          <a:p>
            <a:pPr lvl="1" algn="just"/>
            <a:r>
              <a:rPr lang="en-US" sz="2200" dirty="0" smtClean="0">
                <a:latin typeface="Times New Roman" panose="02020603050405020304" pitchFamily="18" charset="0"/>
                <a:cs typeface="Times New Roman" panose="02020603050405020304" pitchFamily="18" charset="0"/>
              </a:rPr>
              <a:t>IT </a:t>
            </a:r>
            <a:r>
              <a:rPr lang="en-US" sz="2200" dirty="0">
                <a:latin typeface="Times New Roman" panose="02020603050405020304" pitchFamily="18" charset="0"/>
                <a:cs typeface="Times New Roman" panose="02020603050405020304" pitchFamily="18" charset="0"/>
              </a:rPr>
              <a:t>services - It refers to the implementation and management of quality IT services by IT service providers through people, process and information technology. It often includes various process improvement frameworks and methodologies like six sigma, TQM, and so on.</a:t>
            </a:r>
          </a:p>
          <a:p>
            <a:pPr lvl="1" algn="just"/>
            <a:r>
              <a:rPr lang="en-US" sz="2200" dirty="0" smtClean="0">
                <a:latin typeface="Times New Roman" panose="02020603050405020304" pitchFamily="18" charset="0"/>
                <a:cs typeface="Times New Roman" panose="02020603050405020304" pitchFamily="18" charset="0"/>
              </a:rPr>
              <a:t>Telecom </a:t>
            </a:r>
            <a:r>
              <a:rPr lang="en-US" sz="2200" dirty="0">
                <a:latin typeface="Times New Roman" panose="02020603050405020304" pitchFamily="18" charset="0"/>
                <a:cs typeface="Times New Roman" panose="02020603050405020304" pitchFamily="18" charset="0"/>
              </a:rPr>
              <a:t>services</a:t>
            </a:r>
          </a:p>
        </p:txBody>
      </p:sp>
      <p:sp>
        <p:nvSpPr>
          <p:cNvPr id="2" name="TextovéPole 1"/>
          <p:cNvSpPr txBox="1"/>
          <p:nvPr/>
        </p:nvSpPr>
        <p:spPr>
          <a:xfrm>
            <a:off x="340356" y="6366617"/>
            <a:ext cx="10803360" cy="276999"/>
          </a:xfrm>
          <a:prstGeom prst="rect">
            <a:avLst/>
          </a:prstGeom>
          <a:noFill/>
        </p:spPr>
        <p:txBody>
          <a:bodyPr wrap="square" rtlCol="0">
            <a:spAutoFit/>
          </a:bodyPr>
          <a:lstStyle/>
          <a:p>
            <a:r>
              <a:rPr lang="cs-CZ" sz="1200" dirty="0"/>
              <a:t>*</a:t>
            </a:r>
            <a:r>
              <a:rPr lang="cs-CZ" sz="1200" dirty="0" smtClean="0"/>
              <a:t>https://www.tutorialspoint.com/management_information_system/mis_tutorial.pdf</a:t>
            </a:r>
          </a:p>
        </p:txBody>
      </p:sp>
    </p:spTree>
    <p:extLst>
      <p:ext uri="{BB962C8B-B14F-4D97-AF65-F5344CB8AC3E}">
        <p14:creationId xmlns:p14="http://schemas.microsoft.com/office/powerpoint/2010/main" val="37579468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312399" cy="800219"/>
          </a:xfrm>
          <a:prstGeom prst="rect">
            <a:avLst/>
          </a:prstGeom>
        </p:spPr>
        <p:txBody>
          <a:bodyPr wrap="none">
            <a:spAutoFit/>
          </a:bodyPr>
          <a:lstStyle/>
          <a:p>
            <a:pPr lvl="0">
              <a:defRPr/>
            </a:pPr>
            <a:r>
              <a:rPr lang="cs-CZ" sz="2800" b="1" kern="0" dirty="0" smtClean="0">
                <a:latin typeface="Times New Roman"/>
                <a:ea typeface="+mj-ea"/>
                <a:cs typeface="+mj-cs"/>
              </a:rPr>
              <a:t>MIS </a:t>
            </a:r>
            <a:r>
              <a:rPr lang="cs-CZ" sz="2800" b="1" kern="0" dirty="0" err="1" smtClean="0">
                <a:latin typeface="Times New Roman"/>
                <a:ea typeface="+mj-ea"/>
                <a:cs typeface="+mj-cs"/>
              </a:rPr>
              <a:t>development</a:t>
            </a:r>
            <a:r>
              <a:rPr lang="cs-CZ" sz="2800" b="1" kern="0" dirty="0" smtClean="0">
                <a:latin typeface="Times New Roman"/>
                <a:ea typeface="+mj-ea"/>
                <a:cs typeface="+mj-cs"/>
              </a:rPr>
              <a:t> </a:t>
            </a:r>
            <a:r>
              <a:rPr lang="cs-CZ" sz="2800" b="1" kern="0" dirty="0" err="1" smtClean="0">
                <a:latin typeface="Times New Roman"/>
                <a:ea typeface="+mj-ea"/>
                <a:cs typeface="+mj-cs"/>
              </a:rPr>
              <a:t>process</a:t>
            </a:r>
            <a:r>
              <a:rPr lang="cs-CZ" sz="2800" b="1" kern="0" dirty="0" smtClean="0">
                <a:latin typeface="Times New Roman"/>
                <a:ea typeface="+mj-ea"/>
                <a:cs typeface="+mj-cs"/>
              </a:rPr>
              <a:t>*</a:t>
            </a:r>
            <a:endParaRPr lang="cs-CZ" sz="2800" b="1" kern="0" dirty="0">
              <a:latin typeface="Times New Roman"/>
              <a:ea typeface="+mj-ea"/>
              <a:cs typeface="+mj-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242940"/>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cs-CZ" sz="2400" b="1" dirty="0" err="1" smtClean="0">
                <a:latin typeface="Times New Roman" panose="02020603050405020304" pitchFamily="18" charset="0"/>
                <a:cs typeface="Times New Roman" panose="02020603050405020304" pitchFamily="18" charset="0"/>
              </a:rPr>
              <a:t>System</a:t>
            </a:r>
            <a:r>
              <a:rPr lang="cs-CZ" sz="2400" b="1" dirty="0" smtClean="0">
                <a:latin typeface="Times New Roman" panose="02020603050405020304" pitchFamily="18" charset="0"/>
                <a:cs typeface="Times New Roman" panose="02020603050405020304" pitchFamily="18" charset="0"/>
              </a:rPr>
              <a:t> test </a:t>
            </a:r>
            <a:r>
              <a:rPr lang="cs-CZ" sz="2400" b="1" dirty="0" err="1" smtClean="0">
                <a:latin typeface="Times New Roman" panose="02020603050405020304" pitchFamily="18" charset="0"/>
                <a:cs typeface="Times New Roman" panose="02020603050405020304" pitchFamily="18" charset="0"/>
              </a:rPr>
              <a:t>planning</a:t>
            </a:r>
            <a:r>
              <a:rPr lang="cs-CZ" sz="2400" b="1" dirty="0" smtClean="0">
                <a:latin typeface="Times New Roman" panose="02020603050405020304" pitchFamily="18" charset="0"/>
                <a:cs typeface="Times New Roman" panose="02020603050405020304" pitchFamily="18" charset="0"/>
              </a:rPr>
              <a:t> and </a:t>
            </a:r>
            <a:r>
              <a:rPr lang="cs-CZ" sz="2400" b="1" dirty="0" err="1" smtClean="0">
                <a:latin typeface="Times New Roman" panose="02020603050405020304" pitchFamily="18" charset="0"/>
                <a:cs typeface="Times New Roman" panose="02020603050405020304" pitchFamily="18" charset="0"/>
              </a:rPr>
              <a:t>Execution</a:t>
            </a:r>
            <a:endParaRPr lang="cs-CZ" sz="2400" b="1" dirty="0" smtClean="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The system should be fully tested for errors before being fully operational.</a:t>
            </a:r>
          </a:p>
          <a:p>
            <a:pPr algn="just"/>
            <a:r>
              <a:rPr lang="en-US" sz="2400" dirty="0">
                <a:latin typeface="Times New Roman" panose="02020603050405020304" pitchFamily="18" charset="0"/>
                <a:cs typeface="Times New Roman" panose="02020603050405020304" pitchFamily="18" charset="0"/>
              </a:rPr>
              <a:t>The test plan should include for each test:</a:t>
            </a:r>
          </a:p>
          <a:p>
            <a:pPr lvl="1" algn="just"/>
            <a:r>
              <a:rPr lang="en-US" sz="2200" dirty="0" smtClean="0">
                <a:latin typeface="Times New Roman" panose="02020603050405020304" pitchFamily="18" charset="0"/>
                <a:cs typeface="Times New Roman" panose="02020603050405020304" pitchFamily="18" charset="0"/>
              </a:rPr>
              <a:t>purpose</a:t>
            </a:r>
            <a:r>
              <a:rPr lang="en-GB" sz="2200" dirty="0" smtClean="0">
                <a:latin typeface="Times New Roman" panose="02020603050405020304" pitchFamily="18" charset="0"/>
                <a:cs typeface="Times New Roman" panose="02020603050405020304" pitchFamily="18" charset="0"/>
              </a:rPr>
              <a:t>;</a:t>
            </a:r>
            <a:endParaRPr lang="en-US" sz="2200" dirty="0">
              <a:latin typeface="Times New Roman" panose="02020603050405020304" pitchFamily="18" charset="0"/>
              <a:cs typeface="Times New Roman" panose="02020603050405020304" pitchFamily="18" charset="0"/>
            </a:endParaRPr>
          </a:p>
          <a:p>
            <a:pPr lvl="1" algn="just"/>
            <a:r>
              <a:rPr lang="en-US" sz="2200" dirty="0" smtClean="0">
                <a:latin typeface="Times New Roman" panose="02020603050405020304" pitchFamily="18" charset="0"/>
                <a:cs typeface="Times New Roman" panose="02020603050405020304" pitchFamily="18" charset="0"/>
              </a:rPr>
              <a:t>definition;</a:t>
            </a:r>
            <a:endParaRPr lang="en-US" sz="2200" dirty="0">
              <a:latin typeface="Times New Roman" panose="02020603050405020304" pitchFamily="18" charset="0"/>
              <a:cs typeface="Times New Roman" panose="02020603050405020304" pitchFamily="18" charset="0"/>
            </a:endParaRPr>
          </a:p>
          <a:p>
            <a:pPr lvl="1" algn="just"/>
            <a:r>
              <a:rPr lang="en-US" sz="2200" dirty="0" smtClean="0">
                <a:latin typeface="Times New Roman" panose="02020603050405020304" pitchFamily="18" charset="0"/>
                <a:cs typeface="Times New Roman" panose="02020603050405020304" pitchFamily="18" charset="0"/>
              </a:rPr>
              <a:t>test inputs;</a:t>
            </a:r>
            <a:endParaRPr lang="en-US" sz="2200" dirty="0">
              <a:latin typeface="Times New Roman" panose="02020603050405020304" pitchFamily="18" charset="0"/>
              <a:cs typeface="Times New Roman" panose="02020603050405020304" pitchFamily="18" charset="0"/>
            </a:endParaRPr>
          </a:p>
          <a:p>
            <a:pPr lvl="1" algn="just"/>
            <a:r>
              <a:rPr lang="en-US" sz="2200" dirty="0" smtClean="0">
                <a:latin typeface="Times New Roman" panose="02020603050405020304" pitchFamily="18" charset="0"/>
                <a:cs typeface="Times New Roman" panose="02020603050405020304" pitchFamily="18" charset="0"/>
              </a:rPr>
              <a:t>detailed </a:t>
            </a:r>
            <a:r>
              <a:rPr lang="en-US" sz="2200" dirty="0">
                <a:latin typeface="Times New Roman" panose="02020603050405020304" pitchFamily="18" charset="0"/>
                <a:cs typeface="Times New Roman" panose="02020603050405020304" pitchFamily="18" charset="0"/>
              </a:rPr>
              <a:t>specification of test </a:t>
            </a:r>
            <a:r>
              <a:rPr lang="en-US" sz="2200" dirty="0" smtClean="0">
                <a:latin typeface="Times New Roman" panose="02020603050405020304" pitchFamily="18" charset="0"/>
                <a:cs typeface="Times New Roman" panose="02020603050405020304" pitchFamily="18" charset="0"/>
              </a:rPr>
              <a:t>procedure;</a:t>
            </a:r>
            <a:endParaRPr lang="en-US" sz="2200" dirty="0">
              <a:latin typeface="Times New Roman" panose="02020603050405020304" pitchFamily="18" charset="0"/>
              <a:cs typeface="Times New Roman" panose="02020603050405020304" pitchFamily="18" charset="0"/>
            </a:endParaRPr>
          </a:p>
          <a:p>
            <a:pPr lvl="1" algn="just"/>
            <a:r>
              <a:rPr lang="en-US" sz="2200" dirty="0" smtClean="0">
                <a:latin typeface="Times New Roman" panose="02020603050405020304" pitchFamily="18" charset="0"/>
                <a:cs typeface="Times New Roman" panose="02020603050405020304" pitchFamily="18" charset="0"/>
              </a:rPr>
              <a:t>details </a:t>
            </a:r>
            <a:r>
              <a:rPr lang="en-US" sz="2200" dirty="0">
                <a:latin typeface="Times New Roman" panose="02020603050405020304" pitchFamily="18" charset="0"/>
                <a:cs typeface="Times New Roman" panose="02020603050405020304" pitchFamily="18" charset="0"/>
              </a:rPr>
              <a:t>of expected </a:t>
            </a:r>
            <a:r>
              <a:rPr lang="en-US" sz="2200" dirty="0" smtClean="0">
                <a:latin typeface="Times New Roman" panose="02020603050405020304" pitchFamily="18" charset="0"/>
                <a:cs typeface="Times New Roman" panose="02020603050405020304" pitchFamily="18" charset="0"/>
              </a:rPr>
              <a:t>outputs.</a:t>
            </a:r>
            <a:endParaRPr lang="en-US" sz="2200" dirty="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Each sub-system and all their components should be tested using various test procedures and data to ensure that each component is working as it is intended.</a:t>
            </a:r>
          </a:p>
          <a:p>
            <a:pPr algn="just"/>
            <a:r>
              <a:rPr lang="en-US" sz="2400" dirty="0">
                <a:latin typeface="Times New Roman" panose="02020603050405020304" pitchFamily="18" charset="0"/>
                <a:cs typeface="Times New Roman" panose="02020603050405020304" pitchFamily="18" charset="0"/>
              </a:rPr>
              <a:t>The testing must include the users of the system to identify errors as well as get the feedback.</a:t>
            </a:r>
            <a:r>
              <a:rPr lang="cs-CZ" sz="2400" dirty="0" smtClean="0">
                <a:latin typeface="Times New Roman" panose="02020603050405020304" pitchFamily="18" charset="0"/>
                <a:cs typeface="Times New Roman" panose="02020603050405020304" pitchFamily="18" charset="0"/>
              </a:rPr>
              <a:t> </a:t>
            </a:r>
          </a:p>
          <a:p>
            <a:pPr algn="just"/>
            <a:endParaRPr lang="en-US" sz="2400" dirty="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66617"/>
            <a:ext cx="10803360" cy="276999"/>
          </a:xfrm>
          <a:prstGeom prst="rect">
            <a:avLst/>
          </a:prstGeom>
          <a:noFill/>
        </p:spPr>
        <p:txBody>
          <a:bodyPr wrap="square" rtlCol="0">
            <a:spAutoFit/>
          </a:bodyPr>
          <a:lstStyle/>
          <a:p>
            <a:r>
              <a:rPr lang="cs-CZ" sz="1200" dirty="0"/>
              <a:t>*</a:t>
            </a:r>
            <a:r>
              <a:rPr lang="cs-CZ" sz="1200" dirty="0" smtClean="0"/>
              <a:t>https://www.tutorialspoint.com/management_information_system/mis_tutorial.pdf</a:t>
            </a:r>
          </a:p>
        </p:txBody>
      </p:sp>
    </p:spTree>
    <p:extLst>
      <p:ext uri="{BB962C8B-B14F-4D97-AF65-F5344CB8AC3E}">
        <p14:creationId xmlns:p14="http://schemas.microsoft.com/office/powerpoint/2010/main" val="97494465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312399" cy="800219"/>
          </a:xfrm>
          <a:prstGeom prst="rect">
            <a:avLst/>
          </a:prstGeom>
        </p:spPr>
        <p:txBody>
          <a:bodyPr wrap="none">
            <a:spAutoFit/>
          </a:bodyPr>
          <a:lstStyle/>
          <a:p>
            <a:pPr lvl="0">
              <a:defRPr/>
            </a:pPr>
            <a:r>
              <a:rPr lang="cs-CZ" sz="2800" b="1" kern="0" dirty="0" smtClean="0">
                <a:latin typeface="Times New Roman"/>
                <a:ea typeface="+mj-ea"/>
                <a:cs typeface="+mj-cs"/>
              </a:rPr>
              <a:t>MIS </a:t>
            </a:r>
            <a:r>
              <a:rPr lang="cs-CZ" sz="2800" b="1" kern="0" dirty="0" err="1" smtClean="0">
                <a:latin typeface="Times New Roman"/>
                <a:ea typeface="+mj-ea"/>
                <a:cs typeface="+mj-cs"/>
              </a:rPr>
              <a:t>development</a:t>
            </a:r>
            <a:r>
              <a:rPr lang="cs-CZ" sz="2800" b="1" kern="0" dirty="0" smtClean="0">
                <a:latin typeface="Times New Roman"/>
                <a:ea typeface="+mj-ea"/>
                <a:cs typeface="+mj-cs"/>
              </a:rPr>
              <a:t> </a:t>
            </a:r>
            <a:r>
              <a:rPr lang="cs-CZ" sz="2800" b="1" kern="0" dirty="0" err="1" smtClean="0">
                <a:latin typeface="Times New Roman"/>
                <a:ea typeface="+mj-ea"/>
                <a:cs typeface="+mj-cs"/>
              </a:rPr>
              <a:t>process</a:t>
            </a:r>
            <a:r>
              <a:rPr lang="cs-CZ" sz="2800" b="1" kern="0" dirty="0" smtClean="0">
                <a:latin typeface="Times New Roman"/>
                <a:ea typeface="+mj-ea"/>
                <a:cs typeface="+mj-cs"/>
              </a:rPr>
              <a:t>*</a:t>
            </a:r>
            <a:endParaRPr lang="cs-CZ" sz="2800" b="1" kern="0" dirty="0">
              <a:latin typeface="Times New Roman"/>
              <a:ea typeface="+mj-ea"/>
              <a:cs typeface="+mj-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242940"/>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cs-CZ" sz="2400" b="1" dirty="0" err="1" smtClean="0">
                <a:latin typeface="Times New Roman" panose="02020603050405020304" pitchFamily="18" charset="0"/>
                <a:cs typeface="Times New Roman" panose="02020603050405020304" pitchFamily="18" charset="0"/>
              </a:rPr>
              <a:t>System</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operation</a:t>
            </a:r>
            <a:endParaRPr lang="cs-CZ" sz="2400" b="1" dirty="0" smtClean="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Before the system is in operation, the following issues should be taken care of:</a:t>
            </a:r>
          </a:p>
          <a:p>
            <a:pPr lvl="1" algn="just"/>
            <a:r>
              <a:rPr lang="en-US" sz="2200" dirty="0" smtClean="0">
                <a:latin typeface="Times New Roman" panose="02020603050405020304" pitchFamily="18" charset="0"/>
                <a:cs typeface="Times New Roman" panose="02020603050405020304" pitchFamily="18" charset="0"/>
              </a:rPr>
              <a:t>Data </a:t>
            </a:r>
            <a:r>
              <a:rPr lang="en-US" sz="2200" dirty="0">
                <a:latin typeface="Times New Roman" panose="02020603050405020304" pitchFamily="18" charset="0"/>
                <a:cs typeface="Times New Roman" panose="02020603050405020304" pitchFamily="18" charset="0"/>
              </a:rPr>
              <a:t>security, backup and recovery;</a:t>
            </a:r>
          </a:p>
          <a:p>
            <a:pPr lvl="1" algn="just"/>
            <a:r>
              <a:rPr lang="en-US" sz="2200" dirty="0" smtClean="0">
                <a:latin typeface="Times New Roman" panose="02020603050405020304" pitchFamily="18" charset="0"/>
                <a:cs typeface="Times New Roman" panose="02020603050405020304" pitchFamily="18" charset="0"/>
              </a:rPr>
              <a:t>Systems </a:t>
            </a:r>
            <a:r>
              <a:rPr lang="en-US" sz="2200" dirty="0">
                <a:latin typeface="Times New Roman" panose="02020603050405020304" pitchFamily="18" charset="0"/>
                <a:cs typeface="Times New Roman" panose="02020603050405020304" pitchFamily="18" charset="0"/>
              </a:rPr>
              <a:t>control;</a:t>
            </a:r>
          </a:p>
          <a:p>
            <a:pPr lvl="1" algn="just"/>
            <a:r>
              <a:rPr lang="en-US" sz="2200" dirty="0" smtClean="0">
                <a:latin typeface="Times New Roman" panose="02020603050405020304" pitchFamily="18" charset="0"/>
                <a:cs typeface="Times New Roman" panose="02020603050405020304" pitchFamily="18" charset="0"/>
              </a:rPr>
              <a:t>Testing </a:t>
            </a:r>
            <a:r>
              <a:rPr lang="en-US" sz="2200" dirty="0">
                <a:latin typeface="Times New Roman" panose="02020603050405020304" pitchFamily="18" charset="0"/>
                <a:cs typeface="Times New Roman" panose="02020603050405020304" pitchFamily="18" charset="0"/>
              </a:rPr>
              <a:t>of the system to ensure that it works bug-free in all expected business situations;</a:t>
            </a:r>
          </a:p>
          <a:p>
            <a:pPr lvl="1" algn="just"/>
            <a:r>
              <a:rPr lang="en-US" sz="2200" dirty="0" smtClean="0">
                <a:latin typeface="Times New Roman" panose="02020603050405020304" pitchFamily="18" charset="0"/>
                <a:cs typeface="Times New Roman" panose="02020603050405020304" pitchFamily="18" charset="0"/>
              </a:rPr>
              <a:t>The </a:t>
            </a:r>
            <a:r>
              <a:rPr lang="en-US" sz="2200" dirty="0">
                <a:latin typeface="Times New Roman" panose="02020603050405020304" pitchFamily="18" charset="0"/>
                <a:cs typeface="Times New Roman" panose="02020603050405020304" pitchFamily="18" charset="0"/>
              </a:rPr>
              <a:t>hardware and software used should be able to deliver the expected processing;</a:t>
            </a:r>
          </a:p>
          <a:p>
            <a:pPr lvl="1" algn="just"/>
            <a:r>
              <a:rPr lang="en-US" sz="2200" dirty="0" smtClean="0">
                <a:latin typeface="Times New Roman" panose="02020603050405020304" pitchFamily="18" charset="0"/>
                <a:cs typeface="Times New Roman" panose="02020603050405020304" pitchFamily="18" charset="0"/>
              </a:rPr>
              <a:t>The </a:t>
            </a:r>
            <a:r>
              <a:rPr lang="en-US" sz="2200" dirty="0">
                <a:latin typeface="Times New Roman" panose="02020603050405020304" pitchFamily="18" charset="0"/>
                <a:cs typeface="Times New Roman" panose="02020603050405020304" pitchFamily="18" charset="0"/>
              </a:rPr>
              <a:t>system capacity and expected response time should be maintained;</a:t>
            </a:r>
          </a:p>
          <a:p>
            <a:pPr lvl="1" algn="just"/>
            <a:r>
              <a:rPr lang="en-US" sz="2200" dirty="0" smtClean="0">
                <a:latin typeface="Times New Roman" panose="02020603050405020304" pitchFamily="18" charset="0"/>
                <a:cs typeface="Times New Roman" panose="02020603050405020304" pitchFamily="18" charset="0"/>
              </a:rPr>
              <a:t>The </a:t>
            </a:r>
            <a:r>
              <a:rPr lang="en-US" sz="2200" dirty="0">
                <a:latin typeface="Times New Roman" panose="02020603050405020304" pitchFamily="18" charset="0"/>
                <a:cs typeface="Times New Roman" panose="02020603050405020304" pitchFamily="18" charset="0"/>
              </a:rPr>
              <a:t>system should be well documented including:</a:t>
            </a:r>
          </a:p>
          <a:p>
            <a:pPr lvl="2" algn="just"/>
            <a:r>
              <a:rPr lang="en-US" dirty="0" smtClean="0">
                <a:latin typeface="Times New Roman" panose="02020603050405020304" pitchFamily="18" charset="0"/>
                <a:cs typeface="Times New Roman" panose="02020603050405020304" pitchFamily="18" charset="0"/>
              </a:rPr>
              <a:t>A user guide for inexperienced users,</a:t>
            </a:r>
          </a:p>
          <a:p>
            <a:pPr lvl="2" algn="just"/>
            <a:r>
              <a:rPr lang="en-US" dirty="0" smtClean="0">
                <a:latin typeface="Times New Roman" panose="02020603050405020304" pitchFamily="18" charset="0"/>
                <a:cs typeface="Times New Roman" panose="02020603050405020304" pitchFamily="18" charset="0"/>
              </a:rPr>
              <a:t>A user reference or operations manual for advanced users,</a:t>
            </a:r>
          </a:p>
          <a:p>
            <a:pPr lvl="2" algn="just"/>
            <a:r>
              <a:rPr lang="en-US" dirty="0" smtClean="0">
                <a:latin typeface="Times New Roman" panose="02020603050405020304" pitchFamily="18" charset="0"/>
                <a:cs typeface="Times New Roman" panose="02020603050405020304" pitchFamily="18" charset="0"/>
              </a:rPr>
              <a:t>A system reference manual describing system structures and architecture.</a:t>
            </a:r>
            <a:endParaRPr lang="en-US" dirty="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66617"/>
            <a:ext cx="10803360" cy="276999"/>
          </a:xfrm>
          <a:prstGeom prst="rect">
            <a:avLst/>
          </a:prstGeom>
          <a:noFill/>
        </p:spPr>
        <p:txBody>
          <a:bodyPr wrap="square" rtlCol="0">
            <a:spAutoFit/>
          </a:bodyPr>
          <a:lstStyle/>
          <a:p>
            <a:r>
              <a:rPr lang="cs-CZ" sz="1200" dirty="0"/>
              <a:t>*</a:t>
            </a:r>
            <a:r>
              <a:rPr lang="cs-CZ" sz="1200" dirty="0" smtClean="0"/>
              <a:t>https://www.tutorialspoint.com/management_information_system/mis_tutorial.pdf</a:t>
            </a:r>
          </a:p>
        </p:txBody>
      </p:sp>
    </p:spTree>
    <p:extLst>
      <p:ext uri="{BB962C8B-B14F-4D97-AF65-F5344CB8AC3E}">
        <p14:creationId xmlns:p14="http://schemas.microsoft.com/office/powerpoint/2010/main" val="83225618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312399" cy="800219"/>
          </a:xfrm>
          <a:prstGeom prst="rect">
            <a:avLst/>
          </a:prstGeom>
        </p:spPr>
        <p:txBody>
          <a:bodyPr wrap="none">
            <a:spAutoFit/>
          </a:bodyPr>
          <a:lstStyle/>
          <a:p>
            <a:pPr lvl="0">
              <a:defRPr/>
            </a:pPr>
            <a:r>
              <a:rPr lang="cs-CZ" sz="2800" b="1" kern="0" dirty="0" smtClean="0">
                <a:latin typeface="Times New Roman"/>
                <a:ea typeface="+mj-ea"/>
                <a:cs typeface="+mj-cs"/>
              </a:rPr>
              <a:t>MIS </a:t>
            </a:r>
            <a:r>
              <a:rPr lang="cs-CZ" sz="2800" b="1" kern="0" dirty="0" err="1" smtClean="0">
                <a:latin typeface="Times New Roman"/>
                <a:ea typeface="+mj-ea"/>
                <a:cs typeface="+mj-cs"/>
              </a:rPr>
              <a:t>development</a:t>
            </a:r>
            <a:r>
              <a:rPr lang="cs-CZ" sz="2800" b="1" kern="0" dirty="0" smtClean="0">
                <a:latin typeface="Times New Roman"/>
                <a:ea typeface="+mj-ea"/>
                <a:cs typeface="+mj-cs"/>
              </a:rPr>
              <a:t> </a:t>
            </a:r>
            <a:r>
              <a:rPr lang="cs-CZ" sz="2800" b="1" kern="0" dirty="0" err="1" smtClean="0">
                <a:latin typeface="Times New Roman"/>
                <a:ea typeface="+mj-ea"/>
                <a:cs typeface="+mj-cs"/>
              </a:rPr>
              <a:t>process</a:t>
            </a:r>
            <a:r>
              <a:rPr lang="cs-CZ" sz="2800" b="1" kern="0" dirty="0" smtClean="0">
                <a:latin typeface="Times New Roman"/>
                <a:ea typeface="+mj-ea"/>
                <a:cs typeface="+mj-cs"/>
              </a:rPr>
              <a:t>*</a:t>
            </a:r>
            <a:endParaRPr lang="cs-CZ" sz="2800" b="1" kern="0" dirty="0">
              <a:latin typeface="Times New Roman"/>
              <a:ea typeface="+mj-ea"/>
              <a:cs typeface="+mj-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242940"/>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cs-CZ" sz="2400" b="1" dirty="0" err="1" smtClean="0">
                <a:latin typeface="Times New Roman" panose="02020603050405020304" pitchFamily="18" charset="0"/>
                <a:cs typeface="Times New Roman" panose="02020603050405020304" pitchFamily="18" charset="0"/>
              </a:rPr>
              <a:t>Factore</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for</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success</a:t>
            </a:r>
            <a:r>
              <a:rPr lang="cs-CZ" sz="2400" b="1" dirty="0" smtClean="0">
                <a:latin typeface="Times New Roman" panose="02020603050405020304" pitchFamily="18" charset="0"/>
                <a:cs typeface="Times New Roman" panose="02020603050405020304" pitchFamily="18" charset="0"/>
              </a:rPr>
              <a:t> and </a:t>
            </a:r>
            <a:r>
              <a:rPr lang="cs-CZ" sz="2400" b="1" dirty="0" err="1" smtClean="0">
                <a:latin typeface="Times New Roman" panose="02020603050405020304" pitchFamily="18" charset="0"/>
                <a:cs typeface="Times New Roman" panose="02020603050405020304" pitchFamily="18" charset="0"/>
              </a:rPr>
              <a:t>failure</a:t>
            </a:r>
            <a:endParaRPr lang="cs-CZ" sz="2400" b="1" dirty="0" smtClean="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MIS development projects are high-risk, high-return projects. Following could be stated as critical factors for success and failure in MIS development</a:t>
            </a:r>
            <a:r>
              <a:rPr lang="en-US" sz="2400" dirty="0" smtClean="0">
                <a:latin typeface="Times New Roman" panose="02020603050405020304" pitchFamily="18" charset="0"/>
                <a:cs typeface="Times New Roman" panose="02020603050405020304" pitchFamily="18" charset="0"/>
              </a:rPr>
              <a:t>:</a:t>
            </a:r>
            <a:endParaRPr lang="cs-CZ" sz="2400" dirty="0" smtClean="0">
              <a:latin typeface="Times New Roman" panose="02020603050405020304" pitchFamily="18" charset="0"/>
              <a:cs typeface="Times New Roman" panose="02020603050405020304" pitchFamily="18" charset="0"/>
            </a:endParaRPr>
          </a:p>
          <a:p>
            <a:pPr lvl="1" algn="just"/>
            <a:r>
              <a:rPr lang="en-US" sz="2200" dirty="0">
                <a:latin typeface="Times New Roman" panose="02020603050405020304" pitchFamily="18" charset="0"/>
                <a:cs typeface="Times New Roman" panose="02020603050405020304" pitchFamily="18" charset="0"/>
              </a:rPr>
              <a:t>It should cater to a specific, well-perceived business.</a:t>
            </a:r>
          </a:p>
          <a:p>
            <a:pPr lvl="1" algn="just"/>
            <a:r>
              <a:rPr lang="en-US" sz="2200" dirty="0" smtClean="0">
                <a:latin typeface="Times New Roman" panose="02020603050405020304" pitchFamily="18" charset="0"/>
                <a:cs typeface="Times New Roman" panose="02020603050405020304" pitchFamily="18" charset="0"/>
              </a:rPr>
              <a:t>The </a:t>
            </a:r>
            <a:r>
              <a:rPr lang="en-US" sz="2200" dirty="0">
                <a:latin typeface="Times New Roman" panose="02020603050405020304" pitchFamily="18" charset="0"/>
                <a:cs typeface="Times New Roman" panose="02020603050405020304" pitchFamily="18" charset="0"/>
              </a:rPr>
              <a:t>top management should be completely convinced, able and willing to such a system. Ideally there should be a patron or a sponsor for the system in the top management.</a:t>
            </a:r>
          </a:p>
          <a:p>
            <a:pPr lvl="1" algn="just"/>
            <a:r>
              <a:rPr lang="en-US" sz="2200" dirty="0" smtClean="0">
                <a:latin typeface="Times New Roman" panose="02020603050405020304" pitchFamily="18" charset="0"/>
                <a:cs typeface="Times New Roman" panose="02020603050405020304" pitchFamily="18" charset="0"/>
              </a:rPr>
              <a:t>All </a:t>
            </a:r>
            <a:r>
              <a:rPr lang="en-US" sz="2200" dirty="0">
                <a:latin typeface="Times New Roman" panose="02020603050405020304" pitchFamily="18" charset="0"/>
                <a:cs typeface="Times New Roman" panose="02020603050405020304" pitchFamily="18" charset="0"/>
              </a:rPr>
              <a:t>users including managers and other employees should be made an integral part of the development, implementation, and use of the system.</a:t>
            </a:r>
          </a:p>
          <a:p>
            <a:pPr lvl="1" algn="just"/>
            <a:r>
              <a:rPr lang="en-US" sz="2200" dirty="0" smtClean="0">
                <a:latin typeface="Times New Roman" panose="02020603050405020304" pitchFamily="18" charset="0"/>
                <a:cs typeface="Times New Roman" panose="02020603050405020304" pitchFamily="18" charset="0"/>
              </a:rPr>
              <a:t>There </a:t>
            </a:r>
            <a:r>
              <a:rPr lang="en-US" sz="2200" dirty="0">
                <a:latin typeface="Times New Roman" panose="02020603050405020304" pitchFamily="18" charset="0"/>
                <a:cs typeface="Times New Roman" panose="02020603050405020304" pitchFamily="18" charset="0"/>
              </a:rPr>
              <a:t>should be an operational prototype of the system released as soon as possible, to create interest among the users.</a:t>
            </a:r>
          </a:p>
          <a:p>
            <a:pPr lvl="1" algn="just"/>
            <a:r>
              <a:rPr lang="en-US" sz="2200" dirty="0" smtClean="0">
                <a:latin typeface="Times New Roman" panose="02020603050405020304" pitchFamily="18" charset="0"/>
                <a:cs typeface="Times New Roman" panose="02020603050405020304" pitchFamily="18" charset="0"/>
              </a:rPr>
              <a:t>There </a:t>
            </a:r>
            <a:r>
              <a:rPr lang="en-US" sz="2200" dirty="0">
                <a:latin typeface="Times New Roman" panose="02020603050405020304" pitchFamily="18" charset="0"/>
                <a:cs typeface="Times New Roman" panose="02020603050405020304" pitchFamily="18" charset="0"/>
              </a:rPr>
              <a:t>should be good support staff with necessary technical, business, and interpersonal skills</a:t>
            </a:r>
            <a:r>
              <a:rPr lang="en-US" sz="2200" dirty="0" smtClean="0">
                <a:latin typeface="Times New Roman" panose="02020603050405020304" pitchFamily="18" charset="0"/>
                <a:cs typeface="Times New Roman" panose="02020603050405020304" pitchFamily="18" charset="0"/>
              </a:rPr>
              <a:t>.</a:t>
            </a:r>
            <a:endParaRPr lang="en-US" sz="2200" dirty="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66617"/>
            <a:ext cx="10803360" cy="276999"/>
          </a:xfrm>
          <a:prstGeom prst="rect">
            <a:avLst/>
          </a:prstGeom>
          <a:noFill/>
        </p:spPr>
        <p:txBody>
          <a:bodyPr wrap="square" rtlCol="0">
            <a:spAutoFit/>
          </a:bodyPr>
          <a:lstStyle/>
          <a:p>
            <a:r>
              <a:rPr lang="cs-CZ" sz="1200" dirty="0"/>
              <a:t>*</a:t>
            </a:r>
            <a:r>
              <a:rPr lang="cs-CZ" sz="1200" dirty="0" smtClean="0"/>
              <a:t>https://www.tutorialspoint.com/management_information_system/mis_tutorial.pdf</a:t>
            </a:r>
          </a:p>
        </p:txBody>
      </p:sp>
    </p:spTree>
    <p:extLst>
      <p:ext uri="{BB962C8B-B14F-4D97-AF65-F5344CB8AC3E}">
        <p14:creationId xmlns:p14="http://schemas.microsoft.com/office/powerpoint/2010/main" val="16634755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312399" cy="800219"/>
          </a:xfrm>
          <a:prstGeom prst="rect">
            <a:avLst/>
          </a:prstGeom>
        </p:spPr>
        <p:txBody>
          <a:bodyPr wrap="none">
            <a:spAutoFit/>
          </a:bodyPr>
          <a:lstStyle/>
          <a:p>
            <a:pPr lvl="0">
              <a:defRPr/>
            </a:pPr>
            <a:r>
              <a:rPr lang="cs-CZ" sz="2800" b="1" kern="0" dirty="0" smtClean="0">
                <a:latin typeface="Times New Roman"/>
                <a:ea typeface="+mj-ea"/>
                <a:cs typeface="+mj-cs"/>
              </a:rPr>
              <a:t>MIS </a:t>
            </a:r>
            <a:r>
              <a:rPr lang="cs-CZ" sz="2800" b="1" kern="0" dirty="0" err="1" smtClean="0">
                <a:latin typeface="Times New Roman"/>
                <a:ea typeface="+mj-ea"/>
                <a:cs typeface="+mj-cs"/>
              </a:rPr>
              <a:t>development</a:t>
            </a:r>
            <a:r>
              <a:rPr lang="cs-CZ" sz="2800" b="1" kern="0" dirty="0" smtClean="0">
                <a:latin typeface="Times New Roman"/>
                <a:ea typeface="+mj-ea"/>
                <a:cs typeface="+mj-cs"/>
              </a:rPr>
              <a:t> </a:t>
            </a:r>
            <a:r>
              <a:rPr lang="cs-CZ" sz="2800" b="1" kern="0" dirty="0" err="1" smtClean="0">
                <a:latin typeface="Times New Roman"/>
                <a:ea typeface="+mj-ea"/>
                <a:cs typeface="+mj-cs"/>
              </a:rPr>
              <a:t>process</a:t>
            </a:r>
            <a:r>
              <a:rPr lang="cs-CZ" sz="2800" b="1" kern="0" dirty="0" smtClean="0">
                <a:latin typeface="Times New Roman"/>
                <a:ea typeface="+mj-ea"/>
                <a:cs typeface="+mj-cs"/>
              </a:rPr>
              <a:t>*</a:t>
            </a:r>
            <a:endParaRPr lang="cs-CZ" sz="2800" b="1" kern="0" dirty="0">
              <a:latin typeface="Times New Roman"/>
              <a:ea typeface="+mj-ea"/>
              <a:cs typeface="+mj-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140461"/>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cs-CZ" sz="2400" b="1" dirty="0" err="1" smtClean="0">
                <a:latin typeface="Times New Roman" panose="02020603050405020304" pitchFamily="18" charset="0"/>
                <a:cs typeface="Times New Roman" panose="02020603050405020304" pitchFamily="18" charset="0"/>
              </a:rPr>
              <a:t>Factore</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for</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success</a:t>
            </a:r>
            <a:r>
              <a:rPr lang="cs-CZ" sz="2400" b="1" dirty="0" smtClean="0">
                <a:latin typeface="Times New Roman" panose="02020603050405020304" pitchFamily="18" charset="0"/>
                <a:cs typeface="Times New Roman" panose="02020603050405020304" pitchFamily="18" charset="0"/>
              </a:rPr>
              <a:t> and </a:t>
            </a:r>
            <a:r>
              <a:rPr lang="cs-CZ" sz="2400" b="1" dirty="0" err="1" smtClean="0">
                <a:latin typeface="Times New Roman" panose="02020603050405020304" pitchFamily="18" charset="0"/>
                <a:cs typeface="Times New Roman" panose="02020603050405020304" pitchFamily="18" charset="0"/>
              </a:rPr>
              <a:t>failure</a:t>
            </a:r>
            <a:endParaRPr lang="cs-CZ" sz="2400" b="1" dirty="0" smtClean="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MIS development projects are high-risk, high-return projects. Following could be stated as critical factors for success and failure in MIS development</a:t>
            </a:r>
            <a:r>
              <a:rPr lang="en-US" sz="2400" dirty="0" smtClean="0">
                <a:latin typeface="Times New Roman" panose="02020603050405020304" pitchFamily="18" charset="0"/>
                <a:cs typeface="Times New Roman" panose="02020603050405020304" pitchFamily="18" charset="0"/>
              </a:rPr>
              <a:t>:</a:t>
            </a:r>
            <a:endParaRPr lang="cs-CZ" sz="2400" dirty="0" smtClean="0">
              <a:latin typeface="Times New Roman" panose="02020603050405020304" pitchFamily="18" charset="0"/>
              <a:cs typeface="Times New Roman" panose="02020603050405020304" pitchFamily="18" charset="0"/>
            </a:endParaRPr>
          </a:p>
          <a:p>
            <a:pPr lvl="1" algn="just"/>
            <a:r>
              <a:rPr lang="en-US" sz="2200" dirty="0">
                <a:latin typeface="Times New Roman" panose="02020603050405020304" pitchFamily="18" charset="0"/>
                <a:cs typeface="Times New Roman" panose="02020603050405020304" pitchFamily="18" charset="0"/>
              </a:rPr>
              <a:t>The system should be simple, easy to understand without adding much complexity. It is a best practice, not to add up an entity unless there is both a use and user for it.</a:t>
            </a:r>
          </a:p>
          <a:p>
            <a:pPr lvl="1" algn="just"/>
            <a:r>
              <a:rPr lang="en-US" sz="2200" dirty="0" smtClean="0">
                <a:latin typeface="Times New Roman" panose="02020603050405020304" pitchFamily="18" charset="0"/>
                <a:cs typeface="Times New Roman" panose="02020603050405020304" pitchFamily="18" charset="0"/>
              </a:rPr>
              <a:t>It </a:t>
            </a:r>
            <a:r>
              <a:rPr lang="en-US" sz="2200" dirty="0">
                <a:latin typeface="Times New Roman" panose="02020603050405020304" pitchFamily="18" charset="0"/>
                <a:cs typeface="Times New Roman" panose="02020603050405020304" pitchFamily="18" charset="0"/>
              </a:rPr>
              <a:t>should be easy to use and navigate with high response time.</a:t>
            </a:r>
          </a:p>
          <a:p>
            <a:pPr lvl="1" algn="just"/>
            <a:r>
              <a:rPr lang="en-US" sz="2200" dirty="0" smtClean="0">
                <a:latin typeface="Times New Roman" panose="02020603050405020304" pitchFamily="18" charset="0"/>
                <a:cs typeface="Times New Roman" panose="02020603050405020304" pitchFamily="18" charset="0"/>
              </a:rPr>
              <a:t>The </a:t>
            </a:r>
            <a:r>
              <a:rPr lang="en-US" sz="2200" dirty="0">
                <a:latin typeface="Times New Roman" panose="02020603050405020304" pitchFamily="18" charset="0"/>
                <a:cs typeface="Times New Roman" panose="02020603050405020304" pitchFamily="18" charset="0"/>
              </a:rPr>
              <a:t>implementation process should follow a definite goal and time.</a:t>
            </a:r>
          </a:p>
          <a:p>
            <a:pPr lvl="1" algn="just"/>
            <a:r>
              <a:rPr lang="en-US" sz="2200" dirty="0" smtClean="0">
                <a:latin typeface="Times New Roman" panose="02020603050405020304" pitchFamily="18" charset="0"/>
                <a:cs typeface="Times New Roman" panose="02020603050405020304" pitchFamily="18" charset="0"/>
              </a:rPr>
              <a:t>All </a:t>
            </a:r>
            <a:r>
              <a:rPr lang="en-US" sz="2200" dirty="0">
                <a:latin typeface="Times New Roman" panose="02020603050405020304" pitchFamily="18" charset="0"/>
                <a:cs typeface="Times New Roman" panose="02020603050405020304" pitchFamily="18" charset="0"/>
              </a:rPr>
              <a:t>the users including the top management should be given proper training, so that they have a good knowledge of the content and function of the system, and can use it fully for various managerial activities such as reporting, budgeting, controlling, planning, monitoring, etc.</a:t>
            </a:r>
          </a:p>
          <a:p>
            <a:pPr lvl="1" algn="just"/>
            <a:r>
              <a:rPr lang="en-US" sz="2200" dirty="0" smtClean="0">
                <a:latin typeface="Times New Roman" panose="02020603050405020304" pitchFamily="18" charset="0"/>
                <a:cs typeface="Times New Roman" panose="02020603050405020304" pitchFamily="18" charset="0"/>
              </a:rPr>
              <a:t>It </a:t>
            </a:r>
            <a:r>
              <a:rPr lang="en-US" sz="2200" dirty="0">
                <a:latin typeface="Times New Roman" panose="02020603050405020304" pitchFamily="18" charset="0"/>
                <a:cs typeface="Times New Roman" panose="02020603050405020304" pitchFamily="18" charset="0"/>
              </a:rPr>
              <a:t>must produce useful outputs to be used by all managers.</a:t>
            </a:r>
          </a:p>
          <a:p>
            <a:pPr lvl="1" algn="just"/>
            <a:r>
              <a:rPr lang="en-US" sz="2200" dirty="0" smtClean="0">
                <a:latin typeface="Times New Roman" panose="02020603050405020304" pitchFamily="18" charset="0"/>
                <a:cs typeface="Times New Roman" panose="02020603050405020304" pitchFamily="18" charset="0"/>
              </a:rPr>
              <a:t>The </a:t>
            </a:r>
            <a:r>
              <a:rPr lang="en-US" sz="2200" dirty="0">
                <a:latin typeface="Times New Roman" panose="02020603050405020304" pitchFamily="18" charset="0"/>
                <a:cs typeface="Times New Roman" panose="02020603050405020304" pitchFamily="18" charset="0"/>
              </a:rPr>
              <a:t>system should be well integrated into th</a:t>
            </a:r>
            <a:r>
              <a:rPr lang="en-US" sz="2000" dirty="0">
                <a:latin typeface="Times New Roman" panose="02020603050405020304" pitchFamily="18" charset="0"/>
                <a:cs typeface="Times New Roman" panose="02020603050405020304" pitchFamily="18" charset="0"/>
              </a:rPr>
              <a:t>e management processes of planning, </a:t>
            </a:r>
            <a:r>
              <a:rPr lang="en-US" sz="2200" dirty="0">
                <a:latin typeface="Times New Roman" panose="02020603050405020304" pitchFamily="18" charset="0"/>
                <a:cs typeface="Times New Roman" panose="02020603050405020304" pitchFamily="18" charset="0"/>
              </a:rPr>
              <a:t>decision-making, and monitoring.</a:t>
            </a:r>
            <a:endParaRPr lang="cs-CZ" sz="2200"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66617"/>
            <a:ext cx="10803360" cy="276999"/>
          </a:xfrm>
          <a:prstGeom prst="rect">
            <a:avLst/>
          </a:prstGeom>
          <a:noFill/>
        </p:spPr>
        <p:txBody>
          <a:bodyPr wrap="square" rtlCol="0">
            <a:spAutoFit/>
          </a:bodyPr>
          <a:lstStyle/>
          <a:p>
            <a:r>
              <a:rPr lang="cs-CZ" sz="1200" dirty="0"/>
              <a:t>*</a:t>
            </a:r>
            <a:r>
              <a:rPr lang="cs-CZ" sz="1200" dirty="0" smtClean="0"/>
              <a:t>https://www.tutorialspoint.com/management_information_system/mis_tutorial.pdf</a:t>
            </a:r>
          </a:p>
        </p:txBody>
      </p:sp>
    </p:spTree>
    <p:extLst>
      <p:ext uri="{BB962C8B-B14F-4D97-AF65-F5344CB8AC3E}">
        <p14:creationId xmlns:p14="http://schemas.microsoft.com/office/powerpoint/2010/main" val="260013866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8" name="Zástupný symbol pro obsah 2"/>
          <p:cNvSpPr txBox="1">
            <a:spLocks/>
          </p:cNvSpPr>
          <p:nvPr/>
        </p:nvSpPr>
        <p:spPr>
          <a:xfrm>
            <a:off x="414992" y="1070884"/>
            <a:ext cx="10055939" cy="125715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sz="2400" dirty="0">
                <a:latin typeface="Times New Roman" panose="02020603050405020304" pitchFamily="18" charset="0"/>
                <a:cs typeface="Times New Roman" panose="02020603050405020304" pitchFamily="18" charset="0"/>
              </a:rPr>
              <a:t>LAUDON, K.C. and J.P LAUDON, 2015. </a:t>
            </a:r>
            <a:r>
              <a:rPr lang="en-US" sz="2400" i="1" dirty="0">
                <a:latin typeface="Times New Roman" panose="02020603050405020304" pitchFamily="18" charset="0"/>
                <a:cs typeface="Times New Roman" panose="02020603050405020304" pitchFamily="18" charset="0"/>
              </a:rPr>
              <a:t>Management Information Systems: Managing the Digital Firm (14th Edition)</a:t>
            </a:r>
            <a:r>
              <a:rPr lang="cs-CZ" sz="2400" dirty="0">
                <a:latin typeface="Times New Roman" panose="02020603050405020304" pitchFamily="18" charset="0"/>
                <a:cs typeface="Times New Roman" panose="02020603050405020304" pitchFamily="18" charset="0"/>
              </a:rPr>
              <a:t>. </a:t>
            </a:r>
            <a:r>
              <a:rPr lang="cs-CZ" sz="2400" dirty="0" smtClean="0">
                <a:latin typeface="Times New Roman" panose="02020603050405020304" pitchFamily="18" charset="0"/>
                <a:cs typeface="Times New Roman" panose="02020603050405020304" pitchFamily="18" charset="0"/>
              </a:rPr>
              <a:t>New York: </a:t>
            </a:r>
            <a:r>
              <a:rPr lang="cs-CZ" sz="2400" dirty="0" err="1">
                <a:latin typeface="Times New Roman" panose="02020603050405020304" pitchFamily="18" charset="0"/>
                <a:cs typeface="Times New Roman" panose="02020603050405020304" pitchFamily="18" charset="0"/>
              </a:rPr>
              <a:t>Pearson</a:t>
            </a:r>
            <a:r>
              <a:rPr lang="cs-CZ" sz="2400" dirty="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Publishing</a:t>
            </a:r>
            <a:r>
              <a:rPr lang="cs-CZ" sz="2400" dirty="0">
                <a:latin typeface="Times New Roman" panose="02020603050405020304" pitchFamily="18" charset="0"/>
                <a:cs typeface="Times New Roman" panose="02020603050405020304" pitchFamily="18" charset="0"/>
              </a:rPr>
              <a:t>. ISBN 978-0133898163</a:t>
            </a:r>
            <a:r>
              <a:rPr lang="cs-CZ" sz="2400" dirty="0" smtClean="0">
                <a:latin typeface="Times New Roman" panose="02020603050405020304" pitchFamily="18" charset="0"/>
                <a:cs typeface="Times New Roman" panose="02020603050405020304" pitchFamily="18" charset="0"/>
              </a:rPr>
              <a:t>.</a:t>
            </a:r>
          </a:p>
          <a:p>
            <a:r>
              <a:rPr lang="cs-CZ" sz="2400" dirty="0">
                <a:latin typeface="Times New Roman" panose="02020603050405020304" pitchFamily="18" charset="0"/>
                <a:cs typeface="Times New Roman" panose="02020603050405020304" pitchFamily="18" charset="0"/>
                <a:hlinkClick r:id="rId3"/>
              </a:rPr>
              <a:t>https://</a:t>
            </a:r>
            <a:r>
              <a:rPr lang="cs-CZ" sz="2400" dirty="0" smtClean="0">
                <a:latin typeface="Times New Roman" panose="02020603050405020304" pitchFamily="18" charset="0"/>
                <a:cs typeface="Times New Roman" panose="02020603050405020304" pitchFamily="18" charset="0"/>
                <a:hlinkClick r:id="rId3"/>
              </a:rPr>
              <a:t>www.slideshare.net/georgepdr/system-development-life-cycle-implementation-of-mis</a:t>
            </a:r>
            <a:endParaRPr lang="cs-CZ" sz="2400" dirty="0" smtClean="0">
              <a:latin typeface="Times New Roman" panose="02020603050405020304" pitchFamily="18" charset="0"/>
              <a:cs typeface="Times New Roman" panose="02020603050405020304" pitchFamily="18" charset="0"/>
            </a:endParaRPr>
          </a:p>
          <a:p>
            <a:r>
              <a:rPr lang="cs-CZ" sz="2400" dirty="0">
                <a:latin typeface="Times New Roman" panose="02020603050405020304" pitchFamily="18" charset="0"/>
                <a:cs typeface="Times New Roman" panose="02020603050405020304" pitchFamily="18" charset="0"/>
                <a:hlinkClick r:id="rId4"/>
              </a:rPr>
              <a:t>http://www.yourarticlelibrary.com/management/mis-management/top-11-stages-in-system-development-life-cycle-mis/70394</a:t>
            </a:r>
            <a:r>
              <a:rPr lang="cs-CZ" sz="2400" dirty="0" smtClean="0">
                <a:latin typeface="Times New Roman" panose="02020603050405020304" pitchFamily="18" charset="0"/>
                <a:cs typeface="Times New Roman" panose="02020603050405020304" pitchFamily="18" charset="0"/>
                <a:hlinkClick r:id="rId4"/>
              </a:rPr>
              <a:t>/</a:t>
            </a:r>
            <a:endParaRPr lang="cs-CZ" sz="2400" dirty="0" smtClean="0">
              <a:latin typeface="Times New Roman" panose="02020603050405020304" pitchFamily="18" charset="0"/>
              <a:cs typeface="Times New Roman" panose="02020603050405020304" pitchFamily="18" charset="0"/>
            </a:endParaRPr>
          </a:p>
          <a:p>
            <a:r>
              <a:rPr lang="cs-CZ" sz="2400" dirty="0">
                <a:latin typeface="Times New Roman" panose="02020603050405020304" pitchFamily="18" charset="0"/>
                <a:cs typeface="Times New Roman" panose="02020603050405020304" pitchFamily="18" charset="0"/>
                <a:hlinkClick r:id="rId5"/>
              </a:rPr>
              <a:t>http://</a:t>
            </a:r>
            <a:r>
              <a:rPr lang="cs-CZ" sz="2400" dirty="0" smtClean="0">
                <a:latin typeface="Times New Roman" panose="02020603050405020304" pitchFamily="18" charset="0"/>
                <a:cs typeface="Times New Roman" panose="02020603050405020304" pitchFamily="18" charset="0"/>
                <a:hlinkClick r:id="rId5"/>
              </a:rPr>
              <a:t>ecomputernotes.com/mis/system-development-approaches/systemsdevelopmentlifecycle</a:t>
            </a:r>
            <a:endParaRPr lang="en-GB" sz="2400" dirty="0" smtClean="0">
              <a:latin typeface="Times New Roman" panose="02020603050405020304" pitchFamily="18" charset="0"/>
              <a:cs typeface="Times New Roman" panose="02020603050405020304" pitchFamily="18" charset="0"/>
            </a:endParaRPr>
          </a:p>
          <a:p>
            <a:r>
              <a:rPr lang="cs-CZ" sz="2400" dirty="0">
                <a:latin typeface="Times New Roman" panose="02020603050405020304" pitchFamily="18" charset="0"/>
                <a:cs typeface="Times New Roman" panose="02020603050405020304" pitchFamily="18" charset="0"/>
                <a:hlinkClick r:id="rId6"/>
              </a:rPr>
              <a:t>https://</a:t>
            </a:r>
            <a:r>
              <a:rPr lang="cs-CZ" sz="2400" dirty="0" smtClean="0">
                <a:latin typeface="Times New Roman" panose="02020603050405020304" pitchFamily="18" charset="0"/>
                <a:cs typeface="Times New Roman" panose="02020603050405020304" pitchFamily="18" charset="0"/>
                <a:hlinkClick r:id="rId6"/>
              </a:rPr>
              <a:t>www.slideshare.net/hirenselani5/development-process-of-mis-18708463</a:t>
            </a:r>
            <a:endParaRPr lang="en-GB" sz="2400" dirty="0" smtClean="0">
              <a:latin typeface="Times New Roman" panose="02020603050405020304" pitchFamily="18" charset="0"/>
              <a:cs typeface="Times New Roman" panose="02020603050405020304" pitchFamily="18" charset="0"/>
            </a:endParaRPr>
          </a:p>
          <a:p>
            <a:r>
              <a:rPr lang="cs-CZ" sz="2400" dirty="0">
                <a:latin typeface="Times New Roman" panose="02020603050405020304" pitchFamily="18" charset="0"/>
                <a:cs typeface="Times New Roman" panose="02020603050405020304" pitchFamily="18" charset="0"/>
                <a:hlinkClick r:id="rId7"/>
              </a:rPr>
              <a:t>https://</a:t>
            </a:r>
            <a:r>
              <a:rPr lang="cs-CZ" sz="2400" dirty="0" smtClean="0">
                <a:latin typeface="Times New Roman" panose="02020603050405020304" pitchFamily="18" charset="0"/>
                <a:cs typeface="Times New Roman" panose="02020603050405020304" pitchFamily="18" charset="0"/>
                <a:hlinkClick r:id="rId7"/>
              </a:rPr>
              <a:t>gtumis.files.wordpress.com/2014/04/chapter-9.pdf</a:t>
            </a:r>
            <a:endParaRPr lang="en-GB" sz="2400" dirty="0" smtClean="0">
              <a:latin typeface="Times New Roman" panose="02020603050405020304" pitchFamily="18" charset="0"/>
              <a:cs typeface="Times New Roman" panose="02020603050405020304" pitchFamily="18" charset="0"/>
            </a:endParaRPr>
          </a:p>
          <a:p>
            <a:r>
              <a:rPr lang="cs-CZ" sz="2400" dirty="0">
                <a:latin typeface="Times New Roman" panose="02020603050405020304" pitchFamily="18" charset="0"/>
                <a:cs typeface="Times New Roman" panose="02020603050405020304" pitchFamily="18" charset="0"/>
                <a:hlinkClick r:id="rId8"/>
              </a:rPr>
              <a:t>https://</a:t>
            </a:r>
            <a:r>
              <a:rPr lang="cs-CZ" sz="2400" dirty="0" smtClean="0">
                <a:latin typeface="Times New Roman" panose="02020603050405020304" pitchFamily="18" charset="0"/>
                <a:cs typeface="Times New Roman" panose="02020603050405020304" pitchFamily="18" charset="0"/>
                <a:hlinkClick r:id="rId8"/>
              </a:rPr>
              <a:t>www.guru99.com/mis-development-process.html</a:t>
            </a:r>
            <a:endParaRPr lang="cs-CZ" sz="2400" dirty="0" smtClean="0">
              <a:latin typeface="Times New Roman" panose="02020603050405020304" pitchFamily="18" charset="0"/>
              <a:cs typeface="Times New Roman" panose="02020603050405020304" pitchFamily="18" charset="0"/>
            </a:endParaRPr>
          </a:p>
          <a:p>
            <a:endParaRPr lang="cs-CZ" sz="2400" dirty="0" smtClean="0">
              <a:latin typeface="Times New Roman" panose="02020603050405020304" pitchFamily="18" charset="0"/>
              <a:cs typeface="Times New Roman" panose="02020603050405020304" pitchFamily="18" charset="0"/>
            </a:endParaRPr>
          </a:p>
          <a:p>
            <a:endParaRPr lang="en-GB" sz="2400" dirty="0" smtClean="0">
              <a:latin typeface="Times New Roman" panose="02020603050405020304" pitchFamily="18" charset="0"/>
              <a:cs typeface="Times New Roman" panose="02020603050405020304" pitchFamily="18" charset="0"/>
            </a:endParaRPr>
          </a:p>
          <a:p>
            <a:endParaRPr lang="en-GB" sz="2400" dirty="0" smtClean="0">
              <a:latin typeface="Times New Roman" panose="02020603050405020304" pitchFamily="18" charset="0"/>
              <a:cs typeface="Times New Roman" panose="02020603050405020304" pitchFamily="18" charset="0"/>
            </a:endParaRPr>
          </a:p>
          <a:p>
            <a:endParaRPr lang="cs-CZ" sz="2400" dirty="0" smtClean="0">
              <a:latin typeface="Times New Roman" panose="02020603050405020304" pitchFamily="18" charset="0"/>
              <a:cs typeface="Times New Roman" panose="02020603050405020304" pitchFamily="18" charset="0"/>
            </a:endParaRPr>
          </a:p>
          <a:p>
            <a:endParaRPr lang="cs-CZ" sz="2400" dirty="0" smtClean="0">
              <a:latin typeface="Times New Roman" panose="02020603050405020304" pitchFamily="18" charset="0"/>
              <a:cs typeface="Times New Roman" panose="02020603050405020304" pitchFamily="18" charset="0"/>
            </a:endParaRPr>
          </a:p>
          <a:p>
            <a:pPr lvl="1" algn="just"/>
            <a:endParaRPr lang="cs-CZ" sz="2000" dirty="0">
              <a:latin typeface="Times New Roman" panose="02020603050405020304" pitchFamily="18" charset="0"/>
              <a:cs typeface="Times New Roman" panose="02020603050405020304" pitchFamily="18" charset="0"/>
            </a:endParaRPr>
          </a:p>
        </p:txBody>
      </p:sp>
      <p:sp>
        <p:nvSpPr>
          <p:cNvPr id="5" name="Obdélník 4"/>
          <p:cNvSpPr/>
          <p:nvPr/>
        </p:nvSpPr>
        <p:spPr>
          <a:xfrm>
            <a:off x="251520" y="449337"/>
            <a:ext cx="6675225" cy="523220"/>
          </a:xfrm>
          <a:prstGeom prst="rect">
            <a:avLst/>
          </a:prstGeom>
        </p:spPr>
        <p:txBody>
          <a:bodyPr wrap="none">
            <a:spAutoFit/>
          </a:bodyPr>
          <a:lstStyle/>
          <a:p>
            <a:pPr lvl="0">
              <a:defRPr/>
            </a:pPr>
            <a:r>
              <a:rPr lang="cs-CZ" sz="2800" b="1" kern="0" dirty="0" err="1" smtClean="0">
                <a:latin typeface="Times New Roman"/>
                <a:ea typeface="+mj-ea"/>
                <a:cs typeface="+mj-cs"/>
              </a:rPr>
              <a:t>Compulsory</a:t>
            </a:r>
            <a:r>
              <a:rPr lang="cs-CZ" sz="2800" b="1" kern="0" dirty="0" smtClean="0">
                <a:latin typeface="Times New Roman"/>
                <a:ea typeface="+mj-ea"/>
                <a:cs typeface="+mj-cs"/>
              </a:rPr>
              <a:t> and </a:t>
            </a:r>
            <a:r>
              <a:rPr lang="cs-CZ" sz="2800" b="1" kern="0" dirty="0" err="1" smtClean="0">
                <a:latin typeface="Times New Roman"/>
                <a:ea typeface="+mj-ea"/>
                <a:cs typeface="+mj-cs"/>
              </a:rPr>
              <a:t>recommended</a:t>
            </a:r>
            <a:r>
              <a:rPr lang="cs-CZ" sz="2800" b="1" kern="0" dirty="0" smtClean="0">
                <a:latin typeface="Times New Roman"/>
                <a:ea typeface="+mj-ea"/>
                <a:cs typeface="+mj-cs"/>
              </a:rPr>
              <a:t> </a:t>
            </a:r>
            <a:r>
              <a:rPr lang="cs-CZ" sz="2800" b="1" kern="0" dirty="0" err="1" smtClean="0">
                <a:latin typeface="Times New Roman"/>
                <a:ea typeface="+mj-ea"/>
                <a:cs typeface="+mj-cs"/>
              </a:rPr>
              <a:t>references</a:t>
            </a:r>
            <a:endParaRPr kumimoji="0" lang="en-GB" sz="2800" b="1" i="0" u="none" strike="noStrike" kern="0" cap="none" spc="0" normalizeH="0" baseline="0" dirty="0" smtClean="0">
              <a:ln>
                <a:noFill/>
              </a:ln>
              <a:effectLst/>
              <a:uLnTx/>
              <a:uFillTx/>
            </a:endParaRPr>
          </a:p>
        </p:txBody>
      </p:sp>
    </p:spTree>
    <p:extLst>
      <p:ext uri="{BB962C8B-B14F-4D97-AF65-F5344CB8AC3E}">
        <p14:creationId xmlns:p14="http://schemas.microsoft.com/office/powerpoint/2010/main" val="4591479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919937" cy="800219"/>
          </a:xfrm>
          <a:prstGeom prst="rect">
            <a:avLst/>
          </a:prstGeom>
        </p:spPr>
        <p:txBody>
          <a:bodyPr wrap="none">
            <a:spAutoFit/>
          </a:bodyPr>
          <a:lstStyle/>
          <a:p>
            <a:pPr lvl="0">
              <a:defRPr/>
            </a:pPr>
            <a:r>
              <a:rPr lang="cs-CZ" sz="2800" b="1" kern="0" dirty="0" err="1" smtClean="0">
                <a:latin typeface="Times New Roman"/>
                <a:ea typeface="+mj-ea"/>
                <a:cs typeface="+mj-cs"/>
              </a:rPr>
              <a:t>System</a:t>
            </a:r>
            <a:r>
              <a:rPr lang="cs-CZ" sz="2800" b="1" kern="0" dirty="0" smtClean="0">
                <a:latin typeface="Times New Roman"/>
                <a:ea typeface="+mj-ea"/>
                <a:cs typeface="+mj-cs"/>
              </a:rPr>
              <a:t> </a:t>
            </a:r>
            <a:r>
              <a:rPr lang="cs-CZ" sz="2800" b="1" kern="0" dirty="0" err="1">
                <a:latin typeface="Times New Roman"/>
                <a:ea typeface="+mj-ea"/>
                <a:cs typeface="+mj-cs"/>
              </a:rPr>
              <a:t>development</a:t>
            </a:r>
            <a:r>
              <a:rPr lang="cs-CZ" sz="2800" b="1" kern="0" dirty="0">
                <a:latin typeface="Times New Roman"/>
                <a:ea typeface="+mj-ea"/>
                <a:cs typeface="+mj-cs"/>
              </a:rPr>
              <a:t> </a:t>
            </a:r>
            <a:r>
              <a:rPr lang="cs-CZ" sz="2800" b="1" kern="0" dirty="0" err="1">
                <a:latin typeface="Times New Roman"/>
                <a:ea typeface="+mj-ea"/>
                <a:cs typeface="+mj-cs"/>
              </a:rPr>
              <a:t>life</a:t>
            </a:r>
            <a:r>
              <a:rPr lang="cs-CZ" sz="2800" b="1" kern="0" dirty="0">
                <a:latin typeface="Times New Roman"/>
                <a:ea typeface="+mj-ea"/>
                <a:cs typeface="+mj-cs"/>
              </a:rPr>
              <a:t> </a:t>
            </a:r>
            <a:r>
              <a:rPr lang="cs-CZ" sz="2800" b="1" kern="0" dirty="0" err="1" smtClean="0">
                <a:latin typeface="Times New Roman"/>
                <a:ea typeface="+mj-ea"/>
                <a:cs typeface="+mj-cs"/>
              </a:rPr>
              <a:t>cycle</a:t>
            </a:r>
            <a:r>
              <a:rPr lang="cs-CZ" sz="2800" b="1" kern="0" dirty="0" smtClean="0">
                <a:latin typeface="Times New Roman"/>
                <a:ea typeface="+mj-ea"/>
                <a:cs typeface="+mj-cs"/>
              </a:rPr>
              <a:t>*</a:t>
            </a:r>
            <a:endParaRPr lang="cs-CZ" sz="2800" b="1" kern="0" dirty="0">
              <a:latin typeface="Times New Roman"/>
              <a:ea typeface="+mj-ea"/>
              <a:cs typeface="+mj-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242940"/>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US" sz="2400" b="1" dirty="0" smtClean="0">
                <a:latin typeface="Times New Roman" panose="02020603050405020304" pitchFamily="18" charset="0"/>
                <a:cs typeface="Times New Roman" panose="02020603050405020304" pitchFamily="18" charset="0"/>
              </a:rPr>
              <a:t>Analysis</a:t>
            </a:r>
            <a:r>
              <a:rPr lang="cs-CZ" sz="2400" b="1" dirty="0" smtClean="0">
                <a:latin typeface="Times New Roman" panose="02020603050405020304" pitchFamily="18" charset="0"/>
                <a:cs typeface="Times New Roman" panose="02020603050405020304" pitchFamily="18" charset="0"/>
              </a:rPr>
              <a:t> </a:t>
            </a:r>
            <a:r>
              <a:rPr lang="en-US" sz="2400" b="1" dirty="0" smtClean="0">
                <a:latin typeface="Times New Roman" panose="02020603050405020304" pitchFamily="18" charset="0"/>
                <a:cs typeface="Times New Roman" panose="02020603050405020304" pitchFamily="18" charset="0"/>
              </a:rPr>
              <a:t>Planning </a:t>
            </a:r>
            <a:r>
              <a:rPr lang="en-US" sz="2400" b="1" dirty="0">
                <a:latin typeface="Times New Roman" panose="02020603050405020304" pitchFamily="18" charset="0"/>
                <a:cs typeface="Times New Roman" panose="02020603050405020304" pitchFamily="18" charset="0"/>
              </a:rPr>
              <a:t>and </a:t>
            </a:r>
            <a:r>
              <a:rPr lang="en-US" sz="2400" b="1" dirty="0" smtClean="0">
                <a:latin typeface="Times New Roman" panose="02020603050405020304" pitchFamily="18" charset="0"/>
                <a:cs typeface="Times New Roman" panose="02020603050405020304" pitchFamily="18" charset="0"/>
              </a:rPr>
              <a:t>Requirement</a:t>
            </a:r>
            <a:endParaRPr lang="cs-CZ" sz="2400" b="1" dirty="0" smtClean="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The project planning part involves the following steps:</a:t>
            </a:r>
          </a:p>
          <a:p>
            <a:pPr lvl="1"/>
            <a:r>
              <a:rPr lang="en-US" sz="2200" dirty="0" smtClean="0">
                <a:latin typeface="Times New Roman" panose="02020603050405020304" pitchFamily="18" charset="0"/>
                <a:cs typeface="Times New Roman" panose="02020603050405020304" pitchFamily="18" charset="0"/>
              </a:rPr>
              <a:t>Reviewing </a:t>
            </a:r>
            <a:r>
              <a:rPr lang="en-US" sz="2200" dirty="0">
                <a:latin typeface="Times New Roman" panose="02020603050405020304" pitchFamily="18" charset="0"/>
                <a:cs typeface="Times New Roman" panose="02020603050405020304" pitchFamily="18" charset="0"/>
              </a:rPr>
              <a:t>various project </a:t>
            </a:r>
            <a:r>
              <a:rPr lang="en-US" sz="2200" dirty="0" smtClean="0">
                <a:latin typeface="Times New Roman" panose="02020603050405020304" pitchFamily="18" charset="0"/>
                <a:cs typeface="Times New Roman" panose="02020603050405020304" pitchFamily="18" charset="0"/>
              </a:rPr>
              <a:t>requests</a:t>
            </a:r>
            <a:r>
              <a:rPr lang="en-GB" sz="2200" dirty="0" smtClean="0">
                <a:latin typeface="Times New Roman" panose="02020603050405020304" pitchFamily="18" charset="0"/>
                <a:cs typeface="Times New Roman" panose="02020603050405020304" pitchFamily="18" charset="0"/>
              </a:rPr>
              <a:t>;</a:t>
            </a:r>
            <a:endParaRPr lang="en-US" sz="2200" dirty="0">
              <a:latin typeface="Times New Roman" panose="02020603050405020304" pitchFamily="18" charset="0"/>
              <a:cs typeface="Times New Roman" panose="02020603050405020304" pitchFamily="18" charset="0"/>
            </a:endParaRPr>
          </a:p>
          <a:p>
            <a:pPr lvl="1"/>
            <a:r>
              <a:rPr lang="en-US" sz="2200" dirty="0" smtClean="0">
                <a:latin typeface="Times New Roman" panose="02020603050405020304" pitchFamily="18" charset="0"/>
                <a:cs typeface="Times New Roman" panose="02020603050405020304" pitchFamily="18" charset="0"/>
              </a:rPr>
              <a:t>Prioritizing </a:t>
            </a:r>
            <a:r>
              <a:rPr lang="en-US" sz="2200" dirty="0">
                <a:latin typeface="Times New Roman" panose="02020603050405020304" pitchFamily="18" charset="0"/>
                <a:cs typeface="Times New Roman" panose="02020603050405020304" pitchFamily="18" charset="0"/>
              </a:rPr>
              <a:t>the project </a:t>
            </a:r>
            <a:r>
              <a:rPr lang="en-US" sz="2200" dirty="0" smtClean="0">
                <a:latin typeface="Times New Roman" panose="02020603050405020304" pitchFamily="18" charset="0"/>
                <a:cs typeface="Times New Roman" panose="02020603050405020304" pitchFamily="18" charset="0"/>
              </a:rPr>
              <a:t>requests;</a:t>
            </a:r>
            <a:endParaRPr lang="en-US" sz="2200" dirty="0">
              <a:latin typeface="Times New Roman" panose="02020603050405020304" pitchFamily="18" charset="0"/>
              <a:cs typeface="Times New Roman" panose="02020603050405020304" pitchFamily="18" charset="0"/>
            </a:endParaRPr>
          </a:p>
          <a:p>
            <a:pPr lvl="1"/>
            <a:r>
              <a:rPr lang="en-US" sz="2200" dirty="0" smtClean="0">
                <a:latin typeface="Times New Roman" panose="02020603050405020304" pitchFamily="18" charset="0"/>
                <a:cs typeface="Times New Roman" panose="02020603050405020304" pitchFamily="18" charset="0"/>
              </a:rPr>
              <a:t>Allocating </a:t>
            </a:r>
            <a:r>
              <a:rPr lang="en-US" sz="2200" dirty="0">
                <a:latin typeface="Times New Roman" panose="02020603050405020304" pitchFamily="18" charset="0"/>
                <a:cs typeface="Times New Roman" panose="02020603050405020304" pitchFamily="18" charset="0"/>
              </a:rPr>
              <a:t>the </a:t>
            </a:r>
            <a:r>
              <a:rPr lang="en-US" sz="2200" dirty="0" smtClean="0">
                <a:latin typeface="Times New Roman" panose="02020603050405020304" pitchFamily="18" charset="0"/>
                <a:cs typeface="Times New Roman" panose="02020603050405020304" pitchFamily="18" charset="0"/>
              </a:rPr>
              <a:t>resources;</a:t>
            </a:r>
            <a:endParaRPr lang="en-US" sz="2200" dirty="0">
              <a:latin typeface="Times New Roman" panose="02020603050405020304" pitchFamily="18" charset="0"/>
              <a:cs typeface="Times New Roman" panose="02020603050405020304" pitchFamily="18" charset="0"/>
            </a:endParaRPr>
          </a:p>
          <a:p>
            <a:pPr lvl="1"/>
            <a:r>
              <a:rPr lang="en-US" sz="2200" dirty="0" smtClean="0">
                <a:latin typeface="Times New Roman" panose="02020603050405020304" pitchFamily="18" charset="0"/>
                <a:cs typeface="Times New Roman" panose="02020603050405020304" pitchFamily="18" charset="0"/>
              </a:rPr>
              <a:t>Identifying </a:t>
            </a:r>
            <a:r>
              <a:rPr lang="en-US" sz="2200" dirty="0">
                <a:latin typeface="Times New Roman" panose="02020603050405020304" pitchFamily="18" charset="0"/>
                <a:cs typeface="Times New Roman" panose="02020603050405020304" pitchFamily="18" charset="0"/>
              </a:rPr>
              <a:t>the project development </a:t>
            </a:r>
            <a:r>
              <a:rPr lang="en-US" sz="2200" dirty="0" smtClean="0">
                <a:latin typeface="Times New Roman" panose="02020603050405020304" pitchFamily="18" charset="0"/>
                <a:cs typeface="Times New Roman" panose="02020603050405020304" pitchFamily="18" charset="0"/>
              </a:rPr>
              <a:t>team.</a:t>
            </a:r>
            <a:endParaRPr lang="en-GB" sz="2200"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66617"/>
            <a:ext cx="10803360" cy="276999"/>
          </a:xfrm>
          <a:prstGeom prst="rect">
            <a:avLst/>
          </a:prstGeom>
          <a:noFill/>
        </p:spPr>
        <p:txBody>
          <a:bodyPr wrap="square" rtlCol="0">
            <a:spAutoFit/>
          </a:bodyPr>
          <a:lstStyle/>
          <a:p>
            <a:r>
              <a:rPr lang="cs-CZ" sz="1200" dirty="0"/>
              <a:t>*https://www.tutorialspoint.com/management_information_system/mis_tutorial.pdf</a:t>
            </a:r>
            <a:endParaRPr lang="cs-CZ" sz="1200" dirty="0" smtClean="0"/>
          </a:p>
        </p:txBody>
      </p:sp>
    </p:spTree>
    <p:extLst>
      <p:ext uri="{BB962C8B-B14F-4D97-AF65-F5344CB8AC3E}">
        <p14:creationId xmlns:p14="http://schemas.microsoft.com/office/powerpoint/2010/main" val="17889229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919937" cy="800219"/>
          </a:xfrm>
          <a:prstGeom prst="rect">
            <a:avLst/>
          </a:prstGeom>
        </p:spPr>
        <p:txBody>
          <a:bodyPr wrap="none">
            <a:spAutoFit/>
          </a:bodyPr>
          <a:lstStyle/>
          <a:p>
            <a:pPr lvl="0">
              <a:defRPr/>
            </a:pPr>
            <a:r>
              <a:rPr lang="cs-CZ" sz="2800" b="1" kern="0" dirty="0" err="1" smtClean="0">
                <a:latin typeface="Times New Roman"/>
                <a:ea typeface="+mj-ea"/>
                <a:cs typeface="+mj-cs"/>
              </a:rPr>
              <a:t>System</a:t>
            </a:r>
            <a:r>
              <a:rPr lang="cs-CZ" sz="2800" b="1" kern="0" dirty="0" smtClean="0">
                <a:latin typeface="Times New Roman"/>
                <a:ea typeface="+mj-ea"/>
                <a:cs typeface="+mj-cs"/>
              </a:rPr>
              <a:t> </a:t>
            </a:r>
            <a:r>
              <a:rPr lang="cs-CZ" sz="2800" b="1" kern="0" dirty="0" err="1">
                <a:latin typeface="Times New Roman"/>
                <a:ea typeface="+mj-ea"/>
                <a:cs typeface="+mj-cs"/>
              </a:rPr>
              <a:t>development</a:t>
            </a:r>
            <a:r>
              <a:rPr lang="cs-CZ" sz="2800" b="1" kern="0" dirty="0">
                <a:latin typeface="Times New Roman"/>
                <a:ea typeface="+mj-ea"/>
                <a:cs typeface="+mj-cs"/>
              </a:rPr>
              <a:t> </a:t>
            </a:r>
            <a:r>
              <a:rPr lang="cs-CZ" sz="2800" b="1" kern="0" dirty="0" err="1">
                <a:latin typeface="Times New Roman"/>
                <a:ea typeface="+mj-ea"/>
                <a:cs typeface="+mj-cs"/>
              </a:rPr>
              <a:t>life</a:t>
            </a:r>
            <a:r>
              <a:rPr lang="cs-CZ" sz="2800" b="1" kern="0" dirty="0">
                <a:latin typeface="Times New Roman"/>
                <a:ea typeface="+mj-ea"/>
                <a:cs typeface="+mj-cs"/>
              </a:rPr>
              <a:t> </a:t>
            </a:r>
            <a:r>
              <a:rPr lang="cs-CZ" sz="2800" b="1" kern="0" dirty="0" err="1" smtClean="0">
                <a:latin typeface="Times New Roman"/>
                <a:ea typeface="+mj-ea"/>
                <a:cs typeface="+mj-cs"/>
              </a:rPr>
              <a:t>cycle</a:t>
            </a:r>
            <a:r>
              <a:rPr lang="cs-CZ" sz="2800" b="1" kern="0" dirty="0" smtClean="0">
                <a:latin typeface="Times New Roman"/>
                <a:ea typeface="+mj-ea"/>
                <a:cs typeface="+mj-cs"/>
              </a:rPr>
              <a:t>*</a:t>
            </a:r>
            <a:endParaRPr lang="cs-CZ" sz="2800" b="1" kern="0" dirty="0">
              <a:latin typeface="Times New Roman"/>
              <a:ea typeface="+mj-ea"/>
              <a:cs typeface="+mj-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242940"/>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techniques used in information system planning are</a:t>
            </a:r>
            <a:r>
              <a:rPr lang="en-US" sz="2400" dirty="0" smtClean="0">
                <a:latin typeface="Times New Roman" panose="02020603050405020304" pitchFamily="18" charset="0"/>
                <a:cs typeface="Times New Roman" panose="02020603050405020304" pitchFamily="18" charset="0"/>
              </a:rPr>
              <a:t>:</a:t>
            </a:r>
            <a:endParaRPr lang="cs-CZ" sz="2400" dirty="0" smtClean="0">
              <a:latin typeface="Times New Roman" panose="02020603050405020304" pitchFamily="18" charset="0"/>
              <a:cs typeface="Times New Roman" panose="02020603050405020304" pitchFamily="18" charset="0"/>
            </a:endParaRPr>
          </a:p>
          <a:p>
            <a:pPr lvl="1" algn="just"/>
            <a:r>
              <a:rPr lang="en-US" sz="2200" dirty="0" smtClean="0">
                <a:latin typeface="Times New Roman" panose="02020603050405020304" pitchFamily="18" charset="0"/>
                <a:cs typeface="Times New Roman" panose="02020603050405020304" pitchFamily="18" charset="0"/>
              </a:rPr>
              <a:t>Critical </a:t>
            </a:r>
            <a:r>
              <a:rPr lang="en-US" sz="2200" dirty="0">
                <a:latin typeface="Times New Roman" panose="02020603050405020304" pitchFamily="18" charset="0"/>
                <a:cs typeface="Times New Roman" panose="02020603050405020304" pitchFamily="18" charset="0"/>
              </a:rPr>
              <a:t>Success Factor</a:t>
            </a:r>
          </a:p>
          <a:p>
            <a:pPr lvl="1" algn="just"/>
            <a:r>
              <a:rPr lang="en-US" sz="2200" dirty="0" smtClean="0">
                <a:latin typeface="Times New Roman" panose="02020603050405020304" pitchFamily="18" charset="0"/>
                <a:cs typeface="Times New Roman" panose="02020603050405020304" pitchFamily="18" charset="0"/>
              </a:rPr>
              <a:t>Business </a:t>
            </a:r>
            <a:r>
              <a:rPr lang="en-US" sz="2200" dirty="0">
                <a:latin typeface="Times New Roman" panose="02020603050405020304" pitchFamily="18" charset="0"/>
                <a:cs typeface="Times New Roman" panose="02020603050405020304" pitchFamily="18" charset="0"/>
              </a:rPr>
              <a:t>System Planning</a:t>
            </a:r>
          </a:p>
          <a:p>
            <a:pPr lvl="1" algn="just"/>
            <a:r>
              <a:rPr lang="en-US" sz="2200" dirty="0" smtClean="0">
                <a:latin typeface="Times New Roman" panose="02020603050405020304" pitchFamily="18" charset="0"/>
                <a:cs typeface="Times New Roman" panose="02020603050405020304" pitchFamily="18" charset="0"/>
              </a:rPr>
              <a:t>End/Mean </a:t>
            </a:r>
            <a:r>
              <a:rPr lang="en-US" sz="2200" dirty="0">
                <a:latin typeface="Times New Roman" panose="02020603050405020304" pitchFamily="18" charset="0"/>
                <a:cs typeface="Times New Roman" panose="02020603050405020304" pitchFamily="18" charset="0"/>
              </a:rPr>
              <a:t>Analysis</a:t>
            </a:r>
          </a:p>
          <a:p>
            <a:pPr algn="just"/>
            <a:r>
              <a:rPr lang="en-US" sz="2400" dirty="0">
                <a:latin typeface="Times New Roman" panose="02020603050405020304" pitchFamily="18" charset="0"/>
                <a:cs typeface="Times New Roman" panose="02020603050405020304" pitchFamily="18" charset="0"/>
              </a:rPr>
              <a:t>The requirement analysis part involves understanding the goals, processes, and the constraints of the system for which the information system is being designed.</a:t>
            </a:r>
            <a:endParaRPr lang="cs-CZ" sz="2400"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66617"/>
            <a:ext cx="10803360" cy="276999"/>
          </a:xfrm>
          <a:prstGeom prst="rect">
            <a:avLst/>
          </a:prstGeom>
          <a:noFill/>
        </p:spPr>
        <p:txBody>
          <a:bodyPr wrap="square" rtlCol="0">
            <a:spAutoFit/>
          </a:bodyPr>
          <a:lstStyle/>
          <a:p>
            <a:r>
              <a:rPr lang="cs-CZ" sz="1200" dirty="0"/>
              <a:t>*https://www.tutorialspoint.com/management_information_system/mis_tutorial.pdf</a:t>
            </a:r>
            <a:endParaRPr lang="cs-CZ" sz="1200" dirty="0" smtClean="0"/>
          </a:p>
        </p:txBody>
      </p:sp>
    </p:spTree>
    <p:extLst>
      <p:ext uri="{BB962C8B-B14F-4D97-AF65-F5344CB8AC3E}">
        <p14:creationId xmlns:p14="http://schemas.microsoft.com/office/powerpoint/2010/main" val="18800516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919937" cy="800219"/>
          </a:xfrm>
          <a:prstGeom prst="rect">
            <a:avLst/>
          </a:prstGeom>
        </p:spPr>
        <p:txBody>
          <a:bodyPr wrap="none">
            <a:spAutoFit/>
          </a:bodyPr>
          <a:lstStyle/>
          <a:p>
            <a:pPr lvl="0">
              <a:defRPr/>
            </a:pPr>
            <a:r>
              <a:rPr lang="cs-CZ" sz="2800" b="1" kern="0" dirty="0" err="1" smtClean="0">
                <a:latin typeface="Times New Roman"/>
                <a:ea typeface="+mj-ea"/>
                <a:cs typeface="+mj-cs"/>
              </a:rPr>
              <a:t>System</a:t>
            </a:r>
            <a:r>
              <a:rPr lang="cs-CZ" sz="2800" b="1" kern="0" dirty="0" smtClean="0">
                <a:latin typeface="Times New Roman"/>
                <a:ea typeface="+mj-ea"/>
                <a:cs typeface="+mj-cs"/>
              </a:rPr>
              <a:t> </a:t>
            </a:r>
            <a:r>
              <a:rPr lang="cs-CZ" sz="2800" b="1" kern="0" dirty="0" err="1">
                <a:latin typeface="Times New Roman"/>
                <a:ea typeface="+mj-ea"/>
                <a:cs typeface="+mj-cs"/>
              </a:rPr>
              <a:t>development</a:t>
            </a:r>
            <a:r>
              <a:rPr lang="cs-CZ" sz="2800" b="1" kern="0" dirty="0">
                <a:latin typeface="Times New Roman"/>
                <a:ea typeface="+mj-ea"/>
                <a:cs typeface="+mj-cs"/>
              </a:rPr>
              <a:t> </a:t>
            </a:r>
            <a:r>
              <a:rPr lang="cs-CZ" sz="2800" b="1" kern="0" dirty="0" err="1">
                <a:latin typeface="Times New Roman"/>
                <a:ea typeface="+mj-ea"/>
                <a:cs typeface="+mj-cs"/>
              </a:rPr>
              <a:t>life</a:t>
            </a:r>
            <a:r>
              <a:rPr lang="cs-CZ" sz="2800" b="1" kern="0" dirty="0">
                <a:latin typeface="Times New Roman"/>
                <a:ea typeface="+mj-ea"/>
                <a:cs typeface="+mj-cs"/>
              </a:rPr>
              <a:t> </a:t>
            </a:r>
            <a:r>
              <a:rPr lang="cs-CZ" sz="2800" b="1" kern="0" dirty="0" err="1" smtClean="0">
                <a:latin typeface="Times New Roman"/>
                <a:ea typeface="+mj-ea"/>
                <a:cs typeface="+mj-cs"/>
              </a:rPr>
              <a:t>cycle</a:t>
            </a:r>
            <a:r>
              <a:rPr lang="cs-CZ" sz="2800" b="1" kern="0" dirty="0" smtClean="0">
                <a:latin typeface="Times New Roman"/>
                <a:ea typeface="+mj-ea"/>
                <a:cs typeface="+mj-cs"/>
              </a:rPr>
              <a:t>*</a:t>
            </a:r>
            <a:endParaRPr lang="cs-CZ" sz="2800" b="1" kern="0" dirty="0">
              <a:latin typeface="Times New Roman"/>
              <a:ea typeface="+mj-ea"/>
              <a:cs typeface="+mj-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242940"/>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n-US" sz="2400" dirty="0" smtClean="0">
                <a:latin typeface="Times New Roman" panose="02020603050405020304" pitchFamily="18" charset="0"/>
                <a:cs typeface="Times New Roman" panose="02020603050405020304" pitchFamily="18" charset="0"/>
              </a:rPr>
              <a:t>It </a:t>
            </a:r>
            <a:r>
              <a:rPr lang="en-US" sz="2400" dirty="0">
                <a:latin typeface="Times New Roman" panose="02020603050405020304" pitchFamily="18" charset="0"/>
                <a:cs typeface="Times New Roman" panose="02020603050405020304" pitchFamily="18" charset="0"/>
              </a:rPr>
              <a:t>is basically an iterative process involving systematic investigation of the processes and requirements. The analyst creates a blueprint of the entire system in minute details, using various diagramming techniques like:</a:t>
            </a:r>
          </a:p>
          <a:p>
            <a:pPr lvl="1" algn="just"/>
            <a:r>
              <a:rPr lang="en-US" sz="2200" dirty="0" smtClean="0">
                <a:latin typeface="Times New Roman" panose="02020603050405020304" pitchFamily="18" charset="0"/>
                <a:cs typeface="Times New Roman" panose="02020603050405020304" pitchFamily="18" charset="0"/>
              </a:rPr>
              <a:t>Data </a:t>
            </a:r>
            <a:r>
              <a:rPr lang="en-US" sz="2200" dirty="0">
                <a:latin typeface="Times New Roman" panose="02020603050405020304" pitchFamily="18" charset="0"/>
                <a:cs typeface="Times New Roman" panose="02020603050405020304" pitchFamily="18" charset="0"/>
              </a:rPr>
              <a:t>flow diagrams</a:t>
            </a:r>
          </a:p>
          <a:p>
            <a:pPr lvl="1" algn="just"/>
            <a:r>
              <a:rPr lang="en-US" sz="2200" dirty="0" smtClean="0">
                <a:latin typeface="Times New Roman" panose="02020603050405020304" pitchFamily="18" charset="0"/>
                <a:cs typeface="Times New Roman" panose="02020603050405020304" pitchFamily="18" charset="0"/>
              </a:rPr>
              <a:t>Context </a:t>
            </a:r>
            <a:r>
              <a:rPr lang="en-US" sz="2200" dirty="0">
                <a:latin typeface="Times New Roman" panose="02020603050405020304" pitchFamily="18" charset="0"/>
                <a:cs typeface="Times New Roman" panose="02020603050405020304" pitchFamily="18" charset="0"/>
              </a:rPr>
              <a:t>diagrams</a:t>
            </a:r>
          </a:p>
          <a:p>
            <a:pPr algn="just"/>
            <a:r>
              <a:rPr lang="en-US" sz="2400" dirty="0">
                <a:latin typeface="Times New Roman" panose="02020603050405020304" pitchFamily="18" charset="0"/>
                <a:cs typeface="Times New Roman" panose="02020603050405020304" pitchFamily="18" charset="0"/>
              </a:rPr>
              <a:t>Requirement analysis has the following sub-processes:</a:t>
            </a:r>
          </a:p>
          <a:p>
            <a:pPr lvl="1" algn="just"/>
            <a:r>
              <a:rPr lang="en-US" sz="2200" dirty="0" smtClean="0">
                <a:latin typeface="Times New Roman" panose="02020603050405020304" pitchFamily="18" charset="0"/>
                <a:cs typeface="Times New Roman" panose="02020603050405020304" pitchFamily="18" charset="0"/>
              </a:rPr>
              <a:t>Conducting </a:t>
            </a:r>
            <a:r>
              <a:rPr lang="en-US" sz="2200" dirty="0">
                <a:latin typeface="Times New Roman" panose="02020603050405020304" pitchFamily="18" charset="0"/>
                <a:cs typeface="Times New Roman" panose="02020603050405020304" pitchFamily="18" charset="0"/>
              </a:rPr>
              <a:t>preliminary investigation</a:t>
            </a:r>
          </a:p>
          <a:p>
            <a:pPr lvl="1" algn="just"/>
            <a:r>
              <a:rPr lang="en-US" sz="2200" dirty="0" smtClean="0">
                <a:latin typeface="Times New Roman" panose="02020603050405020304" pitchFamily="18" charset="0"/>
                <a:cs typeface="Times New Roman" panose="02020603050405020304" pitchFamily="18" charset="0"/>
              </a:rPr>
              <a:t>Performing </a:t>
            </a:r>
            <a:r>
              <a:rPr lang="en-US" sz="2200" dirty="0">
                <a:latin typeface="Times New Roman" panose="02020603050405020304" pitchFamily="18" charset="0"/>
                <a:cs typeface="Times New Roman" panose="02020603050405020304" pitchFamily="18" charset="0"/>
              </a:rPr>
              <a:t>detailed analysis activities</a:t>
            </a:r>
          </a:p>
          <a:p>
            <a:pPr lvl="1" algn="just"/>
            <a:r>
              <a:rPr lang="en-US" sz="2200" dirty="0" smtClean="0">
                <a:latin typeface="Times New Roman" panose="02020603050405020304" pitchFamily="18" charset="0"/>
                <a:cs typeface="Times New Roman" panose="02020603050405020304" pitchFamily="18" charset="0"/>
              </a:rPr>
              <a:t>Studying </a:t>
            </a:r>
            <a:r>
              <a:rPr lang="en-US" sz="2200" dirty="0">
                <a:latin typeface="Times New Roman" panose="02020603050405020304" pitchFamily="18" charset="0"/>
                <a:cs typeface="Times New Roman" panose="02020603050405020304" pitchFamily="18" charset="0"/>
              </a:rPr>
              <a:t>current system</a:t>
            </a:r>
          </a:p>
          <a:p>
            <a:pPr lvl="1" algn="just"/>
            <a:r>
              <a:rPr lang="en-US" sz="2200" dirty="0" smtClean="0">
                <a:latin typeface="Times New Roman" panose="02020603050405020304" pitchFamily="18" charset="0"/>
                <a:cs typeface="Times New Roman" panose="02020603050405020304" pitchFamily="18" charset="0"/>
              </a:rPr>
              <a:t>Determining </a:t>
            </a:r>
            <a:r>
              <a:rPr lang="en-US" sz="2200" dirty="0">
                <a:latin typeface="Times New Roman" panose="02020603050405020304" pitchFamily="18" charset="0"/>
                <a:cs typeface="Times New Roman" panose="02020603050405020304" pitchFamily="18" charset="0"/>
              </a:rPr>
              <a:t>user requirements</a:t>
            </a:r>
          </a:p>
          <a:p>
            <a:pPr lvl="1" algn="just"/>
            <a:r>
              <a:rPr lang="en-US" sz="2200" dirty="0" smtClean="0">
                <a:latin typeface="Times New Roman" panose="02020603050405020304" pitchFamily="18" charset="0"/>
                <a:cs typeface="Times New Roman" panose="02020603050405020304" pitchFamily="18" charset="0"/>
              </a:rPr>
              <a:t>Recommending </a:t>
            </a:r>
            <a:r>
              <a:rPr lang="en-US" sz="2200" dirty="0">
                <a:latin typeface="Times New Roman" panose="02020603050405020304" pitchFamily="18" charset="0"/>
                <a:cs typeface="Times New Roman" panose="02020603050405020304" pitchFamily="18" charset="0"/>
              </a:rPr>
              <a:t>a solution</a:t>
            </a:r>
            <a:endParaRPr lang="cs-CZ" sz="2200"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66617"/>
            <a:ext cx="10803360" cy="276999"/>
          </a:xfrm>
          <a:prstGeom prst="rect">
            <a:avLst/>
          </a:prstGeom>
          <a:noFill/>
        </p:spPr>
        <p:txBody>
          <a:bodyPr wrap="square" rtlCol="0">
            <a:spAutoFit/>
          </a:bodyPr>
          <a:lstStyle/>
          <a:p>
            <a:r>
              <a:rPr lang="cs-CZ" sz="1200" dirty="0"/>
              <a:t>*https://www.tutorialspoint.com/management_information_system/mis_tutorial.pdf</a:t>
            </a:r>
            <a:endParaRPr lang="cs-CZ" sz="1200" dirty="0" smtClean="0"/>
          </a:p>
        </p:txBody>
      </p:sp>
    </p:spTree>
    <p:extLst>
      <p:ext uri="{BB962C8B-B14F-4D97-AF65-F5344CB8AC3E}">
        <p14:creationId xmlns:p14="http://schemas.microsoft.com/office/powerpoint/2010/main" val="31683313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919937" cy="800219"/>
          </a:xfrm>
          <a:prstGeom prst="rect">
            <a:avLst/>
          </a:prstGeom>
        </p:spPr>
        <p:txBody>
          <a:bodyPr wrap="none">
            <a:spAutoFit/>
          </a:bodyPr>
          <a:lstStyle/>
          <a:p>
            <a:pPr lvl="0">
              <a:defRPr/>
            </a:pPr>
            <a:r>
              <a:rPr lang="cs-CZ" sz="2800" b="1" kern="0" dirty="0" err="1" smtClean="0">
                <a:latin typeface="Times New Roman"/>
                <a:ea typeface="+mj-ea"/>
                <a:cs typeface="+mj-cs"/>
              </a:rPr>
              <a:t>System</a:t>
            </a:r>
            <a:r>
              <a:rPr lang="cs-CZ" sz="2800" b="1" kern="0" dirty="0" smtClean="0">
                <a:latin typeface="Times New Roman"/>
                <a:ea typeface="+mj-ea"/>
                <a:cs typeface="+mj-cs"/>
              </a:rPr>
              <a:t> </a:t>
            </a:r>
            <a:r>
              <a:rPr lang="cs-CZ" sz="2800" b="1" kern="0" dirty="0" err="1">
                <a:latin typeface="Times New Roman"/>
                <a:ea typeface="+mj-ea"/>
                <a:cs typeface="+mj-cs"/>
              </a:rPr>
              <a:t>development</a:t>
            </a:r>
            <a:r>
              <a:rPr lang="cs-CZ" sz="2800" b="1" kern="0" dirty="0">
                <a:latin typeface="Times New Roman"/>
                <a:ea typeface="+mj-ea"/>
                <a:cs typeface="+mj-cs"/>
              </a:rPr>
              <a:t> </a:t>
            </a:r>
            <a:r>
              <a:rPr lang="cs-CZ" sz="2800" b="1" kern="0" dirty="0" err="1">
                <a:latin typeface="Times New Roman"/>
                <a:ea typeface="+mj-ea"/>
                <a:cs typeface="+mj-cs"/>
              </a:rPr>
              <a:t>life</a:t>
            </a:r>
            <a:r>
              <a:rPr lang="cs-CZ" sz="2800" b="1" kern="0" dirty="0">
                <a:latin typeface="Times New Roman"/>
                <a:ea typeface="+mj-ea"/>
                <a:cs typeface="+mj-cs"/>
              </a:rPr>
              <a:t> </a:t>
            </a:r>
            <a:r>
              <a:rPr lang="cs-CZ" sz="2800" b="1" kern="0" dirty="0" err="1" smtClean="0">
                <a:latin typeface="Times New Roman"/>
                <a:ea typeface="+mj-ea"/>
                <a:cs typeface="+mj-cs"/>
              </a:rPr>
              <a:t>cycle</a:t>
            </a:r>
            <a:r>
              <a:rPr lang="cs-CZ" sz="2800" b="1" kern="0" dirty="0" smtClean="0">
                <a:latin typeface="Times New Roman"/>
                <a:ea typeface="+mj-ea"/>
                <a:cs typeface="+mj-cs"/>
              </a:rPr>
              <a:t>*</a:t>
            </a:r>
            <a:endParaRPr lang="cs-CZ" sz="2800" b="1" kern="0" dirty="0">
              <a:latin typeface="Times New Roman"/>
              <a:ea typeface="+mj-ea"/>
              <a:cs typeface="+mj-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242940"/>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cs-CZ" sz="2400" b="1" dirty="0" err="1" smtClean="0">
                <a:latin typeface="Times New Roman" panose="02020603050405020304" pitchFamily="18" charset="0"/>
                <a:cs typeface="Times New Roman" panose="02020603050405020304" pitchFamily="18" charset="0"/>
              </a:rPr>
              <a:t>Defining</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requirements</a:t>
            </a:r>
            <a:endParaRPr lang="cs-CZ" sz="2400" b="1" dirty="0" smtClean="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The requirement analysis stage generally completes by creation of a 'Feasibility Report'. This report contains:</a:t>
            </a:r>
          </a:p>
          <a:p>
            <a:pPr lvl="1" algn="just">
              <a:spcBef>
                <a:spcPts val="1200"/>
              </a:spcBef>
            </a:pPr>
            <a:r>
              <a:rPr lang="en-US" sz="2200" dirty="0" smtClean="0">
                <a:latin typeface="Times New Roman" panose="02020603050405020304" pitchFamily="18" charset="0"/>
                <a:cs typeface="Times New Roman" panose="02020603050405020304" pitchFamily="18" charset="0"/>
              </a:rPr>
              <a:t>A </a:t>
            </a:r>
            <a:r>
              <a:rPr lang="en-US" sz="2200" dirty="0">
                <a:latin typeface="Times New Roman" panose="02020603050405020304" pitchFamily="18" charset="0"/>
                <a:cs typeface="Times New Roman" panose="02020603050405020304" pitchFamily="18" charset="0"/>
              </a:rPr>
              <a:t>preamble</a:t>
            </a:r>
          </a:p>
          <a:p>
            <a:pPr lvl="1" algn="just"/>
            <a:r>
              <a:rPr lang="en-US" sz="2200" dirty="0" smtClean="0">
                <a:latin typeface="Times New Roman" panose="02020603050405020304" pitchFamily="18" charset="0"/>
                <a:cs typeface="Times New Roman" panose="02020603050405020304" pitchFamily="18" charset="0"/>
              </a:rPr>
              <a:t>A </a:t>
            </a:r>
            <a:r>
              <a:rPr lang="en-US" sz="2200" dirty="0">
                <a:latin typeface="Times New Roman" panose="02020603050405020304" pitchFamily="18" charset="0"/>
                <a:cs typeface="Times New Roman" panose="02020603050405020304" pitchFamily="18" charset="0"/>
              </a:rPr>
              <a:t>goal statement</a:t>
            </a:r>
          </a:p>
          <a:p>
            <a:pPr lvl="1" algn="just"/>
            <a:r>
              <a:rPr lang="en-US" sz="2200" dirty="0" smtClean="0">
                <a:latin typeface="Times New Roman" panose="02020603050405020304" pitchFamily="18" charset="0"/>
                <a:cs typeface="Times New Roman" panose="02020603050405020304" pitchFamily="18" charset="0"/>
              </a:rPr>
              <a:t>A </a:t>
            </a:r>
            <a:r>
              <a:rPr lang="en-US" sz="2200" dirty="0">
                <a:latin typeface="Times New Roman" panose="02020603050405020304" pitchFamily="18" charset="0"/>
                <a:cs typeface="Times New Roman" panose="02020603050405020304" pitchFamily="18" charset="0"/>
              </a:rPr>
              <a:t>brief description of the present system</a:t>
            </a:r>
          </a:p>
          <a:p>
            <a:pPr lvl="1" algn="just"/>
            <a:r>
              <a:rPr lang="en-US" sz="2200" dirty="0" smtClean="0">
                <a:latin typeface="Times New Roman" panose="02020603050405020304" pitchFamily="18" charset="0"/>
                <a:cs typeface="Times New Roman" panose="02020603050405020304" pitchFamily="18" charset="0"/>
              </a:rPr>
              <a:t>Proposed </a:t>
            </a:r>
            <a:r>
              <a:rPr lang="en-US" sz="2200" dirty="0">
                <a:latin typeface="Times New Roman" panose="02020603050405020304" pitchFamily="18" charset="0"/>
                <a:cs typeface="Times New Roman" panose="02020603050405020304" pitchFamily="18" charset="0"/>
              </a:rPr>
              <a:t>alternatives in details</a:t>
            </a:r>
          </a:p>
          <a:p>
            <a:pPr algn="just">
              <a:spcBef>
                <a:spcPts val="1200"/>
              </a:spcBef>
            </a:pPr>
            <a:r>
              <a:rPr lang="en-US" sz="2400" dirty="0">
                <a:latin typeface="Times New Roman" panose="02020603050405020304" pitchFamily="18" charset="0"/>
                <a:cs typeface="Times New Roman" panose="02020603050405020304" pitchFamily="18" charset="0"/>
              </a:rPr>
              <a:t>The feasibility report and the proposed alternatives help in preparing the costs and benefits study.</a:t>
            </a:r>
          </a:p>
          <a:p>
            <a:pPr algn="just"/>
            <a:r>
              <a:rPr lang="en-US" sz="2400" dirty="0">
                <a:latin typeface="Times New Roman" panose="02020603050405020304" pitchFamily="18" charset="0"/>
                <a:cs typeface="Times New Roman" panose="02020603050405020304" pitchFamily="18" charset="0"/>
              </a:rPr>
              <a:t>Based on the costs and benefits, and considering all problems that may be encountered due to human, organizational or technological bottlenecks, the best alternative is chosen by the end-users of the system.</a:t>
            </a:r>
            <a:endParaRPr lang="cs-CZ" sz="2400"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66617"/>
            <a:ext cx="10803360" cy="276999"/>
          </a:xfrm>
          <a:prstGeom prst="rect">
            <a:avLst/>
          </a:prstGeom>
          <a:noFill/>
        </p:spPr>
        <p:txBody>
          <a:bodyPr wrap="square" rtlCol="0">
            <a:spAutoFit/>
          </a:bodyPr>
          <a:lstStyle/>
          <a:p>
            <a:r>
              <a:rPr lang="cs-CZ" sz="1200" dirty="0"/>
              <a:t>*https://www.tutorialspoint.com/management_information_system/mis_tutorial.pdf</a:t>
            </a:r>
            <a:endParaRPr lang="cs-CZ" sz="1200" dirty="0" smtClean="0"/>
          </a:p>
        </p:txBody>
      </p:sp>
    </p:spTree>
    <p:extLst>
      <p:ext uri="{BB962C8B-B14F-4D97-AF65-F5344CB8AC3E}">
        <p14:creationId xmlns:p14="http://schemas.microsoft.com/office/powerpoint/2010/main" val="37331132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919937" cy="800219"/>
          </a:xfrm>
          <a:prstGeom prst="rect">
            <a:avLst/>
          </a:prstGeom>
        </p:spPr>
        <p:txBody>
          <a:bodyPr wrap="none">
            <a:spAutoFit/>
          </a:bodyPr>
          <a:lstStyle/>
          <a:p>
            <a:pPr lvl="0">
              <a:defRPr/>
            </a:pPr>
            <a:r>
              <a:rPr lang="cs-CZ" sz="2800" b="1" kern="0" dirty="0" err="1" smtClean="0">
                <a:latin typeface="Times New Roman"/>
                <a:ea typeface="+mj-ea"/>
                <a:cs typeface="+mj-cs"/>
              </a:rPr>
              <a:t>System</a:t>
            </a:r>
            <a:r>
              <a:rPr lang="cs-CZ" sz="2800" b="1" kern="0" dirty="0" smtClean="0">
                <a:latin typeface="Times New Roman"/>
                <a:ea typeface="+mj-ea"/>
                <a:cs typeface="+mj-cs"/>
              </a:rPr>
              <a:t> </a:t>
            </a:r>
            <a:r>
              <a:rPr lang="cs-CZ" sz="2800" b="1" kern="0" dirty="0" err="1">
                <a:latin typeface="Times New Roman"/>
                <a:ea typeface="+mj-ea"/>
                <a:cs typeface="+mj-cs"/>
              </a:rPr>
              <a:t>development</a:t>
            </a:r>
            <a:r>
              <a:rPr lang="cs-CZ" sz="2800" b="1" kern="0" dirty="0">
                <a:latin typeface="Times New Roman"/>
                <a:ea typeface="+mj-ea"/>
                <a:cs typeface="+mj-cs"/>
              </a:rPr>
              <a:t> </a:t>
            </a:r>
            <a:r>
              <a:rPr lang="cs-CZ" sz="2800" b="1" kern="0" dirty="0" err="1">
                <a:latin typeface="Times New Roman"/>
                <a:ea typeface="+mj-ea"/>
                <a:cs typeface="+mj-cs"/>
              </a:rPr>
              <a:t>life</a:t>
            </a:r>
            <a:r>
              <a:rPr lang="cs-CZ" sz="2800" b="1" kern="0" dirty="0">
                <a:latin typeface="Times New Roman"/>
                <a:ea typeface="+mj-ea"/>
                <a:cs typeface="+mj-cs"/>
              </a:rPr>
              <a:t> </a:t>
            </a:r>
            <a:r>
              <a:rPr lang="cs-CZ" sz="2800" b="1" kern="0" dirty="0" err="1" smtClean="0">
                <a:latin typeface="Times New Roman"/>
                <a:ea typeface="+mj-ea"/>
                <a:cs typeface="+mj-cs"/>
              </a:rPr>
              <a:t>cycle</a:t>
            </a:r>
            <a:r>
              <a:rPr lang="cs-CZ" sz="2800" b="1" kern="0" dirty="0" smtClean="0">
                <a:latin typeface="Times New Roman"/>
                <a:ea typeface="+mj-ea"/>
                <a:cs typeface="+mj-cs"/>
              </a:rPr>
              <a:t>*</a:t>
            </a:r>
            <a:endParaRPr lang="cs-CZ" sz="2800" b="1" kern="0" dirty="0">
              <a:latin typeface="Times New Roman"/>
              <a:ea typeface="+mj-ea"/>
              <a:cs typeface="+mj-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242940"/>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cs-CZ" sz="2400" b="1" dirty="0" err="1" smtClean="0">
                <a:latin typeface="Times New Roman" panose="02020603050405020304" pitchFamily="18" charset="0"/>
                <a:cs typeface="Times New Roman" panose="02020603050405020304" pitchFamily="18" charset="0"/>
              </a:rPr>
              <a:t>Designing</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System</a:t>
            </a:r>
            <a:endParaRPr lang="cs-CZ" sz="2400" b="1" dirty="0" smtClean="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System design specifies how the system will accomplish this objective. System design consists of both logical design and physical design activity, </a:t>
            </a:r>
            <a:r>
              <a:rPr lang="en-US" sz="2400" dirty="0" smtClean="0">
                <a:latin typeface="Times New Roman" panose="02020603050405020304" pitchFamily="18" charset="0"/>
                <a:cs typeface="Times New Roman" panose="02020603050405020304" pitchFamily="18" charset="0"/>
              </a:rPr>
              <a:t>which</a:t>
            </a:r>
            <a:r>
              <a:rPr lang="cs-CZ" sz="2400" dirty="0" smtClean="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produces </a:t>
            </a:r>
            <a:r>
              <a:rPr lang="en-US" sz="2400" dirty="0">
                <a:latin typeface="Times New Roman" panose="02020603050405020304" pitchFamily="18" charset="0"/>
                <a:cs typeface="Times New Roman" panose="02020603050405020304" pitchFamily="18" charset="0"/>
              </a:rPr>
              <a:t>'system specification' satisfying system requirements developed in the system analysis stage.</a:t>
            </a:r>
          </a:p>
          <a:p>
            <a:pPr algn="just"/>
            <a:r>
              <a:rPr lang="en-US" sz="2400" dirty="0">
                <a:latin typeface="Times New Roman" panose="02020603050405020304" pitchFamily="18" charset="0"/>
                <a:cs typeface="Times New Roman" panose="02020603050405020304" pitchFamily="18" charset="0"/>
              </a:rPr>
              <a:t>In this stage, the following documents are prepared:</a:t>
            </a:r>
          </a:p>
          <a:p>
            <a:pPr lvl="1" algn="just"/>
            <a:r>
              <a:rPr lang="en-US" sz="2200" dirty="0" smtClean="0">
                <a:latin typeface="Times New Roman" panose="02020603050405020304" pitchFamily="18" charset="0"/>
                <a:cs typeface="Times New Roman" panose="02020603050405020304" pitchFamily="18" charset="0"/>
              </a:rPr>
              <a:t>Detailed </a:t>
            </a:r>
            <a:r>
              <a:rPr lang="en-US" sz="2200" dirty="0">
                <a:latin typeface="Times New Roman" panose="02020603050405020304" pitchFamily="18" charset="0"/>
                <a:cs typeface="Times New Roman" panose="02020603050405020304" pitchFamily="18" charset="0"/>
              </a:rPr>
              <a:t>specification</a:t>
            </a:r>
          </a:p>
          <a:p>
            <a:pPr lvl="1" algn="just"/>
            <a:r>
              <a:rPr lang="en-US" sz="2200" dirty="0" smtClean="0">
                <a:latin typeface="Times New Roman" panose="02020603050405020304" pitchFamily="18" charset="0"/>
                <a:cs typeface="Times New Roman" panose="02020603050405020304" pitchFamily="18" charset="0"/>
              </a:rPr>
              <a:t>Hardware/software plan</a:t>
            </a:r>
            <a:endParaRPr lang="cs-CZ" sz="2200"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66617"/>
            <a:ext cx="10803360" cy="276999"/>
          </a:xfrm>
          <a:prstGeom prst="rect">
            <a:avLst/>
          </a:prstGeom>
          <a:noFill/>
        </p:spPr>
        <p:txBody>
          <a:bodyPr wrap="square" rtlCol="0">
            <a:spAutoFit/>
          </a:bodyPr>
          <a:lstStyle/>
          <a:p>
            <a:r>
              <a:rPr lang="cs-CZ" sz="1200" dirty="0"/>
              <a:t>*https://www.tutorialspoint.com/management_information_system/mis_tutorial.pdf</a:t>
            </a:r>
            <a:endParaRPr lang="cs-CZ" sz="1200" dirty="0" smtClean="0"/>
          </a:p>
        </p:txBody>
      </p:sp>
    </p:spTree>
    <p:extLst>
      <p:ext uri="{BB962C8B-B14F-4D97-AF65-F5344CB8AC3E}">
        <p14:creationId xmlns:p14="http://schemas.microsoft.com/office/powerpoint/2010/main" val="21197071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919937" cy="800219"/>
          </a:xfrm>
          <a:prstGeom prst="rect">
            <a:avLst/>
          </a:prstGeom>
        </p:spPr>
        <p:txBody>
          <a:bodyPr wrap="none">
            <a:spAutoFit/>
          </a:bodyPr>
          <a:lstStyle/>
          <a:p>
            <a:pPr lvl="0">
              <a:defRPr/>
            </a:pPr>
            <a:r>
              <a:rPr lang="cs-CZ" sz="2800" b="1" kern="0" dirty="0" err="1" smtClean="0">
                <a:latin typeface="Times New Roman"/>
                <a:ea typeface="+mj-ea"/>
                <a:cs typeface="+mj-cs"/>
              </a:rPr>
              <a:t>System</a:t>
            </a:r>
            <a:r>
              <a:rPr lang="cs-CZ" sz="2800" b="1" kern="0" dirty="0" smtClean="0">
                <a:latin typeface="Times New Roman"/>
                <a:ea typeface="+mj-ea"/>
                <a:cs typeface="+mj-cs"/>
              </a:rPr>
              <a:t> </a:t>
            </a:r>
            <a:r>
              <a:rPr lang="cs-CZ" sz="2800" b="1" kern="0" dirty="0" err="1">
                <a:latin typeface="Times New Roman"/>
                <a:ea typeface="+mj-ea"/>
                <a:cs typeface="+mj-cs"/>
              </a:rPr>
              <a:t>development</a:t>
            </a:r>
            <a:r>
              <a:rPr lang="cs-CZ" sz="2800" b="1" kern="0" dirty="0">
                <a:latin typeface="Times New Roman"/>
                <a:ea typeface="+mj-ea"/>
                <a:cs typeface="+mj-cs"/>
              </a:rPr>
              <a:t> </a:t>
            </a:r>
            <a:r>
              <a:rPr lang="cs-CZ" sz="2800" b="1" kern="0" dirty="0" err="1">
                <a:latin typeface="Times New Roman"/>
                <a:ea typeface="+mj-ea"/>
                <a:cs typeface="+mj-cs"/>
              </a:rPr>
              <a:t>life</a:t>
            </a:r>
            <a:r>
              <a:rPr lang="cs-CZ" sz="2800" b="1" kern="0" dirty="0">
                <a:latin typeface="Times New Roman"/>
                <a:ea typeface="+mj-ea"/>
                <a:cs typeface="+mj-cs"/>
              </a:rPr>
              <a:t> </a:t>
            </a:r>
            <a:r>
              <a:rPr lang="cs-CZ" sz="2800" b="1" kern="0" dirty="0" err="1" smtClean="0">
                <a:latin typeface="Times New Roman"/>
                <a:ea typeface="+mj-ea"/>
                <a:cs typeface="+mj-cs"/>
              </a:rPr>
              <a:t>cycle</a:t>
            </a:r>
            <a:r>
              <a:rPr lang="cs-CZ" sz="2800" b="1" kern="0" dirty="0" smtClean="0">
                <a:latin typeface="Times New Roman"/>
                <a:ea typeface="+mj-ea"/>
                <a:cs typeface="+mj-cs"/>
              </a:rPr>
              <a:t>*</a:t>
            </a:r>
            <a:endParaRPr lang="cs-CZ" sz="2800" b="1" kern="0" dirty="0">
              <a:latin typeface="Times New Roman"/>
              <a:ea typeface="+mj-ea"/>
              <a:cs typeface="+mj-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242940"/>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cs-CZ" sz="2400" b="1" dirty="0" err="1" smtClean="0">
                <a:latin typeface="Times New Roman" panose="02020603050405020304" pitchFamily="18" charset="0"/>
                <a:cs typeface="Times New Roman" panose="02020603050405020304" pitchFamily="18" charset="0"/>
              </a:rPr>
              <a:t>Building</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or</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developing</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the</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system</a:t>
            </a:r>
            <a:endParaRPr lang="cs-CZ" sz="2400" b="1" dirty="0" smtClean="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most creative and challenging phase of the system life cycle is system design, which refers to the technical specifications that will be applied in implementing the candidate system. It also includes the construction of programmers and program testing.</a:t>
            </a:r>
          </a:p>
          <a:p>
            <a:pPr algn="just"/>
            <a:r>
              <a:rPr lang="en-US" sz="2400" dirty="0">
                <a:latin typeface="Times New Roman" panose="02020603050405020304" pitchFamily="18" charset="0"/>
                <a:cs typeface="Times New Roman" panose="02020603050405020304" pitchFamily="18" charset="0"/>
              </a:rPr>
              <a:t>It has the following stages:</a:t>
            </a:r>
          </a:p>
          <a:p>
            <a:pPr lvl="1" algn="just"/>
            <a:r>
              <a:rPr lang="en-US" sz="2200" dirty="0" smtClean="0">
                <a:latin typeface="Times New Roman" panose="02020603050405020304" pitchFamily="18" charset="0"/>
                <a:cs typeface="Times New Roman" panose="02020603050405020304" pitchFamily="18" charset="0"/>
              </a:rPr>
              <a:t>Acquiring </a:t>
            </a:r>
            <a:r>
              <a:rPr lang="en-US" sz="2200" dirty="0">
                <a:latin typeface="Times New Roman" panose="02020603050405020304" pitchFamily="18" charset="0"/>
                <a:cs typeface="Times New Roman" panose="02020603050405020304" pitchFamily="18" charset="0"/>
              </a:rPr>
              <a:t>hardware and software, if </a:t>
            </a:r>
            <a:r>
              <a:rPr lang="en-US" sz="2200" dirty="0" smtClean="0">
                <a:latin typeface="Times New Roman" panose="02020603050405020304" pitchFamily="18" charset="0"/>
                <a:cs typeface="Times New Roman" panose="02020603050405020304" pitchFamily="18" charset="0"/>
              </a:rPr>
              <a:t>necessary</a:t>
            </a:r>
            <a:r>
              <a:rPr lang="en-GB" sz="2200" dirty="0">
                <a:latin typeface="Times New Roman" panose="02020603050405020304" pitchFamily="18" charset="0"/>
                <a:cs typeface="Times New Roman" panose="02020603050405020304" pitchFamily="18" charset="0"/>
              </a:rPr>
              <a:t>;</a:t>
            </a:r>
            <a:endParaRPr lang="en-US" sz="2200" dirty="0">
              <a:latin typeface="Times New Roman" panose="02020603050405020304" pitchFamily="18" charset="0"/>
              <a:cs typeface="Times New Roman" panose="02020603050405020304" pitchFamily="18" charset="0"/>
            </a:endParaRPr>
          </a:p>
          <a:p>
            <a:pPr lvl="1" algn="just"/>
            <a:r>
              <a:rPr lang="en-US" sz="2200" dirty="0" smtClean="0">
                <a:latin typeface="Times New Roman" panose="02020603050405020304" pitchFamily="18" charset="0"/>
                <a:cs typeface="Times New Roman" panose="02020603050405020304" pitchFamily="18" charset="0"/>
              </a:rPr>
              <a:t>Database design;</a:t>
            </a:r>
            <a:endParaRPr lang="en-US" sz="2200" dirty="0">
              <a:latin typeface="Times New Roman" panose="02020603050405020304" pitchFamily="18" charset="0"/>
              <a:cs typeface="Times New Roman" panose="02020603050405020304" pitchFamily="18" charset="0"/>
            </a:endParaRPr>
          </a:p>
          <a:p>
            <a:pPr lvl="1" algn="just"/>
            <a:r>
              <a:rPr lang="en-US" sz="2200" dirty="0" smtClean="0">
                <a:latin typeface="Times New Roman" panose="02020603050405020304" pitchFamily="18" charset="0"/>
                <a:cs typeface="Times New Roman" panose="02020603050405020304" pitchFamily="18" charset="0"/>
              </a:rPr>
              <a:t>Developing </a:t>
            </a:r>
            <a:r>
              <a:rPr lang="en-US" sz="2200" dirty="0">
                <a:latin typeface="Times New Roman" panose="02020603050405020304" pitchFamily="18" charset="0"/>
                <a:cs typeface="Times New Roman" panose="02020603050405020304" pitchFamily="18" charset="0"/>
              </a:rPr>
              <a:t>system </a:t>
            </a:r>
            <a:r>
              <a:rPr lang="en-US" sz="2200" dirty="0" smtClean="0">
                <a:latin typeface="Times New Roman" panose="02020603050405020304" pitchFamily="18" charset="0"/>
                <a:cs typeface="Times New Roman" panose="02020603050405020304" pitchFamily="18" charset="0"/>
              </a:rPr>
              <a:t>processes;</a:t>
            </a:r>
            <a:endParaRPr lang="en-US" sz="2200" dirty="0">
              <a:latin typeface="Times New Roman" panose="02020603050405020304" pitchFamily="18" charset="0"/>
              <a:cs typeface="Times New Roman" panose="02020603050405020304" pitchFamily="18" charset="0"/>
            </a:endParaRPr>
          </a:p>
          <a:p>
            <a:pPr lvl="1" algn="just"/>
            <a:r>
              <a:rPr lang="en-US" sz="2200" dirty="0" smtClean="0">
                <a:latin typeface="Times New Roman" panose="02020603050405020304" pitchFamily="18" charset="0"/>
                <a:cs typeface="Times New Roman" panose="02020603050405020304" pitchFamily="18" charset="0"/>
              </a:rPr>
              <a:t>Coding </a:t>
            </a:r>
            <a:r>
              <a:rPr lang="en-US" sz="2200" dirty="0">
                <a:latin typeface="Times New Roman" panose="02020603050405020304" pitchFamily="18" charset="0"/>
                <a:cs typeface="Times New Roman" panose="02020603050405020304" pitchFamily="18" charset="0"/>
              </a:rPr>
              <a:t>and testing each </a:t>
            </a:r>
            <a:r>
              <a:rPr lang="en-US" sz="2200" dirty="0" smtClean="0">
                <a:latin typeface="Times New Roman" panose="02020603050405020304" pitchFamily="18" charset="0"/>
                <a:cs typeface="Times New Roman" panose="02020603050405020304" pitchFamily="18" charset="0"/>
              </a:rPr>
              <a:t>module.</a:t>
            </a:r>
            <a:endParaRPr lang="cs-CZ" sz="2200"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66617"/>
            <a:ext cx="10803360" cy="276999"/>
          </a:xfrm>
          <a:prstGeom prst="rect">
            <a:avLst/>
          </a:prstGeom>
          <a:noFill/>
        </p:spPr>
        <p:txBody>
          <a:bodyPr wrap="square" rtlCol="0">
            <a:spAutoFit/>
          </a:bodyPr>
          <a:lstStyle/>
          <a:p>
            <a:r>
              <a:rPr lang="cs-CZ" sz="1200" dirty="0"/>
              <a:t>*https://www.tutorialspoint.com/management_information_system/mis_tutorial.pdf</a:t>
            </a:r>
            <a:endParaRPr lang="cs-CZ" sz="1200" dirty="0" smtClean="0"/>
          </a:p>
        </p:txBody>
      </p:sp>
    </p:spTree>
    <p:extLst>
      <p:ext uri="{BB962C8B-B14F-4D97-AF65-F5344CB8AC3E}">
        <p14:creationId xmlns:p14="http://schemas.microsoft.com/office/powerpoint/2010/main" val="4148755830"/>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986</TotalTime>
  <Words>3111</Words>
  <Application>Microsoft Office PowerPoint</Application>
  <PresentationFormat>Širokoúhlá obrazovka</PresentationFormat>
  <Paragraphs>286</Paragraphs>
  <Slides>37</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37</vt:i4>
      </vt:variant>
    </vt:vector>
  </HeadingPairs>
  <TitlesOfParts>
    <vt:vector size="42" baseType="lpstr">
      <vt:lpstr>Arial</vt:lpstr>
      <vt:lpstr>Calibri</vt:lpstr>
      <vt:lpstr>Calibri Light</vt:lpstr>
      <vt:lpstr>Times New Roman</vt:lpstr>
      <vt:lpstr>Motiv Office</vt:lpstr>
      <vt:lpstr>Management information systems</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Roman Šperka</dc:creator>
  <cp:lastModifiedBy>ps</cp:lastModifiedBy>
  <cp:revision>206</cp:revision>
  <dcterms:created xsi:type="dcterms:W3CDTF">2016-11-25T20:36:16Z</dcterms:created>
  <dcterms:modified xsi:type="dcterms:W3CDTF">2017-09-05T05:03:52Z</dcterms:modified>
</cp:coreProperties>
</file>