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5" r:id="rId5"/>
    <p:sldId id="288" r:id="rId6"/>
    <p:sldId id="267" r:id="rId7"/>
    <p:sldId id="268" r:id="rId8"/>
    <p:sldId id="289" r:id="rId9"/>
    <p:sldId id="266" r:id="rId10"/>
    <p:sldId id="269" r:id="rId11"/>
    <p:sldId id="270" r:id="rId12"/>
    <p:sldId id="271" r:id="rId13"/>
    <p:sldId id="272" r:id="rId14"/>
    <p:sldId id="273" r:id="rId15"/>
    <p:sldId id="274" r:id="rId16"/>
    <p:sldId id="275" r:id="rId17"/>
    <p:sldId id="276" r:id="rId18"/>
    <p:sldId id="290" r:id="rId19"/>
    <p:sldId id="291" r:id="rId20"/>
    <p:sldId id="277" r:id="rId21"/>
    <p:sldId id="278" r:id="rId22"/>
    <p:sldId id="279" r:id="rId23"/>
    <p:sldId id="282" r:id="rId24"/>
    <p:sldId id="286" r:id="rId25"/>
    <p:sldId id="287" r:id="rId26"/>
    <p:sldId id="283" r:id="rId27"/>
    <p:sldId id="284" r:id="rId28"/>
    <p:sldId id="285" r:id="rId29"/>
    <p:sldId id="280" r:id="rId30"/>
    <p:sldId id="281" r:id="rId31"/>
    <p:sldId id="262"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10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03.09.2017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03.09.2017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03.09.2017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www.thebalance.com/decision-making-skills-with-examples-2063748" TargetMode="External"/><Relationship Id="rId3" Type="http://schemas.openxmlformats.org/officeDocument/2006/relationships/hyperlink" Target="http://www.thefreedictionary.com/system" TargetMode="External"/><Relationship Id="rId7" Type="http://schemas.openxmlformats.org/officeDocument/2006/relationships/hyperlink" Target="http://managementstudyguide.com/what-is-decision-making.ht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www.aiim.org/What-is-BPM" TargetMode="External"/><Relationship Id="rId11" Type="http://schemas.openxmlformats.org/officeDocument/2006/relationships/hyperlink" Target="http://www.steptwo.com.au/papers/kmc_effectiveim/" TargetMode="External"/><Relationship Id="rId5" Type="http://schemas.openxmlformats.org/officeDocument/2006/relationships/hyperlink" Target="https://www.slideshare.net/GaurangaMohanta1/processes-of-management" TargetMode="External"/><Relationship Id="rId10" Type="http://schemas.openxmlformats.org/officeDocument/2006/relationships/hyperlink" Target="http://the-happy-manager.com/tips/steps-in-decision-making/" TargetMode="External"/><Relationship Id="rId4" Type="http://schemas.openxmlformats.org/officeDocument/2006/relationships/hyperlink" Target="https://iedunote.com/function-of-management-process" TargetMode="External"/><Relationship Id="rId9" Type="http://schemas.openxmlformats.org/officeDocument/2006/relationships/hyperlink" Target="http://www.umassd.edu/fycm/decisionmaking/proces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Management i</a:t>
            </a:r>
            <a:r>
              <a:rPr lang="en-GB" sz="5333" b="1" dirty="0" err="1" smtClean="0">
                <a:solidFill>
                  <a:schemeClr val="bg1"/>
                </a:solidFill>
                <a:latin typeface="Times New Roman" panose="02020603050405020304" pitchFamily="18" charset="0"/>
                <a:cs typeface="Times New Roman" panose="02020603050405020304" pitchFamily="18" charset="0"/>
              </a:rPr>
              <a:t>nformation</a:t>
            </a:r>
            <a:r>
              <a:rPr lang="en-GB" sz="5333" b="1" dirty="0" smtClean="0">
                <a:solidFill>
                  <a:schemeClr val="bg1"/>
                </a:solidFill>
                <a:latin typeface="Times New Roman" panose="02020603050405020304" pitchFamily="18" charset="0"/>
                <a:cs typeface="Times New Roman" panose="02020603050405020304" pitchFamily="18" charset="0"/>
              </a:rPr>
              <a:t> systems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552903" y="4101075"/>
            <a:ext cx="5983257"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Management </a:t>
            </a:r>
            <a:r>
              <a:rPr lang="cs-CZ" sz="1867" dirty="0" err="1" smtClean="0">
                <a:solidFill>
                  <a:schemeClr val="bg1"/>
                </a:solidFill>
                <a:latin typeface="Times New Roman" panose="02020603050405020304" pitchFamily="18" charset="0"/>
                <a:cs typeface="Times New Roman" panose="02020603050405020304" pitchFamily="18" charset="0"/>
              </a:rPr>
              <a:t>information</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systems</a:t>
            </a:r>
            <a:r>
              <a:rPr lang="cs-CZ" sz="1867" dirty="0" smtClean="0">
                <a:solidFill>
                  <a:schemeClr val="bg1"/>
                </a:solidFill>
                <a:latin typeface="Times New Roman" panose="02020603050405020304" pitchFamily="18" charset="0"/>
                <a:cs typeface="Times New Roman" panose="02020603050405020304" pitchFamily="18" charset="0"/>
              </a:rPr>
              <a:t> in management </a:t>
            </a:r>
            <a:r>
              <a:rPr lang="cs-CZ" sz="1867" dirty="0" err="1" smtClean="0">
                <a:solidFill>
                  <a:schemeClr val="bg1"/>
                </a:solidFill>
                <a:latin typeface="Times New Roman" panose="02020603050405020304" pitchFamily="18" charset="0"/>
                <a:cs typeface="Times New Roman" panose="02020603050405020304" pitchFamily="18" charset="0"/>
              </a:rPr>
              <a:t>context</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Management </a:t>
            </a:r>
            <a:r>
              <a:rPr lang="cs-CZ" altLang="cs-CZ" sz="1200" dirty="0" err="1" smtClean="0">
                <a:solidFill>
                  <a:srgbClr val="307871"/>
                </a:solidFill>
                <a:latin typeface="Times New Roman" panose="02020603050405020304" pitchFamily="18" charset="0"/>
                <a:cs typeface="Times New Roman" panose="02020603050405020304" pitchFamily="18" charset="0"/>
              </a:rPr>
              <a:t>information</a:t>
            </a:r>
            <a:r>
              <a:rPr lang="cs-CZ" altLang="cs-CZ" sz="1200" dirty="0" smtClean="0">
                <a:solidFill>
                  <a:srgbClr val="307871"/>
                </a:solidFill>
                <a:latin typeface="Times New Roman" panose="02020603050405020304" pitchFamily="18" charset="0"/>
                <a:cs typeface="Times New Roman" panose="02020603050405020304" pitchFamily="18" charset="0"/>
              </a:rPr>
              <a:t> </a:t>
            </a:r>
            <a:r>
              <a:rPr lang="cs-CZ" altLang="cs-CZ" sz="1200" dirty="0" err="1" smtClean="0">
                <a:solidFill>
                  <a:srgbClr val="307871"/>
                </a:solidFill>
                <a:latin typeface="Times New Roman" panose="02020603050405020304" pitchFamily="18" charset="0"/>
                <a:cs typeface="Times New Roman" panose="02020603050405020304" pitchFamily="18" charset="0"/>
              </a:rPr>
              <a:t>systems</a:t>
            </a:r>
            <a:endParaRPr lang="en-GB" altLang="cs-CZ" sz="1200" dirty="0" smtClean="0">
              <a:solidFill>
                <a:srgbClr val="307871"/>
              </a:solidFill>
              <a:latin typeface="Times New Roman" panose="02020603050405020304" pitchFamily="18" charset="0"/>
              <a:cs typeface="Times New Roman" panose="02020603050405020304" pitchFamily="18" charset="0"/>
            </a:endParaRPr>
          </a:p>
          <a:p>
            <a:pPr algn="r"/>
            <a:r>
              <a:rPr lang="en-GB" altLang="cs-CZ" sz="1200" dirty="0">
                <a:solidFill>
                  <a:srgbClr val="307871"/>
                </a:solidFill>
                <a:latin typeface="Times New Roman" panose="02020603050405020304" pitchFamily="18" charset="0"/>
                <a:cs typeface="Times New Roman" panose="02020603050405020304" pitchFamily="18" charset="0"/>
              </a:rPr>
              <a:t>DAMIA</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8964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Digital </a:t>
            </a:r>
            <a:r>
              <a:rPr lang="cs-CZ" sz="2800" b="1" kern="0" dirty="0" err="1" smtClean="0">
                <a:latin typeface="Times New Roman"/>
                <a:ea typeface="+mj-ea"/>
                <a:cs typeface="+mj-cs"/>
              </a:rPr>
              <a:t>firm</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1" dirty="0" smtClean="0">
                <a:latin typeface="Times New Roman" panose="02020603050405020304" pitchFamily="18" charset="0"/>
                <a:cs typeface="Times New Roman" panose="02020603050405020304" pitchFamily="18" charset="0"/>
              </a:rPr>
              <a:t>D</a:t>
            </a:r>
            <a:r>
              <a:rPr lang="cs-CZ" sz="2400" b="1" dirty="0" err="1" smtClean="0">
                <a:latin typeface="Times New Roman" panose="02020603050405020304" pitchFamily="18" charset="0"/>
                <a:cs typeface="Times New Roman" panose="02020603050405020304" pitchFamily="18" charset="0"/>
              </a:rPr>
              <a:t>efinition</a:t>
            </a:r>
            <a:r>
              <a:rPr lang="cs-CZ" sz="2400" b="1" dirty="0" smtClean="0">
                <a:latin typeface="Times New Roman" panose="02020603050405020304" pitchFamily="18" charset="0"/>
                <a:cs typeface="Times New Roman" panose="02020603050405020304" pitchFamily="18" charset="0"/>
              </a:rPr>
              <a:t>*</a:t>
            </a:r>
          </a:p>
          <a:p>
            <a:pPr marL="361950" lvl="1" indent="-274638" algn="just"/>
            <a:r>
              <a:rPr lang="en-US" sz="2100" dirty="0">
                <a:latin typeface="Times New Roman" panose="02020603050405020304" pitchFamily="18" charset="0"/>
                <a:cs typeface="Times New Roman" panose="02020603050405020304" pitchFamily="18" charset="0"/>
              </a:rPr>
              <a:t>A digital firm is one in which nearly all of the organization’s significant business relationships with customers, suppliers, and employees are digitally enabled, and key corporate assets are managed through digital means</a:t>
            </a:r>
            <a:r>
              <a:rPr lang="en-US" sz="2100" dirty="0" smtClean="0">
                <a:latin typeface="Times New Roman" panose="02020603050405020304" pitchFamily="18" charset="0"/>
                <a:cs typeface="Times New Roman" panose="02020603050405020304" pitchFamily="18" charset="0"/>
              </a:rPr>
              <a:t>.*</a:t>
            </a:r>
            <a:endParaRPr lang="cs-CZ" sz="2100" dirty="0">
              <a:latin typeface="Times New Roman" panose="02020603050405020304" pitchFamily="18" charset="0"/>
              <a:cs typeface="Times New Roman" panose="02020603050405020304" pitchFamily="18" charset="0"/>
            </a:endParaRPr>
          </a:p>
          <a:p>
            <a:pPr marL="361950" lvl="1" indent="-274638" algn="just"/>
            <a:r>
              <a:rPr lang="en-US" sz="2100" dirty="0">
                <a:latin typeface="Times New Roman" panose="02020603050405020304" pitchFamily="18" charset="0"/>
                <a:cs typeface="Times New Roman" panose="02020603050405020304" pitchFamily="18" charset="0"/>
              </a:rPr>
              <a:t>The Digital Firm is a general term for organizations that have enabled core business relationships with employees, customers, suppliers, and other external partners through digital </a:t>
            </a:r>
            <a:r>
              <a:rPr lang="en-US" sz="2100" dirty="0" smtClean="0">
                <a:latin typeface="Times New Roman" panose="02020603050405020304" pitchFamily="18" charset="0"/>
                <a:cs typeface="Times New Roman" panose="02020603050405020304" pitchFamily="18" charset="0"/>
              </a:rPr>
              <a:t>networks.</a:t>
            </a:r>
            <a:r>
              <a:rPr lang="cs-CZ" sz="2100" dirty="0" smtClean="0">
                <a:latin typeface="Times New Roman" panose="02020603050405020304" pitchFamily="18" charset="0"/>
                <a:cs typeface="Times New Roman" panose="02020603050405020304" pitchFamily="18" charset="0"/>
              </a:rPr>
              <a:t>**</a:t>
            </a:r>
          </a:p>
          <a:p>
            <a:pPr marL="361950" lvl="1" indent="-274638" algn="just"/>
            <a:r>
              <a:rPr lang="en-US" sz="2100" dirty="0" smtClean="0">
                <a:latin typeface="Times New Roman" panose="02020603050405020304" pitchFamily="18" charset="0"/>
                <a:cs typeface="Times New Roman" panose="02020603050405020304" pitchFamily="18" charset="0"/>
              </a:rPr>
              <a:t>These </a:t>
            </a:r>
            <a:r>
              <a:rPr lang="en-US" sz="2100" dirty="0">
                <a:latin typeface="Times New Roman" panose="02020603050405020304" pitchFamily="18" charset="0"/>
                <a:cs typeface="Times New Roman" panose="02020603050405020304" pitchFamily="18" charset="0"/>
              </a:rPr>
              <a:t>digital networks are supported by enterprise class technology platforms that have been leveraged within an organization to support critical business functions and </a:t>
            </a:r>
            <a:r>
              <a:rPr lang="en-US" sz="2100" dirty="0" smtClean="0">
                <a:latin typeface="Times New Roman" panose="02020603050405020304" pitchFamily="18" charset="0"/>
                <a:cs typeface="Times New Roman" panose="02020603050405020304" pitchFamily="18" charset="0"/>
              </a:rPr>
              <a:t>services.</a:t>
            </a:r>
            <a:r>
              <a:rPr lang="cs-CZ" sz="2100" dirty="0" smtClean="0">
                <a:latin typeface="Times New Roman" panose="02020603050405020304" pitchFamily="18" charset="0"/>
                <a:cs typeface="Times New Roman" panose="02020603050405020304" pitchFamily="18" charset="0"/>
              </a:rPr>
              <a:t>**</a:t>
            </a:r>
          </a:p>
          <a:p>
            <a:pPr marL="361950" lvl="1" indent="-274638" algn="just"/>
            <a:r>
              <a:rPr lang="en-US" sz="2100" dirty="0" smtClean="0">
                <a:latin typeface="Times New Roman" panose="02020603050405020304" pitchFamily="18" charset="0"/>
                <a:cs typeface="Times New Roman" panose="02020603050405020304" pitchFamily="18" charset="0"/>
              </a:rPr>
              <a:t>Some </a:t>
            </a:r>
            <a:r>
              <a:rPr lang="en-US" sz="2100" dirty="0">
                <a:latin typeface="Times New Roman" panose="02020603050405020304" pitchFamily="18" charset="0"/>
                <a:cs typeface="Times New Roman" panose="02020603050405020304" pitchFamily="18" charset="0"/>
              </a:rPr>
              <a:t>examples of these technology platforms are, Customer Relationship Management (CRM), Supply Chain Management (SCM), Enterprise Resource Planning (ERP), Knowledge Management System (KMS),Enterprise Content Management (ECM), and Warehouse Management System (WMS) among </a:t>
            </a:r>
            <a:r>
              <a:rPr lang="en-US" sz="2100" dirty="0" smtClean="0">
                <a:latin typeface="Times New Roman" panose="02020603050405020304" pitchFamily="18" charset="0"/>
                <a:cs typeface="Times New Roman" panose="02020603050405020304" pitchFamily="18" charset="0"/>
              </a:rPr>
              <a:t>others.</a:t>
            </a:r>
            <a:r>
              <a:rPr lang="cs-CZ" sz="2100" dirty="0" smtClean="0">
                <a:latin typeface="Times New Roman" panose="02020603050405020304" pitchFamily="18" charset="0"/>
                <a:cs typeface="Times New Roman" panose="02020603050405020304" pitchFamily="18" charset="0"/>
              </a:rPr>
              <a:t>**</a:t>
            </a:r>
          </a:p>
          <a:p>
            <a:pPr marL="361950" lvl="1" indent="-274638" algn="just"/>
            <a:r>
              <a:rPr lang="en-US" sz="2100" dirty="0" smtClean="0">
                <a:latin typeface="Times New Roman" panose="02020603050405020304" pitchFamily="18" charset="0"/>
                <a:cs typeface="Times New Roman" panose="02020603050405020304" pitchFamily="18" charset="0"/>
              </a:rPr>
              <a:t>The </a:t>
            </a:r>
            <a:r>
              <a:rPr lang="en-US" sz="2100" dirty="0">
                <a:latin typeface="Times New Roman" panose="02020603050405020304" pitchFamily="18" charset="0"/>
                <a:cs typeface="Times New Roman" panose="02020603050405020304" pitchFamily="18" charset="0"/>
              </a:rPr>
              <a:t>purpose of these technology platforms is to digitally enable seamless integration and information exchange within the organization to employees and outside the organization to customers, suppliers, and other business partners</a:t>
            </a:r>
            <a:r>
              <a:rPr lang="en-US" sz="2100" dirty="0" smtClean="0">
                <a:latin typeface="Times New Roman" panose="02020603050405020304" pitchFamily="18" charset="0"/>
                <a:cs typeface="Times New Roman" panose="02020603050405020304" pitchFamily="18" charset="0"/>
              </a:rPr>
              <a:t>.</a:t>
            </a:r>
            <a:r>
              <a:rPr lang="cs-CZ" sz="2100" dirty="0" smtClean="0">
                <a:latin typeface="Times New Roman" panose="02020603050405020304" pitchFamily="18" charset="0"/>
                <a:cs typeface="Times New Roman" panose="02020603050405020304" pitchFamily="18" charset="0"/>
              </a:rPr>
              <a:t>**</a:t>
            </a:r>
            <a:r>
              <a:rPr lang="en-US" sz="2100" dirty="0" smtClean="0">
                <a:latin typeface="Times New Roman" panose="02020603050405020304" pitchFamily="18" charset="0"/>
                <a:cs typeface="Times New Roman" panose="02020603050405020304" pitchFamily="18" charset="0"/>
              </a:rPr>
              <a:t> </a:t>
            </a:r>
            <a:endParaRPr lang="en-US" sz="2100" dirty="0">
              <a:latin typeface="Times New Roman" panose="02020603050405020304" pitchFamily="18" charset="0"/>
              <a:cs typeface="Times New Roman" panose="02020603050405020304" pitchFamily="18" charset="0"/>
            </a:endParaRPr>
          </a:p>
          <a:p>
            <a:pPr lvl="1" algn="just"/>
            <a:endParaRPr lang="en-GB"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461665"/>
          </a:xfrm>
          <a:prstGeom prst="rect">
            <a:avLst/>
          </a:prstGeom>
          <a:noFill/>
        </p:spPr>
        <p:txBody>
          <a:bodyPr wrap="square" rtlCol="0">
            <a:spAutoFit/>
          </a:bodyPr>
          <a:lstStyle/>
          <a:p>
            <a:r>
              <a:rPr lang="cs-CZ" sz="1200" dirty="0"/>
              <a:t>*https://</a:t>
            </a:r>
            <a:r>
              <a:rPr lang="cs-CZ" sz="1200" dirty="0" smtClean="0"/>
              <a:t>mistesformba.wordpress.com/2015/02/18/what-is-digital-firm/</a:t>
            </a:r>
          </a:p>
          <a:p>
            <a:r>
              <a:rPr lang="cs-CZ" sz="1200" dirty="0"/>
              <a:t>**https://www.slideshare.net/Pulkkit009/mis-and-digital-firms</a:t>
            </a:r>
          </a:p>
        </p:txBody>
      </p:sp>
    </p:spTree>
    <p:extLst>
      <p:ext uri="{BB962C8B-B14F-4D97-AF65-F5344CB8AC3E}">
        <p14:creationId xmlns:p14="http://schemas.microsoft.com/office/powerpoint/2010/main" val="2939046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8964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Digital </a:t>
            </a:r>
            <a:r>
              <a:rPr lang="cs-CZ" sz="2800" b="1" kern="0" dirty="0" err="1" smtClean="0">
                <a:latin typeface="Times New Roman"/>
                <a:ea typeface="+mj-ea"/>
                <a:cs typeface="+mj-cs"/>
              </a:rPr>
              <a:t>firm</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When </a:t>
            </a:r>
            <a:r>
              <a:rPr lang="en-US" sz="2400" dirty="0">
                <a:latin typeface="Times New Roman" panose="02020603050405020304" pitchFamily="18" charset="0"/>
                <a:cs typeface="Times New Roman" panose="02020603050405020304" pitchFamily="18" charset="0"/>
              </a:rPr>
              <a:t>a firm goes digital, it’s not about just adding a computer system to the mix but throwing a computer system at outdated business processes is exactly the wrong thing to do. A truly digital firm has several characteristics that distinguish it from most of the firms claiming to be digitized</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717550" lvl="2" indent="-355600" algn="just">
              <a:tabLst>
                <a:tab pos="361950" algn="l"/>
              </a:tabLst>
            </a:pPr>
            <a:r>
              <a:rPr lang="en-US" sz="2200" dirty="0">
                <a:latin typeface="Times New Roman" panose="02020603050405020304" pitchFamily="18" charset="0"/>
                <a:cs typeface="Times New Roman" panose="02020603050405020304" pitchFamily="18" charset="0"/>
              </a:rPr>
              <a:t>Significant business relationships with customers, suppliers, and employees are digitally enabled and mediated.</a:t>
            </a:r>
          </a:p>
          <a:p>
            <a:pPr marL="717550" lvl="2" indent="-355600" algn="just">
              <a:tabLst>
                <a:tab pos="361950" algn="l"/>
              </a:tabLst>
            </a:pPr>
            <a:r>
              <a:rPr lang="en-US" sz="2200" dirty="0" smtClean="0">
                <a:latin typeface="Times New Roman" panose="02020603050405020304" pitchFamily="18" charset="0"/>
                <a:cs typeface="Times New Roman" panose="02020603050405020304" pitchFamily="18" charset="0"/>
              </a:rPr>
              <a:t>Core </a:t>
            </a:r>
            <a:r>
              <a:rPr lang="en-US" sz="2200" dirty="0">
                <a:latin typeface="Times New Roman" panose="02020603050405020304" pitchFamily="18" charset="0"/>
                <a:cs typeface="Times New Roman" panose="02020603050405020304" pitchFamily="18" charset="0"/>
              </a:rPr>
              <a:t>business processes are accomplished through digital networks and span the entire organization or link multiple organizations.</a:t>
            </a:r>
          </a:p>
          <a:p>
            <a:pPr marL="717550" lvl="2" indent="-355600" algn="just">
              <a:tabLst>
                <a:tab pos="361950" algn="l"/>
              </a:tabLst>
            </a:pPr>
            <a:r>
              <a:rPr lang="en-US" sz="2200" dirty="0" smtClean="0">
                <a:latin typeface="Times New Roman" panose="02020603050405020304" pitchFamily="18" charset="0"/>
                <a:cs typeface="Times New Roman" panose="02020603050405020304" pitchFamily="18" charset="0"/>
              </a:rPr>
              <a:t>Key </a:t>
            </a:r>
            <a:r>
              <a:rPr lang="en-US" sz="2200" dirty="0">
                <a:latin typeface="Times New Roman" panose="02020603050405020304" pitchFamily="18" charset="0"/>
                <a:cs typeface="Times New Roman" panose="02020603050405020304" pitchFamily="18" charset="0"/>
              </a:rPr>
              <a:t>corporate assets — intellectual property, core competencies, and financial and human assets — are managed through digital means.</a:t>
            </a:r>
          </a:p>
          <a:p>
            <a:pPr marL="717550" lvl="2" indent="-355600" algn="just">
              <a:tabLst>
                <a:tab pos="361950" algn="l"/>
              </a:tabLst>
            </a:pPr>
            <a:r>
              <a:rPr lang="en-US" sz="2200" dirty="0" smtClean="0">
                <a:latin typeface="Times New Roman" panose="02020603050405020304" pitchFamily="18" charset="0"/>
                <a:cs typeface="Times New Roman" panose="02020603050405020304" pitchFamily="18" charset="0"/>
              </a:rPr>
              <a:t>Internal </a:t>
            </a:r>
            <a:r>
              <a:rPr lang="en-US" sz="2200" dirty="0">
                <a:latin typeface="Times New Roman" panose="02020603050405020304" pitchFamily="18" charset="0"/>
                <a:cs typeface="Times New Roman" panose="02020603050405020304" pitchFamily="18" charset="0"/>
              </a:rPr>
              <a:t>and external environments are quickly recognized and dealt with.</a:t>
            </a:r>
          </a:p>
          <a:p>
            <a:pPr lvl="1" algn="just"/>
            <a:endParaRPr lang="en-US" sz="2000" dirty="0">
              <a:latin typeface="Times New Roman" panose="02020603050405020304" pitchFamily="18" charset="0"/>
              <a:cs typeface="Times New Roman" panose="02020603050405020304" pitchFamily="18" charset="0"/>
            </a:endParaRPr>
          </a:p>
          <a:p>
            <a:pPr lvl="1" algn="just"/>
            <a:endParaRPr lang="en-GB"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a:t>*https://</a:t>
            </a:r>
            <a:r>
              <a:rPr lang="cs-CZ" sz="1200" dirty="0" smtClean="0"/>
              <a:t>mistesformba.wordpress.com/2015/02/18/what-is-digital-firm</a:t>
            </a:r>
            <a:r>
              <a:rPr lang="cs-CZ" sz="1200" dirty="0"/>
              <a:t>/</a:t>
            </a:r>
          </a:p>
        </p:txBody>
      </p:sp>
    </p:spTree>
    <p:extLst>
      <p:ext uri="{BB962C8B-B14F-4D97-AF65-F5344CB8AC3E}">
        <p14:creationId xmlns:p14="http://schemas.microsoft.com/office/powerpoint/2010/main" val="1494314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8964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Digital </a:t>
            </a:r>
            <a:r>
              <a:rPr lang="cs-CZ" sz="2800" b="1" kern="0" dirty="0" err="1" smtClean="0">
                <a:latin typeface="Times New Roman"/>
                <a:ea typeface="+mj-ea"/>
                <a:cs typeface="+mj-cs"/>
              </a:rPr>
              <a:t>firm</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Origin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Digital </a:t>
            </a:r>
            <a:r>
              <a:rPr lang="cs-CZ" sz="2400" b="1" dirty="0" err="1" smtClean="0">
                <a:latin typeface="Times New Roman" panose="02020603050405020304" pitchFamily="18" charset="0"/>
                <a:cs typeface="Times New Roman" panose="02020603050405020304" pitchFamily="18" charset="0"/>
              </a:rPr>
              <a:t>firm</a:t>
            </a:r>
            <a:r>
              <a:rPr lang="en-GB" sz="2400" b="1" dirty="0" smtClean="0">
                <a:latin typeface="Times New Roman" panose="02020603050405020304" pitchFamily="18" charset="0"/>
                <a:cs typeface="Times New Roman" panose="02020603050405020304" pitchFamily="18" charset="0"/>
              </a:rPr>
              <a:t>*</a:t>
            </a:r>
            <a:endParaRPr lang="cs-CZ" sz="2400" b="1" dirty="0" smtClean="0">
              <a:latin typeface="Times New Roman" panose="02020603050405020304" pitchFamily="18" charset="0"/>
              <a:cs typeface="Times New Roman" panose="02020603050405020304" pitchFamily="18" charset="0"/>
            </a:endParaRPr>
          </a:p>
          <a:p>
            <a:pPr marL="361950" lvl="1" indent="-274638"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term "The Digital Firm" originated as a concept in a series of Management Information Systems (MIS) books authored by Ken Laudon and it provides a new way to describe organizations that operate differently than the traditional brick and mortar business as a result of broad sweeping changes in technology and global markets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361950" lvl="1" indent="-274638" algn="just"/>
            <a:r>
              <a:rPr lang="en-US" dirty="0" smtClean="0">
                <a:latin typeface="Times New Roman" panose="02020603050405020304" pitchFamily="18" charset="0"/>
                <a:cs typeface="Times New Roman" panose="02020603050405020304" pitchFamily="18" charset="0"/>
              </a:rPr>
              <a:t>Digital </a:t>
            </a:r>
            <a:r>
              <a:rPr lang="en-US" dirty="0">
                <a:latin typeface="Times New Roman" panose="02020603050405020304" pitchFamily="18" charset="0"/>
                <a:cs typeface="Times New Roman" panose="02020603050405020304" pitchFamily="18" charset="0"/>
              </a:rPr>
              <a:t>firms place an emphasis on the digitization of business processes and services through sophisticated technology and information </a:t>
            </a:r>
            <a:r>
              <a:rPr lang="en-US" dirty="0" smtClean="0">
                <a:latin typeface="Times New Roman" panose="02020603050405020304" pitchFamily="18" charset="0"/>
                <a:cs typeface="Times New Roman" panose="02020603050405020304" pitchFamily="18" charset="0"/>
              </a:rPr>
              <a:t>systems.</a:t>
            </a:r>
            <a:endParaRPr lang="cs-CZ" dirty="0" smtClean="0">
              <a:latin typeface="Times New Roman" panose="02020603050405020304" pitchFamily="18" charset="0"/>
              <a:cs typeface="Times New Roman" panose="02020603050405020304" pitchFamily="18" charset="0"/>
            </a:endParaRPr>
          </a:p>
          <a:p>
            <a:pPr marL="361950" lvl="1" indent="-274638" algn="just"/>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information systems create opportunities for digital firms to decentralize operations, accelerate market readiness and responsiveness, enhance customer interactions, as well as increase efficiencies across a variety of business functions. </a:t>
            </a:r>
          </a:p>
          <a:p>
            <a:pPr marL="361950" lvl="1" indent="-274638" algn="just"/>
            <a:endParaRPr lang="en-GB"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a:t>*https://</a:t>
            </a:r>
            <a:r>
              <a:rPr lang="cs-CZ" sz="1200" dirty="0" smtClean="0"/>
              <a:t>mistesformba.wordpress.com/2015/02/18/what-is-digital-firm</a:t>
            </a:r>
            <a:r>
              <a:rPr lang="cs-CZ" sz="1200" dirty="0"/>
              <a:t>/</a:t>
            </a:r>
          </a:p>
        </p:txBody>
      </p:sp>
    </p:spTree>
    <p:extLst>
      <p:ext uri="{BB962C8B-B14F-4D97-AF65-F5344CB8AC3E}">
        <p14:creationId xmlns:p14="http://schemas.microsoft.com/office/powerpoint/2010/main" val="2125805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8964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Digital </a:t>
            </a:r>
            <a:r>
              <a:rPr lang="cs-CZ" sz="2800" b="1" kern="0" dirty="0" err="1" smtClean="0">
                <a:latin typeface="Times New Roman"/>
                <a:ea typeface="+mj-ea"/>
                <a:cs typeface="+mj-cs"/>
              </a:rPr>
              <a:t>firm</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Advantages</a:t>
            </a:r>
            <a:r>
              <a:rPr lang="en-GB" sz="2400" b="1" dirty="0" smtClean="0">
                <a:latin typeface="Times New Roman" panose="02020603050405020304" pitchFamily="18" charset="0"/>
                <a:cs typeface="Times New Roman" panose="02020603050405020304" pitchFamily="18" charset="0"/>
              </a:rPr>
              <a:t>*</a:t>
            </a:r>
            <a:endParaRPr lang="cs-CZ" sz="2400" b="1" dirty="0" smtClean="0">
              <a:latin typeface="Times New Roman" panose="02020603050405020304" pitchFamily="18" charset="0"/>
              <a:cs typeface="Times New Roman" panose="02020603050405020304" pitchFamily="18" charset="0"/>
            </a:endParaRPr>
          </a:p>
          <a:p>
            <a:pPr marL="268288" lvl="1" indent="-268288" algn="just"/>
            <a:r>
              <a:rPr lang="en-US" dirty="0" smtClean="0">
                <a:latin typeface="Times New Roman" panose="02020603050405020304" pitchFamily="18" charset="0"/>
                <a:cs typeface="Times New Roman" panose="02020603050405020304" pitchFamily="18" charset="0"/>
              </a:rPr>
              <a:t>Through </a:t>
            </a:r>
            <a:r>
              <a:rPr lang="en-US" dirty="0">
                <a:latin typeface="Times New Roman" panose="02020603050405020304" pitchFamily="18" charset="0"/>
                <a:cs typeface="Times New Roman" panose="02020603050405020304" pitchFamily="18" charset="0"/>
              </a:rPr>
              <a:t>digital networks and information systems, the digital firm is able to operate core business services and functions continuously and more efficiently. This digital enablement of business processes creates highly dynamic information systems allowing for more efficient and productive management of an </a:t>
            </a:r>
            <a:r>
              <a:rPr lang="en-US" dirty="0" smtClean="0">
                <a:latin typeface="Times New Roman" panose="02020603050405020304" pitchFamily="18" charset="0"/>
                <a:cs typeface="Times New Roman" panose="02020603050405020304" pitchFamily="18" charset="0"/>
              </a:rPr>
              <a:t>organization.</a:t>
            </a:r>
            <a:endParaRPr lang="cs-CZ" dirty="0" smtClean="0">
              <a:latin typeface="Times New Roman" panose="02020603050405020304" pitchFamily="18" charset="0"/>
              <a:cs typeface="Times New Roman" panose="02020603050405020304" pitchFamily="18" charset="0"/>
            </a:endParaRPr>
          </a:p>
          <a:p>
            <a:pPr marL="268288" lvl="1" indent="-268288" algn="just"/>
            <a:r>
              <a:rPr lang="en-US" dirty="0" smtClean="0">
                <a:latin typeface="Times New Roman" panose="02020603050405020304" pitchFamily="18" charset="0"/>
                <a:cs typeface="Times New Roman" panose="02020603050405020304" pitchFamily="18" charset="0"/>
              </a:rPr>
              <a:t>Additionally</a:t>
            </a:r>
            <a:r>
              <a:rPr lang="en-US" dirty="0">
                <a:latin typeface="Times New Roman" panose="02020603050405020304" pitchFamily="18" charset="0"/>
                <a:cs typeface="Times New Roman" panose="02020603050405020304" pitchFamily="18" charset="0"/>
              </a:rPr>
              <a:t>, digital enablement of core business functions and services provides an organization with opportunities </a:t>
            </a:r>
            <a:r>
              <a:rPr lang="en-US" dirty="0" smtClean="0">
                <a:latin typeface="Times New Roman" panose="02020603050405020304" pitchFamily="18" charset="0"/>
                <a:cs typeface="Times New Roman" panose="02020603050405020304" pitchFamily="18" charset="0"/>
              </a:rPr>
              <a:t>to:</a:t>
            </a:r>
            <a:endParaRPr lang="cs-CZ" dirty="0" smtClean="0">
              <a:latin typeface="Times New Roman" panose="02020603050405020304" pitchFamily="18" charset="0"/>
              <a:cs typeface="Times New Roman" panose="02020603050405020304" pitchFamily="18" charset="0"/>
            </a:endParaRPr>
          </a:p>
          <a:p>
            <a:pPr marL="449263" lvl="2" indent="-180975" algn="just"/>
            <a:r>
              <a:rPr lang="en-US" dirty="0" smtClean="0">
                <a:latin typeface="Times New Roman" panose="02020603050405020304" pitchFamily="18" charset="0"/>
                <a:cs typeface="Times New Roman" panose="02020603050405020304" pitchFamily="18" charset="0"/>
              </a:rPr>
              <a:t>Operate </a:t>
            </a:r>
            <a:r>
              <a:rPr lang="en-US" dirty="0">
                <a:latin typeface="Times New Roman" panose="02020603050405020304" pitchFamily="18" charset="0"/>
                <a:cs typeface="Times New Roman" panose="02020603050405020304" pitchFamily="18" charset="0"/>
              </a:rPr>
              <a:t>business continuously ("Time Shifting</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449263" lvl="2" indent="-180975" algn="just"/>
            <a:r>
              <a:rPr lang="en-US" dirty="0" smtClean="0">
                <a:latin typeface="Times New Roman" panose="02020603050405020304" pitchFamily="18" charset="0"/>
                <a:cs typeface="Times New Roman" panose="02020603050405020304" pitchFamily="18" charset="0"/>
              </a:rPr>
              <a:t>Operate </a:t>
            </a:r>
            <a:r>
              <a:rPr lang="en-US" dirty="0">
                <a:latin typeface="Times New Roman" panose="02020603050405020304" pitchFamily="18" charset="0"/>
                <a:cs typeface="Times New Roman" panose="02020603050405020304" pitchFamily="18" charset="0"/>
              </a:rPr>
              <a:t>business in a global workplace ("Space Shifting</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449263" lvl="2" indent="-180975" algn="just"/>
            <a:r>
              <a:rPr lang="en-US" dirty="0" smtClean="0">
                <a:latin typeface="Times New Roman" panose="02020603050405020304" pitchFamily="18" charset="0"/>
                <a:cs typeface="Times New Roman" panose="02020603050405020304" pitchFamily="18" charset="0"/>
              </a:rPr>
              <a:t>Adapt </a:t>
            </a:r>
            <a:r>
              <a:rPr lang="en-US" dirty="0">
                <a:latin typeface="Times New Roman" panose="02020603050405020304" pitchFamily="18" charset="0"/>
                <a:cs typeface="Times New Roman" panose="02020603050405020304" pitchFamily="18" charset="0"/>
              </a:rPr>
              <a:t>business strategies to meet market </a:t>
            </a:r>
            <a:r>
              <a:rPr lang="en-US" dirty="0" smtClean="0">
                <a:latin typeface="Times New Roman" panose="02020603050405020304" pitchFamily="18" charset="0"/>
                <a:cs typeface="Times New Roman" panose="02020603050405020304" pitchFamily="18" charset="0"/>
              </a:rPr>
              <a:t>demands;</a:t>
            </a:r>
            <a:endParaRPr lang="cs-CZ" dirty="0" smtClean="0">
              <a:latin typeface="Times New Roman" panose="02020603050405020304" pitchFamily="18" charset="0"/>
              <a:cs typeface="Times New Roman" panose="02020603050405020304" pitchFamily="18" charset="0"/>
            </a:endParaRPr>
          </a:p>
          <a:p>
            <a:pPr marL="449263" lvl="2" indent="-180975" algn="just"/>
            <a:r>
              <a:rPr lang="en-US" dirty="0" smtClean="0">
                <a:latin typeface="Times New Roman" panose="02020603050405020304" pitchFamily="18" charset="0"/>
                <a:cs typeface="Times New Roman" panose="02020603050405020304" pitchFamily="18" charset="0"/>
              </a:rPr>
              <a:t>Create </a:t>
            </a:r>
            <a:r>
              <a:rPr lang="en-US" dirty="0">
                <a:latin typeface="Times New Roman" panose="02020603050405020304" pitchFamily="18" charset="0"/>
                <a:cs typeface="Times New Roman" panose="02020603050405020304" pitchFamily="18" charset="0"/>
              </a:rPr>
              <a:t>business value from technology </a:t>
            </a:r>
            <a:r>
              <a:rPr lang="en-US" dirty="0" smtClean="0">
                <a:latin typeface="Times New Roman" panose="02020603050405020304" pitchFamily="18" charset="0"/>
                <a:cs typeface="Times New Roman" panose="02020603050405020304" pitchFamily="18" charset="0"/>
              </a:rPr>
              <a:t>investments;</a:t>
            </a:r>
            <a:endParaRPr lang="cs-CZ" dirty="0" smtClean="0">
              <a:latin typeface="Times New Roman" panose="02020603050405020304" pitchFamily="18" charset="0"/>
              <a:cs typeface="Times New Roman" panose="02020603050405020304" pitchFamily="18" charset="0"/>
            </a:endParaRPr>
          </a:p>
          <a:p>
            <a:pPr marL="449263" lvl="2" indent="-180975" algn="just"/>
            <a:r>
              <a:rPr lang="en-US" dirty="0" smtClean="0">
                <a:latin typeface="Times New Roman" panose="02020603050405020304" pitchFamily="18" charset="0"/>
                <a:cs typeface="Times New Roman" panose="02020603050405020304" pitchFamily="18" charset="0"/>
              </a:rPr>
              <a:t>Drive </a:t>
            </a:r>
            <a:r>
              <a:rPr lang="en-US" dirty="0">
                <a:latin typeface="Times New Roman" panose="02020603050405020304" pitchFamily="18" charset="0"/>
                <a:cs typeface="Times New Roman" panose="02020603050405020304" pitchFamily="18" charset="0"/>
              </a:rPr>
              <a:t>efficiency improvements in inventory and supply </a:t>
            </a:r>
            <a:r>
              <a:rPr lang="en-US" dirty="0" smtClean="0">
                <a:latin typeface="Times New Roman" panose="02020603050405020304" pitchFamily="18" charset="0"/>
                <a:cs typeface="Times New Roman" panose="02020603050405020304" pitchFamily="18" charset="0"/>
              </a:rPr>
              <a:t>chain;</a:t>
            </a:r>
            <a:endParaRPr lang="cs-CZ" dirty="0" smtClean="0">
              <a:latin typeface="Times New Roman" panose="02020603050405020304" pitchFamily="18" charset="0"/>
              <a:cs typeface="Times New Roman" panose="02020603050405020304" pitchFamily="18" charset="0"/>
            </a:endParaRPr>
          </a:p>
          <a:p>
            <a:pPr marL="449263" lvl="2" indent="-180975" algn="just"/>
            <a:r>
              <a:rPr lang="en-US" dirty="0" smtClean="0">
                <a:latin typeface="Times New Roman" panose="02020603050405020304" pitchFamily="18" charset="0"/>
                <a:cs typeface="Times New Roman" panose="02020603050405020304" pitchFamily="18" charset="0"/>
              </a:rPr>
              <a:t>Enhance </a:t>
            </a:r>
            <a:r>
              <a:rPr lang="en-US" dirty="0">
                <a:latin typeface="Times New Roman" panose="02020603050405020304" pitchFamily="18" charset="0"/>
                <a:cs typeface="Times New Roman" panose="02020603050405020304" pitchFamily="18" charset="0"/>
              </a:rPr>
              <a:t>the management of customer </a:t>
            </a:r>
            <a:r>
              <a:rPr lang="en-US" dirty="0" smtClean="0">
                <a:latin typeface="Times New Roman" panose="02020603050405020304" pitchFamily="18" charset="0"/>
                <a:cs typeface="Times New Roman" panose="02020603050405020304" pitchFamily="18" charset="0"/>
              </a:rPr>
              <a:t>relationships;</a:t>
            </a:r>
            <a:endParaRPr lang="cs-CZ" dirty="0" smtClean="0">
              <a:latin typeface="Times New Roman" panose="02020603050405020304" pitchFamily="18" charset="0"/>
              <a:cs typeface="Times New Roman" panose="02020603050405020304" pitchFamily="18" charset="0"/>
            </a:endParaRPr>
          </a:p>
          <a:p>
            <a:pPr marL="449263" lvl="2" indent="-180975" algn="just"/>
            <a:r>
              <a:rPr lang="en-US" dirty="0" smtClean="0">
                <a:latin typeface="Times New Roman" panose="02020603050405020304" pitchFamily="18" charset="0"/>
                <a:cs typeface="Times New Roman" panose="02020603050405020304" pitchFamily="18" charset="0"/>
              </a:rPr>
              <a:t>Improve </a:t>
            </a:r>
            <a:r>
              <a:rPr lang="en-US" dirty="0">
                <a:latin typeface="Times New Roman" panose="02020603050405020304" pitchFamily="18" charset="0"/>
                <a:cs typeface="Times New Roman" panose="02020603050405020304" pitchFamily="18" charset="0"/>
              </a:rPr>
              <a:t>organizational </a:t>
            </a:r>
            <a:r>
              <a:rPr lang="en-US" dirty="0" smtClean="0">
                <a:latin typeface="Times New Roman" panose="02020603050405020304" pitchFamily="18" charset="0"/>
                <a:cs typeface="Times New Roman" panose="02020603050405020304" pitchFamily="18" charset="0"/>
              </a:rPr>
              <a:t>productivity. </a:t>
            </a:r>
            <a:endParaRPr lang="en-GB"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a:t>*https://</a:t>
            </a:r>
            <a:r>
              <a:rPr lang="cs-CZ" sz="1200" dirty="0" smtClean="0"/>
              <a:t>mistesformba.wordpress.com/2015/02/18/what-is-digital-firm</a:t>
            </a:r>
            <a:r>
              <a:rPr lang="cs-CZ" sz="1200" dirty="0"/>
              <a:t>/</a:t>
            </a:r>
          </a:p>
        </p:txBody>
      </p:sp>
    </p:spTree>
    <p:extLst>
      <p:ext uri="{BB962C8B-B14F-4D97-AF65-F5344CB8AC3E}">
        <p14:creationId xmlns:p14="http://schemas.microsoft.com/office/powerpoint/2010/main" val="3889435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542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Business </a:t>
            </a:r>
            <a:r>
              <a:rPr lang="cs-CZ" sz="2800" b="1" kern="0" dirty="0" err="1" smtClean="0">
                <a:latin typeface="Times New Roman"/>
                <a:ea typeface="+mj-ea"/>
                <a:cs typeface="+mj-cs"/>
              </a:rPr>
              <a:t>process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b="1" dirty="0" smtClean="0">
                <a:latin typeface="Times New Roman" panose="02020603050405020304" pitchFamily="18" charset="0"/>
                <a:cs typeface="Times New Roman" panose="02020603050405020304" pitchFamily="18" charset="0"/>
              </a:rPr>
              <a:t>Business proces</a:t>
            </a:r>
            <a:r>
              <a:rPr lang="en-US" sz="2400" b="1" dirty="0" smtClean="0">
                <a:latin typeface="Times New Roman" panose="02020603050405020304" pitchFamily="18" charset="0"/>
                <a:cs typeface="Times New Roman" panose="02020603050405020304" pitchFamily="18" charset="0"/>
              </a:rPr>
              <a:t>s</a:t>
            </a:r>
            <a:r>
              <a:rPr lang="cs-CZ" sz="2400" b="1" dirty="0" smtClean="0">
                <a:latin typeface="Times New Roman" panose="02020603050405020304" pitchFamily="18" charset="0"/>
                <a:cs typeface="Times New Roman" panose="02020603050405020304" pitchFamily="18" charset="0"/>
              </a:rPr>
              <a:t> – </a:t>
            </a:r>
            <a:r>
              <a:rPr lang="cs-CZ" sz="2400" b="1" dirty="0" err="1" smtClean="0">
                <a:latin typeface="Times New Roman" panose="02020603050405020304" pitchFamily="18" charset="0"/>
                <a:cs typeface="Times New Roman" panose="02020603050405020304" pitchFamily="18" charset="0"/>
              </a:rPr>
              <a:t>definition</a:t>
            </a:r>
            <a:endParaRPr lang="cs-CZ" sz="2400" b="1" dirty="0" smtClean="0">
              <a:latin typeface="Times New Roman" panose="02020603050405020304" pitchFamily="18" charset="0"/>
              <a:cs typeface="Times New Roman" panose="02020603050405020304" pitchFamily="18" charset="0"/>
            </a:endParaRPr>
          </a:p>
          <a:p>
            <a:pPr marL="449263" lvl="1" indent="-180975" algn="just"/>
            <a:r>
              <a:rPr lang="en-US" sz="2000" dirty="0">
                <a:latin typeface="Times New Roman" panose="02020603050405020304" pitchFamily="18" charset="0"/>
                <a:cs typeface="Times New Roman" panose="02020603050405020304" pitchFamily="18" charset="0"/>
              </a:rPr>
              <a:t>A business process is an activity or set of activities that will accomplish a specific organizational </a:t>
            </a:r>
            <a:r>
              <a:rPr lang="en-US" sz="2000" dirty="0" smtClean="0">
                <a:latin typeface="Times New Roman" panose="02020603050405020304" pitchFamily="18" charset="0"/>
                <a:cs typeface="Times New Roman" panose="02020603050405020304" pitchFamily="18" charset="0"/>
              </a:rPr>
              <a:t>goal</a:t>
            </a:r>
            <a:r>
              <a:rPr lang="cs-CZ" sz="2000" dirty="0" smtClean="0">
                <a:latin typeface="Times New Roman" panose="02020603050405020304" pitchFamily="18" charset="0"/>
                <a:cs typeface="Times New Roman" panose="02020603050405020304" pitchFamily="18" charset="0"/>
              </a:rPr>
              <a:t>.*</a:t>
            </a:r>
          </a:p>
          <a:p>
            <a:pPr marL="449263" lvl="1" indent="-180975" algn="just"/>
            <a:r>
              <a:rPr lang="en-US" sz="2000" dirty="0">
                <a:latin typeface="Times New Roman" panose="02020603050405020304" pitchFamily="18" charset="0"/>
                <a:cs typeface="Times New Roman" panose="02020603050405020304" pitchFamily="18" charset="0"/>
              </a:rPr>
              <a:t>A business process is a collection of linked tasks which find their end in the delivery of a service or product to a </a:t>
            </a:r>
            <a:r>
              <a:rPr lang="en-US" sz="2000" dirty="0" smtClean="0">
                <a:latin typeface="Times New Roman" panose="02020603050405020304" pitchFamily="18" charset="0"/>
                <a:cs typeface="Times New Roman" panose="02020603050405020304" pitchFamily="18" charset="0"/>
              </a:rPr>
              <a:t>client.</a:t>
            </a:r>
            <a:r>
              <a:rPr lang="cs-CZ"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business process has also been defined as a set of activities and tasks that, once completed, will accomplish an organizational </a:t>
            </a:r>
            <a:r>
              <a:rPr lang="en-US" sz="2000" dirty="0" smtClean="0">
                <a:latin typeface="Times New Roman" panose="02020603050405020304" pitchFamily="18" charset="0"/>
                <a:cs typeface="Times New Roman" panose="02020603050405020304" pitchFamily="18" charset="0"/>
              </a:rPr>
              <a:t>goal.</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process must involve clearly defined inputs and a single output. These inputs are made up of all of the factors which contribute (either directly or indirectly) to the added value of a service or product. These factors can be categorized </a:t>
            </a:r>
            <a:r>
              <a:rPr lang="en-US" sz="2000" dirty="0" smtClean="0">
                <a:latin typeface="Times New Roman" panose="02020603050405020304" pitchFamily="18" charset="0"/>
                <a:cs typeface="Times New Roman" panose="02020603050405020304" pitchFamily="18" charset="0"/>
              </a:rPr>
              <a:t>into</a:t>
            </a:r>
            <a:r>
              <a:rPr lang="cs-CZ"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marL="717550" lvl="2" indent="-268288" algn="just"/>
            <a:r>
              <a:rPr lang="en-US" sz="1800" dirty="0" smtClean="0">
                <a:latin typeface="Times New Roman" panose="02020603050405020304" pitchFamily="18" charset="0"/>
                <a:cs typeface="Times New Roman" panose="02020603050405020304" pitchFamily="18" charset="0"/>
              </a:rPr>
              <a:t>management processes;</a:t>
            </a:r>
          </a:p>
          <a:p>
            <a:pPr marL="717550" lvl="2" indent="-268288" algn="just"/>
            <a:r>
              <a:rPr lang="en-US" sz="1800" dirty="0" smtClean="0">
                <a:latin typeface="Times New Roman" panose="02020603050405020304" pitchFamily="18" charset="0"/>
                <a:cs typeface="Times New Roman" panose="02020603050405020304" pitchFamily="18" charset="0"/>
              </a:rPr>
              <a:t>operational processes;</a:t>
            </a:r>
          </a:p>
          <a:p>
            <a:pPr marL="717550" lvl="2" indent="-268288" algn="just"/>
            <a:r>
              <a:rPr lang="en-US" sz="1800" dirty="0" smtClean="0">
                <a:latin typeface="Times New Roman" panose="02020603050405020304" pitchFamily="18" charset="0"/>
                <a:cs typeface="Times New Roman" panose="02020603050405020304" pitchFamily="18" charset="0"/>
              </a:rPr>
              <a:t>supporting </a:t>
            </a:r>
            <a:r>
              <a:rPr lang="en-US" sz="1800" dirty="0">
                <a:latin typeface="Times New Roman" panose="02020603050405020304" pitchFamily="18" charset="0"/>
                <a:cs typeface="Times New Roman" panose="02020603050405020304" pitchFamily="18" charset="0"/>
              </a:rPr>
              <a:t>business processes</a:t>
            </a:r>
            <a:r>
              <a:rPr lang="en-US" sz="1800" dirty="0" smtClean="0">
                <a:latin typeface="Times New Roman" panose="02020603050405020304" pitchFamily="18" charset="0"/>
                <a:cs typeface="Times New Roman" panose="02020603050405020304" pitchFamily="18" charset="0"/>
              </a:rPr>
              <a:t>.</a:t>
            </a:r>
          </a:p>
          <a:p>
            <a:pPr marL="449263" lvl="1" indent="-180975" algn="just"/>
            <a:r>
              <a:rPr lang="en-US" sz="2000" dirty="0">
                <a:latin typeface="Times New Roman" panose="02020603050405020304" pitchFamily="18" charset="0"/>
                <a:cs typeface="Times New Roman" panose="02020603050405020304" pitchFamily="18" charset="0"/>
              </a:rPr>
              <a:t>The definition of the term business process and the development of this definition since its conception by Adam Smith in 1776 has led to such areas of study as Operations Development, Operations Management and to the development of various Business Management Systems.  These systems, in turn, have created an industry for BPM Software which seeks to automate process management by connecting various process actors via technology</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*http://</a:t>
            </a:r>
            <a:r>
              <a:rPr lang="cs-CZ" sz="1200" dirty="0" smtClean="0"/>
              <a:t>searchcio.techtarget.com/definition/business-proces</a:t>
            </a:r>
            <a:endParaRPr lang="en-US" sz="1200" dirty="0" smtClean="0"/>
          </a:p>
          <a:p>
            <a:r>
              <a:rPr lang="en-US" sz="1200" dirty="0"/>
              <a:t>**https://www.appian.com/bpm/definition-of-a-business-process/</a:t>
            </a:r>
            <a:endParaRPr lang="cs-CZ" sz="1200" dirty="0"/>
          </a:p>
        </p:txBody>
      </p:sp>
    </p:spTree>
    <p:extLst>
      <p:ext uri="{BB962C8B-B14F-4D97-AF65-F5344CB8AC3E}">
        <p14:creationId xmlns:p14="http://schemas.microsoft.com/office/powerpoint/2010/main" val="1773796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542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Business </a:t>
            </a:r>
            <a:r>
              <a:rPr lang="cs-CZ" sz="2800" b="1" kern="0" dirty="0" err="1" smtClean="0">
                <a:latin typeface="Times New Roman"/>
                <a:ea typeface="+mj-ea"/>
                <a:cs typeface="+mj-cs"/>
              </a:rPr>
              <a:t>process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893292"/>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Business proces</a:t>
            </a:r>
            <a:r>
              <a:rPr lang="en-US" sz="2400" b="1" dirty="0" smtClean="0">
                <a:latin typeface="Times New Roman" panose="02020603050405020304" pitchFamily="18" charset="0"/>
                <a:cs typeface="Times New Roman" panose="02020603050405020304" pitchFamily="18" charset="0"/>
              </a:rPr>
              <a:t>s</a:t>
            </a:r>
            <a:r>
              <a:rPr lang="cs-CZ"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categories*</a:t>
            </a:r>
          </a:p>
          <a:p>
            <a:pPr marL="268288" lvl="1" indent="-268288" algn="just"/>
            <a:r>
              <a:rPr lang="en-US" sz="2200" dirty="0">
                <a:latin typeface="Times New Roman" panose="02020603050405020304" pitchFamily="18" charset="0"/>
                <a:cs typeface="Times New Roman" panose="02020603050405020304" pitchFamily="18" charset="0"/>
              </a:rPr>
              <a:t>Operational processes (or primary </a:t>
            </a:r>
            <a:r>
              <a:rPr lang="en-US" sz="2200" dirty="0" smtClean="0">
                <a:latin typeface="Times New Roman" panose="02020603050405020304" pitchFamily="18" charset="0"/>
                <a:cs typeface="Times New Roman" panose="02020603050405020304" pitchFamily="18" charset="0"/>
              </a:rPr>
              <a:t>processes)</a:t>
            </a:r>
            <a:endParaRPr lang="cs-CZ" sz="2200" dirty="0" smtClean="0">
              <a:latin typeface="Times New Roman" panose="02020603050405020304" pitchFamily="18" charset="0"/>
              <a:cs typeface="Times New Roman" panose="02020603050405020304" pitchFamily="18" charset="0"/>
            </a:endParaRPr>
          </a:p>
          <a:p>
            <a:pPr marL="725488" lvl="2" indent="-268288" algn="just"/>
            <a:r>
              <a:rPr lang="en-US" dirty="0" smtClean="0">
                <a:latin typeface="Times New Roman" panose="02020603050405020304" pitchFamily="18" charset="0"/>
                <a:cs typeface="Times New Roman" panose="02020603050405020304" pitchFamily="18" charset="0"/>
              </a:rPr>
              <a:t>Operational </a:t>
            </a:r>
            <a:r>
              <a:rPr lang="en-US" dirty="0">
                <a:latin typeface="Times New Roman" panose="02020603050405020304" pitchFamily="18" charset="0"/>
                <a:cs typeface="Times New Roman" panose="02020603050405020304" pitchFamily="18" charset="0"/>
              </a:rPr>
              <a:t>or primary processes deal with the core business and value chain. These processes deliver value to the customer by helping to produce a product or service. Operational processes represent essential business activities that accomplish business objectives, e.g., generating revenue. Some examples of this include taking customer orders and managing bank accounts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8288" lvl="1" indent="-268288" algn="just"/>
            <a:r>
              <a:rPr lang="en-US" sz="2200" dirty="0">
                <a:latin typeface="Times New Roman" panose="02020603050405020304" pitchFamily="18" charset="0"/>
                <a:cs typeface="Times New Roman" panose="02020603050405020304" pitchFamily="18" charset="0"/>
              </a:rPr>
              <a:t>Supporting processes (or secondary </a:t>
            </a:r>
            <a:r>
              <a:rPr lang="en-US" sz="2200" dirty="0" smtClean="0">
                <a:latin typeface="Times New Roman" panose="02020603050405020304" pitchFamily="18" charset="0"/>
                <a:cs typeface="Times New Roman" panose="02020603050405020304" pitchFamily="18" charset="0"/>
              </a:rPr>
              <a:t>processes)</a:t>
            </a:r>
            <a:endParaRPr lang="cs-CZ" sz="2200" dirty="0" smtClean="0">
              <a:latin typeface="Times New Roman" panose="02020603050405020304" pitchFamily="18" charset="0"/>
              <a:cs typeface="Times New Roman" panose="02020603050405020304" pitchFamily="18" charset="0"/>
            </a:endParaRPr>
          </a:p>
          <a:p>
            <a:pPr marL="725488" lvl="2" indent="-268288" algn="just">
              <a:spcBef>
                <a:spcPts val="0"/>
              </a:spcBef>
            </a:pPr>
            <a:r>
              <a:rPr lang="en-US" dirty="0" smtClean="0">
                <a:latin typeface="Times New Roman" panose="02020603050405020304" pitchFamily="18" charset="0"/>
                <a:cs typeface="Times New Roman" panose="02020603050405020304" pitchFamily="18" charset="0"/>
              </a:rPr>
              <a:t>Supporting </a:t>
            </a:r>
            <a:r>
              <a:rPr lang="en-US" dirty="0">
                <a:latin typeface="Times New Roman" panose="02020603050405020304" pitchFamily="18" charset="0"/>
                <a:cs typeface="Times New Roman" panose="02020603050405020304" pitchFamily="18" charset="0"/>
              </a:rPr>
              <a:t>processes back core processes and functions within an organization. Examples of supporting or management processes include accounting, HR management and workplace safety. One key differentiator between operational and support processes is that support processes do not provide value to customers directly</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8288" lvl="1" indent="-268288" algn="just"/>
            <a:r>
              <a:rPr lang="en-US" sz="2200" dirty="0">
                <a:latin typeface="Times New Roman" panose="02020603050405020304" pitchFamily="18" charset="0"/>
                <a:cs typeface="Times New Roman" panose="02020603050405020304" pitchFamily="18" charset="0"/>
              </a:rPr>
              <a:t>Management </a:t>
            </a:r>
            <a:r>
              <a:rPr lang="en-US" sz="2200" dirty="0" smtClean="0">
                <a:latin typeface="Times New Roman" panose="02020603050405020304" pitchFamily="18" charset="0"/>
                <a:cs typeface="Times New Roman" panose="02020603050405020304" pitchFamily="18" charset="0"/>
              </a:rPr>
              <a:t>processes</a:t>
            </a:r>
            <a:endParaRPr lang="cs-CZ" sz="2200" dirty="0" smtClean="0">
              <a:latin typeface="Times New Roman" panose="02020603050405020304" pitchFamily="18" charset="0"/>
              <a:cs typeface="Times New Roman" panose="02020603050405020304" pitchFamily="18" charset="0"/>
            </a:endParaRPr>
          </a:p>
          <a:p>
            <a:pPr marL="725488" lvl="2" indent="-268288" algn="just">
              <a:spcBef>
                <a:spcPts val="0"/>
              </a:spcBef>
            </a:pPr>
            <a:r>
              <a:rPr lang="en-US" dirty="0" smtClean="0">
                <a:latin typeface="Times New Roman" panose="02020603050405020304" pitchFamily="18" charset="0"/>
                <a:cs typeface="Times New Roman" panose="02020603050405020304" pitchFamily="18" charset="0"/>
              </a:rPr>
              <a:t>Management </a:t>
            </a:r>
            <a:r>
              <a:rPr lang="en-US" dirty="0">
                <a:latin typeface="Times New Roman" panose="02020603050405020304" pitchFamily="18" charset="0"/>
                <a:cs typeface="Times New Roman" panose="02020603050405020304" pitchFamily="18" charset="0"/>
              </a:rPr>
              <a:t>processes measure, monitor and control activities related to business procedures and systems. Examples of management processes include internal communications, governance, strategic planning, budgeting, and infrastructure or capacity management. Like supporting processes, management processes do not provide value directly to the customers.</a:t>
            </a:r>
            <a:endParaRPr lang="cs-CZ"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*http://searchcio.techtarget.com/definition/business-process</a:t>
            </a:r>
            <a:endParaRPr lang="en-US" sz="1200" dirty="0" smtClean="0"/>
          </a:p>
          <a:p>
            <a:endParaRPr lang="cs-CZ" sz="1200" dirty="0"/>
          </a:p>
        </p:txBody>
      </p:sp>
    </p:spTree>
    <p:extLst>
      <p:ext uri="{BB962C8B-B14F-4D97-AF65-F5344CB8AC3E}">
        <p14:creationId xmlns:p14="http://schemas.microsoft.com/office/powerpoint/2010/main" val="3306756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964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Management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smtClean="0">
                <a:latin typeface="Times New Roman" panose="02020603050405020304" pitchFamily="18" charset="0"/>
                <a:cs typeface="Times New Roman" panose="02020603050405020304" pitchFamily="18" charset="0"/>
              </a:rPr>
              <a:t>Management – </a:t>
            </a:r>
            <a:r>
              <a:rPr lang="cs-CZ" sz="2400" dirty="0" err="1" smtClean="0">
                <a:latin typeface="Times New Roman" panose="02020603050405020304" pitchFamily="18" charset="0"/>
                <a:cs typeface="Times New Roman" panose="02020603050405020304" pitchFamily="18" charset="0"/>
              </a:rPr>
              <a:t>definition</a:t>
            </a:r>
            <a:endParaRPr lang="cs-CZ" sz="2400" dirty="0" smtClean="0">
              <a:latin typeface="Times New Roman" panose="02020603050405020304" pitchFamily="18" charset="0"/>
              <a:cs typeface="Times New Roman" panose="02020603050405020304" pitchFamily="18" charset="0"/>
            </a:endParaRPr>
          </a:p>
          <a:p>
            <a:pPr marL="638175" lvl="2" indent="-180975" algn="just">
              <a:spcBef>
                <a:spcPts val="0"/>
              </a:spcBef>
            </a:pPr>
            <a:r>
              <a:rPr lang="en-US" sz="2200" dirty="0">
                <a:latin typeface="Times New Roman" panose="02020603050405020304" pitchFamily="18" charset="0"/>
                <a:cs typeface="Times New Roman" panose="02020603050405020304" pitchFamily="18" charset="0"/>
              </a:rPr>
              <a:t>The organization and coordination of the activities of a business in order to achieve defined objectives</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marL="638175" lvl="2" indent="-180975" algn="just"/>
            <a:r>
              <a:rPr lang="en-US" sz="2200" dirty="0">
                <a:latin typeface="Times New Roman" panose="02020603050405020304" pitchFamily="18" charset="0"/>
                <a:cs typeface="Times New Roman" panose="02020603050405020304" pitchFamily="18" charset="0"/>
              </a:rPr>
              <a:t>Management is the process of reaching organizational goals by working with and through people and other organizational resources</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Management has the following 3 characteristics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638175" lvl="2" indent="-180975" algn="just">
              <a:spcBef>
                <a:spcPts val="0"/>
              </a:spcBef>
            </a:pPr>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is a process or series of continuing and related activities.</a:t>
            </a:r>
          </a:p>
          <a:p>
            <a:pPr marL="638175" lvl="2" indent="-180975"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involves and concentrates on reaching organizational goals.</a:t>
            </a:r>
          </a:p>
          <a:p>
            <a:pPr marL="638175" lvl="2" indent="-180975"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reaches these goals by working with and through people and other organizational resources.</a:t>
            </a:r>
          </a:p>
          <a:p>
            <a:pPr algn="just"/>
            <a:r>
              <a:rPr lang="cs-CZ" sz="2400" dirty="0" smtClean="0">
                <a:latin typeface="Times New Roman" panose="02020603050405020304" pitchFamily="18" charset="0"/>
                <a:cs typeface="Times New Roman" panose="02020603050405020304" pitchFamily="18" charset="0"/>
              </a:rPr>
              <a:t>Management </a:t>
            </a:r>
            <a:r>
              <a:rPr lang="cs-CZ" sz="2400" dirty="0" err="1" smtClean="0">
                <a:latin typeface="Times New Roman" panose="02020603050405020304" pitchFamily="18" charset="0"/>
                <a:cs typeface="Times New Roman" panose="02020603050405020304" pitchFamily="18" charset="0"/>
              </a:rPr>
              <a:t>functions</a:t>
            </a:r>
            <a:endParaRPr lang="en-US" sz="2000" dirty="0">
              <a:latin typeface="Times New Roman" panose="02020603050405020304" pitchFamily="18" charset="0"/>
              <a:cs typeface="Times New Roman" panose="02020603050405020304" pitchFamily="18" charset="0"/>
            </a:endParaRPr>
          </a:p>
          <a:p>
            <a:pPr marL="638175" lvl="2" indent="-180975" algn="just">
              <a:spcBef>
                <a:spcPts val="0"/>
              </a:spcBef>
            </a:pPr>
            <a:r>
              <a:rPr lang="en-US" sz="2200" dirty="0" smtClean="0">
                <a:latin typeface="Times New Roman" panose="02020603050405020304" pitchFamily="18" charset="0"/>
                <a:cs typeface="Times New Roman" panose="02020603050405020304" pitchFamily="18" charset="0"/>
              </a:rPr>
              <a:t>Planning;</a:t>
            </a:r>
          </a:p>
          <a:p>
            <a:pPr marL="638175" lvl="2" indent="-180975" algn="just"/>
            <a:r>
              <a:rPr lang="en-US" sz="2200" dirty="0" smtClean="0">
                <a:latin typeface="Times New Roman" panose="02020603050405020304" pitchFamily="18" charset="0"/>
                <a:cs typeface="Times New Roman" panose="02020603050405020304" pitchFamily="18" charset="0"/>
              </a:rPr>
              <a:t>Organizing;</a:t>
            </a:r>
          </a:p>
          <a:p>
            <a:pPr marL="638175" lvl="2" indent="-180975" algn="just"/>
            <a:r>
              <a:rPr lang="en-US" sz="2200" dirty="0" smtClean="0">
                <a:latin typeface="Times New Roman" panose="02020603050405020304" pitchFamily="18" charset="0"/>
                <a:cs typeface="Times New Roman" panose="02020603050405020304" pitchFamily="18" charset="0"/>
              </a:rPr>
              <a:t>Influencing;</a:t>
            </a:r>
          </a:p>
          <a:p>
            <a:pPr marL="638175" lvl="2" indent="-180975" algn="just"/>
            <a:r>
              <a:rPr lang="en-US" sz="2200" dirty="0" smtClean="0">
                <a:latin typeface="Times New Roman" panose="02020603050405020304" pitchFamily="18" charset="0"/>
                <a:cs typeface="Times New Roman" panose="02020603050405020304" pitchFamily="18" charset="0"/>
              </a:rPr>
              <a:t>Controlling.</a:t>
            </a: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646331"/>
          </a:xfrm>
          <a:prstGeom prst="rect">
            <a:avLst/>
          </a:prstGeom>
          <a:noFill/>
        </p:spPr>
        <p:txBody>
          <a:bodyPr wrap="square" rtlCol="0">
            <a:spAutoFit/>
          </a:bodyPr>
          <a:lstStyle/>
          <a:p>
            <a:r>
              <a:rPr lang="cs-CZ" sz="1200" dirty="0"/>
              <a:t>*http://</a:t>
            </a:r>
            <a:r>
              <a:rPr lang="cs-CZ" sz="1200" dirty="0" smtClean="0"/>
              <a:t>www.businessdictionary.com/definition/management.html</a:t>
            </a:r>
          </a:p>
          <a:p>
            <a:r>
              <a:rPr lang="cs-CZ" sz="1200" dirty="0"/>
              <a:t>**https://managementinnovations.wordpress.com/2008/12/03/define-management-its-functions/</a:t>
            </a:r>
            <a:endParaRPr lang="en-US" sz="1200" dirty="0" smtClean="0"/>
          </a:p>
          <a:p>
            <a:endParaRPr lang="cs-CZ" sz="1200" dirty="0"/>
          </a:p>
        </p:txBody>
      </p:sp>
    </p:spTree>
    <p:extLst>
      <p:ext uri="{BB962C8B-B14F-4D97-AF65-F5344CB8AC3E}">
        <p14:creationId xmlns:p14="http://schemas.microsoft.com/office/powerpoint/2010/main" val="259094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964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Management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Management </a:t>
            </a:r>
            <a:r>
              <a:rPr lang="cs-CZ" sz="2400" b="1" dirty="0" err="1" smtClean="0">
                <a:latin typeface="Times New Roman" panose="02020603050405020304" pitchFamily="18" charset="0"/>
                <a:cs typeface="Times New Roman" panose="02020603050405020304" pitchFamily="18" charset="0"/>
              </a:rPr>
              <a:t>functions</a:t>
            </a:r>
            <a:r>
              <a:rPr lang="en-US" sz="2400" b="1"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80975" lvl="1" indent="-180975" algn="just"/>
            <a:r>
              <a:rPr lang="en-US" sz="2200" dirty="0" smtClean="0">
                <a:latin typeface="Times New Roman" panose="02020603050405020304" pitchFamily="18" charset="0"/>
                <a:cs typeface="Times New Roman" panose="02020603050405020304" pitchFamily="18" charset="0"/>
              </a:rPr>
              <a:t>Planning</a:t>
            </a:r>
            <a:endParaRPr lang="cs-CZ" sz="2200" dirty="0" smtClean="0">
              <a:latin typeface="Times New Roman" panose="02020603050405020304" pitchFamily="18" charset="0"/>
              <a:cs typeface="Times New Roman" panose="02020603050405020304" pitchFamily="18" charset="0"/>
            </a:endParaRPr>
          </a:p>
          <a:p>
            <a:pPr marL="638175" lvl="2" indent="-180975" algn="just">
              <a:spcBef>
                <a:spcPts val="200"/>
              </a:spcBef>
            </a:pPr>
            <a:r>
              <a:rPr lang="en-US" sz="2100" dirty="0" smtClean="0">
                <a:latin typeface="Times New Roman" panose="02020603050405020304" pitchFamily="18" charset="0"/>
                <a:cs typeface="Times New Roman" panose="02020603050405020304" pitchFamily="18" charset="0"/>
              </a:rPr>
              <a:t>involves </a:t>
            </a:r>
            <a:r>
              <a:rPr lang="en-US" sz="2100" dirty="0">
                <a:latin typeface="Times New Roman" panose="02020603050405020304" pitchFamily="18" charset="0"/>
                <a:cs typeface="Times New Roman" panose="02020603050405020304" pitchFamily="18" charset="0"/>
              </a:rPr>
              <a:t>choosing tasks that must be performed to attain organizational goals, outlining how the tasks must be performed, and indicating when they should be performed</a:t>
            </a:r>
            <a:r>
              <a:rPr lang="en-US" sz="2100" dirty="0" smtClean="0">
                <a:latin typeface="Times New Roman" panose="02020603050405020304" pitchFamily="18" charset="0"/>
                <a:cs typeface="Times New Roman" panose="02020603050405020304" pitchFamily="18" charset="0"/>
              </a:rPr>
              <a:t>.</a:t>
            </a:r>
            <a:endParaRPr lang="cs-CZ" sz="2100" dirty="0" smtClean="0">
              <a:latin typeface="Times New Roman" panose="02020603050405020304" pitchFamily="18" charset="0"/>
              <a:cs typeface="Times New Roman" panose="02020603050405020304" pitchFamily="18" charset="0"/>
            </a:endParaRPr>
          </a:p>
          <a:p>
            <a:pPr marL="180975" lvl="1" indent="-180975" algn="just">
              <a:spcBef>
                <a:spcPts val="200"/>
              </a:spcBef>
            </a:pPr>
            <a:r>
              <a:rPr lang="cs-CZ" sz="2200" dirty="0" err="1" smtClean="0">
                <a:latin typeface="Times New Roman" panose="02020603050405020304" pitchFamily="18" charset="0"/>
                <a:cs typeface="Times New Roman" panose="02020603050405020304" pitchFamily="18" charset="0"/>
              </a:rPr>
              <a:t>Organizing</a:t>
            </a:r>
            <a:endParaRPr lang="cs-CZ" sz="2200" dirty="0" smtClean="0">
              <a:latin typeface="Times New Roman" panose="02020603050405020304" pitchFamily="18" charset="0"/>
              <a:cs typeface="Times New Roman" panose="02020603050405020304" pitchFamily="18" charset="0"/>
            </a:endParaRPr>
          </a:p>
          <a:p>
            <a:pPr marL="638175" lvl="2" indent="-180975" algn="just">
              <a:spcBef>
                <a:spcPts val="200"/>
              </a:spcBef>
            </a:pPr>
            <a:r>
              <a:rPr lang="en-US" sz="2100" dirty="0" smtClean="0">
                <a:latin typeface="Times New Roman" panose="02020603050405020304" pitchFamily="18" charset="0"/>
                <a:cs typeface="Times New Roman" panose="02020603050405020304" pitchFamily="18" charset="0"/>
              </a:rPr>
              <a:t>Organizing </a:t>
            </a:r>
            <a:r>
              <a:rPr lang="en-US" sz="2100" dirty="0">
                <a:latin typeface="Times New Roman" panose="02020603050405020304" pitchFamily="18" charset="0"/>
                <a:cs typeface="Times New Roman" panose="02020603050405020304" pitchFamily="18" charset="0"/>
              </a:rPr>
              <a:t>can be thought of as assigning the tasks developed in the planning stages, to various individuals or groups within the organization. Organizing is to create a mechanism to put plans into action</a:t>
            </a:r>
            <a:r>
              <a:rPr lang="en-US" sz="2100" dirty="0" smtClean="0">
                <a:latin typeface="Times New Roman" panose="02020603050405020304" pitchFamily="18" charset="0"/>
                <a:cs typeface="Times New Roman" panose="02020603050405020304" pitchFamily="18" charset="0"/>
              </a:rPr>
              <a:t>.</a:t>
            </a:r>
            <a:endParaRPr lang="cs-CZ" sz="2100" dirty="0" smtClean="0">
              <a:latin typeface="Times New Roman" panose="02020603050405020304" pitchFamily="18" charset="0"/>
              <a:cs typeface="Times New Roman" panose="02020603050405020304" pitchFamily="18" charset="0"/>
            </a:endParaRPr>
          </a:p>
          <a:p>
            <a:pPr marL="180975" lvl="1" indent="-180975" algn="just">
              <a:spcBef>
                <a:spcPts val="200"/>
              </a:spcBef>
            </a:pPr>
            <a:r>
              <a:rPr lang="en-US" sz="2200" dirty="0" smtClean="0">
                <a:latin typeface="Times New Roman" panose="02020603050405020304" pitchFamily="18" charset="0"/>
                <a:cs typeface="Times New Roman" panose="02020603050405020304" pitchFamily="18" charset="0"/>
              </a:rPr>
              <a:t>Influencing</a:t>
            </a:r>
            <a:endParaRPr lang="cs-CZ" sz="2200" dirty="0" smtClean="0">
              <a:latin typeface="Times New Roman" panose="02020603050405020304" pitchFamily="18" charset="0"/>
              <a:cs typeface="Times New Roman" panose="02020603050405020304" pitchFamily="18" charset="0"/>
            </a:endParaRPr>
          </a:p>
          <a:p>
            <a:pPr marL="638175" lvl="2" indent="-180975" algn="just">
              <a:spcBef>
                <a:spcPts val="200"/>
              </a:spcBef>
            </a:pPr>
            <a:r>
              <a:rPr lang="en-US" sz="1800" dirty="0" smtClean="0">
                <a:latin typeface="Times New Roman" panose="02020603050405020304" pitchFamily="18" charset="0"/>
                <a:cs typeface="Times New Roman" panose="02020603050405020304" pitchFamily="18" charset="0"/>
              </a:rPr>
              <a:t>is </a:t>
            </a:r>
            <a:r>
              <a:rPr lang="en-US" sz="1800" dirty="0">
                <a:latin typeface="Times New Roman" panose="02020603050405020304" pitchFamily="18" charset="0"/>
                <a:cs typeface="Times New Roman" panose="02020603050405020304" pitchFamily="18" charset="0"/>
              </a:rPr>
              <a:t>also referred to as motivating</a:t>
            </a:r>
            <a:r>
              <a:rPr lang="en-US" sz="1800" dirty="0" smtClean="0">
                <a:latin typeface="Times New Roman" panose="02020603050405020304" pitchFamily="18" charset="0"/>
                <a:cs typeface="Times New Roman" panose="02020603050405020304" pitchFamily="18" charset="0"/>
              </a:rPr>
              <a:t>,</a:t>
            </a:r>
            <a:r>
              <a:rPr lang="cs-CZ" sz="18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leading </a:t>
            </a:r>
            <a:r>
              <a:rPr lang="en-US" sz="1800" dirty="0">
                <a:latin typeface="Times New Roman" panose="02020603050405020304" pitchFamily="18" charset="0"/>
                <a:cs typeface="Times New Roman" panose="02020603050405020304" pitchFamily="18" charset="0"/>
              </a:rPr>
              <a:t>or directing</a:t>
            </a:r>
            <a:r>
              <a:rPr lang="en-US" sz="1800" dirty="0" smtClean="0">
                <a:latin typeface="Times New Roman" panose="02020603050405020304" pitchFamily="18" charset="0"/>
                <a:cs typeface="Times New Roman" panose="02020603050405020304" pitchFamily="18" charset="0"/>
              </a:rPr>
              <a:t>.</a:t>
            </a:r>
            <a:r>
              <a:rPr lang="cs-CZ" sz="18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Influencing </a:t>
            </a:r>
            <a:r>
              <a:rPr lang="en-US" sz="1800" dirty="0">
                <a:latin typeface="Times New Roman" panose="02020603050405020304" pitchFamily="18" charset="0"/>
                <a:cs typeface="Times New Roman" panose="02020603050405020304" pitchFamily="18" charset="0"/>
              </a:rPr>
              <a:t>can be defined as guiding the activities of organization members in he direction that helps the organization move towards the fulfillment of the goals</a:t>
            </a:r>
            <a:r>
              <a:rPr lang="en-US" sz="1800" dirty="0" smtClean="0">
                <a:latin typeface="Times New Roman" panose="02020603050405020304" pitchFamily="18" charset="0"/>
                <a:cs typeface="Times New Roman" panose="02020603050405020304" pitchFamily="18" charset="0"/>
              </a:rPr>
              <a:t>.</a:t>
            </a:r>
            <a:endParaRPr lang="cs-CZ" sz="1800" dirty="0" smtClean="0">
              <a:latin typeface="Times New Roman" panose="02020603050405020304" pitchFamily="18" charset="0"/>
              <a:cs typeface="Times New Roman" panose="02020603050405020304" pitchFamily="18" charset="0"/>
            </a:endParaRPr>
          </a:p>
          <a:p>
            <a:pPr marL="180975" lvl="1" indent="-180975" algn="just">
              <a:spcBef>
                <a:spcPts val="200"/>
              </a:spcBef>
            </a:pPr>
            <a:r>
              <a:rPr lang="en-US" sz="2200" dirty="0">
                <a:latin typeface="Times New Roman" panose="02020603050405020304" pitchFamily="18" charset="0"/>
                <a:cs typeface="Times New Roman" panose="02020603050405020304" pitchFamily="18" charset="0"/>
              </a:rPr>
              <a:t>Controlling is the following roles played by the manager</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630238" lvl="3" indent="-180975" algn="just">
              <a:spcBef>
                <a:spcPts val="200"/>
              </a:spcBef>
            </a:pPr>
            <a:r>
              <a:rPr lang="en-US" dirty="0" smtClean="0">
                <a:latin typeface="Times New Roman" panose="02020603050405020304" pitchFamily="18" charset="0"/>
                <a:cs typeface="Times New Roman" panose="02020603050405020304" pitchFamily="18" charset="0"/>
              </a:rPr>
              <a:t>Gather </a:t>
            </a:r>
            <a:r>
              <a:rPr lang="en-US" dirty="0">
                <a:latin typeface="Times New Roman" panose="02020603050405020304" pitchFamily="18" charset="0"/>
                <a:cs typeface="Times New Roman" panose="02020603050405020304" pitchFamily="18" charset="0"/>
              </a:rPr>
              <a:t>information that measures </a:t>
            </a:r>
            <a:r>
              <a:rPr lang="en-US" dirty="0" smtClean="0">
                <a:latin typeface="Times New Roman" panose="02020603050405020304" pitchFamily="18" charset="0"/>
                <a:cs typeface="Times New Roman" panose="02020603050405020304" pitchFamily="18" charset="0"/>
              </a:rPr>
              <a:t>performance;</a:t>
            </a:r>
            <a:endParaRPr lang="en-US" dirty="0">
              <a:latin typeface="Times New Roman" panose="02020603050405020304" pitchFamily="18" charset="0"/>
              <a:cs typeface="Times New Roman" panose="02020603050405020304" pitchFamily="18" charset="0"/>
            </a:endParaRPr>
          </a:p>
          <a:p>
            <a:pPr marL="630238" lvl="3" indent="-180975" algn="just">
              <a:spcBef>
                <a:spcPts val="200"/>
              </a:spcBef>
            </a:pPr>
            <a:r>
              <a:rPr lang="en-US" dirty="0" smtClean="0">
                <a:latin typeface="Times New Roman" panose="02020603050405020304" pitchFamily="18" charset="0"/>
                <a:cs typeface="Times New Roman" panose="02020603050405020304" pitchFamily="18" charset="0"/>
              </a:rPr>
              <a:t>Compare </a:t>
            </a:r>
            <a:r>
              <a:rPr lang="en-US" dirty="0">
                <a:latin typeface="Times New Roman" panose="02020603050405020304" pitchFamily="18" charset="0"/>
                <a:cs typeface="Times New Roman" panose="02020603050405020304" pitchFamily="18" charset="0"/>
              </a:rPr>
              <a:t>present performance to pre established performance </a:t>
            </a:r>
            <a:r>
              <a:rPr lang="en-US" dirty="0" smtClean="0">
                <a:latin typeface="Times New Roman" panose="02020603050405020304" pitchFamily="18" charset="0"/>
                <a:cs typeface="Times New Roman" panose="02020603050405020304" pitchFamily="18" charset="0"/>
              </a:rPr>
              <a:t>norms;</a:t>
            </a:r>
            <a:endParaRPr lang="en-US" dirty="0">
              <a:latin typeface="Times New Roman" panose="02020603050405020304" pitchFamily="18" charset="0"/>
              <a:cs typeface="Times New Roman" panose="02020603050405020304" pitchFamily="18" charset="0"/>
            </a:endParaRPr>
          </a:p>
          <a:p>
            <a:pPr marL="630238" lvl="3" indent="-180975" algn="just">
              <a:spcBef>
                <a:spcPts val="200"/>
              </a:spcBef>
            </a:pPr>
            <a:r>
              <a:rPr lang="en-US" dirty="0" smtClean="0">
                <a:latin typeface="Times New Roman" panose="02020603050405020304" pitchFamily="18" charset="0"/>
                <a:cs typeface="Times New Roman" panose="02020603050405020304" pitchFamily="18" charset="0"/>
              </a:rPr>
              <a:t>Determine </a:t>
            </a:r>
            <a:r>
              <a:rPr lang="en-US" dirty="0">
                <a:latin typeface="Times New Roman" panose="02020603050405020304" pitchFamily="18" charset="0"/>
                <a:cs typeface="Times New Roman" panose="02020603050405020304" pitchFamily="18" charset="0"/>
              </a:rPr>
              <a:t>the next action plan and modifications for meeting the desired performance parameters.</a:t>
            </a:r>
          </a:p>
          <a:p>
            <a:pPr lvl="1" algn="just"/>
            <a:endParaRPr lang="cs-CZ" sz="2000" dirty="0" smtClean="0">
              <a:latin typeface="Times New Roman" panose="02020603050405020304" pitchFamily="18" charset="0"/>
              <a:cs typeface="Times New Roman" panose="02020603050405020304" pitchFamily="18" charset="0"/>
            </a:endParaRPr>
          </a:p>
          <a:p>
            <a:pPr lvl="1" algn="just"/>
            <a:endParaRPr lang="en-US" sz="2000" dirty="0" smtClean="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*https://managementinnovations.wordpress.com/2008/12/03/define-management-its-functions</a:t>
            </a:r>
            <a:r>
              <a:rPr lang="cs-CZ" sz="1200" dirty="0" smtClean="0"/>
              <a:t>/</a:t>
            </a:r>
            <a:endParaRPr lang="en-US" sz="1200" dirty="0" smtClean="0"/>
          </a:p>
          <a:p>
            <a:endParaRPr lang="cs-CZ" sz="1200" dirty="0"/>
          </a:p>
        </p:txBody>
      </p:sp>
    </p:spTree>
    <p:extLst>
      <p:ext uri="{BB962C8B-B14F-4D97-AF65-F5344CB8AC3E}">
        <p14:creationId xmlns:p14="http://schemas.microsoft.com/office/powerpoint/2010/main" val="3645317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0509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latin typeface="Times New Roman"/>
                <a:ea typeface="+mj-ea"/>
                <a:cs typeface="+mj-cs"/>
              </a:rPr>
              <a:t>Process</a:t>
            </a:r>
            <a:r>
              <a:rPr lang="cs-CZ" sz="2800" b="1" kern="0" dirty="0" smtClean="0">
                <a:latin typeface="Times New Roman"/>
                <a:ea typeface="+mj-ea"/>
                <a:cs typeface="+mj-cs"/>
              </a:rPr>
              <a:t> management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Process</a:t>
            </a:r>
            <a:r>
              <a:rPr lang="cs-CZ" sz="2400" b="1" dirty="0" smtClean="0">
                <a:latin typeface="Times New Roman" panose="02020603050405020304" pitchFamily="18" charset="0"/>
                <a:cs typeface="Times New Roman" panose="02020603050405020304" pitchFamily="18" charset="0"/>
              </a:rPr>
              <a:t> management  - </a:t>
            </a:r>
            <a:r>
              <a:rPr lang="cs-CZ" sz="2400" b="1" dirty="0" err="1" smtClean="0">
                <a:latin typeface="Times New Roman" panose="02020603050405020304" pitchFamily="18" charset="0"/>
                <a:cs typeface="Times New Roman" panose="02020603050405020304" pitchFamily="18" charset="0"/>
              </a:rPr>
              <a:t>definition</a:t>
            </a:r>
            <a:endParaRPr lang="cs-CZ" sz="2400" b="1" dirty="0" smtClean="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Administrative </a:t>
            </a:r>
            <a:r>
              <a:rPr lang="en-US" sz="2200" dirty="0">
                <a:latin typeface="Times New Roman" panose="02020603050405020304" pitchFamily="18" charset="0"/>
                <a:cs typeface="Times New Roman" panose="02020603050405020304" pitchFamily="18" charset="0"/>
              </a:rPr>
              <a:t>activities aimed </a:t>
            </a:r>
            <a:r>
              <a:rPr lang="en-US" sz="2200" dirty="0" smtClean="0">
                <a:latin typeface="Times New Roman" panose="02020603050405020304" pitchFamily="18" charset="0"/>
                <a:cs typeface="Times New Roman" panose="02020603050405020304" pitchFamily="18" charset="0"/>
              </a:rPr>
              <a:t>at</a:t>
            </a:r>
            <a:r>
              <a:rPr lang="cs-CZ" sz="2200" dirty="0" smtClean="0">
                <a:latin typeface="Times New Roman" panose="02020603050405020304" pitchFamily="18" charset="0"/>
                <a:cs typeface="Times New Roman" panose="02020603050405020304" pitchFamily="18" charset="0"/>
              </a:rPr>
              <a:t>:</a:t>
            </a:r>
            <a:r>
              <a:rPr lang="en-GB"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defining </a:t>
            </a:r>
            <a:r>
              <a:rPr lang="en-US" sz="2200" dirty="0">
                <a:latin typeface="Times New Roman" panose="02020603050405020304" pitchFamily="18" charset="0"/>
                <a:cs typeface="Times New Roman" panose="02020603050405020304" pitchFamily="18" charset="0"/>
              </a:rPr>
              <a:t>a </a:t>
            </a:r>
            <a:r>
              <a:rPr lang="en-US" sz="2200" dirty="0" smtClean="0">
                <a:latin typeface="Times New Roman" panose="02020603050405020304" pitchFamily="18" charset="0"/>
                <a:cs typeface="Times New Roman" panose="02020603050405020304" pitchFamily="18" charset="0"/>
              </a:rPr>
              <a:t>process</a:t>
            </a:r>
            <a:r>
              <a:rPr lang="en-GB"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establishing responsibilities;</a:t>
            </a:r>
            <a:endParaRPr lang="cs-CZ" sz="22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evaluating </a:t>
            </a:r>
            <a:r>
              <a:rPr lang="en-US" sz="2200" dirty="0">
                <a:latin typeface="Times New Roman" panose="02020603050405020304" pitchFamily="18" charset="0"/>
                <a:cs typeface="Times New Roman" panose="02020603050405020304" pitchFamily="18" charset="0"/>
              </a:rPr>
              <a:t>process </a:t>
            </a:r>
            <a:r>
              <a:rPr lang="en-US" sz="2200" dirty="0" smtClean="0">
                <a:latin typeface="Times New Roman" panose="02020603050405020304" pitchFamily="18" charset="0"/>
                <a:cs typeface="Times New Roman" panose="02020603050405020304" pitchFamily="18" charset="0"/>
              </a:rPr>
              <a:t>performance;</a:t>
            </a:r>
            <a:endParaRPr lang="cs-CZ" sz="22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identifying </a:t>
            </a:r>
            <a:r>
              <a:rPr lang="en-US" sz="2200" dirty="0">
                <a:latin typeface="Times New Roman" panose="02020603050405020304" pitchFamily="18" charset="0"/>
                <a:cs typeface="Times New Roman" panose="02020603050405020304" pitchFamily="18" charset="0"/>
              </a:rPr>
              <a:t>opportunities for improvement</a:t>
            </a:r>
            <a:r>
              <a:rPr lang="en-US" sz="2200" dirty="0" smtClean="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Process Management refers to aligning processes with an organization’s strategic goals, designing and implementing process architectures, establishing process measurement systems that align with organizational goals, and educating and organizing managers so that they will manage processes effectively. Business Process Management or BPM can also refer to various automation efforts, including workflow systems, XML Business Process languages and packaged ERP systems. In this case the management emphasizes the ability of workflow engines to control process flows, automatically measure processes, and educating and organizing managers so that they will manage processes effectively</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a:p>
            <a:pPr lvl="1" algn="just"/>
            <a:endParaRPr lang="en-US" sz="2000" dirty="0" smtClean="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646331"/>
          </a:xfrm>
          <a:prstGeom prst="rect">
            <a:avLst/>
          </a:prstGeom>
          <a:noFill/>
        </p:spPr>
        <p:txBody>
          <a:bodyPr wrap="square" rtlCol="0">
            <a:spAutoFit/>
          </a:bodyPr>
          <a:lstStyle/>
          <a:p>
            <a:r>
              <a:rPr lang="cs-CZ" sz="1200" dirty="0"/>
              <a:t>*http://</a:t>
            </a:r>
            <a:r>
              <a:rPr lang="cs-CZ" sz="1200" dirty="0" smtClean="0"/>
              <a:t>www.businessdictionary.com/definition/process-management.html</a:t>
            </a:r>
            <a:endParaRPr lang="en-GB" sz="1200" dirty="0" smtClean="0"/>
          </a:p>
          <a:p>
            <a:r>
              <a:rPr lang="en-GB" sz="1200" dirty="0"/>
              <a:t>**https://www.appian.com/bpm/process-management/</a:t>
            </a:r>
            <a:endParaRPr lang="en-US" sz="1200" dirty="0" smtClean="0"/>
          </a:p>
          <a:p>
            <a:endParaRPr lang="cs-CZ" sz="1200" dirty="0"/>
          </a:p>
        </p:txBody>
      </p:sp>
    </p:spTree>
    <p:extLst>
      <p:ext uri="{BB962C8B-B14F-4D97-AF65-F5344CB8AC3E}">
        <p14:creationId xmlns:p14="http://schemas.microsoft.com/office/powerpoint/2010/main" val="305966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9169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800" b="1" kern="0" dirty="0" smtClean="0">
                <a:latin typeface="Times New Roman"/>
                <a:ea typeface="+mj-ea"/>
                <a:cs typeface="+mj-cs"/>
              </a:rPr>
              <a:t>Business p</a:t>
            </a:r>
            <a:r>
              <a:rPr lang="cs-CZ" sz="2800" b="1" kern="0" dirty="0" err="1" smtClean="0">
                <a:latin typeface="Times New Roman"/>
                <a:ea typeface="+mj-ea"/>
                <a:cs typeface="+mj-cs"/>
              </a:rPr>
              <a:t>rocess</a:t>
            </a:r>
            <a:r>
              <a:rPr lang="cs-CZ" sz="2800" b="1" kern="0" dirty="0" smtClean="0">
                <a:latin typeface="Times New Roman"/>
                <a:ea typeface="+mj-ea"/>
                <a:cs typeface="+mj-cs"/>
              </a:rPr>
              <a:t> management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1" dirty="0" smtClean="0">
                <a:latin typeface="Times New Roman" panose="02020603050405020304" pitchFamily="18" charset="0"/>
                <a:cs typeface="Times New Roman" panose="02020603050405020304" pitchFamily="18" charset="0"/>
              </a:rPr>
              <a:t>Business p</a:t>
            </a:r>
            <a:r>
              <a:rPr lang="cs-CZ" sz="2400" b="1" dirty="0" err="1" smtClean="0">
                <a:latin typeface="Times New Roman" panose="02020603050405020304" pitchFamily="18" charset="0"/>
                <a:cs typeface="Times New Roman" panose="02020603050405020304" pitchFamily="18" charset="0"/>
              </a:rPr>
              <a:t>rocess</a:t>
            </a:r>
            <a:r>
              <a:rPr lang="cs-CZ" sz="2400" b="1" dirty="0" smtClean="0">
                <a:latin typeface="Times New Roman" panose="02020603050405020304" pitchFamily="18" charset="0"/>
                <a:cs typeface="Times New Roman" panose="02020603050405020304" pitchFamily="18" charset="0"/>
              </a:rPr>
              <a:t> management  - </a:t>
            </a:r>
            <a:r>
              <a:rPr lang="cs-CZ" sz="2400" b="1" dirty="0" err="1" smtClean="0">
                <a:latin typeface="Times New Roman" panose="02020603050405020304" pitchFamily="18" charset="0"/>
                <a:cs typeface="Times New Roman" panose="02020603050405020304" pitchFamily="18" charset="0"/>
              </a:rPr>
              <a:t>definition</a:t>
            </a:r>
            <a:endParaRPr lang="en-GB"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Business process management (BPM) is a systematic approach to making an organization's workflow more effective, more efficient and more capable of adapting to an ever-changing environment. A business process is an activity or set of activities that will accomplish a specific organizational goal</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Business process management (BPM) is a discipline that uses various methods to discover, model, analyze, measure, improve, and optimize business processes.  A business process coordinates the behavior of people, systems, information, and things to produce business outcomes in support of a business strategy. Processes can be structured and repeatable or unstructured and variable. Though not required, technologies are often used with BPM. BPM is key to align IT/OT investments to business </a:t>
            </a:r>
            <a:r>
              <a:rPr lang="en-US" sz="2400" dirty="0" smtClean="0">
                <a:latin typeface="Times New Roman" panose="02020603050405020304" pitchFamily="18" charset="0"/>
                <a:cs typeface="Times New Roman" panose="02020603050405020304" pitchFamily="18" charset="0"/>
              </a:rPr>
              <a:t>strategy.**</a:t>
            </a:r>
            <a:endParaRPr lang="en-US" sz="2400"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a:p>
            <a:pPr lvl="1" algn="just"/>
            <a:endParaRPr lang="en-US" sz="2000" dirty="0" smtClean="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646331"/>
          </a:xfrm>
          <a:prstGeom prst="rect">
            <a:avLst/>
          </a:prstGeom>
          <a:noFill/>
        </p:spPr>
        <p:txBody>
          <a:bodyPr wrap="square" rtlCol="0">
            <a:spAutoFit/>
          </a:bodyPr>
          <a:lstStyle/>
          <a:p>
            <a:r>
              <a:rPr lang="cs-CZ" sz="1200" dirty="0"/>
              <a:t>*http://searchcio.techtarget.com/definition/business-process-management</a:t>
            </a:r>
            <a:endParaRPr lang="en-GB" sz="1200" dirty="0" smtClean="0"/>
          </a:p>
          <a:p>
            <a:r>
              <a:rPr lang="en-GB" sz="1200" dirty="0"/>
              <a:t>**http://www.gartner.com/it-glossary/business-process-management-bpm</a:t>
            </a:r>
            <a:endParaRPr lang="en-US" sz="1200" dirty="0" smtClean="0"/>
          </a:p>
          <a:p>
            <a:endParaRPr lang="cs-CZ" sz="1200" dirty="0"/>
          </a:p>
        </p:txBody>
      </p:sp>
    </p:spTree>
    <p:extLst>
      <p:ext uri="{BB962C8B-B14F-4D97-AF65-F5344CB8AC3E}">
        <p14:creationId xmlns:p14="http://schemas.microsoft.com/office/powerpoint/2010/main" val="17770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212565" y="195485"/>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effectLst/>
                <a:uLnTx/>
                <a:uFillTx/>
                <a:latin typeface="Times New Roman"/>
                <a:ea typeface="+mj-ea"/>
                <a:cs typeface="+mj-cs"/>
              </a:rPr>
              <a:t>Outline of the lecture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latin typeface="Times New Roman" panose="02020603050405020304" pitchFamily="18" charset="0"/>
                <a:cs typeface="Times New Roman" panose="02020603050405020304" pitchFamily="18" charset="0"/>
              </a:rPr>
              <a:t>M</a:t>
            </a:r>
            <a:r>
              <a:rPr lang="cs-CZ" dirty="0" err="1" smtClean="0">
                <a:latin typeface="Times New Roman" panose="02020603050405020304" pitchFamily="18" charset="0"/>
                <a:cs typeface="Times New Roman" panose="02020603050405020304" pitchFamily="18" charset="0"/>
              </a:rPr>
              <a:t>anagement</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information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systems</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D</a:t>
            </a:r>
            <a:r>
              <a:rPr lang="en-US" dirty="0" err="1" smtClean="0">
                <a:latin typeface="Times New Roman" panose="02020603050405020304" pitchFamily="18" charset="0"/>
                <a:cs typeface="Times New Roman" panose="02020603050405020304" pitchFamily="18" charset="0"/>
              </a:rPr>
              <a:t>igital</a:t>
            </a:r>
            <a:r>
              <a:rPr lang="en-US" dirty="0" smtClean="0">
                <a:latin typeface="Times New Roman" panose="02020603050405020304" pitchFamily="18" charset="0"/>
                <a:cs typeface="Times New Roman" panose="02020603050405020304" pitchFamily="18" charset="0"/>
              </a:rPr>
              <a:t> firm</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B</a:t>
            </a:r>
            <a:r>
              <a:rPr lang="en-US" dirty="0" err="1" smtClean="0">
                <a:latin typeface="Times New Roman" panose="02020603050405020304" pitchFamily="18" charset="0"/>
                <a:cs typeface="Times New Roman" panose="02020603050405020304" pitchFamily="18" charset="0"/>
              </a:rPr>
              <a:t>usiness</a:t>
            </a:r>
            <a:r>
              <a:rPr lang="en-US" dirty="0" smtClean="0">
                <a:latin typeface="Times New Roman" panose="02020603050405020304" pitchFamily="18" charset="0"/>
                <a:cs typeface="Times New Roman" panose="02020603050405020304" pitchFamily="18" charset="0"/>
              </a:rPr>
              <a:t> process</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anagement</a:t>
            </a:r>
            <a:endParaRPr lang="cs-CZ" dirty="0" smtClean="0">
              <a:latin typeface="Times New Roman" panose="02020603050405020304" pitchFamily="18" charset="0"/>
              <a:cs typeface="Times New Roman" panose="02020603050405020304" pitchFamily="18" charset="0"/>
            </a:endParaRPr>
          </a:p>
          <a:p>
            <a:r>
              <a:rPr lang="cs-CZ" dirty="0" err="1" smtClean="0">
                <a:latin typeface="Times New Roman" panose="02020603050405020304" pitchFamily="18" charset="0"/>
                <a:cs typeface="Times New Roman" panose="02020603050405020304" pitchFamily="18" charset="0"/>
              </a:rPr>
              <a:t>Process</a:t>
            </a:r>
            <a:r>
              <a:rPr lang="cs-CZ" dirty="0" smtClean="0">
                <a:latin typeface="Times New Roman" panose="02020603050405020304" pitchFamily="18" charset="0"/>
                <a:cs typeface="Times New Roman" panose="02020603050405020304" pitchFamily="18" charset="0"/>
              </a:rPr>
              <a:t> management</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Business process management</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D</a:t>
            </a:r>
            <a:r>
              <a:rPr lang="en-US" dirty="0" err="1" smtClean="0">
                <a:latin typeface="Times New Roman" panose="02020603050405020304" pitchFamily="18" charset="0"/>
                <a:cs typeface="Times New Roman" panose="02020603050405020304" pitchFamily="18" charset="0"/>
              </a:rPr>
              <a:t>ecision</a:t>
            </a:r>
            <a:r>
              <a:rPr lang="en-US" dirty="0" smtClean="0">
                <a:latin typeface="Times New Roman" panose="02020603050405020304" pitchFamily="18" charset="0"/>
                <a:cs typeface="Times New Roman" panose="02020603050405020304" pitchFamily="18" charset="0"/>
              </a:rPr>
              <a:t> making</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S</a:t>
            </a:r>
            <a:r>
              <a:rPr lang="en-US" dirty="0" err="1" smtClean="0">
                <a:latin typeface="Times New Roman" panose="02020603050405020304" pitchFamily="18" charset="0"/>
                <a:cs typeface="Times New Roman" panose="02020603050405020304" pitchFamily="18" charset="0"/>
              </a:rPr>
              <a:t>trategic</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business objectives of IS and MIS.</a:t>
            </a:r>
            <a:endParaRPr lang="en-GB" sz="24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smtClean="0">
                <a:latin typeface="Times New Roman"/>
                <a:ea typeface="+mj-ea"/>
                <a:cs typeface="+mj-cs"/>
              </a:rPr>
              <a:t>Decision making</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Decision making </a:t>
            </a:r>
            <a:r>
              <a:rPr lang="cs-CZ" sz="2400" b="1"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 definition</a:t>
            </a:r>
            <a:endParaRPr lang="en-US" sz="2000" dirty="0">
              <a:latin typeface="Times New Roman" panose="02020603050405020304" pitchFamily="18" charset="0"/>
              <a:cs typeface="Times New Roman" panose="02020603050405020304" pitchFamily="18" charset="0"/>
            </a:endParaRPr>
          </a:p>
          <a:p>
            <a:pPr marL="180975" lvl="1" indent="-180975" algn="just"/>
            <a:r>
              <a:rPr lang="en-US" sz="2200" dirty="0">
                <a:latin typeface="Times New Roman" panose="02020603050405020304" pitchFamily="18" charset="0"/>
                <a:cs typeface="Times New Roman" panose="02020603050405020304" pitchFamily="18" charset="0"/>
              </a:rPr>
              <a:t>The thought process of selecting a logical choice from the available </a:t>
            </a:r>
            <a:r>
              <a:rPr lang="en-US" sz="2200" dirty="0" smtClean="0">
                <a:latin typeface="Times New Roman" panose="02020603050405020304" pitchFamily="18" charset="0"/>
                <a:cs typeface="Times New Roman" panose="02020603050405020304" pitchFamily="18" charset="0"/>
              </a:rPr>
              <a:t>options.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When </a:t>
            </a:r>
            <a:r>
              <a:rPr lang="en-US" sz="2200" dirty="0">
                <a:latin typeface="Times New Roman" panose="02020603050405020304" pitchFamily="18" charset="0"/>
                <a:cs typeface="Times New Roman" panose="02020603050405020304" pitchFamily="18" charset="0"/>
              </a:rPr>
              <a:t>trying to make a good decision, a person must weight the positives and negatives of each option, and consider all the alternatives. For effective decision making, a person must be able to forecast the outcome of each option as well, and based on all these items, determine which option is the best for that particular situation</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marL="180975" lvl="1" indent="-180975" algn="just"/>
            <a:r>
              <a:rPr lang="en-US" sz="2200" dirty="0">
                <a:latin typeface="Times New Roman" panose="02020603050405020304" pitchFamily="18" charset="0"/>
                <a:cs typeface="Times New Roman" panose="02020603050405020304" pitchFamily="18" charset="0"/>
              </a:rPr>
              <a:t>Decision-making is an integral part of modern management. Essentially, Rational or sound decision making is taken as primary function of management. Every manager takes hundreds and hundreds of decisions subconsciously or consciously making it as the key component in the role of a manager. Decisions play important roles as they determine both organizational and managerial activities. A decision can be defined as a course of action purposely chosen from a set of alternatives to achieve organizational or managerial objectives or goals. Decision making process is continuous and indispensable component of managing any organization or business activities. Decisions are made to sustain the activities of all business activities and organizational functioning</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646331"/>
          </a:xfrm>
          <a:prstGeom prst="rect">
            <a:avLst/>
          </a:prstGeom>
          <a:noFill/>
        </p:spPr>
        <p:txBody>
          <a:bodyPr wrap="square" rtlCol="0">
            <a:spAutoFit/>
          </a:bodyPr>
          <a:lstStyle/>
          <a:p>
            <a:r>
              <a:rPr lang="cs-CZ" sz="1200" dirty="0"/>
              <a:t>*http://</a:t>
            </a:r>
            <a:r>
              <a:rPr lang="cs-CZ" sz="1200" dirty="0" smtClean="0"/>
              <a:t>www.businessdictionary.com/definition/decision-making.html</a:t>
            </a:r>
          </a:p>
          <a:p>
            <a:r>
              <a:rPr lang="cs-CZ" sz="1200" dirty="0"/>
              <a:t>**http://www.managementstudyguide.com/what-is-decision-making.htm</a:t>
            </a:r>
            <a:endParaRPr lang="en-US" sz="1200" dirty="0" smtClean="0"/>
          </a:p>
          <a:p>
            <a:endParaRPr lang="cs-CZ" sz="1200" dirty="0"/>
          </a:p>
        </p:txBody>
      </p:sp>
    </p:spTree>
    <p:extLst>
      <p:ext uri="{BB962C8B-B14F-4D97-AF65-F5344CB8AC3E}">
        <p14:creationId xmlns:p14="http://schemas.microsoft.com/office/powerpoint/2010/main" val="3062402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5332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smtClean="0">
                <a:latin typeface="Times New Roman"/>
                <a:ea typeface="+mj-ea"/>
                <a:cs typeface="+mj-cs"/>
              </a:rPr>
              <a:t>Decision making</a:t>
            </a:r>
            <a:r>
              <a:rPr lang="cs-CZ" sz="2800" b="1" kern="0" dirty="0" smtClean="0">
                <a:latin typeface="Times New Roman"/>
                <a:ea typeface="+mj-ea"/>
                <a:cs typeface="+mj-cs"/>
              </a:rPr>
              <a:t> </a:t>
            </a:r>
            <a:r>
              <a:rPr lang="cs-CZ" sz="2800" b="1" kern="0" dirty="0" err="1" smtClean="0">
                <a:latin typeface="Times New Roman"/>
                <a:ea typeface="+mj-ea"/>
                <a:cs typeface="+mj-cs"/>
              </a:rPr>
              <a:t>process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Decision making </a:t>
            </a:r>
            <a:r>
              <a:rPr lang="cs-CZ" sz="2400" b="1" dirty="0" err="1" smtClean="0">
                <a:latin typeface="Times New Roman" panose="02020603050405020304" pitchFamily="18" charset="0"/>
                <a:cs typeface="Times New Roman" panose="02020603050405020304" pitchFamily="18" charset="0"/>
              </a:rPr>
              <a:t>process</a:t>
            </a:r>
            <a:r>
              <a:rPr lang="cs-CZ"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definition</a:t>
            </a:r>
            <a:r>
              <a:rPr lang="cs-CZ" sz="2400" b="1"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80975" lvl="1" indent="-180975" algn="just"/>
            <a:r>
              <a:rPr lang="cs-CZ" sz="2000" dirty="0" smtClean="0">
                <a:latin typeface="Times New Roman" panose="02020603050405020304" pitchFamily="18" charset="0"/>
                <a:cs typeface="Times New Roman" panose="02020603050405020304" pitchFamily="18" charset="0"/>
              </a:rPr>
              <a:t>D</a:t>
            </a:r>
            <a:r>
              <a:rPr lang="en-US" sz="2000" dirty="0" err="1" smtClean="0">
                <a:latin typeface="Times New Roman" panose="02020603050405020304" pitchFamily="18" charset="0"/>
                <a:cs typeface="Times New Roman" panose="02020603050405020304" pitchFamily="18" charset="0"/>
              </a:rPr>
              <a:t>ecision</a:t>
            </a:r>
            <a:r>
              <a:rPr lang="en-US" sz="2000" dirty="0" smtClean="0">
                <a:latin typeface="Times New Roman" panose="02020603050405020304" pitchFamily="18" charset="0"/>
                <a:cs typeface="Times New Roman" panose="02020603050405020304" pitchFamily="18" charset="0"/>
              </a:rPr>
              <a:t> making process can be regarded as check and balance system that keeps the </a:t>
            </a:r>
            <a:r>
              <a:rPr lang="en-US" sz="2000" dirty="0" err="1" smtClean="0">
                <a:latin typeface="Times New Roman" panose="02020603050405020304" pitchFamily="18" charset="0"/>
                <a:cs typeface="Times New Roman" panose="02020603050405020304" pitchFamily="18" charset="0"/>
              </a:rPr>
              <a:t>organisation</a:t>
            </a:r>
            <a:r>
              <a:rPr lang="en-US" sz="2000" dirty="0" smtClean="0">
                <a:latin typeface="Times New Roman" panose="02020603050405020304" pitchFamily="18" charset="0"/>
                <a:cs typeface="Times New Roman" panose="02020603050405020304" pitchFamily="18" charset="0"/>
              </a:rPr>
              <a:t> growing both in vertical and linear directions. It means that decision making process seeks a goal. The goals are pre-set business objectives, company missions and its vision. To achieve these goals, company may face lot of obstacles in administrative, operational, marketing wings and operational domains. Such problems are sorted out through comprehensive decision making process. No decision comes as end in itself, since in may evolve new problems to solve. When one problem is solved another arises and so on, such that decision making process, as said earlier, is a continuous and dynamic.</a:t>
            </a:r>
            <a:endParaRPr lang="cs-CZ" sz="2000" dirty="0" smtClean="0">
              <a:latin typeface="Times New Roman" panose="02020603050405020304" pitchFamily="18" charset="0"/>
              <a:cs typeface="Times New Roman" panose="02020603050405020304" pitchFamily="18" charset="0"/>
            </a:endParaRPr>
          </a:p>
          <a:p>
            <a:pPr marL="180975" lvl="1" indent="-180975" algn="just"/>
            <a:r>
              <a:rPr lang="en-US" sz="2000" dirty="0" smtClean="0">
                <a:latin typeface="Times New Roman" panose="02020603050405020304" pitchFamily="18" charset="0"/>
                <a:cs typeface="Times New Roman" panose="02020603050405020304" pitchFamily="18" charset="0"/>
              </a:rPr>
              <a:t>A lot of time is consumed while decisions are taken. In a management setting, decision cannot be taken abruptly. It should follow the steps such as</a:t>
            </a:r>
            <a:r>
              <a:rPr lang="cs-CZ"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marL="536575" lvl="2" indent="-268288" algn="just"/>
            <a:r>
              <a:rPr lang="en-US" sz="1900" dirty="0" smtClean="0">
                <a:latin typeface="Times New Roman" panose="02020603050405020304" pitchFamily="18" charset="0"/>
                <a:cs typeface="Times New Roman" panose="02020603050405020304" pitchFamily="18" charset="0"/>
              </a:rPr>
              <a:t>Defining the problem;</a:t>
            </a:r>
          </a:p>
          <a:p>
            <a:pPr marL="536575" lvl="2" indent="-268288" algn="just"/>
            <a:r>
              <a:rPr lang="en-US" sz="1900" dirty="0" smtClean="0">
                <a:latin typeface="Times New Roman" panose="02020603050405020304" pitchFamily="18" charset="0"/>
                <a:cs typeface="Times New Roman" panose="02020603050405020304" pitchFamily="18" charset="0"/>
              </a:rPr>
              <a:t>Gathering information and collecting data;</a:t>
            </a:r>
          </a:p>
          <a:p>
            <a:pPr marL="536575" lvl="2" indent="-268288" algn="just"/>
            <a:r>
              <a:rPr lang="en-US" sz="1900" dirty="0" smtClean="0">
                <a:latin typeface="Times New Roman" panose="02020603050405020304" pitchFamily="18" charset="0"/>
                <a:cs typeface="Times New Roman" panose="02020603050405020304" pitchFamily="18" charset="0"/>
              </a:rPr>
              <a:t>Developing and weighing the options;</a:t>
            </a:r>
          </a:p>
          <a:p>
            <a:pPr marL="536575" lvl="2" indent="-268288" algn="just"/>
            <a:r>
              <a:rPr lang="en-US" sz="1900" dirty="0" smtClean="0">
                <a:latin typeface="Times New Roman" panose="02020603050405020304" pitchFamily="18" charset="0"/>
                <a:cs typeface="Times New Roman" panose="02020603050405020304" pitchFamily="18" charset="0"/>
              </a:rPr>
              <a:t>Choosing best possible option;</a:t>
            </a:r>
          </a:p>
          <a:p>
            <a:pPr marL="536575" lvl="2" indent="-268288" algn="just"/>
            <a:r>
              <a:rPr lang="en-US" sz="1900" dirty="0" smtClean="0">
                <a:latin typeface="Times New Roman" panose="02020603050405020304" pitchFamily="18" charset="0"/>
                <a:cs typeface="Times New Roman" panose="02020603050405020304" pitchFamily="18" charset="0"/>
              </a:rPr>
              <a:t>Plan and execute;</a:t>
            </a:r>
          </a:p>
          <a:p>
            <a:pPr marL="536575" lvl="2" indent="-268288" algn="just"/>
            <a:r>
              <a:rPr lang="en-US" sz="1900" dirty="0" smtClean="0">
                <a:latin typeface="Times New Roman" panose="02020603050405020304" pitchFamily="18" charset="0"/>
                <a:cs typeface="Times New Roman" panose="02020603050405020304" pitchFamily="18" charset="0"/>
              </a:rPr>
              <a:t>Take follow up action. </a:t>
            </a: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smtClean="0"/>
              <a:t>*</a:t>
            </a:r>
            <a:r>
              <a:rPr lang="cs-CZ" sz="1200" dirty="0"/>
              <a:t>http://www.managementstudyguide.com/what-is-decision-making.htm</a:t>
            </a:r>
            <a:endParaRPr lang="en-US" sz="1200" dirty="0" smtClean="0"/>
          </a:p>
          <a:p>
            <a:endParaRPr lang="cs-CZ" sz="1200" dirty="0"/>
          </a:p>
        </p:txBody>
      </p:sp>
    </p:spTree>
    <p:extLst>
      <p:ext uri="{BB962C8B-B14F-4D97-AF65-F5344CB8AC3E}">
        <p14:creationId xmlns:p14="http://schemas.microsoft.com/office/powerpoint/2010/main" val="328218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8187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IS </a:t>
            </a:r>
            <a:r>
              <a:rPr lang="en-US"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Difference </a:t>
            </a:r>
            <a:r>
              <a:rPr lang="en-US" sz="2400" b="1" dirty="0">
                <a:latin typeface="Times New Roman" panose="02020603050405020304" pitchFamily="18" charset="0"/>
                <a:cs typeface="Times New Roman" panose="02020603050405020304" pitchFamily="18" charset="0"/>
              </a:rPr>
              <a:t>between management information systems and information </a:t>
            </a:r>
            <a:r>
              <a:rPr lang="en-US" sz="2400" b="1" dirty="0" smtClean="0">
                <a:latin typeface="Times New Roman" panose="02020603050405020304" pitchFamily="18" charset="0"/>
                <a:cs typeface="Times New Roman" panose="02020603050405020304" pitchFamily="18" charset="0"/>
              </a:rPr>
              <a:t>systems</a:t>
            </a:r>
            <a:r>
              <a:rPr lang="cs-CZ" sz="2400" b="1"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terms MIS and IS are often confused. IS may include systems that are not intended for decision making. In effect, MIS must not only indicate how things are going, but why they are not going as well as planned where that is the </a:t>
            </a:r>
            <a:r>
              <a:rPr lang="en-US" sz="2400" dirty="0" smtClean="0">
                <a:latin typeface="Times New Roman" panose="02020603050405020304" pitchFamily="18" charset="0"/>
                <a:cs typeface="Times New Roman" panose="02020603050405020304" pitchFamily="18" charset="0"/>
              </a:rPr>
              <a:t>case</a:t>
            </a:r>
            <a:r>
              <a:rPr lang="cs-CZ" sz="2400" dirty="0" smtClean="0">
                <a:latin typeface="Times New Roman" panose="02020603050405020304" pitchFamily="18" charset="0"/>
                <a:cs typeface="Times New Roman" panose="02020603050405020304" pitchFamily="18" charset="0"/>
              </a:rPr>
              <a:t>:</a:t>
            </a:r>
          </a:p>
          <a:p>
            <a:pPr lvl="1" algn="just"/>
            <a:r>
              <a:rPr lang="en-US" sz="2200" dirty="0" smtClean="0">
                <a:latin typeface="Times New Roman" panose="02020603050405020304" pitchFamily="18" charset="0"/>
                <a:cs typeface="Times New Roman" panose="02020603050405020304" pitchFamily="18" charset="0"/>
              </a:rPr>
              <a:t>Information </a:t>
            </a:r>
            <a:r>
              <a:rPr lang="en-US" sz="2200" dirty="0">
                <a:latin typeface="Times New Roman" panose="02020603050405020304" pitchFamily="18" charset="0"/>
                <a:cs typeface="Times New Roman" panose="02020603050405020304" pitchFamily="18" charset="0"/>
              </a:rPr>
              <a:t>system applied to management context is called MIS. IS can be applied to any area of business while MIS is applicable for managerial </a:t>
            </a:r>
            <a:r>
              <a:rPr lang="en-US" sz="2200" dirty="0" smtClean="0">
                <a:latin typeface="Times New Roman" panose="02020603050405020304" pitchFamily="18" charset="0"/>
                <a:cs typeface="Times New Roman" panose="02020603050405020304" pitchFamily="18" charset="0"/>
              </a:rPr>
              <a:t>decision-making;</a:t>
            </a:r>
            <a:endParaRPr lang="cs-CZ" sz="22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IS </a:t>
            </a:r>
            <a:r>
              <a:rPr lang="en-US" sz="2200" dirty="0">
                <a:latin typeface="Times New Roman" panose="02020603050405020304" pitchFamily="18" charset="0"/>
                <a:cs typeface="Times New Roman" panose="02020603050405020304" pitchFamily="18" charset="0"/>
              </a:rPr>
              <a:t>means use of hardware and software for any business. MIS can be used in any form - even manual reports, which aid </a:t>
            </a:r>
            <a:r>
              <a:rPr lang="en-US" sz="2200" dirty="0" smtClean="0">
                <a:latin typeface="Times New Roman" panose="02020603050405020304" pitchFamily="18" charset="0"/>
                <a:cs typeface="Times New Roman" panose="02020603050405020304" pitchFamily="18" charset="0"/>
              </a:rPr>
              <a:t>decision</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making;</a:t>
            </a:r>
            <a:endParaRPr lang="cs-CZ" sz="22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MIS </a:t>
            </a:r>
            <a:r>
              <a:rPr lang="en-US" sz="2200" dirty="0">
                <a:latin typeface="Times New Roman" panose="02020603050405020304" pitchFamily="18" charset="0"/>
                <a:cs typeface="Times New Roman" panose="02020603050405020304" pitchFamily="18" charset="0"/>
              </a:rPr>
              <a:t>is used to analyze other information systems applied in operational activities in the </a:t>
            </a:r>
            <a:r>
              <a:rPr lang="en-US" sz="2200" dirty="0" smtClean="0">
                <a:latin typeface="Times New Roman" panose="02020603050405020304" pitchFamily="18" charset="0"/>
                <a:cs typeface="Times New Roman" panose="02020603050405020304" pitchFamily="18" charset="0"/>
              </a:rPr>
              <a:t>organization; </a:t>
            </a:r>
            <a:endParaRPr lang="cs-CZ" sz="22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MIS </a:t>
            </a:r>
            <a:r>
              <a:rPr lang="en-US" sz="2200" dirty="0">
                <a:latin typeface="Times New Roman" panose="02020603050405020304" pitchFamily="18" charset="0"/>
                <a:cs typeface="Times New Roman" panose="02020603050405020304" pitchFamily="18" charset="0"/>
              </a:rPr>
              <a:t>summarize and report on the company’s basic operations. The basic transaction data from TPS are compressed and </a:t>
            </a:r>
            <a:r>
              <a:rPr lang="en-US" sz="2200" dirty="0" smtClean="0">
                <a:latin typeface="Times New Roman" panose="02020603050405020304" pitchFamily="18" charset="0"/>
                <a:cs typeface="Times New Roman" panose="02020603050405020304" pitchFamily="18" charset="0"/>
              </a:rPr>
              <a:t>reported. </a:t>
            </a:r>
            <a:endParaRPr lang="en-US" sz="2200" dirty="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*https://www.slideshare.net/nav429/management-information-system-mis-29382726</a:t>
            </a:r>
            <a:endParaRPr lang="en-US" sz="1200" dirty="0" smtClean="0"/>
          </a:p>
          <a:p>
            <a:endParaRPr lang="cs-CZ" sz="1200" dirty="0"/>
          </a:p>
        </p:txBody>
      </p:sp>
    </p:spTree>
    <p:extLst>
      <p:ext uri="{BB962C8B-B14F-4D97-AF65-F5344CB8AC3E}">
        <p14:creationId xmlns:p14="http://schemas.microsoft.com/office/powerpoint/2010/main" val="2781567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7116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a:t>
            </a:r>
            <a:r>
              <a:rPr lang="en-US" sz="2800" b="1" kern="0" dirty="0" smtClean="0">
                <a:latin typeface="Times New Roman"/>
                <a:ea typeface="+mj-ea"/>
                <a:cs typeface="+mj-cs"/>
              </a:rPr>
              <a:t> functions</a:t>
            </a: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dirty="0" smtClean="0">
                <a:latin typeface="Times New Roman" panose="02020603050405020304" pitchFamily="18" charset="0"/>
                <a:cs typeface="Times New Roman" panose="02020603050405020304" pitchFamily="18" charset="0"/>
              </a:rPr>
              <a:t>To </a:t>
            </a:r>
            <a:r>
              <a:rPr lang="en-US" sz="2400" b="1" dirty="0">
                <a:latin typeface="Times New Roman" panose="02020603050405020304" pitchFamily="18" charset="0"/>
                <a:cs typeface="Times New Roman" panose="02020603050405020304" pitchFamily="18" charset="0"/>
              </a:rPr>
              <a:t>improve </a:t>
            </a:r>
            <a:r>
              <a:rPr lang="en-US" sz="2400" b="1" dirty="0" smtClean="0">
                <a:latin typeface="Times New Roman" panose="02020603050405020304" pitchFamily="18" charset="0"/>
                <a:cs typeface="Times New Roman" panose="02020603050405020304" pitchFamily="18" charset="0"/>
              </a:rPr>
              <a:t>decision-making </a:t>
            </a:r>
            <a:r>
              <a:rPr lang="cs-CZ" sz="2400" b="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MIS helps management by providing background information on a variety of issues and helps to improve the decision-making quality of management. The fast and accurate information supplied by MIS is leveraged by the managers to take quicker and better decisions thereby improving the decision-making quality and adding to the bottom line of the company</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pPr algn="just"/>
            <a:r>
              <a:rPr lang="en-US" sz="2400" b="1" dirty="0">
                <a:latin typeface="Times New Roman" panose="02020603050405020304" pitchFamily="18" charset="0"/>
                <a:cs typeface="Times New Roman" panose="02020603050405020304" pitchFamily="18" charset="0"/>
              </a:rPr>
              <a:t>To improve </a:t>
            </a:r>
            <a:r>
              <a:rPr lang="en-US" sz="2400" b="1" dirty="0" smtClean="0">
                <a:latin typeface="Times New Roman" panose="02020603050405020304" pitchFamily="18" charset="0"/>
                <a:cs typeface="Times New Roman" panose="02020603050405020304" pitchFamily="18" charset="0"/>
              </a:rPr>
              <a:t>efficiency</a:t>
            </a:r>
            <a:r>
              <a:rPr lang="cs-CZ"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MIS helps managers to conduct their tasks with greater ease and with better efficiency. This reflects in better productivity for the company</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pPr algn="just"/>
            <a:r>
              <a:rPr lang="en-US" sz="2400" b="1" dirty="0">
                <a:latin typeface="Times New Roman" panose="02020603050405020304" pitchFamily="18" charset="0"/>
                <a:cs typeface="Times New Roman" panose="02020603050405020304" pitchFamily="18" charset="0"/>
              </a:rPr>
              <a:t>To provide connectivity: </a:t>
            </a:r>
            <a:r>
              <a:rPr lang="en-US" sz="2400" dirty="0">
                <a:latin typeface="Times New Roman" panose="02020603050405020304" pitchFamily="18" charset="0"/>
                <a:cs typeface="Times New Roman" panose="02020603050405020304" pitchFamily="18" charset="0"/>
              </a:rPr>
              <a:t>MIS provides managers with better connectivity with the rest of the organization</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a:p>
            <a:pPr algn="just"/>
            <a:endParaRPr lang="cs-CZ" sz="2000" dirty="0" smtClean="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 http://ecomputernotes.com/mis/what-is-mis/functionandcharacteristicsofmis</a:t>
            </a:r>
            <a:endParaRPr lang="en-US" sz="1200" dirty="0" smtClean="0"/>
          </a:p>
          <a:p>
            <a:endParaRPr lang="cs-CZ" sz="1200" dirty="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4842" y="4995908"/>
            <a:ext cx="4314825" cy="1266825"/>
          </a:xfrm>
          <a:prstGeom prst="rect">
            <a:avLst/>
          </a:prstGeom>
        </p:spPr>
      </p:pic>
    </p:spTree>
    <p:extLst>
      <p:ext uri="{BB962C8B-B14F-4D97-AF65-F5344CB8AC3E}">
        <p14:creationId xmlns:p14="http://schemas.microsoft.com/office/powerpoint/2010/main" val="1237189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44733" cy="523220"/>
          </a:xfrm>
          <a:prstGeom prst="rect">
            <a:avLst/>
          </a:prstGeom>
        </p:spPr>
        <p:txBody>
          <a:bodyPr wrap="none">
            <a:spAutoFit/>
          </a:bodyPr>
          <a:lstStyle/>
          <a:p>
            <a:pPr lvl="0">
              <a:defRPr/>
            </a:pPr>
            <a:r>
              <a:rPr lang="cs-CZ" sz="2800" b="1" kern="0" dirty="0" err="1">
                <a:latin typeface="Times New Roman"/>
                <a:ea typeface="+mj-ea"/>
                <a:cs typeface="+mj-cs"/>
              </a:rPr>
              <a:t>Administrative</a:t>
            </a:r>
            <a:r>
              <a:rPr lang="cs-CZ" sz="2800" b="1" kern="0" dirty="0">
                <a:latin typeface="Times New Roman"/>
                <a:ea typeface="+mj-ea"/>
                <a:cs typeface="+mj-cs"/>
              </a:rPr>
              <a:t> </a:t>
            </a:r>
            <a:r>
              <a:rPr lang="en-GB" sz="2800" b="1" kern="0" dirty="0" smtClean="0">
                <a:latin typeface="Times New Roman"/>
                <a:ea typeface="+mj-ea"/>
                <a:cs typeface="+mj-cs"/>
              </a:rPr>
              <a:t>f</a:t>
            </a:r>
            <a:r>
              <a:rPr lang="cs-CZ" sz="2800" b="1" kern="0" dirty="0" err="1" smtClean="0">
                <a:latin typeface="Times New Roman"/>
                <a:ea typeface="+mj-ea"/>
                <a:cs typeface="+mj-cs"/>
              </a:rPr>
              <a:t>unctions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MIS</a:t>
            </a:r>
            <a:r>
              <a:rPr lang="en-US" sz="2800" b="1" kern="0" dirty="0" smtClean="0">
                <a:latin typeface="Times New Roman"/>
                <a:ea typeface="+mj-ea"/>
                <a:cs typeface="+mj-cs"/>
              </a:rPr>
              <a: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smtClean="0">
                <a:latin typeface="Times New Roman" panose="02020603050405020304" pitchFamily="18" charset="0"/>
                <a:cs typeface="Times New Roman" panose="02020603050405020304" pitchFamily="18" charset="0"/>
              </a:rPr>
              <a:t>Risk management</a:t>
            </a:r>
          </a:p>
          <a:p>
            <a:pPr marL="638175" lvl="2" indent="-180975" algn="just"/>
            <a:r>
              <a:rPr lang="en-US" dirty="0">
                <a:latin typeface="Times New Roman" panose="02020603050405020304" pitchFamily="18" charset="0"/>
                <a:cs typeface="Times New Roman" panose="02020603050405020304" pitchFamily="18" charset="0"/>
              </a:rPr>
              <a:t>Risk management plays a critical role in protecting your company’s information assets in this digital era. The process of identifying, assessing and mitigating risk is not merely a technical function undertaken by MIS but should be treated primarily as an essential management function of your company. MIS assesses many vital elements for risk, including the hardware, software and data sensitivity, as well as system interfaces and connectivity. Administratively, MIS is involved in ensuring there is a balance between operational and economic costs of protective measures for these systems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Manage Electronic </a:t>
            </a:r>
            <a:r>
              <a:rPr lang="en-US" sz="2400" dirty="0" smtClean="0">
                <a:latin typeface="Times New Roman" panose="02020603050405020304" pitchFamily="18" charset="0"/>
                <a:cs typeface="Times New Roman" panose="02020603050405020304" pitchFamily="18" charset="0"/>
              </a:rPr>
              <a:t>Commerce</a:t>
            </a:r>
            <a:endParaRPr lang="cs-CZ" sz="2400" dirty="0" smtClean="0">
              <a:latin typeface="Times New Roman" panose="02020603050405020304" pitchFamily="18" charset="0"/>
              <a:cs typeface="Times New Roman" panose="02020603050405020304" pitchFamily="18" charset="0"/>
            </a:endParaRPr>
          </a:p>
          <a:p>
            <a:pPr marL="638175" lvl="2" indent="-180975" algn="just"/>
            <a:r>
              <a:rPr lang="en-US" dirty="0">
                <a:latin typeface="Times New Roman" panose="02020603050405020304" pitchFamily="18" charset="0"/>
                <a:cs typeface="Times New Roman" panose="02020603050405020304" pitchFamily="18" charset="0"/>
              </a:rPr>
              <a:t>MIS will ensure that the information infrastructure requirements are attended to with regard to how management conducts its business practices. If your company is involved in electronic commerce, MIS will be instrumental in creating business value by leveraging information technology. Specifically, MIS will be actively involved in the design and implementation of such activities as electronic shipping, distribution, publishing and collaboration. In addition, MIS will be charged with overseeing freedom of expression using electronic media, privacy, security, authentication, data encryption, intellectual property rights, fair use policies and legal liabilities.</a:t>
            </a: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 http://smallbusiness.chron.com/administrative-functions-management-information-system-78916.html</a:t>
            </a:r>
            <a:endParaRPr lang="en-US" sz="1200" dirty="0" smtClean="0"/>
          </a:p>
          <a:p>
            <a:endParaRPr lang="cs-CZ" sz="1200" dirty="0"/>
          </a:p>
        </p:txBody>
      </p:sp>
    </p:spTree>
    <p:extLst>
      <p:ext uri="{BB962C8B-B14F-4D97-AF65-F5344CB8AC3E}">
        <p14:creationId xmlns:p14="http://schemas.microsoft.com/office/powerpoint/2010/main" val="3910804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44733" cy="523220"/>
          </a:xfrm>
          <a:prstGeom prst="rect">
            <a:avLst/>
          </a:prstGeom>
        </p:spPr>
        <p:txBody>
          <a:bodyPr wrap="none">
            <a:spAutoFit/>
          </a:bodyPr>
          <a:lstStyle/>
          <a:p>
            <a:pPr lvl="0">
              <a:defRPr/>
            </a:pPr>
            <a:r>
              <a:rPr lang="cs-CZ" sz="2800" b="1" kern="0" dirty="0" err="1">
                <a:latin typeface="Times New Roman"/>
                <a:ea typeface="+mj-ea"/>
                <a:cs typeface="+mj-cs"/>
              </a:rPr>
              <a:t>Administrative</a:t>
            </a:r>
            <a:r>
              <a:rPr lang="cs-CZ" sz="2800" b="1" kern="0" dirty="0">
                <a:latin typeface="Times New Roman"/>
                <a:ea typeface="+mj-ea"/>
                <a:cs typeface="+mj-cs"/>
              </a:rPr>
              <a:t> </a:t>
            </a:r>
            <a:r>
              <a:rPr lang="en-GB" sz="2800" b="1" kern="0" dirty="0" smtClean="0">
                <a:latin typeface="Times New Roman"/>
                <a:ea typeface="+mj-ea"/>
                <a:cs typeface="+mj-cs"/>
              </a:rPr>
              <a:t>f</a:t>
            </a:r>
            <a:r>
              <a:rPr lang="cs-CZ" sz="2800" b="1" kern="0" dirty="0" err="1" smtClean="0">
                <a:latin typeface="Times New Roman"/>
                <a:ea typeface="+mj-ea"/>
                <a:cs typeface="+mj-cs"/>
              </a:rPr>
              <a:t>unctions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MIS</a:t>
            </a:r>
            <a:r>
              <a:rPr lang="en-US" sz="2800" b="1" kern="0" dirty="0" smtClean="0">
                <a:latin typeface="Times New Roman"/>
                <a:ea typeface="+mj-ea"/>
                <a:cs typeface="+mj-cs"/>
              </a:rPr>
              <a: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err="1" smtClean="0">
                <a:latin typeface="Times New Roman" panose="02020603050405020304" pitchFamily="18" charset="0"/>
                <a:cs typeface="Times New Roman" panose="02020603050405020304" pitchFamily="18" charset="0"/>
              </a:rPr>
              <a:t>Information</a:t>
            </a:r>
            <a:r>
              <a:rPr lang="cs-CZ" sz="2400" dirty="0" smtClean="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Management and </a:t>
            </a:r>
            <a:r>
              <a:rPr lang="cs-CZ" sz="2400" dirty="0" err="1">
                <a:latin typeface="Times New Roman" panose="02020603050405020304" pitchFamily="18" charset="0"/>
                <a:cs typeface="Times New Roman" panose="02020603050405020304" pitchFamily="18" charset="0"/>
              </a:rPr>
              <a:t>Decision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Support</a:t>
            </a:r>
          </a:p>
          <a:p>
            <a:pPr marL="449263" lvl="2" indent="-180975" algn="just">
              <a:tabLst>
                <a:tab pos="361950" algn="l"/>
              </a:tabLst>
            </a:pPr>
            <a:r>
              <a:rPr lang="en-US" sz="2100" dirty="0">
                <a:latin typeface="Times New Roman" panose="02020603050405020304" pitchFamily="18" charset="0"/>
                <a:cs typeface="Times New Roman" panose="02020603050405020304" pitchFamily="18" charset="0"/>
              </a:rPr>
              <a:t>MIS has the responsibility for information and media management within the company. This includes devising criteria and methods by which records and data are created, archived, retrieved and disposed of. In this regard, MIS plans, organizes and directs work units' activities, including the operation and maintenance of computer operating systems and data processing functions. MIS also has to offer decision support systems for your business by streamlining data collection and developing protocols for its access to assist management in decision-making</a:t>
            </a:r>
            <a:r>
              <a:rPr lang="en-US" sz="2100" dirty="0" smtClean="0">
                <a:latin typeface="Times New Roman" panose="02020603050405020304" pitchFamily="18" charset="0"/>
                <a:cs typeface="Times New Roman" panose="02020603050405020304" pitchFamily="18" charset="0"/>
              </a:rPr>
              <a:t>.</a:t>
            </a:r>
            <a:endParaRPr lang="cs-CZ" sz="2100" dirty="0" smtClean="0">
              <a:latin typeface="Times New Roman" panose="02020603050405020304" pitchFamily="18" charset="0"/>
              <a:cs typeface="Times New Roman" panose="02020603050405020304" pitchFamily="18" charset="0"/>
            </a:endParaRPr>
          </a:p>
          <a:p>
            <a:pPr algn="just"/>
            <a:r>
              <a:rPr lang="cs-CZ" sz="2400" dirty="0" err="1">
                <a:latin typeface="Times New Roman" panose="02020603050405020304" pitchFamily="18" charset="0"/>
                <a:cs typeface="Times New Roman" panose="02020603050405020304" pitchFamily="18" charset="0"/>
              </a:rPr>
              <a:t>Architectural</a:t>
            </a:r>
            <a:r>
              <a:rPr lang="cs-CZ" sz="2400" dirty="0">
                <a:latin typeface="Times New Roman" panose="02020603050405020304" pitchFamily="18" charset="0"/>
                <a:cs typeface="Times New Roman" panose="02020603050405020304" pitchFamily="18" charset="0"/>
              </a:rPr>
              <a:t> and </a:t>
            </a:r>
            <a:r>
              <a:rPr lang="cs-CZ" sz="2400" dirty="0" err="1">
                <a:latin typeface="Times New Roman" panose="02020603050405020304" pitchFamily="18" charset="0"/>
                <a:cs typeface="Times New Roman" panose="02020603050405020304" pitchFamily="18" charset="0"/>
              </a:rPr>
              <a:t>Infrasctructural</a:t>
            </a:r>
            <a:r>
              <a:rPr lang="cs-CZ" sz="2400" dirty="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Upgrades</a:t>
            </a:r>
            <a:endParaRPr lang="cs-CZ" sz="2400" dirty="0" smtClean="0">
              <a:latin typeface="Times New Roman" panose="02020603050405020304" pitchFamily="18" charset="0"/>
              <a:cs typeface="Times New Roman" panose="02020603050405020304" pitchFamily="18" charset="0"/>
            </a:endParaRPr>
          </a:p>
          <a:p>
            <a:pPr marL="449263" lvl="2" indent="-180975" algn="just"/>
            <a:r>
              <a:rPr lang="en-US" sz="2100" dirty="0">
                <a:latin typeface="Times New Roman" panose="02020603050405020304" pitchFamily="18" charset="0"/>
                <a:cs typeface="Times New Roman" panose="02020603050405020304" pitchFamily="18" charset="0"/>
              </a:rPr>
              <a:t>MIS has to lead troubleshooting and problem resolution efforts and resolve local infrastructure, hardware and connectivity issues so that the company can achieve optimum performance. By keeping abreast of emerging technology and computing trends as well as having a keen understanding of your company's organizational needs, MIS will ensure your network-based systems are optimized for productivity. This will involve hardware and/or software upgrades, implementation of robust computer networks and security, meeting personnel equipment requirements and developing the company's secure private intranet and Internet sites.</a:t>
            </a:r>
            <a:endParaRPr lang="cs-CZ" sz="2100" dirty="0" smtClean="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 http://smallbusiness.chron.com/administrative-functions-management-information-system-78916.html</a:t>
            </a:r>
            <a:endParaRPr lang="en-US" sz="1200" dirty="0" smtClean="0"/>
          </a:p>
          <a:p>
            <a:endParaRPr lang="cs-CZ" sz="1200" dirty="0"/>
          </a:p>
        </p:txBody>
      </p:sp>
    </p:spTree>
    <p:extLst>
      <p:ext uri="{BB962C8B-B14F-4D97-AF65-F5344CB8AC3E}">
        <p14:creationId xmlns:p14="http://schemas.microsoft.com/office/powerpoint/2010/main" val="1459601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5233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latin typeface="Times New Roman"/>
                <a:ea typeface="+mj-ea"/>
                <a:cs typeface="+mj-cs"/>
              </a:rPr>
              <a:t>Characteristics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MIS</a:t>
            </a:r>
            <a:r>
              <a:rPr lang="en-US" sz="2800" b="1" kern="0" dirty="0" smtClean="0">
                <a:latin typeface="Times New Roman"/>
                <a:ea typeface="+mj-ea"/>
                <a:cs typeface="+mj-cs"/>
              </a:rPr>
              <a: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885409"/>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100" dirty="0" smtClean="0">
                <a:latin typeface="Times New Roman" panose="02020603050405020304" pitchFamily="18" charset="0"/>
                <a:cs typeface="Times New Roman" panose="02020603050405020304" pitchFamily="18" charset="0"/>
              </a:rPr>
              <a:t>Management </a:t>
            </a:r>
            <a:r>
              <a:rPr lang="en-US" sz="2100" dirty="0">
                <a:latin typeface="Times New Roman" panose="02020603050405020304" pitchFamily="18" charset="0"/>
                <a:cs typeface="Times New Roman" panose="02020603050405020304" pitchFamily="18" charset="0"/>
              </a:rPr>
              <a:t>information being a specialized information system conforms to certain characteristics. These characteristics are generic in nature. These characteristics remain more or less the same ev</a:t>
            </a:r>
            <a:r>
              <a:rPr lang="en-US" sz="2200" dirty="0">
                <a:latin typeface="Times New Roman" panose="02020603050405020304" pitchFamily="18" charset="0"/>
                <a:cs typeface="Times New Roman" panose="02020603050405020304" pitchFamily="18" charset="0"/>
              </a:rPr>
              <a:t>en when the technology around such management information system changes</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algn="just">
              <a:spcBef>
                <a:spcPts val="0"/>
              </a:spcBef>
            </a:pPr>
            <a:r>
              <a:rPr lang="cs-CZ" sz="2400" dirty="0" smtClean="0">
                <a:latin typeface="Times New Roman" panose="02020603050405020304" pitchFamily="18" charset="0"/>
                <a:cs typeface="Times New Roman" panose="02020603050405020304" pitchFamily="18" charset="0"/>
              </a:rPr>
              <a:t>Management </a:t>
            </a:r>
            <a:r>
              <a:rPr lang="cs-CZ" sz="2400" dirty="0" err="1" smtClean="0">
                <a:latin typeface="Times New Roman" panose="02020603050405020304" pitchFamily="18" charset="0"/>
                <a:cs typeface="Times New Roman" panose="02020603050405020304" pitchFamily="18" charset="0"/>
              </a:rPr>
              <a:t>oriented</a:t>
            </a:r>
            <a:endParaRPr lang="cs-CZ" sz="2400" dirty="0" smtClean="0">
              <a:latin typeface="Times New Roman" panose="02020603050405020304" pitchFamily="18" charset="0"/>
              <a:cs typeface="Times New Roman" panose="02020603050405020304" pitchFamily="18" charset="0"/>
            </a:endParaRPr>
          </a:p>
          <a:p>
            <a:pPr marL="449263" lvl="2" indent="-268288" algn="just">
              <a:spcBef>
                <a:spcPts val="0"/>
              </a:spcBef>
            </a:pPr>
            <a:r>
              <a:rPr lang="en-US" dirty="0">
                <a:latin typeface="Times New Roman" panose="02020603050405020304" pitchFamily="18" charset="0"/>
                <a:cs typeface="Times New Roman" panose="02020603050405020304" pitchFamily="18" charset="0"/>
              </a:rPr>
              <a:t>Since MIS is 'for the' management it is imperative that it also should have a very strong 'by the' management initiative. Management is involved in the designing process of MIS and also in its continuous review and up gradation to develop a good qualitative system. The system is structured as per directions factored by management. This helps in minimizing the gap between expectations of management form the system and the actual system.</a:t>
            </a:r>
            <a:endParaRPr lang="cs-CZ" dirty="0" smtClean="0">
              <a:latin typeface="Times New Roman" panose="02020603050405020304" pitchFamily="18" charset="0"/>
              <a:cs typeface="Times New Roman" panose="02020603050405020304" pitchFamily="18" charset="0"/>
            </a:endParaRPr>
          </a:p>
          <a:p>
            <a:pPr algn="just">
              <a:spcBef>
                <a:spcPts val="0"/>
              </a:spcBef>
            </a:pPr>
            <a:r>
              <a:rPr lang="cs-CZ" sz="2400" dirty="0" err="1">
                <a:latin typeface="Times New Roman" panose="02020603050405020304" pitchFamily="18" charset="0"/>
                <a:cs typeface="Times New Roman" panose="02020603050405020304" pitchFamily="18" charset="0"/>
              </a:rPr>
              <a:t>Integrated</a:t>
            </a:r>
            <a:endParaRPr lang="cs-CZ" sz="2400" dirty="0">
              <a:latin typeface="Times New Roman" panose="02020603050405020304" pitchFamily="18" charset="0"/>
              <a:cs typeface="Times New Roman" panose="02020603050405020304" pitchFamily="18" charset="0"/>
            </a:endParaRPr>
          </a:p>
          <a:p>
            <a:pPr marL="449263" lvl="2" indent="-268288" algn="just">
              <a:spcBef>
                <a:spcPts val="0"/>
              </a:spcBef>
            </a:pPr>
            <a:r>
              <a:rPr lang="en-US" dirty="0" smtClean="0">
                <a:latin typeface="Times New Roman" panose="02020603050405020304" pitchFamily="18" charset="0"/>
                <a:cs typeface="Times New Roman" panose="02020603050405020304" pitchFamily="18" charset="0"/>
              </a:rPr>
              <a:t>MIS is an integrated system. It is integrated with all operational and functional activities of management. This is an important characteristic and- requirement for a system to qualify as MIS. The reason for having an integrated system is that information in the managerial context for decision-making may be required from different areas from within the organization. If MIS remains a collection of isolated systems and each satisfying a small objective, then the integrated information need of managers will not be fulfiller. In order to provide a complete picture of the scenario, complete information is needed which only an integrated system can provide.</a:t>
            </a:r>
            <a:endParaRPr lang="en-US" dirty="0">
              <a:latin typeface="Times New Roman" panose="02020603050405020304" pitchFamily="18" charset="0"/>
              <a:cs typeface="Times New Roman" panose="02020603050405020304" pitchFamily="18" charset="0"/>
            </a:endParaRPr>
          </a:p>
          <a:p>
            <a:pPr lvl="1" algn="just"/>
            <a:endParaRPr lang="en-US" sz="2000" b="1"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 http://ecomputernotes.com/mis/what-is-mis/functionandcharacteristicsofmis</a:t>
            </a:r>
            <a:endParaRPr lang="en-US" sz="1200" dirty="0" smtClean="0"/>
          </a:p>
          <a:p>
            <a:endParaRPr lang="cs-CZ" sz="1200" dirty="0"/>
          </a:p>
        </p:txBody>
      </p:sp>
    </p:spTree>
    <p:extLst>
      <p:ext uri="{BB962C8B-B14F-4D97-AF65-F5344CB8AC3E}">
        <p14:creationId xmlns:p14="http://schemas.microsoft.com/office/powerpoint/2010/main" val="3170387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5233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latin typeface="Times New Roman"/>
                <a:ea typeface="+mj-ea"/>
                <a:cs typeface="+mj-cs"/>
              </a:rPr>
              <a:t>Characteristics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MIS</a:t>
            </a:r>
            <a:r>
              <a:rPr lang="en-US" sz="2800" b="1" kern="0" dirty="0" smtClean="0">
                <a:latin typeface="Times New Roman"/>
                <a:ea typeface="+mj-ea"/>
                <a:cs typeface="+mj-cs"/>
              </a:rPr>
              <a: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Common data </a:t>
            </a:r>
            <a:r>
              <a:rPr lang="en-US" sz="2400" dirty="0" smtClean="0">
                <a:latin typeface="Times New Roman" panose="02020603050405020304" pitchFamily="18" charset="0"/>
                <a:cs typeface="Times New Roman" panose="02020603050405020304" pitchFamily="18" charset="0"/>
              </a:rPr>
              <a:t>flows</a:t>
            </a:r>
            <a:endParaRPr lang="cs-CZ" sz="2400" dirty="0" smtClean="0">
              <a:latin typeface="Times New Roman" panose="02020603050405020304" pitchFamily="18" charset="0"/>
              <a:cs typeface="Times New Roman" panose="02020603050405020304" pitchFamily="18" charset="0"/>
            </a:endParaRPr>
          </a:p>
          <a:p>
            <a:pPr marL="638175" lvl="2" indent="-180975" algn="just"/>
            <a:r>
              <a:rPr lang="en-US" sz="2100" dirty="0">
                <a:latin typeface="Times New Roman" panose="02020603050405020304" pitchFamily="18" charset="0"/>
                <a:cs typeface="Times New Roman" panose="02020603050405020304" pitchFamily="18" charset="0"/>
              </a:rPr>
              <a:t>Through MIS the data being stored into the system, retrieved from the system, disseminated within the system or processed by the system can be handled in an integrated manner. The integrated approach towards data management will result in avoiding duplication of data, data redundancy and will help to simplify operations.</a:t>
            </a:r>
          </a:p>
          <a:p>
            <a:pPr algn="just"/>
            <a:r>
              <a:rPr lang="cs-CZ" sz="2400" dirty="0" err="1">
                <a:latin typeface="Times New Roman" panose="02020603050405020304" pitchFamily="18" charset="0"/>
                <a:cs typeface="Times New Roman" panose="02020603050405020304" pitchFamily="18" charset="0"/>
              </a:rPr>
              <a:t>Strategic</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planning</a:t>
            </a:r>
            <a:endParaRPr lang="cs-CZ" sz="2400" dirty="0">
              <a:latin typeface="Times New Roman" panose="02020603050405020304" pitchFamily="18" charset="0"/>
              <a:cs typeface="Times New Roman" panose="02020603050405020304" pitchFamily="18" charset="0"/>
            </a:endParaRPr>
          </a:p>
          <a:p>
            <a:pPr marL="638175" lvl="2" indent="-180975" algn="just"/>
            <a:r>
              <a:rPr lang="en-US" sz="2100" dirty="0">
                <a:latin typeface="Times New Roman" panose="02020603050405020304" pitchFamily="18" charset="0"/>
                <a:cs typeface="Times New Roman" panose="02020603050405020304" pitchFamily="18" charset="0"/>
              </a:rPr>
              <a:t>MIS cannot be designed overnight. It requires very high degree of planning which goes into creating an effective organization. The reason for this kind of planning is to ensure that the MIS being built not only satisfies the information need of the managers today but can also serve the organization for the next five to ten years with modifications. Sometimes when the planning part is done away with, systems tend to perform well in the present but they tend to become obsolete with time. Planning helps to avoid this problem.</a:t>
            </a:r>
            <a:endParaRPr lang="cs-CZ" sz="21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 http://ecomputernotes.com/mis/what-is-mis/functionandcharacteristicsofmis</a:t>
            </a:r>
            <a:endParaRPr lang="en-US" sz="1200" dirty="0" smtClean="0"/>
          </a:p>
          <a:p>
            <a:endParaRPr lang="cs-CZ" sz="1200" dirty="0"/>
          </a:p>
        </p:txBody>
      </p:sp>
    </p:spTree>
    <p:extLst>
      <p:ext uri="{BB962C8B-B14F-4D97-AF65-F5344CB8AC3E}">
        <p14:creationId xmlns:p14="http://schemas.microsoft.com/office/powerpoint/2010/main" val="3107307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7280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latin typeface="Times New Roman"/>
                <a:ea typeface="+mj-ea"/>
                <a:cs typeface="+mj-cs"/>
              </a:rPr>
              <a:t>Characteristics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Bias </a:t>
            </a:r>
            <a:r>
              <a:rPr lang="en-US" sz="2400" b="1" dirty="0">
                <a:latin typeface="Times New Roman" panose="02020603050405020304" pitchFamily="18" charset="0"/>
                <a:cs typeface="Times New Roman" panose="02020603050405020304" pitchFamily="18" charset="0"/>
              </a:rPr>
              <a:t>towards </a:t>
            </a:r>
            <a:r>
              <a:rPr lang="en-US" sz="2400" b="1" dirty="0" smtClean="0">
                <a:latin typeface="Times New Roman" panose="02020603050405020304" pitchFamily="18" charset="0"/>
                <a:cs typeface="Times New Roman" panose="02020603050405020304" pitchFamily="18" charset="0"/>
              </a:rPr>
              <a:t>centralization*</a:t>
            </a:r>
            <a:endParaRPr lang="cs-CZ" sz="2400" b="1" dirty="0" smtClean="0">
              <a:latin typeface="Times New Roman" panose="02020603050405020304" pitchFamily="18" charset="0"/>
              <a:cs typeface="Times New Roman" panose="02020603050405020304" pitchFamily="18" charset="0"/>
            </a:endParaRPr>
          </a:p>
          <a:p>
            <a:pPr marL="268288" lvl="1" indent="-268288" algn="just"/>
            <a:r>
              <a:rPr lang="en-US" sz="2200" dirty="0">
                <a:latin typeface="Times New Roman" panose="02020603050405020304" pitchFamily="18" charset="0"/>
                <a:cs typeface="Times New Roman" panose="02020603050405020304" pitchFamily="18" charset="0"/>
              </a:rPr>
              <a:t>MIS is required to give 'one version of the truth', i.e., it must supply the correct version of the latest information. There is a requirement for the data repository to be centralized. Centralized data management helps MIS to exercise version control as well as provide an integrated common view of data to the managers. In a non-centralized system, data will get entered, updated and deleted from the system from different locations. In such a case it becomes difficult to provide correct information to managers. For example, in a decentralized System if a person superannuates from an organization and his superannuating is only recorded in the human resource system but not communicated to the finance department system, then it is quite likely that his salary may be generated by the finance system for the next month. A centralized system where data in entered, updated and deleted from only one location does not suffer from such problems. In a centralized system, the superannuating employee's details are deleted from the master file from which all departments' access data, thereby eliminating the risk of generating his salary for the next month.</a:t>
            </a:r>
            <a:endParaRPr lang="cs-CZ" sz="22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 http://ecomputernotes.com/mis/what-is-mis/functionandcharacteristicsofmis</a:t>
            </a:r>
            <a:endParaRPr lang="en-US" sz="1200" dirty="0" smtClean="0"/>
          </a:p>
          <a:p>
            <a:endParaRPr lang="cs-CZ" sz="1200" dirty="0"/>
          </a:p>
        </p:txBody>
      </p:sp>
    </p:spTree>
    <p:extLst>
      <p:ext uri="{BB962C8B-B14F-4D97-AF65-F5344CB8AC3E}">
        <p14:creationId xmlns:p14="http://schemas.microsoft.com/office/powerpoint/2010/main" val="1991268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8153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smtClean="0">
                <a:latin typeface="Times New Roman"/>
                <a:ea typeface="+mj-ea"/>
                <a:cs typeface="+mj-cs"/>
              </a:rPr>
              <a:t>Outputs of </a:t>
            </a:r>
            <a:r>
              <a:rPr lang="cs-CZ" sz="2800" b="1" kern="0" dirty="0" smtClean="0">
                <a:latin typeface="Times New Roman"/>
                <a:ea typeface="+mj-ea"/>
                <a:cs typeface="+mj-cs"/>
              </a:rPr>
              <a:t>MIS</a:t>
            </a:r>
            <a:r>
              <a:rPr lang="en-US" sz="2800" b="1" kern="0" dirty="0" smtClean="0">
                <a:latin typeface="Times New Roman"/>
                <a:ea typeface="+mj-ea"/>
                <a:cs typeface="+mj-cs"/>
              </a:rPr>
              <a: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Times New Roman" panose="02020603050405020304" pitchFamily="18" charset="0"/>
                <a:cs typeface="Times New Roman" panose="02020603050405020304" pitchFamily="18" charset="0"/>
              </a:rPr>
              <a:t>Scheduled reports</a:t>
            </a:r>
          </a:p>
          <a:p>
            <a:pPr lvl="1" algn="just"/>
            <a:r>
              <a:rPr lang="en-US" sz="2200" dirty="0" smtClean="0">
                <a:latin typeface="Times New Roman" panose="02020603050405020304" pitchFamily="18" charset="0"/>
                <a:cs typeface="Times New Roman" panose="02020603050405020304" pitchFamily="18" charset="0"/>
              </a:rPr>
              <a:t>Produced </a:t>
            </a:r>
            <a:r>
              <a:rPr lang="en-US" sz="2200" dirty="0">
                <a:latin typeface="Times New Roman" panose="02020603050405020304" pitchFamily="18" charset="0"/>
                <a:cs typeface="Times New Roman" panose="02020603050405020304" pitchFamily="18" charset="0"/>
              </a:rPr>
              <a:t>periodically, or on schedule (daily, weekly, </a:t>
            </a:r>
            <a:r>
              <a:rPr lang="en-US" sz="2200" dirty="0" smtClean="0">
                <a:latin typeface="Times New Roman" panose="02020603050405020304" pitchFamily="18" charset="0"/>
                <a:cs typeface="Times New Roman" panose="02020603050405020304" pitchFamily="18" charset="0"/>
              </a:rPr>
              <a:t>monthly)</a:t>
            </a:r>
            <a:r>
              <a:rPr lang="cs-CZ"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Key Indicator </a:t>
            </a:r>
            <a:r>
              <a:rPr lang="en-US" sz="2400" dirty="0" smtClean="0">
                <a:latin typeface="Times New Roman" panose="02020603050405020304" pitchFamily="18" charset="0"/>
                <a:cs typeface="Times New Roman" panose="02020603050405020304" pitchFamily="18" charset="0"/>
              </a:rPr>
              <a:t>Report</a:t>
            </a:r>
          </a:p>
          <a:p>
            <a:pPr lvl="1" algn="just"/>
            <a:r>
              <a:rPr lang="en-US" sz="2200" dirty="0" smtClean="0">
                <a:latin typeface="Times New Roman" panose="02020603050405020304" pitchFamily="18" charset="0"/>
                <a:cs typeface="Times New Roman" panose="02020603050405020304" pitchFamily="18" charset="0"/>
              </a:rPr>
              <a:t>Summarizes </a:t>
            </a:r>
            <a:r>
              <a:rPr lang="en-US" sz="2200" dirty="0">
                <a:latin typeface="Times New Roman" panose="02020603050405020304" pitchFamily="18" charset="0"/>
                <a:cs typeface="Times New Roman" panose="02020603050405020304" pitchFamily="18" charset="0"/>
              </a:rPr>
              <a:t>the previous day’s critical </a:t>
            </a:r>
            <a:r>
              <a:rPr lang="en-US" sz="2200" dirty="0" smtClean="0">
                <a:latin typeface="Times New Roman" panose="02020603050405020304" pitchFamily="18" charset="0"/>
                <a:cs typeface="Times New Roman" panose="02020603050405020304" pitchFamily="18" charset="0"/>
              </a:rPr>
              <a:t>activities</a:t>
            </a:r>
            <a:r>
              <a:rPr lang="cs-CZ"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D</a:t>
            </a:r>
            <a:r>
              <a:rPr lang="en-US" sz="2400" dirty="0" smtClean="0">
                <a:latin typeface="Times New Roman" panose="02020603050405020304" pitchFamily="18" charset="0"/>
                <a:cs typeface="Times New Roman" panose="02020603050405020304" pitchFamily="18" charset="0"/>
              </a:rPr>
              <a:t>emand Report</a:t>
            </a:r>
          </a:p>
          <a:p>
            <a:pPr lvl="1" algn="just"/>
            <a:r>
              <a:rPr lang="en-US" sz="2200" dirty="0" smtClean="0">
                <a:latin typeface="Times New Roman" panose="02020603050405020304" pitchFamily="18" charset="0"/>
                <a:cs typeface="Times New Roman" panose="02020603050405020304" pitchFamily="18" charset="0"/>
              </a:rPr>
              <a:t>Gives </a:t>
            </a:r>
            <a:r>
              <a:rPr lang="en-US" sz="2200" dirty="0">
                <a:latin typeface="Times New Roman" panose="02020603050405020304" pitchFamily="18" charset="0"/>
                <a:cs typeface="Times New Roman" panose="02020603050405020304" pitchFamily="18" charset="0"/>
              </a:rPr>
              <a:t>certain report at manager's </a:t>
            </a:r>
            <a:r>
              <a:rPr lang="en-US" sz="2200" dirty="0" smtClean="0">
                <a:latin typeface="Times New Roman" panose="02020603050405020304" pitchFamily="18" charset="0"/>
                <a:cs typeface="Times New Roman" panose="02020603050405020304" pitchFamily="18" charset="0"/>
              </a:rPr>
              <a:t>request</a:t>
            </a:r>
            <a:r>
              <a:rPr lang="cs-CZ"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E</a:t>
            </a:r>
            <a:r>
              <a:rPr lang="en-US" sz="2400" dirty="0" smtClean="0">
                <a:latin typeface="Times New Roman" panose="02020603050405020304" pitchFamily="18" charset="0"/>
                <a:cs typeface="Times New Roman" panose="02020603050405020304" pitchFamily="18" charset="0"/>
              </a:rPr>
              <a:t>xception Report</a:t>
            </a:r>
          </a:p>
          <a:p>
            <a:pPr lvl="1" algn="just"/>
            <a:r>
              <a:rPr lang="en-US" sz="2200" dirty="0" smtClean="0">
                <a:latin typeface="Times New Roman" panose="02020603050405020304" pitchFamily="18" charset="0"/>
                <a:cs typeface="Times New Roman" panose="02020603050405020304" pitchFamily="18" charset="0"/>
              </a:rPr>
              <a:t>Automatically </a:t>
            </a:r>
            <a:r>
              <a:rPr lang="en-US" sz="2200" dirty="0">
                <a:latin typeface="Times New Roman" panose="02020603050405020304" pitchFamily="18" charset="0"/>
                <a:cs typeface="Times New Roman" panose="02020603050405020304" pitchFamily="18" charset="0"/>
              </a:rPr>
              <a:t>produced when a situation is unusual or requires management </a:t>
            </a:r>
            <a:r>
              <a:rPr lang="en-US" sz="2200" dirty="0" smtClean="0">
                <a:latin typeface="Times New Roman" panose="02020603050405020304" pitchFamily="18" charset="0"/>
                <a:cs typeface="Times New Roman" panose="02020603050405020304" pitchFamily="18" charset="0"/>
              </a:rPr>
              <a:t>action</a:t>
            </a:r>
            <a:r>
              <a:rPr lang="cs-CZ"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*https://www.slideshare.net/nav429/management-information-system-mis-29382726</a:t>
            </a:r>
            <a:endParaRPr lang="en-US" sz="1200" dirty="0" smtClean="0"/>
          </a:p>
          <a:p>
            <a:endParaRPr lang="cs-CZ" sz="1200" dirty="0"/>
          </a:p>
        </p:txBody>
      </p:sp>
    </p:spTree>
    <p:extLst>
      <p:ext uri="{BB962C8B-B14F-4D97-AF65-F5344CB8AC3E}">
        <p14:creationId xmlns:p14="http://schemas.microsoft.com/office/powerpoint/2010/main" val="247043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8064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Management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16815"/>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smtClean="0">
                <a:latin typeface="Times New Roman" panose="02020603050405020304" pitchFamily="18" charset="0"/>
                <a:cs typeface="Times New Roman" panose="02020603050405020304" pitchFamily="18" charset="0"/>
              </a:rPr>
              <a:t>Management</a:t>
            </a:r>
          </a:p>
          <a:p>
            <a:pPr lvl="1" algn="just"/>
            <a:r>
              <a:rPr lang="en-US" sz="2200" dirty="0">
                <a:latin typeface="Times New Roman" panose="02020603050405020304" pitchFamily="18" charset="0"/>
                <a:cs typeface="Times New Roman" panose="02020603050405020304" pitchFamily="18" charset="0"/>
              </a:rPr>
              <a:t>Management covers the planning, control, and administration of the operations of a concern. The top management handles planning; the middle management concentrates on controlling; and the lower management is concerned with actual administration</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algn="just"/>
            <a:r>
              <a:rPr lang="cs-CZ" sz="2400" dirty="0" err="1" smtClean="0">
                <a:latin typeface="Times New Roman" panose="02020603050405020304" pitchFamily="18" charset="0"/>
                <a:cs typeface="Times New Roman" panose="02020603050405020304" pitchFamily="18" charset="0"/>
              </a:rPr>
              <a:t>Information</a:t>
            </a:r>
            <a:endParaRPr lang="cs-CZ" sz="2400" dirty="0" smtClean="0">
              <a:latin typeface="Times New Roman" panose="02020603050405020304" pitchFamily="18" charset="0"/>
              <a:cs typeface="Times New Roman" panose="02020603050405020304" pitchFamily="18" charset="0"/>
            </a:endParaRPr>
          </a:p>
          <a:p>
            <a:pPr marL="725488" lvl="2" indent="-268288" algn="just"/>
            <a:r>
              <a:rPr lang="en-US" sz="2200" dirty="0">
                <a:latin typeface="Times New Roman" panose="02020603050405020304" pitchFamily="18" charset="0"/>
                <a:cs typeface="Times New Roman" panose="02020603050405020304" pitchFamily="18" charset="0"/>
              </a:rPr>
              <a:t>Information, in MIS, means the processed data that helps the management in planning, controlling and operations. Data means all the facts arising out of the operations of the concern. Data is processed i.e. recorded, summarized, compared and finally presented to the management in the form of MIS report.</a:t>
            </a:r>
            <a:endParaRPr lang="cs-CZ" sz="2200" dirty="0" smtClean="0">
              <a:latin typeface="Times New Roman" panose="02020603050405020304" pitchFamily="18" charset="0"/>
              <a:cs typeface="Times New Roman" panose="02020603050405020304" pitchFamily="18" charset="0"/>
            </a:endParaRPr>
          </a:p>
          <a:p>
            <a:pPr algn="just"/>
            <a:r>
              <a:rPr lang="cs-CZ" sz="2400" dirty="0" err="1" smtClean="0">
                <a:latin typeface="Times New Roman" panose="02020603050405020304" pitchFamily="18" charset="0"/>
                <a:cs typeface="Times New Roman" panose="02020603050405020304" pitchFamily="18" charset="0"/>
              </a:rPr>
              <a:t>System</a:t>
            </a:r>
            <a:endParaRPr lang="cs-CZ" sz="2400" dirty="0" smtClean="0">
              <a:latin typeface="Times New Roman" panose="02020603050405020304" pitchFamily="18" charset="0"/>
              <a:cs typeface="Times New Roman" panose="02020603050405020304" pitchFamily="18" charset="0"/>
            </a:endParaRPr>
          </a:p>
          <a:p>
            <a:pPr marL="725488" lvl="2" indent="-268288" algn="just"/>
            <a:r>
              <a:rPr lang="en-US" sz="2200" dirty="0">
                <a:latin typeface="Times New Roman" panose="02020603050405020304" pitchFamily="18" charset="0"/>
                <a:cs typeface="Times New Roman" panose="02020603050405020304" pitchFamily="18" charset="0"/>
              </a:rPr>
              <a:t>Data is processed into information with the help of a system. A system is made up of inputs, processing, output and feedback or control.</a:t>
            </a:r>
            <a:endParaRPr lang="cs-CZ" sz="2200" dirty="0" smtClean="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*http://www.tutorialspoint.com</a:t>
            </a:r>
            <a:endParaRPr lang="cs-CZ" sz="1200" dirty="0"/>
          </a:p>
        </p:txBody>
      </p:sp>
    </p:spTree>
    <p:extLst>
      <p:ext uri="{BB962C8B-B14F-4D97-AF65-F5344CB8AC3E}">
        <p14:creationId xmlns:p14="http://schemas.microsoft.com/office/powerpoint/2010/main" val="2424596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962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smtClean="0">
                <a:latin typeface="Times New Roman"/>
                <a:ea typeface="+mj-ea"/>
                <a:cs typeface="+mj-cs"/>
              </a:rPr>
              <a:t>Impact of </a:t>
            </a:r>
            <a:r>
              <a:rPr lang="cs-CZ" sz="2800" b="1" kern="0" dirty="0" smtClean="0">
                <a:latin typeface="Times New Roman"/>
                <a:ea typeface="+mj-ea"/>
                <a:cs typeface="+mj-cs"/>
              </a:rPr>
              <a:t>MIS</a:t>
            </a:r>
            <a:r>
              <a:rPr lang="en-US" sz="2800" b="1" kern="0" dirty="0" smtClean="0">
                <a:latin typeface="Times New Roman"/>
                <a:ea typeface="+mj-ea"/>
                <a:cs typeface="+mj-cs"/>
              </a:rPr>
              <a: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pPr>
            <a:r>
              <a:rPr lang="en-US" sz="2200" dirty="0" smtClean="0">
                <a:latin typeface="Times New Roman" panose="02020603050405020304" pitchFamily="18" charset="0"/>
                <a:cs typeface="Times New Roman" panose="02020603050405020304" pitchFamily="18" charset="0"/>
              </a:rPr>
              <a:t>Management </a:t>
            </a:r>
            <a:r>
              <a:rPr lang="en-US" sz="2200" dirty="0">
                <a:latin typeface="Times New Roman" panose="02020603050405020304" pitchFamily="18" charset="0"/>
                <a:cs typeface="Times New Roman" panose="02020603050405020304" pitchFamily="18" charset="0"/>
              </a:rPr>
              <a:t>of marketing, finance, production and personnel becomes more efficient, the tracking and monitoring becomes </a:t>
            </a:r>
            <a:r>
              <a:rPr lang="en-US" sz="2200" dirty="0" smtClean="0">
                <a:latin typeface="Times New Roman" panose="02020603050405020304" pitchFamily="18" charset="0"/>
                <a:cs typeface="Times New Roman" panose="02020603050405020304" pitchFamily="18" charset="0"/>
              </a:rPr>
              <a:t>easy;</a:t>
            </a:r>
          </a:p>
          <a:p>
            <a:pPr algn="just">
              <a:spcBef>
                <a:spcPts val="600"/>
              </a:spcBef>
            </a:pPr>
            <a:r>
              <a:rPr lang="en-US" sz="2200" dirty="0" smtClean="0">
                <a:latin typeface="Times New Roman" panose="02020603050405020304" pitchFamily="18" charset="0"/>
                <a:cs typeface="Times New Roman" panose="02020603050405020304" pitchFamily="18" charset="0"/>
              </a:rPr>
              <a:t>Helps </a:t>
            </a:r>
            <a:r>
              <a:rPr lang="en-US" sz="2200" dirty="0">
                <a:latin typeface="Times New Roman" panose="02020603050405020304" pitchFamily="18" charset="0"/>
                <a:cs typeface="Times New Roman" panose="02020603050405020304" pitchFamily="18" charset="0"/>
              </a:rPr>
              <a:t>in understanding of business itself, MIS begins with definition of data and its attributes – uses data dictionary and brings common understanding of terms and terminology in </a:t>
            </a:r>
            <a:r>
              <a:rPr lang="en-US" sz="2200" dirty="0" smtClean="0">
                <a:latin typeface="Times New Roman" panose="02020603050405020304" pitchFamily="18" charset="0"/>
                <a:cs typeface="Times New Roman" panose="02020603050405020304" pitchFamily="18" charset="0"/>
              </a:rPr>
              <a:t>organization;</a:t>
            </a:r>
          </a:p>
          <a:p>
            <a:pPr algn="just">
              <a:spcBef>
                <a:spcPts val="600"/>
              </a:spcBef>
            </a:pPr>
            <a:r>
              <a:rPr lang="en-US" sz="2200" dirty="0" smtClean="0">
                <a:latin typeface="Times New Roman" panose="02020603050405020304" pitchFamily="18" charset="0"/>
                <a:cs typeface="Times New Roman" panose="02020603050405020304" pitchFamily="18" charset="0"/>
              </a:rPr>
              <a:t>MIS </a:t>
            </a:r>
            <a:r>
              <a:rPr lang="en-US" sz="2200" dirty="0">
                <a:latin typeface="Times New Roman" panose="02020603050405020304" pitchFamily="18" charset="0"/>
                <a:cs typeface="Times New Roman" panose="02020603050405020304" pitchFamily="18" charset="0"/>
              </a:rPr>
              <a:t>calls for systemization of business operations – leads to streamlining of operations, brings discipline in its operations everyone is required to </a:t>
            </a:r>
            <a:r>
              <a:rPr lang="en-US" sz="2200" dirty="0" smtClean="0">
                <a:latin typeface="Times New Roman" panose="02020603050405020304" pitchFamily="18" charset="0"/>
                <a:cs typeface="Times New Roman" panose="02020603050405020304" pitchFamily="18" charset="0"/>
              </a:rPr>
              <a:t>follow;</a:t>
            </a:r>
          </a:p>
          <a:p>
            <a:pPr algn="just">
              <a:spcBef>
                <a:spcPts val="600"/>
              </a:spcBef>
            </a:pPr>
            <a:r>
              <a:rPr lang="en-US" sz="2200" dirty="0" smtClean="0">
                <a:latin typeface="Times New Roman" panose="02020603050405020304" pitchFamily="18" charset="0"/>
                <a:cs typeface="Times New Roman" panose="02020603050405020304" pitchFamily="18" charset="0"/>
              </a:rPr>
              <a:t>Since </a:t>
            </a:r>
            <a:r>
              <a:rPr lang="en-US" sz="2200" dirty="0">
                <a:latin typeface="Times New Roman" panose="02020603050405020304" pitchFamily="18" charset="0"/>
                <a:cs typeface="Times New Roman" panose="02020603050405020304" pitchFamily="18" charset="0"/>
              </a:rPr>
              <a:t>the goals of MIS are driven from organization goals, it helps indirectly pulling everyone in organization towards corporate goals by providing relevant information to the people in </a:t>
            </a:r>
            <a:r>
              <a:rPr lang="en-US" sz="2200" dirty="0" smtClean="0">
                <a:latin typeface="Times New Roman" panose="02020603050405020304" pitchFamily="18" charset="0"/>
                <a:cs typeface="Times New Roman" panose="02020603050405020304" pitchFamily="18" charset="0"/>
              </a:rPr>
              <a:t>organization;</a:t>
            </a:r>
          </a:p>
          <a:p>
            <a:pPr algn="just">
              <a:spcBef>
                <a:spcPts val="600"/>
              </a:spcBef>
            </a:pPr>
            <a:r>
              <a:rPr lang="en-US" sz="2200" dirty="0" smtClean="0">
                <a:latin typeface="Times New Roman" panose="02020603050405020304" pitchFamily="18" charset="0"/>
                <a:cs typeface="Times New Roman" panose="02020603050405020304" pitchFamily="18" charset="0"/>
              </a:rPr>
              <a:t>MIS </a:t>
            </a:r>
            <a:r>
              <a:rPr lang="en-US" sz="2200" dirty="0">
                <a:latin typeface="Times New Roman" panose="02020603050405020304" pitchFamily="18" charset="0"/>
                <a:cs typeface="Times New Roman" panose="02020603050405020304" pitchFamily="18" charset="0"/>
              </a:rPr>
              <a:t>helps to monitor results and </a:t>
            </a:r>
            <a:r>
              <a:rPr lang="en-US" sz="2200" dirty="0" smtClean="0">
                <a:latin typeface="Times New Roman" panose="02020603050405020304" pitchFamily="18" charset="0"/>
                <a:cs typeface="Times New Roman" panose="02020603050405020304" pitchFamily="18" charset="0"/>
              </a:rPr>
              <a:t>performances;</a:t>
            </a:r>
          </a:p>
          <a:p>
            <a:pPr algn="just">
              <a:spcBef>
                <a:spcPts val="600"/>
              </a:spcBef>
            </a:pPr>
            <a:r>
              <a:rPr lang="en-US" sz="2200" dirty="0" smtClean="0">
                <a:latin typeface="Times New Roman" panose="02020603050405020304" pitchFamily="18" charset="0"/>
                <a:cs typeface="Times New Roman" panose="02020603050405020304" pitchFamily="18" charset="0"/>
              </a:rPr>
              <a:t>MIS </a:t>
            </a:r>
            <a:r>
              <a:rPr lang="en-US" sz="2200" dirty="0">
                <a:latin typeface="Times New Roman" panose="02020603050405020304" pitchFamily="18" charset="0"/>
                <a:cs typeface="Times New Roman" panose="02020603050405020304" pitchFamily="18" charset="0"/>
              </a:rPr>
              <a:t>provides alerts, in some cases daily, to managers at each level of the organization, on all deviations between results and pre-established objectives and </a:t>
            </a:r>
            <a:r>
              <a:rPr lang="en-US" sz="2200" dirty="0" smtClean="0">
                <a:latin typeface="Times New Roman" panose="02020603050405020304" pitchFamily="18" charset="0"/>
                <a:cs typeface="Times New Roman" panose="02020603050405020304" pitchFamily="18" charset="0"/>
              </a:rPr>
              <a:t>budgets;</a:t>
            </a:r>
          </a:p>
          <a:p>
            <a:pPr algn="just">
              <a:spcBef>
                <a:spcPts val="600"/>
              </a:spcBef>
            </a:pPr>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enabled MIS is partly responsible for the PARADIGM shift (A change, a new model,) from support to contributing to an organizations </a:t>
            </a:r>
            <a:r>
              <a:rPr lang="en-US" sz="2200" dirty="0" smtClean="0">
                <a:latin typeface="Times New Roman" panose="02020603050405020304" pitchFamily="18" charset="0"/>
                <a:cs typeface="Times New Roman" panose="02020603050405020304" pitchFamily="18" charset="0"/>
              </a:rPr>
              <a:t>profitability. </a:t>
            </a:r>
          </a:p>
        </p:txBody>
      </p:sp>
      <p:sp>
        <p:nvSpPr>
          <p:cNvPr id="6" name="TextovéPole 5"/>
          <p:cNvSpPr txBox="1"/>
          <p:nvPr/>
        </p:nvSpPr>
        <p:spPr>
          <a:xfrm>
            <a:off x="251520" y="6349525"/>
            <a:ext cx="10803360" cy="461665"/>
          </a:xfrm>
          <a:prstGeom prst="rect">
            <a:avLst/>
          </a:prstGeom>
          <a:noFill/>
        </p:spPr>
        <p:txBody>
          <a:bodyPr wrap="square" rtlCol="0">
            <a:spAutoFit/>
          </a:bodyPr>
          <a:lstStyle/>
          <a:p>
            <a:r>
              <a:rPr lang="cs-CZ" sz="1200" dirty="0"/>
              <a:t>*https://www.slideshare.net/nav429/management-information-system-mis-29382726</a:t>
            </a:r>
            <a:endParaRPr lang="en-US" sz="1200" dirty="0" smtClean="0"/>
          </a:p>
          <a:p>
            <a:endParaRPr lang="cs-CZ" sz="1200" dirty="0"/>
          </a:p>
        </p:txBody>
      </p:sp>
    </p:spTree>
    <p:extLst>
      <p:ext uri="{BB962C8B-B14F-4D97-AF65-F5344CB8AC3E}">
        <p14:creationId xmlns:p14="http://schemas.microsoft.com/office/powerpoint/2010/main" val="346553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Zástupný symbol pro obsah 2"/>
          <p:cNvSpPr txBox="1">
            <a:spLocks/>
          </p:cNvSpPr>
          <p:nvPr/>
        </p:nvSpPr>
        <p:spPr>
          <a:xfrm>
            <a:off x="414992" y="10708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latin typeface="Times New Roman" panose="02020603050405020304" pitchFamily="18" charset="0"/>
                <a:cs typeface="Times New Roman" panose="02020603050405020304" pitchFamily="18" charset="0"/>
              </a:rPr>
              <a:t>LAUDON, K.C. and J.P LAUDON, 2015. </a:t>
            </a:r>
            <a:r>
              <a:rPr lang="en-US" sz="2400" i="1" dirty="0">
                <a:latin typeface="Times New Roman" panose="02020603050405020304" pitchFamily="18" charset="0"/>
                <a:cs typeface="Times New Roman" panose="02020603050405020304" pitchFamily="18" charset="0"/>
              </a:rPr>
              <a:t>Management Information Systems: Managing the Digital Firm (14th Edition)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New York: </a:t>
            </a:r>
            <a:r>
              <a:rPr lang="cs-CZ" sz="2400" dirty="0" err="1">
                <a:latin typeface="Times New Roman" panose="02020603050405020304" pitchFamily="18" charset="0"/>
                <a:cs typeface="Times New Roman" panose="02020603050405020304" pitchFamily="18" charset="0"/>
              </a:rPr>
              <a:t>Pearson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Publishing</a:t>
            </a:r>
            <a:r>
              <a:rPr lang="cs-CZ" sz="2400" dirty="0">
                <a:latin typeface="Times New Roman" panose="02020603050405020304" pitchFamily="18" charset="0"/>
                <a:cs typeface="Times New Roman" panose="02020603050405020304" pitchFamily="18" charset="0"/>
              </a:rPr>
              <a:t>. ISBN 978-0133898163. </a:t>
            </a:r>
            <a:endParaRPr lang="cs-CZ" sz="2400" dirty="0">
              <a:latin typeface="Times New Roman" panose="02020603050405020304" pitchFamily="18" charset="0"/>
              <a:cs typeface="Times New Roman" panose="02020603050405020304" pitchFamily="18" charset="0"/>
              <a:hlinkClick r:id="rId3"/>
            </a:endParaRPr>
          </a:p>
          <a:p>
            <a:r>
              <a:rPr lang="cs-CZ" sz="2400" dirty="0">
                <a:latin typeface="Times New Roman" panose="02020603050405020304" pitchFamily="18" charset="0"/>
                <a:cs typeface="Times New Roman" panose="02020603050405020304" pitchFamily="18" charset="0"/>
                <a:hlinkClick r:id="rId4"/>
              </a:rPr>
              <a:t>https://</a:t>
            </a:r>
            <a:r>
              <a:rPr lang="cs-CZ" sz="2400" dirty="0" smtClean="0">
                <a:latin typeface="Times New Roman" panose="02020603050405020304" pitchFamily="18" charset="0"/>
                <a:cs typeface="Times New Roman" panose="02020603050405020304" pitchFamily="18" charset="0"/>
                <a:hlinkClick r:id="rId4"/>
              </a:rPr>
              <a:t>iedunote.com/function-of-management-process</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5"/>
              </a:rPr>
              <a:t>https://</a:t>
            </a:r>
            <a:r>
              <a:rPr lang="cs-CZ" sz="2400" dirty="0" smtClean="0">
                <a:latin typeface="Times New Roman" panose="02020603050405020304" pitchFamily="18" charset="0"/>
                <a:cs typeface="Times New Roman" panose="02020603050405020304" pitchFamily="18" charset="0"/>
                <a:hlinkClick r:id="rId5"/>
              </a:rPr>
              <a:t>www.slideshare.net/GaurangaMohanta1/processes-of-management</a:t>
            </a:r>
            <a:endParaRPr lang="en-GB"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6"/>
              </a:rPr>
              <a:t>http://</a:t>
            </a:r>
            <a:r>
              <a:rPr lang="en-GB" sz="2400" dirty="0" smtClean="0">
                <a:latin typeface="Times New Roman" panose="02020603050405020304" pitchFamily="18" charset="0"/>
                <a:cs typeface="Times New Roman" panose="02020603050405020304" pitchFamily="18" charset="0"/>
                <a:hlinkClick r:id="rId6"/>
              </a:rPr>
              <a:t>www.aiim.org/What-is-BPM</a:t>
            </a:r>
            <a:endParaRPr lang="en-GB"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7"/>
              </a:rPr>
              <a:t>http://</a:t>
            </a:r>
            <a:r>
              <a:rPr lang="en-GB" sz="2400" dirty="0" smtClean="0">
                <a:latin typeface="Times New Roman" panose="02020603050405020304" pitchFamily="18" charset="0"/>
                <a:cs typeface="Times New Roman" panose="02020603050405020304" pitchFamily="18" charset="0"/>
                <a:hlinkClick r:id="rId7"/>
              </a:rPr>
              <a:t>managementstudyguide.com/what-is-decision-making.htm</a:t>
            </a:r>
            <a:endParaRPr lang="en-GB"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8"/>
              </a:rPr>
              <a:t>https://</a:t>
            </a:r>
            <a:r>
              <a:rPr lang="en-GB" sz="2400" dirty="0" smtClean="0">
                <a:latin typeface="Times New Roman" panose="02020603050405020304" pitchFamily="18" charset="0"/>
                <a:cs typeface="Times New Roman" panose="02020603050405020304" pitchFamily="18" charset="0"/>
                <a:hlinkClick r:id="rId8"/>
              </a:rPr>
              <a:t>www.thebalance.com/decision-making-skills-with-examples-2063748</a:t>
            </a:r>
            <a:endParaRPr lang="en-GB"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9"/>
              </a:rPr>
              <a:t>http://www.umassd.edu/fycm/decisionmaking/process</a:t>
            </a:r>
            <a:r>
              <a:rPr lang="en-GB" sz="2400" dirty="0" smtClean="0">
                <a:latin typeface="Times New Roman" panose="02020603050405020304" pitchFamily="18" charset="0"/>
                <a:cs typeface="Times New Roman" panose="02020603050405020304" pitchFamily="18" charset="0"/>
                <a:hlinkClick r:id="rId9"/>
              </a:rPr>
              <a:t>/</a:t>
            </a:r>
            <a:endParaRPr lang="en-GB"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10"/>
              </a:rPr>
              <a:t>http://the-happy-manager.com/tips/steps-in-decision-making</a:t>
            </a:r>
            <a:r>
              <a:rPr lang="en-GB" sz="2400" dirty="0" smtClean="0">
                <a:latin typeface="Times New Roman" panose="02020603050405020304" pitchFamily="18" charset="0"/>
                <a:cs typeface="Times New Roman" panose="02020603050405020304" pitchFamily="18" charset="0"/>
                <a:hlinkClick r:id="rId10"/>
              </a:rPr>
              <a:t>/</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11"/>
              </a:rPr>
              <a:t>http://www.steptwo.com.au/papers/kmc_effectiveim</a:t>
            </a:r>
            <a:r>
              <a:rPr lang="en-GB" sz="2400" dirty="0" smtClean="0">
                <a:latin typeface="Times New Roman" panose="02020603050405020304" pitchFamily="18" charset="0"/>
                <a:cs typeface="Times New Roman" panose="02020603050405020304" pitchFamily="18" charset="0"/>
                <a:hlinkClick r:id="rId11"/>
              </a:rPr>
              <a:t>/</a:t>
            </a:r>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pPr lvl="1" algn="just"/>
            <a:endParaRPr lang="cs-CZ" sz="2000" dirty="0">
              <a:latin typeface="Times New Roman" panose="02020603050405020304" pitchFamily="18" charset="0"/>
              <a:cs typeface="Times New Roman" panose="02020603050405020304" pitchFamily="18" charset="0"/>
            </a:endParaRPr>
          </a:p>
        </p:txBody>
      </p:sp>
      <p:sp>
        <p:nvSpPr>
          <p:cNvPr id="8" name="Obdélník 7"/>
          <p:cNvSpPr/>
          <p:nvPr/>
        </p:nvSpPr>
        <p:spPr>
          <a:xfrm>
            <a:off x="251520" y="449337"/>
            <a:ext cx="6675225" cy="523220"/>
          </a:xfrm>
          <a:prstGeom prst="rect">
            <a:avLst/>
          </a:prstGeom>
        </p:spPr>
        <p:txBody>
          <a:bodyPr wrap="none">
            <a:spAutoFit/>
          </a:bodyPr>
          <a:lstStyle/>
          <a:p>
            <a:pPr lvl="0">
              <a:defRPr/>
            </a:pPr>
            <a:r>
              <a:rPr lang="cs-CZ" sz="2800" b="1" kern="0" dirty="0" err="1" smtClean="0">
                <a:latin typeface="Times New Roman"/>
                <a:ea typeface="+mj-ea"/>
                <a:cs typeface="+mj-cs"/>
              </a:rPr>
              <a:t>Compulsory</a:t>
            </a:r>
            <a:r>
              <a:rPr lang="cs-CZ" sz="2800" b="1" kern="0" dirty="0" smtClean="0">
                <a:latin typeface="Times New Roman"/>
                <a:ea typeface="+mj-ea"/>
                <a:cs typeface="+mj-cs"/>
              </a:rPr>
              <a:t> and </a:t>
            </a:r>
            <a:r>
              <a:rPr lang="cs-CZ" sz="2800" b="1" kern="0" dirty="0" err="1" smtClean="0">
                <a:latin typeface="Times New Roman"/>
                <a:ea typeface="+mj-ea"/>
                <a:cs typeface="+mj-cs"/>
              </a:rPr>
              <a:t>recommended</a:t>
            </a:r>
            <a:r>
              <a:rPr lang="cs-CZ" sz="2800" b="1" kern="0" dirty="0" smtClean="0">
                <a:latin typeface="Times New Roman"/>
                <a:ea typeface="+mj-ea"/>
                <a:cs typeface="+mj-cs"/>
              </a:rPr>
              <a:t> </a:t>
            </a:r>
            <a:r>
              <a:rPr lang="cs-CZ" sz="2800" b="1" kern="0" dirty="0" err="1" smtClean="0">
                <a:latin typeface="Times New Roman"/>
                <a:ea typeface="+mj-ea"/>
                <a:cs typeface="+mj-cs"/>
              </a:rPr>
              <a:t>references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5914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011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Management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40461"/>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MIS – </a:t>
            </a:r>
            <a:r>
              <a:rPr lang="cs-CZ" sz="2400" b="1" dirty="0" err="1" smtClean="0">
                <a:latin typeface="Times New Roman" panose="02020603050405020304" pitchFamily="18" charset="0"/>
                <a:cs typeface="Times New Roman" panose="02020603050405020304" pitchFamily="18" charset="0"/>
              </a:rPr>
              <a:t>definition</a:t>
            </a:r>
            <a:endParaRPr lang="cs-CZ" sz="2400" b="1" dirty="0" smtClean="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Management Information System or 'MIS' is a planned system of collecting, storing, and disseminating data in the form of information needed to carry out the functions of management</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MIS (management information systems) is the department controlling hardware and software systems used for business-critical decision-making within an enterprise</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An organized approach to the study of the information needs of an organization's management at every level in making operational, tactical, and strategic decisions. Its objective is to design and implement procedures, processes, and routines that provide suitably detailed reports in an accurate, consistent, and timely </a:t>
            </a:r>
            <a:r>
              <a:rPr lang="en-US" sz="2200" dirty="0" smtClean="0">
                <a:latin typeface="Times New Roman" panose="02020603050405020304" pitchFamily="18" charset="0"/>
                <a:cs typeface="Times New Roman" panose="02020603050405020304" pitchFamily="18" charset="0"/>
              </a:rPr>
              <a:t>manner.</a:t>
            </a:r>
            <a:r>
              <a:rPr lang="cs-CZ"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a management information system, modern, computerized systems continuously gather relevant data, both from inside and outside an organization. This data is then processed, integrated, and stored in a centralized database (or data warehouse) where it is constantly updated and made available to all who have the authority to access it, in a form that suits their purpose</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395536" y="6272021"/>
            <a:ext cx="10803360" cy="646331"/>
          </a:xfrm>
          <a:prstGeom prst="rect">
            <a:avLst/>
          </a:prstGeom>
          <a:noFill/>
        </p:spPr>
        <p:txBody>
          <a:bodyPr wrap="square" rtlCol="0">
            <a:spAutoFit/>
          </a:bodyPr>
          <a:lstStyle/>
          <a:p>
            <a:r>
              <a:rPr lang="cs-CZ" sz="1200" dirty="0" smtClean="0"/>
              <a:t>*http://www.tutorialspoint.com</a:t>
            </a:r>
          </a:p>
          <a:p>
            <a:r>
              <a:rPr lang="cs-CZ" sz="1200" dirty="0"/>
              <a:t>**http://</a:t>
            </a:r>
            <a:r>
              <a:rPr lang="cs-CZ" sz="1200" dirty="0" smtClean="0"/>
              <a:t>searchitoperations.techtarget.com/definition/MIS-management-information-systems</a:t>
            </a:r>
          </a:p>
          <a:p>
            <a:r>
              <a:rPr lang="cs-CZ" sz="1200" dirty="0"/>
              <a:t>***http://www.businessdictionary.com/definition/management-information-system-MIS.html</a:t>
            </a:r>
          </a:p>
        </p:txBody>
      </p:sp>
    </p:spTree>
    <p:extLst>
      <p:ext uri="{BB962C8B-B14F-4D97-AF65-F5344CB8AC3E}">
        <p14:creationId xmlns:p14="http://schemas.microsoft.com/office/powerpoint/2010/main" val="257528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011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Management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Characteristics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MIS*</a:t>
            </a:r>
          </a:p>
          <a:p>
            <a:pPr marL="361950" lvl="1" indent="-274638" algn="just"/>
            <a:r>
              <a:rPr lang="en-US" dirty="0">
                <a:latin typeface="Times New Roman" panose="02020603050405020304" pitchFamily="18" charset="0"/>
                <a:cs typeface="Times New Roman" panose="02020603050405020304" pitchFamily="18" charset="0"/>
              </a:rPr>
              <a:t>It should be based on a long-term planning.</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provide a holistic view of the dynamics and the structure of the organization.</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work as a complete and comprehensive system covering all interconnecting sub-systems within the organization.</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be planned in a top-down way, as the decision makers or the management should actively take part and provide clear direction at the development stage of the MIS.</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be based on need of strategic, operational and tactical information of managers of an organization.</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also take care of exceptional situations by reporting such situations.</a:t>
            </a:r>
            <a:endParaRPr lang="cs-CZ" dirty="0" smtClean="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smtClean="0"/>
              <a:t>*http://www.tutorialspoint.com</a:t>
            </a:r>
            <a:endParaRPr lang="cs-CZ" sz="1200" dirty="0"/>
          </a:p>
        </p:txBody>
      </p:sp>
    </p:spTree>
    <p:extLst>
      <p:ext uri="{BB962C8B-B14F-4D97-AF65-F5344CB8AC3E}">
        <p14:creationId xmlns:p14="http://schemas.microsoft.com/office/powerpoint/2010/main" val="382349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011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Management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Characteristics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MIS*</a:t>
            </a:r>
          </a:p>
          <a:p>
            <a:pPr algn="just"/>
            <a:r>
              <a:rPr lang="en-US" sz="2300" dirty="0">
                <a:latin typeface="Times New Roman" panose="02020603050405020304" pitchFamily="18" charset="0"/>
                <a:cs typeface="Times New Roman" panose="02020603050405020304" pitchFamily="18" charset="0"/>
              </a:rPr>
              <a:t>It should be able to make forecasts and estimates, and generate advanced information, thus providing a competitive advantage. Decision makers can take actions on the basis of such predictions.</a:t>
            </a:r>
          </a:p>
          <a:p>
            <a:pPr algn="just"/>
            <a:r>
              <a:rPr lang="en-US" sz="2300" dirty="0" smtClean="0">
                <a:latin typeface="Times New Roman" panose="02020603050405020304" pitchFamily="18" charset="0"/>
                <a:cs typeface="Times New Roman" panose="02020603050405020304" pitchFamily="18" charset="0"/>
              </a:rPr>
              <a:t>It </a:t>
            </a:r>
            <a:r>
              <a:rPr lang="en-US" sz="2300" dirty="0">
                <a:latin typeface="Times New Roman" panose="02020603050405020304" pitchFamily="18" charset="0"/>
                <a:cs typeface="Times New Roman" panose="02020603050405020304" pitchFamily="18" charset="0"/>
              </a:rPr>
              <a:t>should create linkage between all sub-systems within the organization, so that the decision makers can take the right decision based on an integrated view.</a:t>
            </a:r>
          </a:p>
          <a:p>
            <a:pPr algn="just"/>
            <a:r>
              <a:rPr lang="en-US" sz="2300" dirty="0" smtClean="0">
                <a:latin typeface="Times New Roman" panose="02020603050405020304" pitchFamily="18" charset="0"/>
                <a:cs typeface="Times New Roman" panose="02020603050405020304" pitchFamily="18" charset="0"/>
              </a:rPr>
              <a:t>It </a:t>
            </a:r>
            <a:r>
              <a:rPr lang="en-US" sz="2300" dirty="0">
                <a:latin typeface="Times New Roman" panose="02020603050405020304" pitchFamily="18" charset="0"/>
                <a:cs typeface="Times New Roman" panose="02020603050405020304" pitchFamily="18" charset="0"/>
              </a:rPr>
              <a:t>should allow easy flow of information through various sub-systems, thus avoiding redundancy and duplicity of data. It should simplify the operations with as much practicability as possible.</a:t>
            </a:r>
          </a:p>
          <a:p>
            <a:pPr algn="just"/>
            <a:r>
              <a:rPr lang="en-US" sz="2300" dirty="0" smtClean="0">
                <a:latin typeface="Times New Roman" panose="02020603050405020304" pitchFamily="18" charset="0"/>
                <a:cs typeface="Times New Roman" panose="02020603050405020304" pitchFamily="18" charset="0"/>
              </a:rPr>
              <a:t>Although </a:t>
            </a:r>
            <a:r>
              <a:rPr lang="en-US" sz="2300" dirty="0">
                <a:latin typeface="Times New Roman" panose="02020603050405020304" pitchFamily="18" charset="0"/>
                <a:cs typeface="Times New Roman" panose="02020603050405020304" pitchFamily="18" charset="0"/>
              </a:rPr>
              <a:t>the MIS is an integrated, complete system, it should be made in such a flexible way that it could be easily split into smaller sub-systems as and when required.</a:t>
            </a:r>
          </a:p>
          <a:p>
            <a:pPr algn="just"/>
            <a:r>
              <a:rPr lang="en-US" sz="2300" dirty="0" smtClean="0">
                <a:latin typeface="Times New Roman" panose="02020603050405020304" pitchFamily="18" charset="0"/>
                <a:cs typeface="Times New Roman" panose="02020603050405020304" pitchFamily="18" charset="0"/>
              </a:rPr>
              <a:t>A </a:t>
            </a:r>
            <a:r>
              <a:rPr lang="en-US" sz="2300" dirty="0">
                <a:latin typeface="Times New Roman" panose="02020603050405020304" pitchFamily="18" charset="0"/>
                <a:cs typeface="Times New Roman" panose="02020603050405020304" pitchFamily="18" charset="0"/>
              </a:rPr>
              <a:t>central database is the backbone of a well-built MIS.</a:t>
            </a:r>
            <a:endParaRPr lang="en-GB" sz="2300" b="1"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smtClean="0"/>
              <a:t>*http://www.tutorialspoint.com</a:t>
            </a:r>
            <a:endParaRPr lang="cs-CZ" sz="1200" dirty="0"/>
          </a:p>
        </p:txBody>
      </p:sp>
    </p:spTree>
    <p:extLst>
      <p:ext uri="{BB962C8B-B14F-4D97-AF65-F5344CB8AC3E}">
        <p14:creationId xmlns:p14="http://schemas.microsoft.com/office/powerpoint/2010/main" val="28795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011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Management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Characteristics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Computerized</a:t>
            </a:r>
            <a:r>
              <a:rPr lang="cs-CZ" sz="2400" b="1" dirty="0" smtClean="0">
                <a:latin typeface="Times New Roman" panose="02020603050405020304" pitchFamily="18" charset="0"/>
                <a:cs typeface="Times New Roman" panose="02020603050405020304" pitchFamily="18" charset="0"/>
              </a:rPr>
              <a:t> MIS*</a:t>
            </a:r>
          </a:p>
          <a:p>
            <a:pPr marL="361950" lvl="1" indent="-274638" algn="just"/>
            <a:r>
              <a:rPr lang="en-US" dirty="0">
                <a:latin typeface="Times New Roman" panose="02020603050405020304" pitchFamily="18" charset="0"/>
                <a:cs typeface="Times New Roman" panose="02020603050405020304" pitchFamily="18" charset="0"/>
              </a:rPr>
              <a:t>It should be able to process data accurately and with high speed, using various techniques like operations research, simulation, heuristics, etc.</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be able to collect, organize, manipulate, and update large amount of raw data of both related and unrelated nature, coming from various internal and external sources at different periods of time.</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provide real time information on ongoing events without any delay.</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support various output formats and follow latest rules and regulations in practice.</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provide organized and relevant information for all levels of management: strategic, operational, and tactical.</a:t>
            </a:r>
          </a:p>
          <a:p>
            <a:pPr marL="361950" lvl="1" indent="-274638"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should aim at extreme flexibility in data storage and retrieval.</a:t>
            </a:r>
            <a:endParaRPr lang="cs-CZ"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smtClean="0"/>
              <a:t>*http://www.tutorialspoint.com</a:t>
            </a:r>
            <a:endParaRPr lang="cs-CZ" sz="1200" dirty="0"/>
          </a:p>
        </p:txBody>
      </p:sp>
    </p:spTree>
    <p:extLst>
      <p:ext uri="{BB962C8B-B14F-4D97-AF65-F5344CB8AC3E}">
        <p14:creationId xmlns:p14="http://schemas.microsoft.com/office/powerpoint/2010/main" val="305517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01111" cy="523220"/>
          </a:xfrm>
          <a:prstGeom prst="rect">
            <a:avLst/>
          </a:prstGeom>
        </p:spPr>
        <p:txBody>
          <a:bodyPr wrap="none">
            <a:spAutoFit/>
          </a:bodyPr>
          <a:lstStyle/>
          <a:p>
            <a:pPr lvl="0">
              <a:defRPr/>
            </a:pPr>
            <a:r>
              <a:rPr lang="cs-CZ" sz="2800" b="1" kern="0" dirty="0" smtClean="0">
                <a:latin typeface="Times New Roman"/>
                <a:ea typeface="+mj-ea"/>
                <a:cs typeface="+mj-cs"/>
              </a:rPr>
              <a:t>Management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a:latin typeface="Times New Roman"/>
              </a:rPr>
              <a:t>systems</a:t>
            </a:r>
            <a:r>
              <a:rPr lang="cs-CZ" sz="2800" b="1" kern="0" dirty="0">
                <a:latin typeface="Times New Roman"/>
              </a:rPr>
              <a:t> (MIS</a:t>
            </a:r>
            <a:r>
              <a:rPr lang="cs-CZ" sz="2800" b="1" kern="0" dirty="0" smtClean="0">
                <a:latin typeface="Times New Roman"/>
              </a:rPr>
              <a: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Objectives</a:t>
            </a:r>
            <a:r>
              <a:rPr lang="cs-CZ" sz="2400" b="1" dirty="0" smtClean="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smtClean="0">
                <a:latin typeface="Times New Roman" panose="02020603050405020304" pitchFamily="18" charset="0"/>
                <a:cs typeface="Times New Roman" panose="02020603050405020304" pitchFamily="18" charset="0"/>
              </a:rPr>
              <a:t>MIS*</a:t>
            </a:r>
            <a:endParaRPr lang="cs-CZ" sz="2400" b="1" dirty="0">
              <a:latin typeface="Times New Roman" panose="02020603050405020304" pitchFamily="18" charset="0"/>
              <a:cs typeface="Times New Roman" panose="02020603050405020304" pitchFamily="18" charset="0"/>
            </a:endParaRPr>
          </a:p>
          <a:p>
            <a:pPr marL="536575" lvl="1" indent="-355600" algn="just"/>
            <a:r>
              <a:rPr lang="en-US" b="1" dirty="0">
                <a:latin typeface="Times New Roman" panose="02020603050405020304" pitchFamily="18" charset="0"/>
                <a:cs typeface="Times New Roman" panose="02020603050405020304" pitchFamily="18" charset="0"/>
              </a:rPr>
              <a:t>Capturing Data</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Capturing contextual data, or operational information that will contribute in decision making from various internal and external sources of organization.</a:t>
            </a:r>
          </a:p>
          <a:p>
            <a:pPr marL="536575" lvl="1" indent="-355600" algn="just"/>
            <a:r>
              <a:rPr lang="en-US" b="1" dirty="0">
                <a:latin typeface="Times New Roman" panose="02020603050405020304" pitchFamily="18" charset="0"/>
                <a:cs typeface="Times New Roman" panose="02020603050405020304" pitchFamily="18" charset="0"/>
              </a:rPr>
              <a:t>Processing Data</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 captured data is processed into information needed for planning, organizing, coordinating, directing and controlling functionalities at strategic, tactical and operational level. Processing data means:</a:t>
            </a:r>
          </a:p>
          <a:p>
            <a:pPr marL="993775" lvl="3" indent="-355600" algn="just"/>
            <a:r>
              <a:rPr lang="en-US" sz="2200" dirty="0">
                <a:latin typeface="Times New Roman" panose="02020603050405020304" pitchFamily="18" charset="0"/>
                <a:cs typeface="Times New Roman" panose="02020603050405020304" pitchFamily="18" charset="0"/>
              </a:rPr>
              <a:t>making calculations with the </a:t>
            </a:r>
            <a:r>
              <a:rPr lang="en-US" sz="2200" dirty="0" smtClean="0">
                <a:latin typeface="Times New Roman" panose="02020603050405020304" pitchFamily="18" charset="0"/>
                <a:cs typeface="Times New Roman" panose="02020603050405020304" pitchFamily="18" charset="0"/>
              </a:rPr>
              <a:t>data</a:t>
            </a:r>
            <a:r>
              <a:rPr lang="en-GB"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993775" lvl="3" indent="-355600" algn="just"/>
            <a:r>
              <a:rPr lang="en-US" sz="2200" dirty="0">
                <a:latin typeface="Times New Roman" panose="02020603050405020304" pitchFamily="18" charset="0"/>
                <a:cs typeface="Times New Roman" panose="02020603050405020304" pitchFamily="18" charset="0"/>
              </a:rPr>
              <a:t>sorting </a:t>
            </a:r>
            <a:r>
              <a:rPr lang="en-US" sz="2200" dirty="0" smtClean="0">
                <a:latin typeface="Times New Roman" panose="02020603050405020304" pitchFamily="18" charset="0"/>
                <a:cs typeface="Times New Roman" panose="02020603050405020304" pitchFamily="18" charset="0"/>
              </a:rPr>
              <a:t>data;</a:t>
            </a:r>
            <a:endParaRPr lang="en-US" sz="2200" dirty="0">
              <a:latin typeface="Times New Roman" panose="02020603050405020304" pitchFamily="18" charset="0"/>
              <a:cs typeface="Times New Roman" panose="02020603050405020304" pitchFamily="18" charset="0"/>
            </a:endParaRPr>
          </a:p>
          <a:p>
            <a:pPr marL="993775" lvl="3" indent="-355600" algn="just"/>
            <a:r>
              <a:rPr lang="en-US" sz="2200" dirty="0">
                <a:latin typeface="Times New Roman" panose="02020603050405020304" pitchFamily="18" charset="0"/>
                <a:cs typeface="Times New Roman" panose="02020603050405020304" pitchFamily="18" charset="0"/>
              </a:rPr>
              <a:t>classifying </a:t>
            </a:r>
            <a:r>
              <a:rPr lang="en-US" sz="2200" dirty="0" smtClean="0">
                <a:latin typeface="Times New Roman" panose="02020603050405020304" pitchFamily="18" charset="0"/>
                <a:cs typeface="Times New Roman" panose="02020603050405020304" pitchFamily="18" charset="0"/>
              </a:rPr>
              <a:t>data;</a:t>
            </a:r>
            <a:endParaRPr lang="en-US" sz="2200" dirty="0">
              <a:latin typeface="Times New Roman" panose="02020603050405020304" pitchFamily="18" charset="0"/>
              <a:cs typeface="Times New Roman" panose="02020603050405020304" pitchFamily="18" charset="0"/>
            </a:endParaRPr>
          </a:p>
          <a:p>
            <a:pPr marL="993775" lvl="3" indent="-355600" algn="just"/>
            <a:r>
              <a:rPr lang="en-US" sz="2200" dirty="0">
                <a:latin typeface="Times New Roman" panose="02020603050405020304" pitchFamily="18" charset="0"/>
                <a:cs typeface="Times New Roman" panose="02020603050405020304" pitchFamily="18" charset="0"/>
              </a:rPr>
              <a:t>summarizing </a:t>
            </a:r>
            <a:r>
              <a:rPr lang="en-US" sz="2200" dirty="0" smtClean="0">
                <a:latin typeface="Times New Roman" panose="02020603050405020304" pitchFamily="18" charset="0"/>
                <a:cs typeface="Times New Roman" panose="02020603050405020304" pitchFamily="18" charset="0"/>
              </a:rPr>
              <a:t>data.</a:t>
            </a:r>
            <a:endParaRPr lang="cs-CZ" sz="2200" dirty="0" smtClean="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smtClean="0"/>
              <a:t>*http://www.tutorialspoint.com</a:t>
            </a:r>
            <a:endParaRPr lang="cs-CZ" sz="1200" dirty="0"/>
          </a:p>
        </p:txBody>
      </p:sp>
    </p:spTree>
    <p:extLst>
      <p:ext uri="{BB962C8B-B14F-4D97-AF65-F5344CB8AC3E}">
        <p14:creationId xmlns:p14="http://schemas.microsoft.com/office/powerpoint/2010/main" val="3094739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01111" cy="523220"/>
          </a:xfrm>
          <a:prstGeom prst="rect">
            <a:avLst/>
          </a:prstGeom>
        </p:spPr>
        <p:txBody>
          <a:bodyPr wrap="none">
            <a:spAutoFit/>
          </a:bodyPr>
          <a:lstStyle/>
          <a:p>
            <a:pPr lvl="0">
              <a:defRPr/>
            </a:pPr>
            <a:r>
              <a:rPr lang="cs-CZ" sz="2800" b="1" kern="0" dirty="0" smtClean="0">
                <a:latin typeface="Times New Roman"/>
                <a:ea typeface="+mj-ea"/>
                <a:cs typeface="+mj-cs"/>
              </a:rPr>
              <a:t>Management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a:latin typeface="Times New Roman"/>
              </a:rPr>
              <a:t>systems</a:t>
            </a:r>
            <a:r>
              <a:rPr lang="cs-CZ" sz="2800" b="1" kern="0" dirty="0">
                <a:latin typeface="Times New Roman"/>
              </a:rPr>
              <a:t> (MIS</a:t>
            </a:r>
            <a:r>
              <a:rPr lang="cs-CZ" sz="2800" b="1" kern="0" dirty="0" smtClean="0">
                <a:latin typeface="Times New Roman"/>
              </a:rPr>
              <a: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0365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Objectives</a:t>
            </a:r>
            <a:r>
              <a:rPr lang="cs-CZ" sz="2400" b="1" dirty="0" smtClean="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smtClean="0">
                <a:latin typeface="Times New Roman" panose="02020603050405020304" pitchFamily="18" charset="0"/>
                <a:cs typeface="Times New Roman" panose="02020603050405020304" pitchFamily="18" charset="0"/>
              </a:rPr>
              <a:t>MIS*</a:t>
            </a:r>
            <a:endParaRPr lang="cs-CZ" sz="2400" b="1" dirty="0">
              <a:latin typeface="Times New Roman" panose="02020603050405020304" pitchFamily="18" charset="0"/>
              <a:cs typeface="Times New Roman" panose="02020603050405020304" pitchFamily="18" charset="0"/>
            </a:endParaRPr>
          </a:p>
          <a:p>
            <a:pPr marL="361950" lvl="1" indent="-274638" algn="just"/>
            <a:r>
              <a:rPr lang="en-US" dirty="0" smtClean="0">
                <a:latin typeface="Times New Roman" panose="02020603050405020304" pitchFamily="18" charset="0"/>
                <a:cs typeface="Times New Roman" panose="02020603050405020304" pitchFamily="18" charset="0"/>
              </a:rPr>
              <a:t>Information </a:t>
            </a:r>
            <a:r>
              <a:rPr lang="en-US" dirty="0" smtClean="0">
                <a:latin typeface="Times New Roman" panose="02020603050405020304" pitchFamily="18" charset="0"/>
                <a:cs typeface="Times New Roman" panose="02020603050405020304" pitchFamily="18" charset="0"/>
              </a:rPr>
              <a:t>Storage</a:t>
            </a:r>
            <a:endParaRPr lang="cs-CZ" dirty="0" smtClean="0">
              <a:latin typeface="Times New Roman" panose="02020603050405020304" pitchFamily="18" charset="0"/>
              <a:cs typeface="Times New Roman" panose="02020603050405020304" pitchFamily="18" charset="0"/>
            </a:endParaRPr>
          </a:p>
          <a:p>
            <a:pPr marL="819150" lvl="2" indent="-274638" algn="just"/>
            <a:r>
              <a:rPr lang="en-US" sz="2200" dirty="0" smtClean="0">
                <a:latin typeface="Times New Roman" panose="02020603050405020304" pitchFamily="18" charset="0"/>
                <a:cs typeface="Times New Roman" panose="02020603050405020304" pitchFamily="18" charset="0"/>
              </a:rPr>
              <a:t>Information </a:t>
            </a:r>
            <a:r>
              <a:rPr lang="en-US" sz="2200" dirty="0">
                <a:latin typeface="Times New Roman" panose="02020603050405020304" pitchFamily="18" charset="0"/>
                <a:cs typeface="Times New Roman" panose="02020603050405020304" pitchFamily="18" charset="0"/>
              </a:rPr>
              <a:t>or processed data need to be stored for future use.</a:t>
            </a:r>
          </a:p>
          <a:p>
            <a:pPr marL="361950" lvl="1" indent="-274638" algn="just"/>
            <a:r>
              <a:rPr lang="en-US" dirty="0" smtClean="0">
                <a:latin typeface="Times New Roman" panose="02020603050405020304" pitchFamily="18" charset="0"/>
                <a:cs typeface="Times New Roman" panose="02020603050405020304" pitchFamily="18" charset="0"/>
              </a:rPr>
              <a:t>Information </a:t>
            </a:r>
            <a:r>
              <a:rPr lang="en-US" dirty="0" smtClean="0">
                <a:latin typeface="Times New Roman" panose="02020603050405020304" pitchFamily="18" charset="0"/>
                <a:cs typeface="Times New Roman" panose="02020603050405020304" pitchFamily="18" charset="0"/>
              </a:rPr>
              <a:t>Retrieval</a:t>
            </a:r>
            <a:endParaRPr lang="cs-CZ" dirty="0" smtClean="0">
              <a:latin typeface="Times New Roman" panose="02020603050405020304" pitchFamily="18" charset="0"/>
              <a:cs typeface="Times New Roman" panose="02020603050405020304" pitchFamily="18" charset="0"/>
            </a:endParaRPr>
          </a:p>
          <a:p>
            <a:pPr marL="819150" lvl="2" indent="-274638"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system should be able to retrieve this information from the storage as and when required by various users.</a:t>
            </a:r>
          </a:p>
          <a:p>
            <a:pPr marL="361950" lvl="1" indent="-274638" algn="just"/>
            <a:r>
              <a:rPr lang="en-US" dirty="0" smtClean="0">
                <a:latin typeface="Times New Roman" panose="02020603050405020304" pitchFamily="18" charset="0"/>
                <a:cs typeface="Times New Roman" panose="02020603050405020304" pitchFamily="18" charset="0"/>
              </a:rPr>
              <a:t>Information </a:t>
            </a:r>
            <a:r>
              <a:rPr lang="en-US" dirty="0" smtClean="0">
                <a:latin typeface="Times New Roman" panose="02020603050405020304" pitchFamily="18" charset="0"/>
                <a:cs typeface="Times New Roman" panose="02020603050405020304" pitchFamily="18" charset="0"/>
              </a:rPr>
              <a:t>Propagation</a:t>
            </a:r>
            <a:endParaRPr lang="cs-CZ" dirty="0" smtClean="0">
              <a:latin typeface="Times New Roman" panose="02020603050405020304" pitchFamily="18" charset="0"/>
              <a:cs typeface="Times New Roman" panose="02020603050405020304" pitchFamily="18" charset="0"/>
            </a:endParaRPr>
          </a:p>
          <a:p>
            <a:pPr marL="819150" lvl="2" indent="-274638" algn="just"/>
            <a:r>
              <a:rPr lang="en-US" sz="2200" dirty="0" smtClean="0">
                <a:latin typeface="Times New Roman" panose="02020603050405020304" pitchFamily="18" charset="0"/>
                <a:cs typeface="Times New Roman" panose="02020603050405020304" pitchFamily="18" charset="0"/>
              </a:rPr>
              <a:t>Information </a:t>
            </a:r>
            <a:r>
              <a:rPr lang="en-US" sz="2200" dirty="0">
                <a:latin typeface="Times New Roman" panose="02020603050405020304" pitchFamily="18" charset="0"/>
                <a:cs typeface="Times New Roman" panose="02020603050405020304" pitchFamily="18" charset="0"/>
              </a:rPr>
              <a:t>or the finished product of the MIS should be circulated to its users periodically using the organizational network.</a:t>
            </a:r>
            <a:endParaRPr lang="cs-CZ" sz="2200" dirty="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66617"/>
            <a:ext cx="10803360" cy="276999"/>
          </a:xfrm>
          <a:prstGeom prst="rect">
            <a:avLst/>
          </a:prstGeom>
          <a:noFill/>
        </p:spPr>
        <p:txBody>
          <a:bodyPr wrap="square" rtlCol="0">
            <a:spAutoFit/>
          </a:bodyPr>
          <a:lstStyle/>
          <a:p>
            <a:r>
              <a:rPr lang="cs-CZ" sz="1200" dirty="0" smtClean="0"/>
              <a:t>*http://www.tutorialspoint.com</a:t>
            </a:r>
            <a:endParaRPr lang="cs-CZ" sz="1200" dirty="0"/>
          </a:p>
        </p:txBody>
      </p:sp>
    </p:spTree>
    <p:extLst>
      <p:ext uri="{BB962C8B-B14F-4D97-AF65-F5344CB8AC3E}">
        <p14:creationId xmlns:p14="http://schemas.microsoft.com/office/powerpoint/2010/main" val="264889140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TotalTime>
  <Words>4479</Words>
  <Application>Microsoft Office PowerPoint</Application>
  <PresentationFormat>Širokoúhlá obrazovka</PresentationFormat>
  <Paragraphs>280</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Calibri Light</vt:lpstr>
      <vt:lpstr>Times New Roman</vt:lpstr>
      <vt:lpstr>Motiv Office</vt:lpstr>
      <vt:lpstr>Management information systems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Petr Suchanek</cp:lastModifiedBy>
  <cp:revision>147</cp:revision>
  <dcterms:created xsi:type="dcterms:W3CDTF">2016-11-25T20:36:16Z</dcterms:created>
  <dcterms:modified xsi:type="dcterms:W3CDTF">2017-09-03T12:05:22Z</dcterms:modified>
</cp:coreProperties>
</file>