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5" r:id="rId4"/>
    <p:sldId id="306" r:id="rId5"/>
    <p:sldId id="307" r:id="rId6"/>
    <p:sldId id="308" r:id="rId7"/>
    <p:sldId id="309" r:id="rId8"/>
    <p:sldId id="305"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3" r:id="rId22"/>
    <p:sldId id="324" r:id="rId23"/>
    <p:sldId id="325" r:id="rId24"/>
    <p:sldId id="326" r:id="rId25"/>
    <p:sldId id="327" r:id="rId26"/>
    <p:sldId id="329" r:id="rId27"/>
    <p:sldId id="328" r:id="rId28"/>
    <p:sldId id="322"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1" d="100"/>
          <a:sy n="121" d="100"/>
        </p:scale>
        <p:origin x="10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03.09.2017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03.09.2017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03.09.2017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03.09.2017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03.09.2017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03.09.2017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03.09.2017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03.09.2017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03.09.2017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03.09.2017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03.09.2017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03.09.2017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icepts.com/microsoft-dynamics-nav-project-and-jobs-management/" TargetMode="External"/><Relationship Id="rId3" Type="http://schemas.openxmlformats.org/officeDocument/2006/relationships/hyperlink" Target="https://www.microsoft.com/en-us/dynamics365/nav-overview" TargetMode="External"/><Relationship Id="rId7" Type="http://schemas.openxmlformats.org/officeDocument/2006/relationships/hyperlink" Target="https://mbs.microsoft.com/customersource/northamerica/NAV/support/support-lifecycle/lifecycle"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perfion.com/features/product-data-in-microsoft-dynamics-nav-with-pim/" TargetMode="External"/><Relationship Id="rId5" Type="http://schemas.openxmlformats.org/officeDocument/2006/relationships/hyperlink" Target="http://www.icepts.com/microsoft-dynamics-nav-financial-management/" TargetMode="External"/><Relationship Id="rId4" Type="http://schemas.openxmlformats.org/officeDocument/2006/relationships/hyperlink" Target="http://www.dynamics-consultants.co.uk/solutions/dynamics-nav/what-is-microsoft-dynamics-na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smtClean="0">
                <a:solidFill>
                  <a:schemeClr val="bg1"/>
                </a:solidFill>
                <a:latin typeface="Times New Roman" panose="02020603050405020304" pitchFamily="18" charset="0"/>
                <a:cs typeface="Times New Roman" panose="02020603050405020304" pitchFamily="18" charset="0"/>
              </a:rPr>
              <a:t>Management i</a:t>
            </a:r>
            <a:r>
              <a:rPr lang="en-GB" sz="5333" b="1" dirty="0" err="1" smtClean="0">
                <a:solidFill>
                  <a:schemeClr val="bg1"/>
                </a:solidFill>
                <a:latin typeface="Times New Roman" panose="02020603050405020304" pitchFamily="18" charset="0"/>
                <a:cs typeface="Times New Roman" panose="02020603050405020304" pitchFamily="18" charset="0"/>
              </a:rPr>
              <a:t>nformation</a:t>
            </a:r>
            <a:r>
              <a:rPr lang="en-GB" sz="5333" b="1" dirty="0" smtClean="0">
                <a:solidFill>
                  <a:schemeClr val="bg1"/>
                </a:solidFill>
                <a:latin typeface="Times New Roman" panose="02020603050405020304" pitchFamily="18" charset="0"/>
                <a:cs typeface="Times New Roman" panose="02020603050405020304" pitchFamily="18" charset="0"/>
              </a:rPr>
              <a:t> systems</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cs-CZ" sz="1867" dirty="0" smtClean="0">
                <a:solidFill>
                  <a:schemeClr val="bg1"/>
                </a:solidFill>
                <a:latin typeface="Times New Roman" panose="02020603050405020304" pitchFamily="18" charset="0"/>
                <a:cs typeface="Times New Roman" panose="02020603050405020304" pitchFamily="18" charset="0"/>
              </a:rPr>
              <a:t>MIS </a:t>
            </a:r>
            <a:r>
              <a:rPr lang="cs-CZ" sz="1867" dirty="0" err="1" smtClean="0">
                <a:solidFill>
                  <a:schemeClr val="bg1"/>
                </a:solidFill>
                <a:latin typeface="Times New Roman" panose="02020603050405020304" pitchFamily="18" charset="0"/>
                <a:cs typeface="Times New Roman" panose="02020603050405020304" pitchFamily="18" charset="0"/>
              </a:rPr>
              <a:t>selected</a:t>
            </a:r>
            <a:r>
              <a:rPr lang="cs-CZ" sz="1867" dirty="0" smtClean="0">
                <a:solidFill>
                  <a:schemeClr val="bg1"/>
                </a:solidFill>
                <a:latin typeface="Times New Roman" panose="02020603050405020304" pitchFamily="18" charset="0"/>
                <a:cs typeface="Times New Roman" panose="02020603050405020304" pitchFamily="18" charset="0"/>
              </a:rPr>
              <a:t> software</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Petr Suchánek</a:t>
            </a:r>
            <a:endParaRPr lang="en-GB" altLang="cs-CZ" sz="12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Management </a:t>
            </a:r>
            <a:r>
              <a:rPr lang="cs-CZ" altLang="cs-CZ" sz="1200" dirty="0" err="1" smtClean="0">
                <a:solidFill>
                  <a:srgbClr val="307871"/>
                </a:solidFill>
                <a:latin typeface="Times New Roman" panose="02020603050405020304" pitchFamily="18" charset="0"/>
                <a:cs typeface="Times New Roman" panose="02020603050405020304" pitchFamily="18" charset="0"/>
              </a:rPr>
              <a:t>information</a:t>
            </a:r>
            <a:r>
              <a:rPr lang="cs-CZ" altLang="cs-CZ" sz="1200" dirty="0" smtClean="0">
                <a:solidFill>
                  <a:srgbClr val="307871"/>
                </a:solidFill>
                <a:latin typeface="Times New Roman" panose="02020603050405020304" pitchFamily="18" charset="0"/>
                <a:cs typeface="Times New Roman" panose="02020603050405020304" pitchFamily="18" charset="0"/>
              </a:rPr>
              <a:t> </a:t>
            </a:r>
            <a:r>
              <a:rPr lang="cs-CZ" altLang="cs-CZ" sz="1200" dirty="0" err="1" smtClean="0">
                <a:solidFill>
                  <a:srgbClr val="307871"/>
                </a:solidFill>
                <a:latin typeface="Times New Roman" panose="02020603050405020304" pitchFamily="18" charset="0"/>
                <a:cs typeface="Times New Roman" panose="02020603050405020304" pitchFamily="18" charset="0"/>
              </a:rPr>
              <a:t>systems</a:t>
            </a:r>
            <a:endParaRPr lang="en-GB" altLang="cs-CZ" sz="1200" dirty="0" smtClean="0">
              <a:solidFill>
                <a:srgbClr val="307871"/>
              </a:solidFill>
              <a:latin typeface="Times New Roman" panose="02020603050405020304" pitchFamily="18" charset="0"/>
              <a:cs typeface="Times New Roman" panose="02020603050405020304" pitchFamily="18" charset="0"/>
            </a:endParaRPr>
          </a:p>
          <a:p>
            <a:pPr algn="r"/>
            <a:r>
              <a:rPr lang="en-GB" altLang="cs-CZ" sz="1200" dirty="0" smtClean="0">
                <a:solidFill>
                  <a:srgbClr val="307871"/>
                </a:solidFill>
                <a:latin typeface="Times New Roman" panose="02020603050405020304" pitchFamily="18" charset="0"/>
                <a:cs typeface="Times New Roman" panose="02020603050405020304" pitchFamily="18" charset="0"/>
              </a:rPr>
              <a:t>Subject code</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915112"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SAP R/3</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://www.beginners-sap.com/what-does-4-in-abap-4-stand-for/</a:t>
            </a:r>
            <a:endParaRPr lang="cs-CZ" sz="1200" dirty="0" smtClean="0"/>
          </a:p>
        </p:txBody>
      </p:sp>
      <p:sp>
        <p:nvSpPr>
          <p:cNvPr id="7" name="Obdélník 6"/>
          <p:cNvSpPr/>
          <p:nvPr/>
        </p:nvSpPr>
        <p:spPr>
          <a:xfrm>
            <a:off x="251521" y="449337"/>
            <a:ext cx="9680756" cy="954107"/>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software</a:t>
            </a:r>
            <a:endParaRPr lang="en-GB" sz="2800" b="1" dirty="0">
              <a:latin typeface="Times New Roman" panose="02020603050405020304" pitchFamily="18" charset="0"/>
              <a:cs typeface="Times New Roman" panose="02020603050405020304" pitchFamily="18" charset="0"/>
            </a:endParaRPr>
          </a:p>
          <a:p>
            <a:pPr lvl="0">
              <a:defRPr/>
            </a:pPr>
            <a:r>
              <a:rPr lang="cs-CZ" sz="2800" b="1" kern="0" dirty="0" smtClean="0">
                <a:latin typeface="Times New Roman"/>
                <a:ea typeface="+mj-ea"/>
                <a:cs typeface="+mj-cs"/>
              </a:rPr>
              <a:t> </a:t>
            </a:r>
            <a:endParaRPr lang="cs-CZ" sz="2800" b="1" kern="0" dirty="0">
              <a:latin typeface="Times New Roman"/>
              <a:ea typeface="+mj-ea"/>
              <a:cs typeface="+mj-cs"/>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654" y="1552902"/>
            <a:ext cx="6212398" cy="4587109"/>
          </a:xfrm>
          <a:prstGeom prst="rect">
            <a:avLst/>
          </a:prstGeom>
        </p:spPr>
      </p:pic>
    </p:spTree>
    <p:extLst>
      <p:ext uri="{BB962C8B-B14F-4D97-AF65-F5344CB8AC3E}">
        <p14:creationId xmlns:p14="http://schemas.microsoft.com/office/powerpoint/2010/main" val="101849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891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err="1" smtClean="0">
                <a:latin typeface="Times New Roman" panose="02020603050405020304" pitchFamily="18" charset="0"/>
                <a:cs typeface="Times New Roman" panose="02020603050405020304" pitchFamily="18" charset="0"/>
              </a:rPr>
              <a:t>NetSuite</a:t>
            </a:r>
            <a:endParaRPr lang="cs-CZ" sz="2400" b="1"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NetSuite software is an online service that enables companies to manage all key business processes in a single system. There is no hardware to procure, no large, up-front license fee, no maintenance fees associated with hardware or software and no complex set-ups</a:t>
            </a:r>
            <a:r>
              <a:rPr lang="en-US"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NetSuite </a:t>
            </a:r>
            <a:r>
              <a:rPr lang="en-US" sz="2400" dirty="0">
                <a:latin typeface="Times New Roman" panose="02020603050405020304" pitchFamily="18" charset="0"/>
                <a:cs typeface="Times New Roman" panose="02020603050405020304" pitchFamily="18" charset="0"/>
              </a:rPr>
              <a:t>is used to manage inventory, for enterprise resource planning (ERP), to keep track of financials, to host </a:t>
            </a:r>
            <a:r>
              <a:rPr lang="en-US" sz="2400" dirty="0" err="1">
                <a:latin typeface="Times New Roman" panose="02020603050405020304" pitchFamily="18" charset="0"/>
                <a:cs typeface="Times New Roman" panose="02020603050405020304" pitchFamily="18" charset="0"/>
              </a:rPr>
              <a:t>eCommerce</a:t>
            </a:r>
            <a:r>
              <a:rPr lang="en-US" sz="2400" dirty="0">
                <a:latin typeface="Times New Roman" panose="02020603050405020304" pitchFamily="18" charset="0"/>
                <a:cs typeface="Times New Roman" panose="02020603050405020304" pitchFamily="18" charset="0"/>
              </a:rPr>
              <a:t> stores, and to maintain customer relationship management (CRM) systems. It is a flexible platform that can be applied to a wide variety of business applications</a:t>
            </a:r>
            <a:r>
              <a:rPr lang="en-US"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://www.exploreconsulting.com/what-is-netsuite/</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05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891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err="1" smtClean="0">
                <a:latin typeface="Times New Roman" panose="02020603050405020304" pitchFamily="18" charset="0"/>
                <a:cs typeface="Times New Roman" panose="02020603050405020304" pitchFamily="18" charset="0"/>
              </a:rPr>
              <a:t>NetSuite</a:t>
            </a:r>
            <a:r>
              <a:rPr lang="cs-CZ" sz="2400" b="1" dirty="0" smtClean="0">
                <a:latin typeface="Times New Roman" panose="02020603050405020304" pitchFamily="18" charset="0"/>
                <a:cs typeface="Times New Roman" panose="02020603050405020304" pitchFamily="18" charset="0"/>
              </a:rPr>
              <a:t> </a:t>
            </a:r>
            <a:r>
              <a:rPr lang="cs-CZ" sz="2400" b="1" dirty="0" err="1" smtClean="0">
                <a:latin typeface="Times New Roman" panose="02020603050405020304" pitchFamily="18" charset="0"/>
                <a:cs typeface="Times New Roman" panose="02020603050405020304" pitchFamily="18" charset="0"/>
              </a:rPr>
              <a:t>modules</a:t>
            </a:r>
            <a:endParaRPr lang="cs-CZ" sz="2400" b="1" dirty="0" smtClean="0">
              <a:latin typeface="Times New Roman" panose="02020603050405020304" pitchFamily="18" charset="0"/>
              <a:cs typeface="Times New Roman" panose="02020603050405020304" pitchFamily="18" charset="0"/>
            </a:endParaRPr>
          </a:p>
          <a:p>
            <a:pPr marL="0" indent="0" algn="just">
              <a:buNone/>
            </a:pPr>
            <a:endParaRPr lang="cs-CZ" sz="2400" b="1"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://www.exploreconsulting.com/what-is-netsuite/</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3237349" y="1383586"/>
            <a:ext cx="5063196" cy="4937473"/>
          </a:xfrm>
          <a:prstGeom prst="rect">
            <a:avLst/>
          </a:prstGeom>
        </p:spPr>
      </p:pic>
    </p:spTree>
    <p:extLst>
      <p:ext uri="{BB962C8B-B14F-4D97-AF65-F5344CB8AC3E}">
        <p14:creationId xmlns:p14="http://schemas.microsoft.com/office/powerpoint/2010/main" val="381461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891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err="1" smtClean="0">
                <a:latin typeface="Times New Roman" panose="02020603050405020304" pitchFamily="18" charset="0"/>
                <a:cs typeface="Times New Roman" panose="02020603050405020304" pitchFamily="18" charset="0"/>
              </a:rPr>
              <a:t>NetSuite</a:t>
            </a:r>
            <a:r>
              <a:rPr lang="cs-CZ" sz="2400" b="1" dirty="0" smtClean="0">
                <a:latin typeface="Times New Roman" panose="02020603050405020304" pitchFamily="18" charset="0"/>
                <a:cs typeface="Times New Roman" panose="02020603050405020304" pitchFamily="18" charset="0"/>
              </a:rPr>
              <a:t> </a:t>
            </a:r>
            <a:r>
              <a:rPr lang="cs-CZ" sz="2400" b="1" dirty="0" err="1" smtClean="0">
                <a:latin typeface="Times New Roman" panose="02020603050405020304" pitchFamily="18" charset="0"/>
                <a:cs typeface="Times New Roman" panose="02020603050405020304" pitchFamily="18" charset="0"/>
              </a:rPr>
              <a:t>modules</a:t>
            </a:r>
            <a:endParaRPr lang="cs-CZ" sz="2400" b="1" dirty="0" smtClean="0">
              <a:latin typeface="Times New Roman" panose="02020603050405020304" pitchFamily="18" charset="0"/>
              <a:cs typeface="Times New Roman" panose="02020603050405020304" pitchFamily="18" charset="0"/>
            </a:endParaRPr>
          </a:p>
          <a:p>
            <a:pPr marL="0" indent="0" algn="just">
              <a:buNone/>
            </a:pPr>
            <a:endParaRPr lang="cs-CZ" sz="2400" b="1"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*https</a:t>
            </a:r>
            <a:r>
              <a:rPr lang="cs-CZ" sz="1200" dirty="0"/>
              <a:t>://www.getapp.com/operations-management-software/a/netsuite-financials-software/</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99" y="1131338"/>
            <a:ext cx="7525907" cy="5076497"/>
          </a:xfrm>
          <a:prstGeom prst="rect">
            <a:avLst/>
          </a:prstGeom>
        </p:spPr>
      </p:pic>
    </p:spTree>
    <p:extLst>
      <p:ext uri="{BB962C8B-B14F-4D97-AF65-F5344CB8AC3E}">
        <p14:creationId xmlns:p14="http://schemas.microsoft.com/office/powerpoint/2010/main" val="367914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891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a:latin typeface="Times New Roman" panose="02020603050405020304" pitchFamily="18" charset="0"/>
                <a:cs typeface="Times New Roman" panose="02020603050405020304" pitchFamily="18" charset="0"/>
              </a:rPr>
              <a:t>E2 </a:t>
            </a:r>
            <a:r>
              <a:rPr lang="cs-CZ" sz="2400" b="1" dirty="0" err="1">
                <a:latin typeface="Times New Roman" panose="02020603050405020304" pitchFamily="18" charset="0"/>
                <a:cs typeface="Times New Roman" panose="02020603050405020304" pitchFamily="18" charset="0"/>
              </a:rPr>
              <a:t>Shop</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System</a:t>
            </a:r>
            <a:endParaRPr lang="cs-CZ" sz="2400" b="1"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E2 </a:t>
            </a:r>
            <a:r>
              <a:rPr lang="en-US" sz="2400" dirty="0">
                <a:latin typeface="Times New Roman" panose="02020603050405020304" pitchFamily="18" charset="0"/>
                <a:cs typeface="Times New Roman" panose="02020603050405020304" pitchFamily="18" charset="0"/>
              </a:rPr>
              <a:t>by </a:t>
            </a:r>
            <a:r>
              <a:rPr lang="en-US" sz="2400" dirty="0" err="1">
                <a:latin typeface="Times New Roman" panose="02020603050405020304" pitchFamily="18" charset="0"/>
                <a:cs typeface="Times New Roman" panose="02020603050405020304" pitchFamily="18" charset="0"/>
              </a:rPr>
              <a:t>Shoptech</a:t>
            </a:r>
            <a:r>
              <a:rPr lang="en-US" sz="2400" dirty="0">
                <a:latin typeface="Times New Roman" panose="02020603050405020304" pitchFamily="18" charset="0"/>
                <a:cs typeface="Times New Roman" panose="02020603050405020304" pitchFamily="18" charset="0"/>
              </a:rPr>
              <a:t> Corporation brings all business operations into a single simple solution, from estimating to scheduling, purchasing, shipping and even customer management and accounting, with its easy-to-use solution. Designed specifically for job shops, contract and a variety of make-to-order manufacturers, </a:t>
            </a:r>
            <a:r>
              <a:rPr lang="en-US" sz="2400" dirty="0" err="1">
                <a:latin typeface="Times New Roman" panose="02020603050405020304" pitchFamily="18" charset="0"/>
                <a:cs typeface="Times New Roman" panose="02020603050405020304" pitchFamily="18" charset="0"/>
              </a:rPr>
              <a:t>Shoptech's</a:t>
            </a:r>
            <a:r>
              <a:rPr lang="en-US" sz="2400" dirty="0">
                <a:latin typeface="Times New Roman" panose="02020603050405020304" pitchFamily="18" charset="0"/>
                <a:cs typeface="Times New Roman" panose="02020603050405020304" pitchFamily="18" charset="0"/>
              </a:rPr>
              <a:t> comprehensive ERP helps job shops run more smoothly, while increasing both productivity and profits</a:t>
            </a:r>
            <a:r>
              <a:rPr lang="en-US"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://www.softwareadvice.com/manufacturing/e2-shop-system-profile/</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22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891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a:latin typeface="Times New Roman" panose="02020603050405020304" pitchFamily="18" charset="0"/>
                <a:cs typeface="Times New Roman" panose="02020603050405020304" pitchFamily="18" charset="0"/>
              </a:rPr>
              <a:t>E2 </a:t>
            </a:r>
            <a:r>
              <a:rPr lang="cs-CZ" sz="2400" b="1" dirty="0" err="1">
                <a:latin typeface="Times New Roman" panose="02020603050405020304" pitchFamily="18" charset="0"/>
                <a:cs typeface="Times New Roman" panose="02020603050405020304" pitchFamily="18" charset="0"/>
              </a:rPr>
              <a:t>Shop</a:t>
            </a:r>
            <a:r>
              <a:rPr lang="cs-CZ" sz="2400" b="1" dirty="0">
                <a:latin typeface="Times New Roman" panose="02020603050405020304" pitchFamily="18" charset="0"/>
                <a:cs typeface="Times New Roman" panose="02020603050405020304" pitchFamily="18" charset="0"/>
              </a:rPr>
              <a:t> </a:t>
            </a:r>
            <a:r>
              <a:rPr lang="cs-CZ" sz="2400" b="1" dirty="0" err="1" smtClean="0">
                <a:latin typeface="Times New Roman" panose="02020603050405020304" pitchFamily="18" charset="0"/>
                <a:cs typeface="Times New Roman" panose="02020603050405020304" pitchFamily="18" charset="0"/>
              </a:rPr>
              <a:t>System</a:t>
            </a:r>
            <a:r>
              <a:rPr lang="cs-CZ" sz="2400" b="1" dirty="0" smtClean="0">
                <a:latin typeface="Times New Roman" panose="02020603050405020304" pitchFamily="18" charset="0"/>
                <a:cs typeface="Times New Roman" panose="02020603050405020304" pitchFamily="18" charset="0"/>
              </a:rPr>
              <a:t> - </a:t>
            </a:r>
            <a:r>
              <a:rPr lang="cs-CZ" sz="2400" b="1" dirty="0" err="1" smtClean="0">
                <a:latin typeface="Times New Roman" panose="02020603050405020304" pitchFamily="18" charset="0"/>
                <a:cs typeface="Times New Roman" panose="02020603050405020304" pitchFamily="18" charset="0"/>
              </a:rPr>
              <a:t>modules</a:t>
            </a:r>
            <a:endParaRPr lang="cs-CZ" sz="2400" b="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://www.shoptech.com/products/e2-shop-system/</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906692" y="1701134"/>
            <a:ext cx="10073333" cy="4396115"/>
          </a:xfrm>
          <a:prstGeom prst="rect">
            <a:avLst/>
          </a:prstGeom>
        </p:spPr>
      </p:pic>
    </p:spTree>
    <p:extLst>
      <p:ext uri="{BB962C8B-B14F-4D97-AF65-F5344CB8AC3E}">
        <p14:creationId xmlns:p14="http://schemas.microsoft.com/office/powerpoint/2010/main" val="203598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891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a:latin typeface="Times New Roman" panose="02020603050405020304" pitchFamily="18" charset="0"/>
                <a:cs typeface="Times New Roman" panose="02020603050405020304" pitchFamily="18" charset="0"/>
              </a:rPr>
              <a:t>E2 </a:t>
            </a:r>
            <a:r>
              <a:rPr lang="cs-CZ" sz="2400" b="1" dirty="0" err="1">
                <a:latin typeface="Times New Roman" panose="02020603050405020304" pitchFamily="18" charset="0"/>
                <a:cs typeface="Times New Roman" panose="02020603050405020304" pitchFamily="18" charset="0"/>
              </a:rPr>
              <a:t>Shop</a:t>
            </a:r>
            <a:r>
              <a:rPr lang="cs-CZ" sz="2400" b="1" dirty="0">
                <a:latin typeface="Times New Roman" panose="02020603050405020304" pitchFamily="18" charset="0"/>
                <a:cs typeface="Times New Roman" panose="02020603050405020304" pitchFamily="18" charset="0"/>
              </a:rPr>
              <a:t> </a:t>
            </a:r>
            <a:r>
              <a:rPr lang="cs-CZ" sz="2400" b="1" dirty="0" err="1" smtClean="0">
                <a:latin typeface="Times New Roman" panose="02020603050405020304" pitchFamily="18" charset="0"/>
                <a:cs typeface="Times New Roman" panose="02020603050405020304" pitchFamily="18" charset="0"/>
              </a:rPr>
              <a:t>System</a:t>
            </a:r>
            <a:endParaRPr lang="cs-CZ" sz="2400" b="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://www.shoptech.com/products/e2-shop-system/</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1" y="1463030"/>
            <a:ext cx="6164330" cy="4315031"/>
          </a:xfrm>
          <a:prstGeom prst="rect">
            <a:avLst/>
          </a:prstGeom>
        </p:spPr>
      </p:pic>
    </p:spTree>
    <p:extLst>
      <p:ext uri="{BB962C8B-B14F-4D97-AF65-F5344CB8AC3E}">
        <p14:creationId xmlns:p14="http://schemas.microsoft.com/office/powerpoint/2010/main" val="119945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4972622"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err="1" smtClean="0">
                <a:latin typeface="Times New Roman" panose="02020603050405020304" pitchFamily="18" charset="0"/>
                <a:cs typeface="Times New Roman" panose="02020603050405020304" pitchFamily="18" charset="0"/>
              </a:rPr>
              <a:t>WorkWise</a:t>
            </a:r>
            <a:r>
              <a:rPr lang="cs-CZ" sz="2400" b="1" dirty="0" smtClean="0">
                <a:latin typeface="Times New Roman" panose="02020603050405020304" pitchFamily="18" charset="0"/>
                <a:cs typeface="Times New Roman" panose="02020603050405020304" pitchFamily="18" charset="0"/>
              </a:rPr>
              <a:t> ERP</a:t>
            </a:r>
          </a:p>
          <a:p>
            <a:pPr algn="just"/>
            <a:r>
              <a:rPr lang="en-US" sz="2400" dirty="0">
                <a:latin typeface="Times New Roman" panose="02020603050405020304" pitchFamily="18" charset="0"/>
                <a:cs typeface="Times New Roman" panose="02020603050405020304" pitchFamily="18" charset="0"/>
              </a:rPr>
              <a:t> Engineering	</a:t>
            </a:r>
          </a:p>
          <a:p>
            <a:pPr lvl="1" algn="just"/>
            <a:r>
              <a:rPr lang="en-US" sz="2200" dirty="0">
                <a:latin typeface="Times New Roman" panose="02020603050405020304" pitchFamily="18" charset="0"/>
                <a:cs typeface="Times New Roman" panose="02020603050405020304" pitchFamily="18" charset="0"/>
              </a:rPr>
              <a:t>SOLIDWORKS CAD </a:t>
            </a:r>
            <a:r>
              <a:rPr lang="en-US" sz="2200" dirty="0" smtClean="0">
                <a:latin typeface="Times New Roman" panose="02020603050405020304" pitchFamily="18" charset="0"/>
                <a:cs typeface="Times New Roman" panose="02020603050405020304" pitchFamily="18" charset="0"/>
              </a:rPr>
              <a:t>integration;</a:t>
            </a:r>
          </a:p>
          <a:p>
            <a:pPr lvl="1" algn="just"/>
            <a:r>
              <a:rPr lang="en-US" sz="2200" dirty="0" smtClean="0">
                <a:latin typeface="Times New Roman" panose="02020603050405020304" pitchFamily="18" charset="0"/>
                <a:cs typeface="Times New Roman" panose="02020603050405020304" pitchFamily="18" charset="0"/>
              </a:rPr>
              <a:t>product configurator</a:t>
            </a:r>
          </a:p>
          <a:p>
            <a:pPr lvl="1" algn="just"/>
            <a:r>
              <a:rPr lang="en-US" sz="2200" dirty="0" smtClean="0">
                <a:latin typeface="Times New Roman" panose="02020603050405020304" pitchFamily="18" charset="0"/>
                <a:cs typeface="Times New Roman" panose="02020603050405020304" pitchFamily="18" charset="0"/>
              </a:rPr>
              <a:t>BOM </a:t>
            </a:r>
            <a:r>
              <a:rPr lang="en-US" sz="2200" dirty="0">
                <a:latin typeface="Times New Roman" panose="02020603050405020304" pitchFamily="18" charset="0"/>
                <a:cs typeface="Times New Roman" panose="02020603050405020304" pitchFamily="18" charset="0"/>
              </a:rPr>
              <a:t>and routings.</a:t>
            </a:r>
          </a:p>
          <a:p>
            <a:pPr algn="just"/>
            <a:r>
              <a:rPr lang="en-US" sz="2400" dirty="0">
                <a:latin typeface="Times New Roman" panose="02020603050405020304" pitchFamily="18" charset="0"/>
                <a:cs typeface="Times New Roman" panose="02020603050405020304" pitchFamily="18" charset="0"/>
              </a:rPr>
              <a:t>Planning	</a:t>
            </a:r>
          </a:p>
          <a:p>
            <a:pPr lvl="1" algn="just"/>
            <a:r>
              <a:rPr lang="en-US" sz="2200" dirty="0">
                <a:latin typeface="Times New Roman" panose="02020603050405020304" pitchFamily="18" charset="0"/>
                <a:cs typeface="Times New Roman" panose="02020603050405020304" pitchFamily="18" charset="0"/>
              </a:rPr>
              <a:t>Advanced </a:t>
            </a:r>
            <a:r>
              <a:rPr lang="en-US" sz="2200" dirty="0" smtClean="0">
                <a:latin typeface="Times New Roman" panose="02020603050405020304" pitchFamily="18" charset="0"/>
                <a:cs typeface="Times New Roman" panose="02020603050405020304" pitchFamily="18" charset="0"/>
              </a:rPr>
              <a:t>forecasting;</a:t>
            </a:r>
          </a:p>
          <a:p>
            <a:pPr lvl="1" algn="just"/>
            <a:r>
              <a:rPr lang="en-US" sz="2200" dirty="0" smtClean="0">
                <a:latin typeface="Times New Roman" panose="02020603050405020304" pitchFamily="18" charset="0"/>
                <a:cs typeface="Times New Roman" panose="02020603050405020304" pitchFamily="18" charset="0"/>
              </a:rPr>
              <a:t>CRP;</a:t>
            </a:r>
          </a:p>
          <a:p>
            <a:pPr lvl="1" algn="just"/>
            <a:r>
              <a:rPr lang="en-US" sz="2200" dirty="0" smtClean="0">
                <a:latin typeface="Times New Roman" panose="02020603050405020304" pitchFamily="18" charset="0"/>
                <a:cs typeface="Times New Roman" panose="02020603050405020304" pitchFamily="18" charset="0"/>
              </a:rPr>
              <a:t>MRP;</a:t>
            </a:r>
          </a:p>
          <a:p>
            <a:pPr lvl="1" algn="just"/>
            <a:r>
              <a:rPr lang="en-US" sz="2200" dirty="0" smtClean="0">
                <a:latin typeface="Times New Roman" panose="02020603050405020304" pitchFamily="18" charset="0"/>
                <a:cs typeface="Times New Roman" panose="02020603050405020304" pitchFamily="18" charset="0"/>
              </a:rPr>
              <a:t>MPS.</a:t>
            </a:r>
            <a:endParaRPr lang="en-US" sz="2200"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://www.softwareadvice.com/manufacturing/e2-shop-system-profile/</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sp>
        <p:nvSpPr>
          <p:cNvPr id="6" name="Zástupný symbol pro obsah 2"/>
          <p:cNvSpPr txBox="1">
            <a:spLocks/>
          </p:cNvSpPr>
          <p:nvPr/>
        </p:nvSpPr>
        <p:spPr>
          <a:xfrm>
            <a:off x="5231082" y="998568"/>
            <a:ext cx="4972622"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cs-CZ" sz="2400" b="1"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Materials</a:t>
            </a:r>
            <a:r>
              <a:rPr lang="en-US" sz="2400" dirty="0">
                <a:latin typeface="Times New Roman" panose="02020603050405020304" pitchFamily="18" charset="0"/>
                <a:cs typeface="Times New Roman" panose="02020603050405020304" pitchFamily="18" charset="0"/>
              </a:rPr>
              <a:t>	</a:t>
            </a:r>
          </a:p>
          <a:p>
            <a:pPr lvl="1" algn="just"/>
            <a:r>
              <a:rPr lang="en-US" sz="2200" dirty="0" smtClean="0">
                <a:latin typeface="Times New Roman" panose="02020603050405020304" pitchFamily="18" charset="0"/>
                <a:cs typeface="Times New Roman" panose="02020603050405020304" pitchFamily="18" charset="0"/>
              </a:rPr>
              <a:t>inventory;</a:t>
            </a:r>
          </a:p>
          <a:p>
            <a:pPr lvl="1" algn="just"/>
            <a:r>
              <a:rPr lang="en-US" sz="2200" dirty="0" smtClean="0">
                <a:latin typeface="Times New Roman" panose="02020603050405020304" pitchFamily="18" charset="0"/>
                <a:cs typeface="Times New Roman" panose="02020603050405020304" pitchFamily="18" charset="0"/>
              </a:rPr>
              <a:t>MCM;</a:t>
            </a:r>
          </a:p>
          <a:p>
            <a:pPr lvl="1" algn="just"/>
            <a:r>
              <a:rPr lang="en-US" sz="2200" dirty="0" smtClean="0">
                <a:latin typeface="Times New Roman" panose="02020603050405020304" pitchFamily="18" charset="0"/>
                <a:cs typeface="Times New Roman" panose="02020603050405020304" pitchFamily="18" charset="0"/>
              </a:rPr>
              <a:t>mobile </a:t>
            </a:r>
            <a:r>
              <a:rPr lang="en-US" sz="2200" dirty="0">
                <a:latin typeface="Times New Roman" panose="02020603050405020304" pitchFamily="18" charset="0"/>
                <a:cs typeface="Times New Roman" panose="02020603050405020304" pitchFamily="18" charset="0"/>
              </a:rPr>
              <a:t>data </a:t>
            </a:r>
            <a:r>
              <a:rPr lang="en-US" sz="2200" dirty="0" smtClean="0">
                <a:latin typeface="Times New Roman" panose="02020603050405020304" pitchFamily="18" charset="0"/>
                <a:cs typeface="Times New Roman" panose="02020603050405020304" pitchFamily="18" charset="0"/>
              </a:rPr>
              <a:t>collection;</a:t>
            </a:r>
          </a:p>
          <a:p>
            <a:pPr lvl="1" algn="just"/>
            <a:r>
              <a:rPr lang="en-US" sz="2200" dirty="0" smtClean="0">
                <a:latin typeface="Times New Roman" panose="02020603050405020304" pitchFamily="18" charset="0"/>
                <a:cs typeface="Times New Roman" panose="02020603050405020304" pitchFamily="18" charset="0"/>
              </a:rPr>
              <a:t>purchasing;</a:t>
            </a:r>
          </a:p>
          <a:p>
            <a:pPr lvl="1" algn="just"/>
            <a:r>
              <a:rPr lang="en-US" sz="2200" dirty="0" smtClean="0">
                <a:latin typeface="Times New Roman" panose="02020603050405020304" pitchFamily="18" charset="0"/>
                <a:cs typeface="Times New Roman" panose="02020603050405020304" pitchFamily="18" charset="0"/>
              </a:rPr>
              <a:t>shipping integration.</a:t>
            </a:r>
            <a:endParaRPr lang="en-US" sz="22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Production</a:t>
            </a:r>
            <a:r>
              <a:rPr lang="en-US" sz="2600" dirty="0">
                <a:latin typeface="Times New Roman" panose="02020603050405020304" pitchFamily="18" charset="0"/>
                <a:cs typeface="Times New Roman" panose="02020603050405020304" pitchFamily="18" charset="0"/>
              </a:rPr>
              <a:t>	</a:t>
            </a:r>
          </a:p>
          <a:p>
            <a:pPr lvl="1" algn="just"/>
            <a:r>
              <a:rPr lang="en-US" sz="2200" dirty="0" smtClean="0">
                <a:latin typeface="Times New Roman" panose="02020603050405020304" pitchFamily="18" charset="0"/>
                <a:cs typeface="Times New Roman" panose="02020603050405020304" pitchFamily="18" charset="0"/>
              </a:rPr>
              <a:t>shop </a:t>
            </a:r>
            <a:r>
              <a:rPr lang="en-US" sz="2200" dirty="0">
                <a:latin typeface="Times New Roman" panose="02020603050405020304" pitchFamily="18" charset="0"/>
                <a:cs typeface="Times New Roman" panose="02020603050405020304" pitchFamily="18" charset="0"/>
              </a:rPr>
              <a:t>floor </a:t>
            </a:r>
            <a:r>
              <a:rPr lang="en-US" sz="2200" dirty="0" smtClean="0">
                <a:latin typeface="Times New Roman" panose="02020603050405020304" pitchFamily="18" charset="0"/>
                <a:cs typeface="Times New Roman" panose="02020603050405020304" pitchFamily="18" charset="0"/>
              </a:rPr>
              <a:t>control;</a:t>
            </a:r>
          </a:p>
          <a:p>
            <a:pPr lvl="1" algn="just"/>
            <a:r>
              <a:rPr lang="en-US" sz="2200" dirty="0" smtClean="0">
                <a:latin typeface="Times New Roman" panose="02020603050405020304" pitchFamily="18" charset="0"/>
                <a:cs typeface="Times New Roman" panose="02020603050405020304" pitchFamily="18" charset="0"/>
              </a:rPr>
              <a:t>visual scheduling;</a:t>
            </a:r>
          </a:p>
          <a:p>
            <a:pPr lvl="1" algn="just"/>
            <a:r>
              <a:rPr lang="en-US" sz="2200" dirty="0" smtClean="0">
                <a:latin typeface="Times New Roman" panose="02020603050405020304" pitchFamily="18" charset="0"/>
                <a:cs typeface="Times New Roman" panose="02020603050405020304" pitchFamily="18" charset="0"/>
              </a:rPr>
              <a:t>production dispatch;</a:t>
            </a:r>
          </a:p>
          <a:p>
            <a:pPr lvl="1" algn="just"/>
            <a:r>
              <a:rPr lang="en-US" sz="2200" dirty="0" smtClean="0">
                <a:latin typeface="Times New Roman" panose="02020603050405020304" pitchFamily="18" charset="0"/>
                <a:cs typeface="Times New Roman" panose="02020603050405020304" pitchFamily="18" charset="0"/>
              </a:rPr>
              <a:t>lean/Kanban;</a:t>
            </a:r>
          </a:p>
          <a:p>
            <a:pPr lvl="1" algn="just"/>
            <a:r>
              <a:rPr lang="en-US" sz="2200" dirty="0" smtClean="0">
                <a:latin typeface="Times New Roman" panose="02020603050405020304" pitchFamily="18" charset="0"/>
                <a:cs typeface="Times New Roman" panose="02020603050405020304" pitchFamily="18" charset="0"/>
              </a:rPr>
              <a:t>quality.</a:t>
            </a: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4626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4972622"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err="1" smtClean="0">
                <a:latin typeface="Times New Roman" panose="02020603050405020304" pitchFamily="18" charset="0"/>
                <a:cs typeface="Times New Roman" panose="02020603050405020304" pitchFamily="18" charset="0"/>
              </a:rPr>
              <a:t>WorkWise</a:t>
            </a:r>
            <a:r>
              <a:rPr lang="cs-CZ" sz="2400" b="1" dirty="0" smtClean="0">
                <a:latin typeface="Times New Roman" panose="02020603050405020304" pitchFamily="18" charset="0"/>
                <a:cs typeface="Times New Roman" panose="02020603050405020304" pitchFamily="18" charset="0"/>
              </a:rPr>
              <a:t> ERP</a:t>
            </a:r>
          </a:p>
          <a:p>
            <a:r>
              <a:rPr lang="en-US" sz="2400" dirty="0" smtClean="0">
                <a:latin typeface="Times New Roman" panose="02020603050405020304" pitchFamily="18" charset="0"/>
                <a:cs typeface="Times New Roman" panose="02020603050405020304" pitchFamily="18" charset="0"/>
              </a:rPr>
              <a:t>Marketing</a:t>
            </a:r>
            <a:r>
              <a:rPr lang="en-US" sz="2400" dirty="0">
                <a:latin typeface="Times New Roman" panose="02020603050405020304" pitchFamily="18" charset="0"/>
                <a:cs typeface="Times New Roman" panose="02020603050405020304" pitchFamily="18" charset="0"/>
              </a:rPr>
              <a:t>, Sales &amp; Customer Service	</a:t>
            </a:r>
          </a:p>
          <a:p>
            <a:pPr lvl="1" algn="just"/>
            <a:r>
              <a:rPr lang="en-US" sz="2200" dirty="0" smtClean="0">
                <a:latin typeface="Times New Roman" panose="02020603050405020304" pitchFamily="18" charset="0"/>
                <a:cs typeface="Times New Roman" panose="02020603050405020304" pitchFamily="18" charset="0"/>
              </a:rPr>
              <a:t>CRM;</a:t>
            </a:r>
          </a:p>
          <a:p>
            <a:pPr lvl="1" algn="just"/>
            <a:r>
              <a:rPr lang="en-US" sz="2200" dirty="0" smtClean="0">
                <a:latin typeface="Times New Roman" panose="02020603050405020304" pitchFamily="18" charset="0"/>
                <a:cs typeface="Times New Roman" panose="02020603050405020304" pitchFamily="18" charset="0"/>
              </a:rPr>
              <a:t>quoting </a:t>
            </a:r>
            <a:r>
              <a:rPr lang="en-US" sz="2200" dirty="0">
                <a:latin typeface="Times New Roman" panose="02020603050405020304" pitchFamily="18" charset="0"/>
                <a:cs typeface="Times New Roman" panose="02020603050405020304" pitchFamily="18" charset="0"/>
              </a:rPr>
              <a:t>&amp; </a:t>
            </a:r>
            <a:r>
              <a:rPr lang="en-US" sz="2200" dirty="0" smtClean="0">
                <a:latin typeface="Times New Roman" panose="02020603050405020304" pitchFamily="18" charset="0"/>
                <a:cs typeface="Times New Roman" panose="02020603050405020304" pitchFamily="18" charset="0"/>
              </a:rPr>
              <a:t>estimating;</a:t>
            </a:r>
          </a:p>
          <a:p>
            <a:pPr lvl="1" algn="just"/>
            <a:r>
              <a:rPr lang="en-US" sz="2200" dirty="0" smtClean="0">
                <a:latin typeface="Times New Roman" panose="02020603050405020304" pitchFamily="18" charset="0"/>
                <a:cs typeface="Times New Roman" panose="02020603050405020304" pitchFamily="18" charset="0"/>
              </a:rPr>
              <a:t>order management;</a:t>
            </a:r>
          </a:p>
          <a:p>
            <a:pPr lvl="1" algn="just"/>
            <a:r>
              <a:rPr lang="en-US" sz="2200" dirty="0" smtClean="0">
                <a:latin typeface="Times New Roman" panose="02020603050405020304" pitchFamily="18" charset="0"/>
                <a:cs typeface="Times New Roman" panose="02020603050405020304" pitchFamily="18" charset="0"/>
              </a:rPr>
              <a:t>commerce gateway;</a:t>
            </a:r>
          </a:p>
          <a:p>
            <a:pPr lvl="1" algn="just"/>
            <a:r>
              <a:rPr lang="en-US" sz="2200" dirty="0" smtClean="0">
                <a:latin typeface="Times New Roman" panose="02020603050405020304" pitchFamily="18" charset="0"/>
                <a:cs typeface="Times New Roman" panose="02020603050405020304" pitchFamily="18" charset="0"/>
              </a:rPr>
              <a:t>EDI;</a:t>
            </a:r>
          </a:p>
          <a:p>
            <a:pPr lvl="1" algn="just"/>
            <a:r>
              <a:rPr lang="en-US" sz="2200" dirty="0" smtClean="0">
                <a:latin typeface="Times New Roman" panose="02020603050405020304" pitchFamily="18" charset="0"/>
                <a:cs typeface="Times New Roman" panose="02020603050405020304" pitchFamily="18" charset="0"/>
              </a:rPr>
              <a:t>RMA.</a:t>
            </a:r>
            <a:endParaRPr lang="en-US" sz="22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Documents	</a:t>
            </a:r>
          </a:p>
          <a:p>
            <a:pPr lvl="1" algn="just"/>
            <a:r>
              <a:rPr lang="en-US" sz="2200" dirty="0">
                <a:latin typeface="Times New Roman" panose="02020603050405020304" pitchFamily="18" charset="0"/>
                <a:cs typeface="Times New Roman" panose="02020603050405020304" pitchFamily="18" charset="0"/>
              </a:rPr>
              <a:t>Paperless routing &amp; </a:t>
            </a:r>
            <a:r>
              <a:rPr lang="en-US" sz="2200" dirty="0" smtClean="0">
                <a:latin typeface="Times New Roman" panose="02020603050405020304" pitchFamily="18" charset="0"/>
                <a:cs typeface="Times New Roman" panose="02020603050405020304" pitchFamily="18" charset="0"/>
              </a:rPr>
              <a:t>archiving;</a:t>
            </a:r>
          </a:p>
          <a:p>
            <a:pPr lvl="1" algn="just"/>
            <a:r>
              <a:rPr lang="en-US" sz="2200" dirty="0" smtClean="0">
                <a:latin typeface="Times New Roman" panose="02020603050405020304" pitchFamily="18" charset="0"/>
                <a:cs typeface="Times New Roman" panose="02020603050405020304" pitchFamily="18" charset="0"/>
              </a:rPr>
              <a:t>Labels.</a:t>
            </a:r>
            <a:endParaRPr lang="en-US" sz="2200"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://www.softwareadvice.com/manufacturing/e2-shop-system-profile/</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sp>
        <p:nvSpPr>
          <p:cNvPr id="6" name="Zástupný symbol pro obsah 2"/>
          <p:cNvSpPr txBox="1">
            <a:spLocks/>
          </p:cNvSpPr>
          <p:nvPr/>
        </p:nvSpPr>
        <p:spPr>
          <a:xfrm>
            <a:off x="5231082" y="998568"/>
            <a:ext cx="4972622"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cs-CZ" sz="2400" b="1"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Finance</a:t>
            </a:r>
            <a:endParaRPr lang="en-US" sz="24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job cost;</a:t>
            </a:r>
          </a:p>
          <a:p>
            <a:pPr lvl="1" algn="just"/>
            <a:r>
              <a:rPr lang="en-US" sz="2200" dirty="0" smtClean="0">
                <a:latin typeface="Times New Roman" panose="02020603050405020304" pitchFamily="18" charset="0"/>
                <a:cs typeface="Times New Roman" panose="02020603050405020304" pitchFamily="18" charset="0"/>
              </a:rPr>
              <a:t>standard cost;</a:t>
            </a:r>
          </a:p>
          <a:p>
            <a:pPr lvl="1" algn="just"/>
            <a:r>
              <a:rPr lang="en-US" sz="2200" dirty="0" smtClean="0">
                <a:latin typeface="Times New Roman" panose="02020603050405020304" pitchFamily="18" charset="0"/>
                <a:cs typeface="Times New Roman" panose="02020603050405020304" pitchFamily="18" charset="0"/>
              </a:rPr>
              <a:t>AR/AP;</a:t>
            </a:r>
          </a:p>
          <a:p>
            <a:pPr lvl="1" algn="just"/>
            <a:r>
              <a:rPr lang="en-US" sz="2200" dirty="0" smtClean="0">
                <a:latin typeface="Times New Roman" panose="02020603050405020304" pitchFamily="18" charset="0"/>
                <a:cs typeface="Times New Roman" panose="02020603050405020304" pitchFamily="18" charset="0"/>
              </a:rPr>
              <a:t>Payroll;</a:t>
            </a:r>
          </a:p>
          <a:p>
            <a:pPr lvl="1" algn="just"/>
            <a:r>
              <a:rPr lang="en-US" sz="2200" dirty="0" smtClean="0">
                <a:latin typeface="Times New Roman" panose="02020603050405020304" pitchFamily="18" charset="0"/>
                <a:cs typeface="Times New Roman" panose="02020603050405020304" pitchFamily="18" charset="0"/>
              </a:rPr>
              <a:t>HR;</a:t>
            </a:r>
          </a:p>
          <a:p>
            <a:pPr lvl="1" algn="just"/>
            <a:r>
              <a:rPr lang="en-US" sz="2200" dirty="0" smtClean="0">
                <a:latin typeface="Times New Roman" panose="02020603050405020304" pitchFamily="18" charset="0"/>
                <a:cs typeface="Times New Roman" panose="02020603050405020304" pitchFamily="18" charset="0"/>
              </a:rPr>
              <a:t>credit </a:t>
            </a:r>
            <a:r>
              <a:rPr lang="en-US" sz="2200" dirty="0">
                <a:latin typeface="Times New Roman" panose="02020603050405020304" pitchFamily="18" charset="0"/>
                <a:cs typeface="Times New Roman" panose="02020603050405020304" pitchFamily="18" charset="0"/>
              </a:rPr>
              <a:t>card </a:t>
            </a:r>
            <a:r>
              <a:rPr lang="en-US" sz="2200" dirty="0" smtClean="0">
                <a:latin typeface="Times New Roman" panose="02020603050405020304" pitchFamily="18" charset="0"/>
                <a:cs typeface="Times New Roman" panose="02020603050405020304" pitchFamily="18" charset="0"/>
              </a:rPr>
              <a:t>gateway;</a:t>
            </a:r>
          </a:p>
          <a:p>
            <a:pPr lvl="1" algn="just"/>
            <a:r>
              <a:rPr lang="en-US" sz="2200" dirty="0" smtClean="0">
                <a:latin typeface="Times New Roman" panose="02020603050405020304" pitchFamily="18" charset="0"/>
                <a:cs typeface="Times New Roman" panose="02020603050405020304" pitchFamily="18" charset="0"/>
              </a:rPr>
              <a:t>cash management.</a:t>
            </a:r>
            <a:endParaRPr lang="en-US" sz="22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Analytics	</a:t>
            </a:r>
          </a:p>
          <a:p>
            <a:pPr lvl="1" algn="just"/>
            <a:r>
              <a:rPr lang="en-US" sz="2200" dirty="0" smtClean="0">
                <a:latin typeface="Times New Roman" panose="02020603050405020304" pitchFamily="18" charset="0"/>
                <a:cs typeface="Times New Roman" panose="02020603050405020304" pitchFamily="18" charset="0"/>
              </a:rPr>
              <a:t>business </a:t>
            </a:r>
            <a:r>
              <a:rPr lang="en-US" sz="2200" dirty="0">
                <a:latin typeface="Times New Roman" panose="02020603050405020304" pitchFamily="18" charset="0"/>
                <a:cs typeface="Times New Roman" panose="02020603050405020304" pitchFamily="18" charset="0"/>
              </a:rPr>
              <a:t>metrics mobile </a:t>
            </a:r>
            <a:r>
              <a:rPr lang="en-US" sz="2200" dirty="0" smtClean="0">
                <a:latin typeface="Times New Roman" panose="02020603050405020304" pitchFamily="18" charset="0"/>
                <a:cs typeface="Times New Roman" panose="02020603050405020304" pitchFamily="18" charset="0"/>
              </a:rPr>
              <a:t>app;</a:t>
            </a:r>
          </a:p>
          <a:p>
            <a:pPr lvl="1" algn="just"/>
            <a:r>
              <a:rPr lang="en-US" sz="2200" dirty="0" smtClean="0">
                <a:latin typeface="Times New Roman" panose="02020603050405020304" pitchFamily="18" charset="0"/>
                <a:cs typeface="Times New Roman" panose="02020603050405020304" pitchFamily="18" charset="0"/>
              </a:rPr>
              <a:t>event manager;</a:t>
            </a:r>
          </a:p>
          <a:p>
            <a:pPr lvl="1" algn="just"/>
            <a:r>
              <a:rPr lang="en-US" sz="2200" dirty="0" smtClean="0">
                <a:latin typeface="Times New Roman" panose="02020603050405020304" pitchFamily="18" charset="0"/>
                <a:cs typeface="Times New Roman" panose="02020603050405020304" pitchFamily="18" charset="0"/>
              </a:rPr>
              <a:t>mobile alerts;</a:t>
            </a:r>
          </a:p>
          <a:p>
            <a:pPr lvl="1" algn="just"/>
            <a:r>
              <a:rPr lang="en-US" sz="2200" dirty="0" smtClean="0">
                <a:latin typeface="Times New Roman" panose="02020603050405020304" pitchFamily="18" charset="0"/>
                <a:cs typeface="Times New Roman" panose="02020603050405020304" pitchFamily="18" charset="0"/>
              </a:rPr>
              <a:t>data </a:t>
            </a:r>
            <a:r>
              <a:rPr lang="en-US" sz="2200" dirty="0">
                <a:latin typeface="Times New Roman" panose="02020603050405020304" pitchFamily="18" charset="0"/>
                <a:cs typeface="Times New Roman" panose="02020603050405020304" pitchFamily="18" charset="0"/>
              </a:rPr>
              <a:t>journaling. 	</a:t>
            </a:r>
          </a:p>
        </p:txBody>
      </p:sp>
    </p:spTree>
    <p:extLst>
      <p:ext uri="{BB962C8B-B14F-4D97-AF65-F5344CB8AC3E}">
        <p14:creationId xmlns:p14="http://schemas.microsoft.com/office/powerpoint/2010/main" val="54878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4972622"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err="1" smtClean="0">
                <a:latin typeface="Times New Roman" panose="02020603050405020304" pitchFamily="18" charset="0"/>
                <a:cs typeface="Times New Roman" panose="02020603050405020304" pitchFamily="18" charset="0"/>
              </a:rPr>
              <a:t>WorkWise</a:t>
            </a:r>
            <a:r>
              <a:rPr lang="cs-CZ" sz="2400" b="1" dirty="0" smtClean="0">
                <a:latin typeface="Times New Roman" panose="02020603050405020304" pitchFamily="18" charset="0"/>
                <a:cs typeface="Times New Roman" panose="02020603050405020304" pitchFamily="18" charset="0"/>
              </a:rPr>
              <a:t> ERP</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://www.softwareadvice.com/manufacturing/e2-shop-system-profile/</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pic>
        <p:nvPicPr>
          <p:cNvPr id="9" name="Obrázek 8"/>
          <p:cNvPicPr>
            <a:picLocks noChangeAspect="1"/>
          </p:cNvPicPr>
          <p:nvPr/>
        </p:nvPicPr>
        <p:blipFill>
          <a:blip r:embed="rId3"/>
          <a:stretch>
            <a:fillRect/>
          </a:stretch>
        </p:blipFill>
        <p:spPr>
          <a:xfrm>
            <a:off x="683867" y="1415208"/>
            <a:ext cx="9618898" cy="4881232"/>
          </a:xfrm>
          <a:prstGeom prst="rect">
            <a:avLst/>
          </a:prstGeom>
        </p:spPr>
      </p:pic>
    </p:spTree>
    <p:extLst>
      <p:ext uri="{BB962C8B-B14F-4D97-AF65-F5344CB8AC3E}">
        <p14:creationId xmlns:p14="http://schemas.microsoft.com/office/powerpoint/2010/main" val="65986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44517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smtClean="0">
                <a:ln>
                  <a:noFill/>
                </a:ln>
                <a:effectLst/>
                <a:uLnTx/>
                <a:uFillTx/>
                <a:latin typeface="Times New Roman"/>
                <a:ea typeface="+mj-ea"/>
                <a:cs typeface="+mj-cs"/>
              </a:rPr>
              <a:t>Outline of the lecture</a:t>
            </a:r>
            <a:endParaRPr kumimoji="0" lang="en-GB" sz="2800" b="1" i="0" u="none" strike="noStrike" kern="0" cap="none" spc="0" normalizeH="0" baseline="0" dirty="0" smtClean="0">
              <a:ln>
                <a:noFill/>
              </a:ln>
              <a:effectLst/>
              <a:uLnTx/>
              <a:uFillTx/>
            </a:endParaRPr>
          </a:p>
        </p:txBody>
      </p:sp>
      <p:sp>
        <p:nvSpPr>
          <p:cNvPr id="8" name="Zástupný symbol pro obsah 2"/>
          <p:cNvSpPr txBox="1">
            <a:spLocks/>
          </p:cNvSpPr>
          <p:nvPr/>
        </p:nvSpPr>
        <p:spPr>
          <a:xfrm>
            <a:off x="340357" y="1328399"/>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smtClean="0">
                <a:latin typeface="Times New Roman" panose="02020603050405020304" pitchFamily="18" charset="0"/>
                <a:cs typeface="Times New Roman" panose="02020603050405020304" pitchFamily="18" charset="0"/>
              </a:rPr>
              <a:t>MIS </a:t>
            </a:r>
            <a:r>
              <a:rPr lang="cs-CZ" dirty="0" err="1" smtClean="0">
                <a:latin typeface="Times New Roman" panose="02020603050405020304" pitchFamily="18" charset="0"/>
                <a:cs typeface="Times New Roman" panose="02020603050405020304" pitchFamily="18" charset="0"/>
              </a:rPr>
              <a:t>selected</a:t>
            </a:r>
            <a:r>
              <a:rPr lang="cs-CZ" dirty="0" smtClean="0">
                <a:latin typeface="Times New Roman" panose="02020603050405020304" pitchFamily="18" charset="0"/>
                <a:cs typeface="Times New Roman" panose="02020603050405020304" pitchFamily="18" charset="0"/>
              </a:rPr>
              <a:t> software</a:t>
            </a:r>
            <a:endParaRPr lang="en-GB" dirty="0" smtClean="0">
              <a:latin typeface="Times New Roman" panose="02020603050405020304" pitchFamily="18" charset="0"/>
              <a:cs typeface="Times New Roman" panose="02020603050405020304" pitchFamily="18" charset="0"/>
            </a:endParaRPr>
          </a:p>
          <a:p>
            <a:endParaRPr lang="cs-CZ" dirty="0" smtClean="0"/>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89934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err="1" smtClean="0">
                <a:latin typeface="Times New Roman" panose="02020603050405020304" pitchFamily="18" charset="0"/>
                <a:cs typeface="Times New Roman" panose="02020603050405020304" pitchFamily="18" charset="0"/>
              </a:rPr>
              <a:t>ePROMIS</a:t>
            </a:r>
            <a:r>
              <a:rPr lang="cs-CZ" sz="2400" b="1" dirty="0" smtClean="0">
                <a:latin typeface="Times New Roman" panose="02020603050405020304" pitchFamily="18" charset="0"/>
                <a:cs typeface="Times New Roman" panose="02020603050405020304" pitchFamily="18" charset="0"/>
              </a:rPr>
              <a:t> Software</a:t>
            </a:r>
            <a:endParaRPr lang="en-GB" sz="2400" b="1" dirty="0" smtClean="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ePROMIS’s</a:t>
            </a:r>
            <a:r>
              <a:rPr lang="en-US" sz="2400" dirty="0">
                <a:latin typeface="Times New Roman" panose="02020603050405020304" pitchFamily="18" charset="0"/>
                <a:cs typeface="Times New Roman" panose="02020603050405020304" pitchFamily="18" charset="0"/>
              </a:rPr>
              <a:t> business solutions encompass the entire spectrum of enterprise functionalities, </a:t>
            </a:r>
            <a:r>
              <a:rPr lang="en-US" sz="2400" dirty="0" smtClean="0">
                <a:latin typeface="Times New Roman" panose="02020603050405020304" pitchFamily="18" charset="0"/>
                <a:cs typeface="Times New Roman" panose="02020603050405020304" pitchFamily="18" charset="0"/>
              </a:rPr>
              <a:t>including</a:t>
            </a:r>
            <a:r>
              <a:rPr lang="cs-CZ" sz="2400" dirty="0" smtClean="0">
                <a:latin typeface="Times New Roman" panose="02020603050405020304" pitchFamily="18" charset="0"/>
                <a:cs typeface="Times New Roman" panose="02020603050405020304" pitchFamily="18" charset="0"/>
              </a:rPr>
              <a:t>:</a:t>
            </a:r>
          </a:p>
          <a:p>
            <a:pPr lvl="1" algn="just"/>
            <a:r>
              <a:rPr lang="en-US" sz="2200" dirty="0" smtClean="0">
                <a:latin typeface="Times New Roman" panose="02020603050405020304" pitchFamily="18" charset="0"/>
                <a:cs typeface="Times New Roman" panose="02020603050405020304" pitchFamily="18" charset="0"/>
              </a:rPr>
              <a:t>finance;</a:t>
            </a:r>
          </a:p>
          <a:p>
            <a:pPr lvl="1" algn="just"/>
            <a:r>
              <a:rPr lang="en-US" sz="2200" dirty="0" smtClean="0">
                <a:latin typeface="Times New Roman" panose="02020603050405020304" pitchFamily="18" charset="0"/>
                <a:cs typeface="Times New Roman" panose="02020603050405020304" pitchFamily="18" charset="0"/>
              </a:rPr>
              <a:t>inventory management;</a:t>
            </a:r>
          </a:p>
          <a:p>
            <a:pPr lvl="1" algn="just"/>
            <a:r>
              <a:rPr lang="en-US" sz="2200" dirty="0" smtClean="0">
                <a:latin typeface="Times New Roman" panose="02020603050405020304" pitchFamily="18" charset="0"/>
                <a:cs typeface="Times New Roman" panose="02020603050405020304" pitchFamily="18" charset="0"/>
              </a:rPr>
              <a:t>distribution;</a:t>
            </a:r>
          </a:p>
          <a:p>
            <a:pPr lvl="1" algn="just"/>
            <a:r>
              <a:rPr lang="en-US" sz="2200" dirty="0" smtClean="0">
                <a:latin typeface="Times New Roman" panose="02020603050405020304" pitchFamily="18" charset="0"/>
                <a:cs typeface="Times New Roman" panose="02020603050405020304" pitchFamily="18" charset="0"/>
              </a:rPr>
              <a:t>supply chain;</a:t>
            </a:r>
          </a:p>
          <a:p>
            <a:pPr lvl="1" algn="just"/>
            <a:r>
              <a:rPr lang="en-US" sz="2200" dirty="0" smtClean="0">
                <a:latin typeface="Times New Roman" panose="02020603050405020304" pitchFamily="18" charset="0"/>
                <a:cs typeface="Times New Roman" panose="02020603050405020304" pitchFamily="18" charset="0"/>
              </a:rPr>
              <a:t>analytics;</a:t>
            </a:r>
          </a:p>
          <a:p>
            <a:pPr lvl="1" algn="just"/>
            <a:r>
              <a:rPr lang="en-US" sz="2200" dirty="0" smtClean="0">
                <a:latin typeface="Times New Roman" panose="02020603050405020304" pitchFamily="18" charset="0"/>
                <a:cs typeface="Times New Roman" panose="02020603050405020304" pitchFamily="18" charset="0"/>
              </a:rPr>
              <a:t>human resources</a:t>
            </a:r>
          </a:p>
          <a:p>
            <a:pPr lvl="1" algn="just"/>
            <a:r>
              <a:rPr lang="en-US" sz="2200" dirty="0" smtClean="0">
                <a:latin typeface="Times New Roman" panose="02020603050405020304" pitchFamily="18" charset="0"/>
                <a:cs typeface="Times New Roman" panose="02020603050405020304" pitchFamily="18" charset="0"/>
              </a:rPr>
              <a:t>customer relations;</a:t>
            </a:r>
          </a:p>
          <a:p>
            <a:pPr lvl="1" algn="just"/>
            <a:r>
              <a:rPr lang="en-US" sz="2200" dirty="0" smtClean="0">
                <a:latin typeface="Times New Roman" panose="02020603050405020304" pitchFamily="18" charset="0"/>
                <a:cs typeface="Times New Roman" panose="02020603050405020304" pitchFamily="18" charset="0"/>
              </a:rPr>
              <a:t>planning.</a:t>
            </a:r>
          </a:p>
          <a:p>
            <a:pPr algn="just"/>
            <a:r>
              <a:rPr lang="en-US" sz="2400" dirty="0" smtClean="0">
                <a:latin typeface="Times New Roman" panose="02020603050405020304" pitchFamily="18" charset="0"/>
                <a:cs typeface="Times New Roman" panose="02020603050405020304" pitchFamily="18" charset="0"/>
              </a:rPr>
              <a:t>Service </a:t>
            </a:r>
            <a:r>
              <a:rPr lang="en-US" sz="2400" dirty="0">
                <a:latin typeface="Times New Roman" panose="02020603050405020304" pitchFamily="18" charset="0"/>
                <a:cs typeface="Times New Roman" panose="02020603050405020304" pitchFamily="18" charset="0"/>
              </a:rPr>
              <a:t>offerings are also customized for a wide range of market verticals including Construction, Contracting, Oil &amp; Gas, Trading, Supply Chain, Automobile, Transportation, Logistics, Healthcare, Retail and more.</a:t>
            </a:r>
            <a:endParaRPr lang="cs-CZ" sz="2400"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://www.softwareadvice.com/erp/epromis-profile/</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37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89934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smtClean="0">
                <a:latin typeface="Times New Roman" panose="02020603050405020304" pitchFamily="18" charset="0"/>
                <a:cs typeface="Times New Roman" panose="02020603050405020304" pitchFamily="18" charset="0"/>
              </a:rPr>
              <a:t>Intacct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*https</a:t>
            </a:r>
            <a:r>
              <a:rPr lang="cs-CZ" sz="1200" dirty="0"/>
              <a:t>://us.intacct.com/</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578357" y="1590206"/>
            <a:ext cx="9533803" cy="4416456"/>
          </a:xfrm>
          <a:prstGeom prst="rect">
            <a:avLst/>
          </a:prstGeom>
        </p:spPr>
      </p:pic>
    </p:spTree>
    <p:extLst>
      <p:ext uri="{BB962C8B-B14F-4D97-AF65-F5344CB8AC3E}">
        <p14:creationId xmlns:p14="http://schemas.microsoft.com/office/powerpoint/2010/main" val="3377056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4310471"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err="1">
                <a:latin typeface="Times New Roman" panose="02020603050405020304" pitchFamily="18" charset="0"/>
                <a:cs typeface="Times New Roman" panose="02020603050405020304" pitchFamily="18" charset="0"/>
              </a:rPr>
              <a:t>EAMbrace</a:t>
            </a:r>
            <a:r>
              <a:rPr lang="en-GB" sz="2400" b="1" dirty="0">
                <a:latin typeface="Times New Roman" panose="02020603050405020304" pitchFamily="18" charset="0"/>
                <a:cs typeface="Times New Roman" panose="02020603050405020304" pitchFamily="18" charset="0"/>
              </a:rPr>
              <a:t> Asset </a:t>
            </a:r>
            <a:r>
              <a:rPr lang="en-GB" sz="2400" b="1" dirty="0" smtClean="0">
                <a:latin typeface="Times New Roman" panose="02020603050405020304" pitchFamily="18" charset="0"/>
                <a:cs typeface="Times New Roman" panose="02020603050405020304" pitchFamily="18" charset="0"/>
              </a:rPr>
              <a:t>Management</a:t>
            </a:r>
            <a:endParaRPr lang="cs-CZ" sz="2400" b="1" dirty="0" smtClean="0">
              <a:latin typeface="Times New Roman" panose="02020603050405020304" pitchFamily="18" charset="0"/>
              <a:cs typeface="Times New Roman" panose="02020603050405020304" pitchFamily="18" charset="0"/>
            </a:endParaRPr>
          </a:p>
          <a:p>
            <a:pPr algn="just"/>
            <a:r>
              <a:rPr lang="cs-CZ" sz="2400" dirty="0" err="1" smtClean="0">
                <a:latin typeface="Times New Roman" panose="02020603050405020304" pitchFamily="18" charset="0"/>
                <a:cs typeface="Times New Roman" panose="02020603050405020304" pitchFamily="18" charset="0"/>
              </a:rPr>
              <a:t>Key</a:t>
            </a:r>
            <a:r>
              <a:rPr lang="cs-CZ" sz="2400" dirty="0" smtClean="0">
                <a:latin typeface="Times New Roman" panose="02020603050405020304" pitchFamily="18" charset="0"/>
                <a:cs typeface="Times New Roman" panose="02020603050405020304" pitchFamily="18" charset="0"/>
              </a:rPr>
              <a:t> </a:t>
            </a:r>
            <a:r>
              <a:rPr lang="cs-CZ" sz="2400" dirty="0" err="1" smtClean="0">
                <a:latin typeface="Times New Roman" panose="02020603050405020304" pitchFamily="18" charset="0"/>
                <a:cs typeface="Times New Roman" panose="02020603050405020304" pitchFamily="18" charset="0"/>
              </a:rPr>
              <a:t>features</a:t>
            </a:r>
            <a:endParaRPr lang="cs-CZ" sz="2400" dirty="0" smtClean="0">
              <a:latin typeface="Times New Roman" panose="02020603050405020304" pitchFamily="18" charset="0"/>
              <a:cs typeface="Times New Roman" panose="02020603050405020304" pitchFamily="18" charset="0"/>
            </a:endParaRPr>
          </a:p>
          <a:p>
            <a:pPr lvl="1" algn="just"/>
            <a:r>
              <a:rPr lang="en-GB" sz="2200" dirty="0">
                <a:latin typeface="Times New Roman" panose="02020603050405020304" pitchFamily="18" charset="0"/>
                <a:cs typeface="Times New Roman" panose="02020603050405020304" pitchFamily="18" charset="0"/>
              </a:rPr>
              <a:t>Audit Trail</a:t>
            </a:r>
          </a:p>
          <a:p>
            <a:pPr lvl="1" algn="just"/>
            <a:r>
              <a:rPr lang="en-GB" sz="2200" dirty="0" smtClean="0">
                <a:latin typeface="Times New Roman" panose="02020603050405020304" pitchFamily="18" charset="0"/>
                <a:cs typeface="Times New Roman" panose="02020603050405020304" pitchFamily="18" charset="0"/>
              </a:rPr>
              <a:t>Document </a:t>
            </a:r>
            <a:r>
              <a:rPr lang="en-GB" sz="2200" dirty="0">
                <a:latin typeface="Times New Roman" panose="02020603050405020304" pitchFamily="18" charset="0"/>
                <a:cs typeface="Times New Roman" panose="02020603050405020304" pitchFamily="18" charset="0"/>
              </a:rPr>
              <a:t>Management</a:t>
            </a:r>
          </a:p>
          <a:p>
            <a:pPr lvl="1" algn="just"/>
            <a:r>
              <a:rPr lang="en-GB" sz="2200" dirty="0" smtClean="0">
                <a:latin typeface="Times New Roman" panose="02020603050405020304" pitchFamily="18" charset="0"/>
                <a:cs typeface="Times New Roman" panose="02020603050405020304" pitchFamily="18" charset="0"/>
              </a:rPr>
              <a:t>Vendor </a:t>
            </a:r>
            <a:r>
              <a:rPr lang="en-GB" sz="2200" dirty="0">
                <a:latin typeface="Times New Roman" panose="02020603050405020304" pitchFamily="18" charset="0"/>
                <a:cs typeface="Times New Roman" panose="02020603050405020304" pitchFamily="18" charset="0"/>
              </a:rPr>
              <a:t>Management</a:t>
            </a:r>
          </a:p>
          <a:p>
            <a:pPr lvl="1" algn="just"/>
            <a:r>
              <a:rPr lang="en-GB" sz="2200" dirty="0" smtClean="0">
                <a:latin typeface="Times New Roman" panose="02020603050405020304" pitchFamily="18" charset="0"/>
                <a:cs typeface="Times New Roman" panose="02020603050405020304" pitchFamily="18" charset="0"/>
              </a:rPr>
              <a:t>Barcode </a:t>
            </a:r>
            <a:r>
              <a:rPr lang="en-GB" sz="2200" dirty="0">
                <a:latin typeface="Times New Roman" panose="02020603050405020304" pitchFamily="18" charset="0"/>
                <a:cs typeface="Times New Roman" panose="02020603050405020304" pitchFamily="18" charset="0"/>
              </a:rPr>
              <a:t>Scanning</a:t>
            </a:r>
          </a:p>
          <a:p>
            <a:pPr lvl="1" algn="just"/>
            <a:r>
              <a:rPr lang="en-GB" sz="2200" dirty="0" smtClean="0">
                <a:latin typeface="Times New Roman" panose="02020603050405020304" pitchFamily="18" charset="0"/>
                <a:cs typeface="Times New Roman" panose="02020603050405020304" pitchFamily="18" charset="0"/>
              </a:rPr>
              <a:t>Multi-Currency</a:t>
            </a:r>
            <a:endParaRPr lang="en-GB" sz="2200" dirty="0">
              <a:latin typeface="Times New Roman" panose="02020603050405020304" pitchFamily="18" charset="0"/>
              <a:cs typeface="Times New Roman" panose="02020603050405020304" pitchFamily="18" charset="0"/>
            </a:endParaRPr>
          </a:p>
          <a:p>
            <a:pPr lvl="1" algn="just"/>
            <a:r>
              <a:rPr lang="en-GB" sz="2200" dirty="0" smtClean="0">
                <a:latin typeface="Times New Roman" panose="02020603050405020304" pitchFamily="18" charset="0"/>
                <a:cs typeface="Times New Roman" panose="02020603050405020304" pitchFamily="18" charset="0"/>
              </a:rPr>
              <a:t>Tax </a:t>
            </a:r>
            <a:r>
              <a:rPr lang="en-GB" sz="2200" dirty="0">
                <a:latin typeface="Times New Roman" panose="02020603050405020304" pitchFamily="18" charset="0"/>
                <a:cs typeface="Times New Roman" panose="02020603050405020304" pitchFamily="18" charset="0"/>
              </a:rPr>
              <a:t>Management</a:t>
            </a:r>
          </a:p>
          <a:p>
            <a:pPr lvl="1" algn="just"/>
            <a:r>
              <a:rPr lang="en-GB" sz="2200" dirty="0" smtClean="0">
                <a:latin typeface="Times New Roman" panose="02020603050405020304" pitchFamily="18" charset="0"/>
                <a:cs typeface="Times New Roman" panose="02020603050405020304" pitchFamily="18" charset="0"/>
              </a:rPr>
              <a:t>Lease </a:t>
            </a:r>
            <a:r>
              <a:rPr lang="en-GB" sz="2200" dirty="0">
                <a:latin typeface="Times New Roman" panose="02020603050405020304" pitchFamily="18" charset="0"/>
                <a:cs typeface="Times New Roman" panose="02020603050405020304" pitchFamily="18" charset="0"/>
              </a:rPr>
              <a:t>Management</a:t>
            </a:r>
          </a:p>
          <a:p>
            <a:pPr lvl="1" algn="just"/>
            <a:r>
              <a:rPr lang="en-GB" sz="2200" dirty="0" smtClean="0">
                <a:latin typeface="Times New Roman" panose="02020603050405020304" pitchFamily="18" charset="0"/>
                <a:cs typeface="Times New Roman" panose="02020603050405020304" pitchFamily="18" charset="0"/>
              </a:rPr>
              <a:t>Reporting</a:t>
            </a:r>
            <a:endParaRPr lang="en-GB" sz="2200" dirty="0">
              <a:latin typeface="Times New Roman" panose="02020603050405020304" pitchFamily="18" charset="0"/>
              <a:cs typeface="Times New Roman" panose="02020603050405020304" pitchFamily="18" charset="0"/>
            </a:endParaRPr>
          </a:p>
          <a:p>
            <a:pPr lvl="1" algn="just"/>
            <a:r>
              <a:rPr lang="en-GB" sz="2200" dirty="0" smtClean="0">
                <a:latin typeface="Times New Roman" panose="02020603050405020304" pitchFamily="18" charset="0"/>
                <a:cs typeface="Times New Roman" panose="02020603050405020304" pitchFamily="18" charset="0"/>
              </a:rPr>
              <a:t>Asset </a:t>
            </a:r>
            <a:r>
              <a:rPr lang="en-GB" sz="2200" dirty="0">
                <a:latin typeface="Times New Roman" panose="02020603050405020304" pitchFamily="18" charset="0"/>
                <a:cs typeface="Times New Roman" panose="02020603050405020304" pitchFamily="18" charset="0"/>
              </a:rPr>
              <a:t>Lifecycle Management</a:t>
            </a:r>
          </a:p>
          <a:p>
            <a:pPr lvl="1" algn="just"/>
            <a:r>
              <a:rPr lang="en-GB" sz="2200" dirty="0" smtClean="0">
                <a:latin typeface="Times New Roman" panose="02020603050405020304" pitchFamily="18" charset="0"/>
                <a:cs typeface="Times New Roman" panose="02020603050405020304" pitchFamily="18" charset="0"/>
              </a:rPr>
              <a:t>Disposal </a:t>
            </a:r>
            <a:r>
              <a:rPr lang="en-GB" sz="2200" dirty="0">
                <a:latin typeface="Times New Roman" panose="02020603050405020304" pitchFamily="18" charset="0"/>
                <a:cs typeface="Times New Roman" panose="02020603050405020304" pitchFamily="18" charset="0"/>
              </a:rPr>
              <a:t>Management</a:t>
            </a:r>
          </a:p>
          <a:p>
            <a:pPr lvl="1" algn="just"/>
            <a:r>
              <a:rPr lang="en-GB" sz="2200" dirty="0" smtClean="0">
                <a:latin typeface="Times New Roman" panose="02020603050405020304" pitchFamily="18" charset="0"/>
                <a:cs typeface="Times New Roman" panose="02020603050405020304" pitchFamily="18" charset="0"/>
              </a:rPr>
              <a:t>Depreciation </a:t>
            </a:r>
            <a:r>
              <a:rPr lang="en-GB" sz="2200" dirty="0">
                <a:latin typeface="Times New Roman" panose="02020603050405020304" pitchFamily="18" charset="0"/>
                <a:cs typeface="Times New Roman" panose="02020603050405020304" pitchFamily="18" charset="0"/>
              </a:rPr>
              <a:t>Calculation</a:t>
            </a:r>
          </a:p>
          <a:p>
            <a:pPr lvl="1" algn="just"/>
            <a:r>
              <a:rPr lang="en-GB" sz="2200" dirty="0" smtClean="0">
                <a:latin typeface="Times New Roman" panose="02020603050405020304" pitchFamily="18" charset="0"/>
                <a:cs typeface="Times New Roman" panose="02020603050405020304" pitchFamily="18" charset="0"/>
              </a:rPr>
              <a:t>Fixed </a:t>
            </a:r>
            <a:r>
              <a:rPr lang="en-GB" sz="2200" dirty="0">
                <a:latin typeface="Times New Roman" panose="02020603050405020304" pitchFamily="18" charset="0"/>
                <a:cs typeface="Times New Roman" panose="02020603050405020304" pitchFamily="18" charset="0"/>
              </a:rPr>
              <a:t>Asset Register </a:t>
            </a:r>
            <a:endParaRPr lang="en-GB" sz="2200"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*https://www.softwaresuggest.com/eambrace</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sp>
        <p:nvSpPr>
          <p:cNvPr id="9" name="Zástupný symbol pro obsah 2"/>
          <p:cNvSpPr txBox="1">
            <a:spLocks/>
          </p:cNvSpPr>
          <p:nvPr/>
        </p:nvSpPr>
        <p:spPr>
          <a:xfrm>
            <a:off x="5340678" y="993308"/>
            <a:ext cx="4310471"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cs-CZ" sz="2400" b="1" dirty="0" smtClean="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Asset </a:t>
            </a:r>
            <a:r>
              <a:rPr lang="en-US" sz="2200" dirty="0">
                <a:latin typeface="Times New Roman" panose="02020603050405020304" pitchFamily="18" charset="0"/>
                <a:cs typeface="Times New Roman" panose="02020603050405020304" pitchFamily="18" charset="0"/>
              </a:rPr>
              <a:t>Management</a:t>
            </a:r>
          </a:p>
          <a:p>
            <a:pPr lvl="1" algn="just"/>
            <a:r>
              <a:rPr lang="en-US" sz="2200" dirty="0" smtClean="0">
                <a:latin typeface="Times New Roman" panose="02020603050405020304" pitchFamily="18" charset="0"/>
                <a:cs typeface="Times New Roman" panose="02020603050405020304" pitchFamily="18" charset="0"/>
              </a:rPr>
              <a:t>Budgeting</a:t>
            </a:r>
            <a:endParaRPr lang="en-US" sz="2200" dirty="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Inventory </a:t>
            </a:r>
            <a:r>
              <a:rPr lang="en-US" sz="2200" dirty="0">
                <a:latin typeface="Times New Roman" panose="02020603050405020304" pitchFamily="18" charset="0"/>
                <a:cs typeface="Times New Roman" panose="02020603050405020304" pitchFamily="18" charset="0"/>
              </a:rPr>
              <a:t>Management</a:t>
            </a:r>
          </a:p>
          <a:p>
            <a:pPr lvl="1" algn="just"/>
            <a:r>
              <a:rPr lang="en-US" sz="2200" dirty="0" smtClean="0">
                <a:latin typeface="Times New Roman" panose="02020603050405020304" pitchFamily="18" charset="0"/>
                <a:cs typeface="Times New Roman" panose="02020603050405020304" pitchFamily="18" charset="0"/>
              </a:rPr>
              <a:t>Fixed </a:t>
            </a:r>
            <a:r>
              <a:rPr lang="en-US" sz="2200" dirty="0">
                <a:latin typeface="Times New Roman" panose="02020603050405020304" pitchFamily="18" charset="0"/>
                <a:cs typeface="Times New Roman" panose="02020603050405020304" pitchFamily="18" charset="0"/>
              </a:rPr>
              <a:t>assets</a:t>
            </a:r>
          </a:p>
          <a:p>
            <a:pPr lvl="1" algn="just"/>
            <a:r>
              <a:rPr lang="en-US" sz="2200" dirty="0" smtClean="0">
                <a:latin typeface="Times New Roman" panose="02020603050405020304" pitchFamily="18" charset="0"/>
                <a:cs typeface="Times New Roman" panose="02020603050405020304" pitchFamily="18" charset="0"/>
              </a:rPr>
              <a:t>Compliance </a:t>
            </a:r>
            <a:r>
              <a:rPr lang="en-US" sz="2200" dirty="0">
                <a:latin typeface="Times New Roman" panose="02020603050405020304" pitchFamily="18" charset="0"/>
                <a:cs typeface="Times New Roman" panose="02020603050405020304" pitchFamily="18" charset="0"/>
              </a:rPr>
              <a:t>Management</a:t>
            </a:r>
          </a:p>
          <a:p>
            <a:pPr lvl="1" algn="just"/>
            <a:r>
              <a:rPr lang="en-US" sz="2200" dirty="0" smtClean="0">
                <a:latin typeface="Times New Roman" panose="02020603050405020304" pitchFamily="18" charset="0"/>
                <a:cs typeface="Times New Roman" panose="02020603050405020304" pitchFamily="18" charset="0"/>
              </a:rPr>
              <a:t>Billing </a:t>
            </a:r>
            <a:r>
              <a:rPr lang="en-US" sz="2200" dirty="0">
                <a:latin typeface="Times New Roman" panose="02020603050405020304" pitchFamily="18" charset="0"/>
                <a:cs typeface="Times New Roman" panose="02020603050405020304" pitchFamily="18" charset="0"/>
              </a:rPr>
              <a:t>&amp; Invoicing</a:t>
            </a:r>
          </a:p>
          <a:p>
            <a:pPr lvl="1" algn="just"/>
            <a:r>
              <a:rPr lang="en-US" sz="2200" dirty="0" smtClean="0">
                <a:latin typeface="Times New Roman" panose="02020603050405020304" pitchFamily="18" charset="0"/>
                <a:cs typeface="Times New Roman" panose="02020603050405020304" pitchFamily="18" charset="0"/>
              </a:rPr>
              <a:t>Barcoding </a:t>
            </a:r>
            <a:r>
              <a:rPr lang="en-US" sz="2200" dirty="0">
                <a:latin typeface="Times New Roman" panose="02020603050405020304" pitchFamily="18" charset="0"/>
                <a:cs typeface="Times New Roman" panose="02020603050405020304" pitchFamily="18" charset="0"/>
              </a:rPr>
              <a:t>/ RFID</a:t>
            </a:r>
          </a:p>
          <a:p>
            <a:pPr lvl="1" algn="just"/>
            <a:r>
              <a:rPr lang="en-US" sz="2200" dirty="0" smtClean="0">
                <a:latin typeface="Times New Roman" panose="02020603050405020304" pitchFamily="18" charset="0"/>
                <a:cs typeface="Times New Roman" panose="02020603050405020304" pitchFamily="18" charset="0"/>
              </a:rPr>
              <a:t>Lease </a:t>
            </a:r>
            <a:r>
              <a:rPr lang="en-US" sz="2200" dirty="0">
                <a:latin typeface="Times New Roman" panose="02020603050405020304" pitchFamily="18" charset="0"/>
                <a:cs typeface="Times New Roman" panose="02020603050405020304" pitchFamily="18" charset="0"/>
              </a:rPr>
              <a:t>Information</a:t>
            </a:r>
          </a:p>
          <a:p>
            <a:pPr lvl="1" algn="just"/>
            <a:r>
              <a:rPr lang="en-US" sz="2200" dirty="0" smtClean="0">
                <a:latin typeface="Times New Roman" panose="02020603050405020304" pitchFamily="18" charset="0"/>
                <a:cs typeface="Times New Roman" panose="02020603050405020304" pitchFamily="18" charset="0"/>
              </a:rPr>
              <a:t>Asset </a:t>
            </a:r>
            <a:r>
              <a:rPr lang="en-US" sz="2200" dirty="0">
                <a:latin typeface="Times New Roman" panose="02020603050405020304" pitchFamily="18" charset="0"/>
                <a:cs typeface="Times New Roman" panose="02020603050405020304" pitchFamily="18" charset="0"/>
              </a:rPr>
              <a:t>Budgeting</a:t>
            </a:r>
          </a:p>
          <a:p>
            <a:pPr lvl="1" algn="just"/>
            <a:r>
              <a:rPr lang="en-US" sz="2200" dirty="0" smtClean="0">
                <a:latin typeface="Times New Roman" panose="02020603050405020304" pitchFamily="18" charset="0"/>
                <a:cs typeface="Times New Roman" panose="02020603050405020304" pitchFamily="18" charset="0"/>
              </a:rPr>
              <a:t>Depreciation </a:t>
            </a:r>
            <a:r>
              <a:rPr lang="en-US" sz="2200" dirty="0">
                <a:latin typeface="Times New Roman" panose="02020603050405020304" pitchFamily="18" charset="0"/>
                <a:cs typeface="Times New Roman" panose="02020603050405020304" pitchFamily="18" charset="0"/>
              </a:rPr>
              <a:t>Management</a:t>
            </a:r>
          </a:p>
          <a:p>
            <a:pPr lvl="1" algn="just"/>
            <a:r>
              <a:rPr lang="en-US" sz="2200" dirty="0" smtClean="0">
                <a:latin typeface="Times New Roman" panose="02020603050405020304" pitchFamily="18" charset="0"/>
                <a:cs typeface="Times New Roman" panose="02020603050405020304" pitchFamily="18" charset="0"/>
              </a:rPr>
              <a:t>Asset </a:t>
            </a:r>
            <a:r>
              <a:rPr lang="en-US" sz="2200" dirty="0">
                <a:latin typeface="Times New Roman" panose="02020603050405020304" pitchFamily="18" charset="0"/>
                <a:cs typeface="Times New Roman" panose="02020603050405020304" pitchFamily="18" charset="0"/>
              </a:rPr>
              <a:t>Breakup</a:t>
            </a:r>
          </a:p>
          <a:p>
            <a:pPr lvl="1" algn="just"/>
            <a:r>
              <a:rPr lang="en-US" sz="2200" dirty="0" smtClean="0">
                <a:latin typeface="Times New Roman" panose="02020603050405020304" pitchFamily="18" charset="0"/>
                <a:cs typeface="Times New Roman" panose="02020603050405020304" pitchFamily="18" charset="0"/>
              </a:rPr>
              <a:t>Multi </a:t>
            </a:r>
            <a:r>
              <a:rPr lang="en-US" sz="2200" dirty="0">
                <a:latin typeface="Times New Roman" panose="02020603050405020304" pitchFamily="18" charset="0"/>
                <a:cs typeface="Times New Roman" panose="02020603050405020304" pitchFamily="18" charset="0"/>
              </a:rPr>
              <a:t>shift depreciation</a:t>
            </a:r>
          </a:p>
          <a:p>
            <a:pPr lvl="1" algn="just"/>
            <a:r>
              <a:rPr lang="en-US" sz="2200" dirty="0" smtClean="0">
                <a:latin typeface="Times New Roman" panose="02020603050405020304" pitchFamily="18" charset="0"/>
                <a:cs typeface="Times New Roman" panose="02020603050405020304" pitchFamily="18" charset="0"/>
              </a:rPr>
              <a:t>Full-Fledged </a:t>
            </a:r>
            <a:r>
              <a:rPr lang="en-US" sz="2200" dirty="0">
                <a:latin typeface="Times New Roman" panose="02020603050405020304" pitchFamily="18" charset="0"/>
                <a:cs typeface="Times New Roman" panose="02020603050405020304" pitchFamily="18" charset="0"/>
              </a:rPr>
              <a:t>Security Module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562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93087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err="1">
                <a:latin typeface="Times New Roman" panose="02020603050405020304" pitchFamily="18" charset="0"/>
                <a:cs typeface="Times New Roman" panose="02020603050405020304" pitchFamily="18" charset="0"/>
              </a:rPr>
              <a:t>EAMbrace</a:t>
            </a:r>
            <a:r>
              <a:rPr lang="en-GB" sz="2400" b="1" dirty="0">
                <a:latin typeface="Times New Roman" panose="02020603050405020304" pitchFamily="18" charset="0"/>
                <a:cs typeface="Times New Roman" panose="02020603050405020304" pitchFamily="18" charset="0"/>
              </a:rPr>
              <a:t> Asset </a:t>
            </a:r>
            <a:r>
              <a:rPr lang="en-GB" sz="2400" b="1" dirty="0" smtClean="0">
                <a:latin typeface="Times New Roman" panose="02020603050405020304" pitchFamily="18" charset="0"/>
                <a:cs typeface="Times New Roman" panose="02020603050405020304" pitchFamily="18" charset="0"/>
              </a:rPr>
              <a:t>Management</a:t>
            </a:r>
            <a:endParaRPr lang="cs-CZ" sz="2400" b="1"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*https</a:t>
            </a:r>
            <a:r>
              <a:rPr lang="cs-CZ" sz="1200" dirty="0"/>
              <a:t>://www.softwaresuggest.com/eambrace</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28" y="1418897"/>
            <a:ext cx="8633734" cy="4854105"/>
          </a:xfrm>
          <a:prstGeom prst="rect">
            <a:avLst/>
          </a:prstGeom>
        </p:spPr>
      </p:pic>
    </p:spTree>
    <p:extLst>
      <p:ext uri="{BB962C8B-B14F-4D97-AF65-F5344CB8AC3E}">
        <p14:creationId xmlns:p14="http://schemas.microsoft.com/office/powerpoint/2010/main" val="3379365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93087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smtClean="0">
                <a:latin typeface="Times New Roman" panose="02020603050405020304" pitchFamily="18" charset="0"/>
                <a:cs typeface="Times New Roman" panose="02020603050405020304" pitchFamily="18" charset="0"/>
              </a:rPr>
              <a:t>Cerebrate </a:t>
            </a:r>
            <a:r>
              <a:rPr lang="en-GB" sz="2400" b="1" dirty="0">
                <a:latin typeface="Times New Roman" panose="02020603050405020304" pitchFamily="18" charset="0"/>
                <a:cs typeface="Times New Roman" panose="02020603050405020304" pitchFamily="18" charset="0"/>
              </a:rPr>
              <a:t>Integrated Business </a:t>
            </a:r>
            <a:r>
              <a:rPr lang="en-GB" sz="2400" b="1" dirty="0" smtClean="0">
                <a:latin typeface="Times New Roman" panose="02020603050405020304" pitchFamily="18" charset="0"/>
                <a:cs typeface="Times New Roman" panose="02020603050405020304" pitchFamily="18" charset="0"/>
              </a:rPr>
              <a:t>Intelligence</a:t>
            </a:r>
            <a:endParaRPr lang="cs-CZ" sz="2400" b="1"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CIBI is a powerful Business Intelligence tool that is built around open source technologies, bundled together with innovation from Cerebrate, using modern web frameworks. CIBI’s main focus is to empower the users with intuitive, easy to use, self-service </a:t>
            </a:r>
            <a:r>
              <a:rPr lang="en-US" sz="2400" dirty="0" smtClean="0">
                <a:latin typeface="Times New Roman" panose="02020603050405020304" pitchFamily="18" charset="0"/>
                <a:cs typeface="Times New Roman" panose="02020603050405020304" pitchFamily="18" charset="0"/>
              </a:rPr>
              <a:t>BI.</a:t>
            </a:r>
            <a:r>
              <a:rPr lang="cs-CZ"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packs a lot of punch in terms of advanced statistical functions, in-memory capabilities, innovative visualizations and productivity boosters such as chart annotations with alerting triggers, one-click download options and advanced filtering</a:t>
            </a:r>
            <a:r>
              <a:rPr lang="en-US" sz="2400" dirty="0" smtClean="0">
                <a:latin typeface="Times New Roman" panose="02020603050405020304" pitchFamily="18" charset="0"/>
                <a:cs typeface="Times New Roman" panose="02020603050405020304" pitchFamily="18" charset="0"/>
              </a:rPr>
              <a:t>.</a:t>
            </a:r>
            <a:r>
              <a:rPr lang="cs-CZ" sz="2400"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*https</a:t>
            </a:r>
            <a:r>
              <a:rPr lang="cs-CZ" sz="1200" dirty="0"/>
              <a:t>://www.softwaresuggest.com/cibi</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03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93087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b="1" dirty="0" smtClean="0">
                <a:latin typeface="Times New Roman" panose="02020603050405020304" pitchFamily="18" charset="0"/>
                <a:cs typeface="Times New Roman" panose="02020603050405020304" pitchFamily="18" charset="0"/>
              </a:rPr>
              <a:t>Cerebrate </a:t>
            </a:r>
            <a:r>
              <a:rPr lang="en-GB" sz="2400" b="1" dirty="0">
                <a:latin typeface="Times New Roman" panose="02020603050405020304" pitchFamily="18" charset="0"/>
                <a:cs typeface="Times New Roman" panose="02020603050405020304" pitchFamily="18" charset="0"/>
              </a:rPr>
              <a:t>Integrated Business </a:t>
            </a:r>
            <a:r>
              <a:rPr lang="en-GB" sz="2400" b="1" dirty="0" smtClean="0">
                <a:latin typeface="Times New Roman" panose="02020603050405020304" pitchFamily="18" charset="0"/>
                <a:cs typeface="Times New Roman" panose="02020603050405020304" pitchFamily="18" charset="0"/>
              </a:rPr>
              <a:t>Intelligence</a:t>
            </a:r>
            <a:endParaRPr lang="cs-CZ" sz="2400" b="1"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://cerebrateinc.com/</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113" y="1458310"/>
            <a:ext cx="6053370" cy="4787104"/>
          </a:xfrm>
          <a:prstGeom prst="rect">
            <a:avLst/>
          </a:prstGeom>
        </p:spPr>
      </p:pic>
    </p:spTree>
    <p:extLst>
      <p:ext uri="{BB962C8B-B14F-4D97-AF65-F5344CB8AC3E}">
        <p14:creationId xmlns:p14="http://schemas.microsoft.com/office/powerpoint/2010/main" val="45791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93087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I</a:t>
            </a:r>
            <a:r>
              <a:rPr lang="en-US" sz="2400" b="1" dirty="0" err="1" smtClean="0">
                <a:latin typeface="Times New Roman" panose="02020603050405020304" pitchFamily="18" charset="0"/>
                <a:cs typeface="Times New Roman" panose="02020603050405020304" pitchFamily="18" charset="0"/>
              </a:rPr>
              <a:t>ntroduc</a:t>
            </a:r>
            <a:r>
              <a:rPr lang="cs-CZ" sz="2400" b="1" dirty="0" err="1" smtClean="0">
                <a:latin typeface="Times New Roman" panose="02020603050405020304" pitchFamily="18" charset="0"/>
                <a:cs typeface="Times New Roman" panose="02020603050405020304" pitchFamily="18" charset="0"/>
              </a:rPr>
              <a:t>tion</a:t>
            </a:r>
            <a:r>
              <a:rPr lang="cs-CZ" sz="2400" b="1" dirty="0" smtClean="0">
                <a:latin typeface="Times New Roman" panose="02020603050405020304" pitchFamily="18" charset="0"/>
                <a:cs typeface="Times New Roman" panose="02020603050405020304" pitchFamily="18" charset="0"/>
              </a:rPr>
              <a:t> </a:t>
            </a:r>
            <a:r>
              <a:rPr lang="cs-CZ" sz="2400" b="1" dirty="0" err="1" smtClean="0">
                <a:latin typeface="Times New Roman" panose="02020603050405020304" pitchFamily="18" charset="0"/>
                <a:cs typeface="Times New Roman" panose="02020603050405020304" pitchFamily="18" charset="0"/>
              </a:rPr>
              <a:t>of</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ten key principles to ensure that information management activities are effective and successful:</a:t>
            </a:r>
          </a:p>
          <a:p>
            <a:pPr algn="just"/>
            <a:r>
              <a:rPr lang="en-US" sz="2400" dirty="0" err="1" smtClean="0">
                <a:latin typeface="Times New Roman" panose="02020603050405020304" pitchFamily="18" charset="0"/>
                <a:cs typeface="Times New Roman" panose="02020603050405020304" pitchFamily="18" charset="0"/>
              </a:rPr>
              <a:t>recognise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manage) </a:t>
            </a:r>
            <a:r>
              <a:rPr lang="en-US" sz="2400" dirty="0" smtClean="0">
                <a:latin typeface="Times New Roman" panose="02020603050405020304" pitchFamily="18" charset="0"/>
                <a:cs typeface="Times New Roman" panose="02020603050405020304" pitchFamily="18" charset="0"/>
              </a:rPr>
              <a:t>complexity</a:t>
            </a:r>
            <a:r>
              <a:rPr lang="en-GB"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focus </a:t>
            </a:r>
            <a:r>
              <a:rPr lang="en-US" sz="2400" dirty="0">
                <a:latin typeface="Times New Roman" panose="02020603050405020304" pitchFamily="18" charset="0"/>
                <a:cs typeface="Times New Roman" panose="02020603050405020304" pitchFamily="18" charset="0"/>
              </a:rPr>
              <a:t>on </a:t>
            </a:r>
            <a:r>
              <a:rPr lang="en-US" sz="2400" dirty="0" smtClean="0">
                <a:latin typeface="Times New Roman" panose="02020603050405020304" pitchFamily="18" charset="0"/>
                <a:cs typeface="Times New Roman" panose="02020603050405020304" pitchFamily="18" charset="0"/>
              </a:rPr>
              <a:t>adoption;</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deliver </a:t>
            </a:r>
            <a:r>
              <a:rPr lang="en-US" sz="2400" dirty="0">
                <a:latin typeface="Times New Roman" panose="02020603050405020304" pitchFamily="18" charset="0"/>
                <a:cs typeface="Times New Roman" panose="02020603050405020304" pitchFamily="18" charset="0"/>
              </a:rPr>
              <a:t>tangible &amp; visible </a:t>
            </a:r>
            <a:r>
              <a:rPr lang="en-US" sz="2400" dirty="0" smtClean="0">
                <a:latin typeface="Times New Roman" panose="02020603050405020304" pitchFamily="18" charset="0"/>
                <a:cs typeface="Times New Roman" panose="02020603050405020304" pitchFamily="18" charset="0"/>
              </a:rPr>
              <a:t>benefits;</a:t>
            </a:r>
            <a:endParaRPr lang="en-US" sz="2400" dirty="0">
              <a:latin typeface="Times New Roman" panose="02020603050405020304" pitchFamily="18" charset="0"/>
              <a:cs typeface="Times New Roman" panose="02020603050405020304" pitchFamily="18" charset="0"/>
            </a:endParaRPr>
          </a:p>
          <a:p>
            <a:pPr algn="just"/>
            <a:r>
              <a:rPr lang="en-US" sz="2400" dirty="0" err="1" smtClean="0">
                <a:latin typeface="Times New Roman" panose="02020603050405020304" pitchFamily="18" charset="0"/>
                <a:cs typeface="Times New Roman" panose="02020603050405020304" pitchFamily="18" charset="0"/>
              </a:rPr>
              <a:t>prioritise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according to business </a:t>
            </a:r>
            <a:r>
              <a:rPr lang="en-US" sz="2400" dirty="0" smtClean="0">
                <a:latin typeface="Times New Roman" panose="02020603050405020304" pitchFamily="18" charset="0"/>
                <a:cs typeface="Times New Roman" panose="02020603050405020304" pitchFamily="18" charset="0"/>
              </a:rPr>
              <a:t>needs;</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take </a:t>
            </a:r>
            <a:r>
              <a:rPr lang="en-US" sz="2400" dirty="0">
                <a:latin typeface="Times New Roman" panose="02020603050405020304" pitchFamily="18" charset="0"/>
                <a:cs typeface="Times New Roman" panose="02020603050405020304" pitchFamily="18" charset="0"/>
              </a:rPr>
              <a:t>a journey of a thousand </a:t>
            </a:r>
            <a:r>
              <a:rPr lang="en-US" sz="2400" dirty="0" smtClean="0">
                <a:latin typeface="Times New Roman" panose="02020603050405020304" pitchFamily="18" charset="0"/>
                <a:cs typeface="Times New Roman" panose="02020603050405020304" pitchFamily="18" charset="0"/>
              </a:rPr>
              <a:t>steps;</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provide </a:t>
            </a:r>
            <a:r>
              <a:rPr lang="en-US" sz="2400" dirty="0">
                <a:latin typeface="Times New Roman" panose="02020603050405020304" pitchFamily="18" charset="0"/>
                <a:cs typeface="Times New Roman" panose="02020603050405020304" pitchFamily="18" charset="0"/>
              </a:rPr>
              <a:t>strong </a:t>
            </a:r>
            <a:r>
              <a:rPr lang="en-US" sz="2400" dirty="0" smtClean="0">
                <a:latin typeface="Times New Roman" panose="02020603050405020304" pitchFamily="18" charset="0"/>
                <a:cs typeface="Times New Roman" panose="02020603050405020304" pitchFamily="18" charset="0"/>
              </a:rPr>
              <a:t>leadership;</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mitigate risks;</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communicate extensively;</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aim </a:t>
            </a:r>
            <a:r>
              <a:rPr lang="en-US" sz="2400" dirty="0">
                <a:latin typeface="Times New Roman" panose="02020603050405020304" pitchFamily="18" charset="0"/>
                <a:cs typeface="Times New Roman" panose="02020603050405020304" pitchFamily="18" charset="0"/>
              </a:rPr>
              <a:t>to deliver a seamless user </a:t>
            </a:r>
            <a:r>
              <a:rPr lang="en-US" sz="2400" dirty="0" smtClean="0">
                <a:latin typeface="Times New Roman" panose="02020603050405020304" pitchFamily="18" charset="0"/>
                <a:cs typeface="Times New Roman" panose="02020603050405020304" pitchFamily="18" charset="0"/>
              </a:rPr>
              <a:t>experience;</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choose </a:t>
            </a:r>
            <a:r>
              <a:rPr lang="en-US" sz="2400" dirty="0">
                <a:latin typeface="Times New Roman" panose="02020603050405020304" pitchFamily="18" charset="0"/>
                <a:cs typeface="Times New Roman" panose="02020603050405020304" pitchFamily="18" charset="0"/>
              </a:rPr>
              <a:t>the first project very </a:t>
            </a:r>
            <a:r>
              <a:rPr lang="en-US" sz="2400" dirty="0" smtClean="0">
                <a:latin typeface="Times New Roman" panose="02020603050405020304" pitchFamily="18" charset="0"/>
                <a:cs typeface="Times New Roman" panose="02020603050405020304" pitchFamily="18" charset="0"/>
              </a:rPr>
              <a:t>carefully.</a:t>
            </a:r>
            <a:endParaRPr lang="en-US" sz="2400" dirty="0">
              <a:latin typeface="Times New Roman" panose="02020603050405020304" pitchFamily="18" charset="0"/>
              <a:cs typeface="Times New Roman" panose="02020603050405020304" pitchFamily="18" charset="0"/>
            </a:endParaRPr>
          </a:p>
          <a:p>
            <a:pPr marL="0" indent="0" algn="just">
              <a:buNone/>
            </a:pPr>
            <a:endParaRPr lang="cs-CZ" sz="2400" b="1"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a:t>*http://www.steptwo.com.au/papers/kmc_effectiveim/</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29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993087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dirty="0" smtClean="0">
                <a:latin typeface="Times New Roman" panose="02020603050405020304" pitchFamily="18" charset="0"/>
                <a:cs typeface="Times New Roman" panose="02020603050405020304" pitchFamily="18" charset="0"/>
              </a:rPr>
              <a:t>Principles </a:t>
            </a:r>
            <a:r>
              <a:rPr lang="en-US" sz="2400" b="1" dirty="0">
                <a:latin typeface="Times New Roman" panose="02020603050405020304" pitchFamily="18" charset="0"/>
                <a:cs typeface="Times New Roman" panose="02020603050405020304" pitchFamily="18" charset="0"/>
              </a:rPr>
              <a:t>for Selecting Software Packages</a:t>
            </a:r>
            <a:endParaRPr lang="cs-CZ" sz="2400" b="1"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When you buy packaged software you join its network</a:t>
            </a:r>
            <a:r>
              <a:rPr lang="en-US" sz="2400" dirty="0" smtClean="0">
                <a:latin typeface="Times New Roman" panose="02020603050405020304" pitchFamily="18" charset="0"/>
                <a:cs typeface="Times New Roman" panose="02020603050405020304" pitchFamily="18" charset="0"/>
              </a:rPr>
              <a:t>.</a:t>
            </a:r>
            <a:endParaRPr lang="cs-CZ"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Take a long-term perspective: Look ahead but reason back</a:t>
            </a:r>
            <a:r>
              <a:rPr lang="en-US" sz="2400" dirty="0" smtClean="0">
                <a:latin typeface="Times New Roman" panose="02020603050405020304" pitchFamily="18" charset="0"/>
                <a:cs typeface="Times New Roman" panose="02020603050405020304" pitchFamily="18" charset="0"/>
              </a:rPr>
              <a:t>.</a:t>
            </a:r>
            <a:endParaRPr lang="cs-CZ"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When choosing packaged software, there is safety in numbers</a:t>
            </a:r>
            <a:r>
              <a:rPr lang="en-US" sz="2400" dirty="0" smtClean="0">
                <a:latin typeface="Times New Roman" panose="02020603050405020304" pitchFamily="18" charset="0"/>
                <a:cs typeface="Times New Roman" panose="02020603050405020304" pitchFamily="18" charset="0"/>
              </a:rPr>
              <a:t>.</a:t>
            </a:r>
            <a:endParaRPr lang="cs-CZ"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Focus on compatibility and beware of false gold</a:t>
            </a:r>
            <a:r>
              <a:rPr lang="en-US" sz="2400" dirty="0" smtClean="0">
                <a:latin typeface="Times New Roman" panose="02020603050405020304" pitchFamily="18" charset="0"/>
                <a:cs typeface="Times New Roman" panose="02020603050405020304" pitchFamily="18" charset="0"/>
              </a:rPr>
              <a:t>.</a:t>
            </a:r>
            <a:endParaRPr lang="cs-CZ"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Choose a software package with accessible knowledge</a:t>
            </a:r>
            <a:r>
              <a:rPr lang="en-US" sz="2400" dirty="0" smtClean="0">
                <a:latin typeface="Times New Roman" panose="02020603050405020304" pitchFamily="18" charset="0"/>
                <a:cs typeface="Times New Roman" panose="02020603050405020304" pitchFamily="18" charset="0"/>
              </a:rPr>
              <a:t>.</a:t>
            </a:r>
            <a:endParaRPr lang="cs-CZ"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Choose packaged software with the right type of standardization</a:t>
            </a:r>
            <a:r>
              <a:rPr lang="en-US" sz="2400" dirty="0" smtClean="0">
                <a:latin typeface="Times New Roman" panose="02020603050405020304" pitchFamily="18" charset="0"/>
                <a:cs typeface="Times New Roman" panose="02020603050405020304" pitchFamily="18" charset="0"/>
              </a:rPr>
              <a:t>.</a:t>
            </a:r>
            <a:endParaRPr lang="cs-CZ"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All journeys start with a first step.</a:t>
            </a:r>
            <a:endParaRPr lang="cs-CZ" sz="2400"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*https</a:t>
            </a:r>
            <a:r>
              <a:rPr lang="cs-CZ" sz="1200" dirty="0"/>
              <a:t>://cacm.acm.org/magazines/2010/8/96615-seven-principles-for-selecting-software-packages/fulltext</a:t>
            </a:r>
            <a:endParaRPr lang="cs-CZ" sz="1200" dirty="0" smtClean="0"/>
          </a:p>
        </p:txBody>
      </p:sp>
      <p:sp>
        <p:nvSpPr>
          <p:cNvPr id="7" name="Obdélník 6"/>
          <p:cNvSpPr/>
          <p:nvPr/>
        </p:nvSpPr>
        <p:spPr>
          <a:xfrm>
            <a:off x="251521" y="449337"/>
            <a:ext cx="9680756" cy="523220"/>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a:t>
            </a:r>
            <a:r>
              <a:rPr lang="cs-CZ" sz="2800" b="1" dirty="0" smtClean="0">
                <a:latin typeface="Times New Roman" panose="02020603050405020304" pitchFamily="18" charset="0"/>
                <a:cs typeface="Times New Roman" panose="02020603050405020304" pitchFamily="18" charset="0"/>
              </a:rPr>
              <a:t>software</a:t>
            </a:r>
            <a:endParaRPr lang="en-GB"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33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10" name="Zástupný symbol pro obsah 2"/>
          <p:cNvSpPr txBox="1">
            <a:spLocks/>
          </p:cNvSpPr>
          <p:nvPr/>
        </p:nvSpPr>
        <p:spPr>
          <a:xfrm>
            <a:off x="414992" y="1070884"/>
            <a:ext cx="10055939" cy="1257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cs-CZ" sz="2400" dirty="0">
                <a:latin typeface="Times New Roman" panose="02020603050405020304" pitchFamily="18" charset="0"/>
                <a:cs typeface="Times New Roman" panose="02020603050405020304" pitchFamily="18" charset="0"/>
              </a:rPr>
              <a:t>LAUDON, K.C. and J.P LAUDON, 2015. </a:t>
            </a:r>
            <a:r>
              <a:rPr lang="en-US" sz="2400" i="1" dirty="0">
                <a:latin typeface="Times New Roman" panose="02020603050405020304" pitchFamily="18" charset="0"/>
                <a:cs typeface="Times New Roman" panose="02020603050405020304" pitchFamily="18" charset="0"/>
              </a:rPr>
              <a:t>Management Information Systems: Managing the Digital Firm (14th Edition)</a:t>
            </a:r>
            <a:r>
              <a:rPr lang="cs-CZ" sz="2400" dirty="0">
                <a:latin typeface="Times New Roman" panose="02020603050405020304" pitchFamily="18" charset="0"/>
                <a:cs typeface="Times New Roman" panose="02020603050405020304" pitchFamily="18" charset="0"/>
              </a:rPr>
              <a:t>. </a:t>
            </a:r>
            <a:r>
              <a:rPr lang="cs-CZ" sz="2400" dirty="0" smtClean="0">
                <a:latin typeface="Times New Roman" panose="02020603050405020304" pitchFamily="18" charset="0"/>
                <a:cs typeface="Times New Roman" panose="02020603050405020304" pitchFamily="18" charset="0"/>
              </a:rPr>
              <a:t>New York: </a:t>
            </a:r>
            <a:r>
              <a:rPr lang="cs-CZ" sz="2400" dirty="0" err="1">
                <a:latin typeface="Times New Roman" panose="02020603050405020304" pitchFamily="18" charset="0"/>
                <a:cs typeface="Times New Roman" panose="02020603050405020304" pitchFamily="18" charset="0"/>
              </a:rPr>
              <a:t>Pearson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Publishing</a:t>
            </a:r>
            <a:r>
              <a:rPr lang="cs-CZ" sz="2400" dirty="0">
                <a:latin typeface="Times New Roman" panose="02020603050405020304" pitchFamily="18" charset="0"/>
                <a:cs typeface="Times New Roman" panose="02020603050405020304" pitchFamily="18" charset="0"/>
              </a:rPr>
              <a:t>. ISBN 978-0133898163</a:t>
            </a:r>
            <a:r>
              <a:rPr lang="cs-CZ" sz="2400" dirty="0" smtClean="0">
                <a:latin typeface="Times New Roman" panose="02020603050405020304" pitchFamily="18" charset="0"/>
                <a:cs typeface="Times New Roman" panose="02020603050405020304" pitchFamily="18" charset="0"/>
              </a:rPr>
              <a:t>.</a:t>
            </a:r>
          </a:p>
          <a:p>
            <a:endParaRPr lang="en-GB" sz="2400" dirty="0" smtClean="0">
              <a:latin typeface="Times New Roman" panose="02020603050405020304" pitchFamily="18" charset="0"/>
              <a:cs typeface="Times New Roman" panose="02020603050405020304" pitchFamily="18" charset="0"/>
            </a:endParaRPr>
          </a:p>
          <a:p>
            <a:endParaRPr lang="cs-CZ" sz="2400" dirty="0" smtClean="0">
              <a:latin typeface="Times New Roman" panose="02020603050405020304" pitchFamily="18" charset="0"/>
              <a:cs typeface="Times New Roman" panose="02020603050405020304" pitchFamily="18" charset="0"/>
            </a:endParaRPr>
          </a:p>
          <a:p>
            <a:endParaRPr lang="cs-CZ" sz="2400" dirty="0" smtClean="0">
              <a:latin typeface="Times New Roman" panose="02020603050405020304" pitchFamily="18" charset="0"/>
              <a:cs typeface="Times New Roman" panose="02020603050405020304" pitchFamily="18" charset="0"/>
            </a:endParaRPr>
          </a:p>
          <a:p>
            <a:pPr lvl="1" algn="just"/>
            <a:endParaRPr lang="cs-CZ" sz="2000" dirty="0">
              <a:latin typeface="Times New Roman" panose="02020603050405020304" pitchFamily="18" charset="0"/>
              <a:cs typeface="Times New Roman" panose="02020603050405020304" pitchFamily="18" charset="0"/>
            </a:endParaRPr>
          </a:p>
        </p:txBody>
      </p:sp>
      <p:sp>
        <p:nvSpPr>
          <p:cNvPr id="6" name="Obdélník 5"/>
          <p:cNvSpPr/>
          <p:nvPr/>
        </p:nvSpPr>
        <p:spPr>
          <a:xfrm>
            <a:off x="251520" y="449337"/>
            <a:ext cx="6675225" cy="523220"/>
          </a:xfrm>
          <a:prstGeom prst="rect">
            <a:avLst/>
          </a:prstGeom>
        </p:spPr>
        <p:txBody>
          <a:bodyPr wrap="none">
            <a:spAutoFit/>
          </a:bodyPr>
          <a:lstStyle/>
          <a:p>
            <a:pPr lvl="0">
              <a:defRPr/>
            </a:pPr>
            <a:r>
              <a:rPr lang="cs-CZ" sz="2800" b="1" kern="0" dirty="0" err="1" smtClean="0">
                <a:latin typeface="Times New Roman"/>
                <a:ea typeface="+mj-ea"/>
                <a:cs typeface="+mj-cs"/>
              </a:rPr>
              <a:t>Compulsory</a:t>
            </a:r>
            <a:r>
              <a:rPr lang="cs-CZ" sz="2800" b="1" kern="0" dirty="0" smtClean="0">
                <a:latin typeface="Times New Roman"/>
                <a:ea typeface="+mj-ea"/>
                <a:cs typeface="+mj-cs"/>
              </a:rPr>
              <a:t> and </a:t>
            </a:r>
            <a:r>
              <a:rPr lang="cs-CZ" sz="2800" b="1" kern="0" dirty="0" err="1" smtClean="0">
                <a:latin typeface="Times New Roman"/>
                <a:ea typeface="+mj-ea"/>
                <a:cs typeface="+mj-cs"/>
              </a:rPr>
              <a:t>recommended</a:t>
            </a:r>
            <a:r>
              <a:rPr lang="cs-CZ" sz="2800" b="1" kern="0" dirty="0" smtClean="0">
                <a:latin typeface="Times New Roman"/>
                <a:ea typeface="+mj-ea"/>
                <a:cs typeface="+mj-cs"/>
              </a:rPr>
              <a:t> </a:t>
            </a:r>
            <a:r>
              <a:rPr lang="cs-CZ" sz="2800" b="1" kern="0" dirty="0" err="1" smtClean="0">
                <a:latin typeface="Times New Roman"/>
                <a:ea typeface="+mj-ea"/>
                <a:cs typeface="+mj-cs"/>
              </a:rPr>
              <a:t>references</a:t>
            </a:r>
            <a:endParaRPr kumimoji="0" lang="en-GB" sz="2800" b="1" i="0" u="none" strike="noStrike" kern="0" cap="none" spc="0" normalizeH="0" baseline="0" dirty="0" smtClean="0">
              <a:ln>
                <a:noFill/>
              </a:ln>
              <a:effectLst/>
              <a:uLnTx/>
              <a:uFillTx/>
            </a:endParaRPr>
          </a:p>
        </p:txBody>
      </p:sp>
    </p:spTree>
    <p:extLst>
      <p:ext uri="{BB962C8B-B14F-4D97-AF65-F5344CB8AC3E}">
        <p14:creationId xmlns:p14="http://schemas.microsoft.com/office/powerpoint/2010/main" val="389670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1" y="449337"/>
            <a:ext cx="9680756" cy="1384995"/>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software</a:t>
            </a:r>
            <a:endParaRPr lang="en-GB" sz="2800" b="1" dirty="0">
              <a:latin typeface="Times New Roman" panose="02020603050405020304" pitchFamily="18" charset="0"/>
              <a:cs typeface="Times New Roman" panose="02020603050405020304" pitchFamily="18" charset="0"/>
            </a:endParaRPr>
          </a:p>
          <a:p>
            <a:pPr lvl="0">
              <a:defRPr/>
            </a:pP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a:latin typeface="Times New Roman" panose="02020603050405020304" pitchFamily="18" charset="0"/>
                <a:cs typeface="Times New Roman" panose="02020603050405020304" pitchFamily="18" charset="0"/>
              </a:rPr>
              <a:t>Dynamics </a:t>
            </a:r>
            <a:r>
              <a:rPr lang="cs-CZ" sz="2400" b="1" dirty="0" smtClean="0">
                <a:latin typeface="Times New Roman" panose="02020603050405020304" pitchFamily="18" charset="0"/>
                <a:cs typeface="Times New Roman" panose="02020603050405020304" pitchFamily="18" charset="0"/>
              </a:rPr>
              <a:t>NAV</a:t>
            </a:r>
          </a:p>
          <a:p>
            <a:pPr marL="285750" lvl="0" indent="-285750" algn="just">
              <a:defRPr/>
            </a:pPr>
            <a:r>
              <a:rPr lang="en-US" sz="2400" kern="0" dirty="0">
                <a:latin typeface="Times New Roman" panose="02020603050405020304" pitchFamily="18" charset="0"/>
                <a:cs typeface="Times New Roman" panose="02020603050405020304" pitchFamily="18" charset="0"/>
              </a:rPr>
              <a:t>Microsoft Dynamics NAV is a versatile and robust Enterprise Resource Planning (ERP) software platform which provides the tools for employees to be more effective in their various defined roles across your entire company.</a:t>
            </a:r>
            <a:r>
              <a:rPr lang="cs-CZ" sz="2400" kern="0" dirty="0">
                <a:latin typeface="Times New Roman" panose="02020603050405020304" pitchFamily="18" charset="0"/>
                <a:cs typeface="Times New Roman" panose="02020603050405020304" pitchFamily="18" charset="0"/>
              </a:rPr>
              <a:t>*</a:t>
            </a:r>
          </a:p>
          <a:p>
            <a:pPr marL="285750" lvl="0" indent="-285750" algn="just">
              <a:defRPr/>
            </a:pPr>
            <a:r>
              <a:rPr lang="en-US" sz="2400" kern="0" dirty="0">
                <a:latin typeface="Times New Roman" panose="02020603050405020304" pitchFamily="18" charset="0"/>
                <a:cs typeface="Times New Roman" panose="02020603050405020304" pitchFamily="18" charset="0"/>
              </a:rPr>
              <a:t>All key functions in your business are covered by the functionality of Dynamics NAV including:</a:t>
            </a:r>
            <a:endParaRPr lang="cs-CZ" sz="2400" kern="0" dirty="0">
              <a:latin typeface="Times New Roman" panose="02020603050405020304" pitchFamily="18" charset="0"/>
              <a:cs typeface="Times New Roman" panose="02020603050405020304" pitchFamily="18" charset="0"/>
            </a:endParaRPr>
          </a:p>
          <a:p>
            <a:pPr marL="742950" lvl="1" indent="-285750" algn="just">
              <a:defRPr/>
            </a:pPr>
            <a:r>
              <a:rPr lang="en-US" sz="2000" kern="0" dirty="0">
                <a:latin typeface="Times New Roman" panose="02020603050405020304" pitchFamily="18" charset="0"/>
                <a:cs typeface="Times New Roman" panose="02020603050405020304" pitchFamily="18" charset="0"/>
              </a:rPr>
              <a:t>Financial </a:t>
            </a:r>
            <a:r>
              <a:rPr lang="en-US" sz="2000" kern="0" dirty="0" smtClean="0">
                <a:latin typeface="Times New Roman" panose="02020603050405020304" pitchFamily="18" charset="0"/>
                <a:cs typeface="Times New Roman" panose="02020603050405020304" pitchFamily="18" charset="0"/>
              </a:rPr>
              <a:t>Management;</a:t>
            </a:r>
            <a:endParaRPr lang="en-US" sz="2000" kern="0" dirty="0">
              <a:latin typeface="Times New Roman" panose="02020603050405020304" pitchFamily="18" charset="0"/>
              <a:cs typeface="Times New Roman" panose="02020603050405020304" pitchFamily="18" charset="0"/>
            </a:endParaRPr>
          </a:p>
          <a:p>
            <a:pPr marL="742950" lvl="1" indent="-285750" algn="just">
              <a:defRPr/>
            </a:pPr>
            <a:r>
              <a:rPr lang="en-US" sz="2000" kern="0" dirty="0" smtClean="0">
                <a:latin typeface="Times New Roman" panose="02020603050405020304" pitchFamily="18" charset="0"/>
                <a:cs typeface="Times New Roman" panose="02020603050405020304" pitchFamily="18" charset="0"/>
              </a:rPr>
              <a:t>Manufacturing;</a:t>
            </a:r>
            <a:endParaRPr lang="en-US" sz="2000" kern="0" dirty="0">
              <a:latin typeface="Times New Roman" panose="02020603050405020304" pitchFamily="18" charset="0"/>
              <a:cs typeface="Times New Roman" panose="02020603050405020304" pitchFamily="18" charset="0"/>
            </a:endParaRPr>
          </a:p>
          <a:p>
            <a:pPr marL="742950" lvl="1" indent="-285750" algn="just">
              <a:defRPr/>
            </a:pPr>
            <a:r>
              <a:rPr lang="en-US" sz="2000" kern="0" dirty="0">
                <a:latin typeface="Times New Roman" panose="02020603050405020304" pitchFamily="18" charset="0"/>
                <a:cs typeface="Times New Roman" panose="02020603050405020304" pitchFamily="18" charset="0"/>
              </a:rPr>
              <a:t>Supply Chain </a:t>
            </a:r>
            <a:r>
              <a:rPr lang="en-US" sz="2000" kern="0" dirty="0" smtClean="0">
                <a:latin typeface="Times New Roman" panose="02020603050405020304" pitchFamily="18" charset="0"/>
                <a:cs typeface="Times New Roman" panose="02020603050405020304" pitchFamily="18" charset="0"/>
              </a:rPr>
              <a:t>Management;</a:t>
            </a:r>
            <a:endParaRPr lang="en-US" sz="2000" kern="0" dirty="0">
              <a:latin typeface="Times New Roman" panose="02020603050405020304" pitchFamily="18" charset="0"/>
              <a:cs typeface="Times New Roman" panose="02020603050405020304" pitchFamily="18" charset="0"/>
            </a:endParaRPr>
          </a:p>
          <a:p>
            <a:pPr marL="742950" lvl="1" indent="-285750" algn="just">
              <a:defRPr/>
            </a:pPr>
            <a:r>
              <a:rPr lang="en-US" sz="2000" kern="0" dirty="0">
                <a:latin typeface="Times New Roman" panose="02020603050405020304" pitchFamily="18" charset="0"/>
                <a:cs typeface="Times New Roman" panose="02020603050405020304" pitchFamily="18" charset="0"/>
              </a:rPr>
              <a:t>Reporting and Business </a:t>
            </a:r>
            <a:r>
              <a:rPr lang="en-US" sz="2000" kern="0" dirty="0" smtClean="0">
                <a:latin typeface="Times New Roman" panose="02020603050405020304" pitchFamily="18" charset="0"/>
                <a:cs typeface="Times New Roman" panose="02020603050405020304" pitchFamily="18" charset="0"/>
              </a:rPr>
              <a:t>Intelligence;</a:t>
            </a:r>
            <a:endParaRPr lang="en-US" sz="2000" kern="0" dirty="0">
              <a:latin typeface="Times New Roman" panose="02020603050405020304" pitchFamily="18" charset="0"/>
              <a:cs typeface="Times New Roman" panose="02020603050405020304" pitchFamily="18" charset="0"/>
            </a:endParaRPr>
          </a:p>
          <a:p>
            <a:pPr marL="742950" lvl="1" indent="-285750" algn="just">
              <a:defRPr/>
            </a:pPr>
            <a:r>
              <a:rPr lang="en-US" sz="2000" kern="0" dirty="0">
                <a:latin typeface="Times New Roman" panose="02020603050405020304" pitchFamily="18" charset="0"/>
                <a:cs typeface="Times New Roman" panose="02020603050405020304" pitchFamily="18" charset="0"/>
              </a:rPr>
              <a:t>Sales and </a:t>
            </a:r>
            <a:r>
              <a:rPr lang="en-US" sz="2000" kern="0" dirty="0" smtClean="0">
                <a:latin typeface="Times New Roman" panose="02020603050405020304" pitchFamily="18" charset="0"/>
                <a:cs typeface="Times New Roman" panose="02020603050405020304" pitchFamily="18" charset="0"/>
              </a:rPr>
              <a:t>Marketing;</a:t>
            </a:r>
            <a:endParaRPr lang="en-US" sz="2000" kern="0" dirty="0">
              <a:latin typeface="Times New Roman" panose="02020603050405020304" pitchFamily="18" charset="0"/>
              <a:cs typeface="Times New Roman" panose="02020603050405020304" pitchFamily="18" charset="0"/>
            </a:endParaRPr>
          </a:p>
          <a:p>
            <a:pPr marL="742950" lvl="1" indent="-285750" algn="just">
              <a:defRPr/>
            </a:pPr>
            <a:r>
              <a:rPr lang="en-US" sz="2000" kern="0" dirty="0">
                <a:latin typeface="Times New Roman" panose="02020603050405020304" pitchFamily="18" charset="0"/>
                <a:cs typeface="Times New Roman" panose="02020603050405020304" pitchFamily="18" charset="0"/>
              </a:rPr>
              <a:t>Human Resource </a:t>
            </a:r>
            <a:r>
              <a:rPr lang="en-US" sz="2000" kern="0" dirty="0" smtClean="0">
                <a:latin typeface="Times New Roman" panose="02020603050405020304" pitchFamily="18" charset="0"/>
                <a:cs typeface="Times New Roman" panose="02020603050405020304" pitchFamily="18" charset="0"/>
              </a:rPr>
              <a:t>Management;</a:t>
            </a:r>
            <a:endParaRPr lang="en-US" sz="2000" kern="0" dirty="0">
              <a:latin typeface="Times New Roman" panose="02020603050405020304" pitchFamily="18" charset="0"/>
              <a:cs typeface="Times New Roman" panose="02020603050405020304" pitchFamily="18" charset="0"/>
            </a:endParaRPr>
          </a:p>
          <a:p>
            <a:pPr marL="742950" lvl="1" indent="-285750" algn="just">
              <a:defRPr/>
            </a:pPr>
            <a:r>
              <a:rPr lang="en-US" sz="2000" kern="0" dirty="0">
                <a:latin typeface="Times New Roman" panose="02020603050405020304" pitchFamily="18" charset="0"/>
                <a:cs typeface="Times New Roman" panose="02020603050405020304" pitchFamily="18" charset="0"/>
              </a:rPr>
              <a:t>Project </a:t>
            </a:r>
            <a:r>
              <a:rPr lang="en-US" sz="2000" kern="0" dirty="0" smtClean="0">
                <a:latin typeface="Times New Roman" panose="02020603050405020304" pitchFamily="18" charset="0"/>
                <a:cs typeface="Times New Roman" panose="02020603050405020304" pitchFamily="18" charset="0"/>
              </a:rPr>
              <a:t>Management;</a:t>
            </a:r>
            <a:endParaRPr lang="en-US" sz="2000" kern="0" dirty="0">
              <a:latin typeface="Times New Roman" panose="02020603050405020304" pitchFamily="18" charset="0"/>
              <a:cs typeface="Times New Roman" panose="02020603050405020304" pitchFamily="18" charset="0"/>
            </a:endParaRPr>
          </a:p>
          <a:p>
            <a:pPr marL="742950" lvl="1" indent="-285750" algn="just">
              <a:defRPr/>
            </a:pPr>
            <a:r>
              <a:rPr lang="en-US" sz="2000" kern="0" dirty="0">
                <a:latin typeface="Times New Roman" panose="02020603050405020304" pitchFamily="18" charset="0"/>
                <a:cs typeface="Times New Roman" panose="02020603050405020304" pitchFamily="18" charset="0"/>
              </a:rPr>
              <a:t>Service </a:t>
            </a:r>
            <a:r>
              <a:rPr lang="en-US" sz="2000" kern="0" dirty="0" smtClean="0">
                <a:latin typeface="Times New Roman" panose="02020603050405020304" pitchFamily="18" charset="0"/>
                <a:cs typeface="Times New Roman" panose="02020603050405020304" pitchFamily="18" charset="0"/>
              </a:rPr>
              <a:t>Management.</a:t>
            </a:r>
            <a:r>
              <a:rPr lang="en-US" kern="0" dirty="0" smtClean="0">
                <a:latin typeface="Times New Roman" panose="02020603050405020304" pitchFamily="18" charset="0"/>
                <a:cs typeface="Times New Roman" panose="02020603050405020304" pitchFamily="18" charset="0"/>
              </a:rPr>
              <a:t> </a:t>
            </a:r>
            <a:endParaRPr lang="en-GB" kern="0" dirty="0">
              <a:latin typeface="Times New Roman" panose="02020603050405020304" pitchFamily="18" charset="0"/>
              <a:cs typeface="Times New Roman" panose="02020603050405020304" pitchFamily="18" charset="0"/>
            </a:endParaRPr>
          </a:p>
          <a:p>
            <a:pPr marL="0" indent="0" algn="just">
              <a:buNone/>
            </a:pPr>
            <a:endParaRPr lang="cs-CZ" sz="2400" b="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://www.dynamics-consultants.co.uk/solutions/dynamics-nav/what-is-microsoft-dynamics-nav</a:t>
            </a:r>
            <a:endParaRPr lang="cs-CZ" sz="1200" dirty="0" smtClean="0"/>
          </a:p>
        </p:txBody>
      </p:sp>
    </p:spTree>
    <p:extLst>
      <p:ext uri="{BB962C8B-B14F-4D97-AF65-F5344CB8AC3E}">
        <p14:creationId xmlns:p14="http://schemas.microsoft.com/office/powerpoint/2010/main" val="336588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1" y="449337"/>
            <a:ext cx="9680756" cy="1384995"/>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software</a:t>
            </a:r>
            <a:endParaRPr lang="en-GB" sz="2800" b="1" dirty="0">
              <a:latin typeface="Times New Roman" panose="02020603050405020304" pitchFamily="18" charset="0"/>
              <a:cs typeface="Times New Roman" panose="02020603050405020304" pitchFamily="18" charset="0"/>
            </a:endParaRPr>
          </a:p>
          <a:p>
            <a:pPr lvl="0">
              <a:defRPr/>
            </a:pP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a:latin typeface="Times New Roman" panose="02020603050405020304" pitchFamily="18" charset="0"/>
                <a:cs typeface="Times New Roman" panose="02020603050405020304" pitchFamily="18" charset="0"/>
              </a:rPr>
              <a:t>Dynamics </a:t>
            </a:r>
            <a:r>
              <a:rPr lang="cs-CZ" sz="2400" b="1" dirty="0" smtClean="0">
                <a:latin typeface="Times New Roman" panose="02020603050405020304" pitchFamily="18" charset="0"/>
                <a:cs typeface="Times New Roman" panose="02020603050405020304" pitchFamily="18" charset="0"/>
              </a:rPr>
              <a:t>NAV – </a:t>
            </a:r>
            <a:r>
              <a:rPr lang="cs-CZ" sz="2400" b="1" dirty="0" err="1" smtClean="0">
                <a:latin typeface="Times New Roman" panose="02020603050405020304" pitchFamily="18" charset="0"/>
                <a:cs typeface="Times New Roman" panose="02020603050405020304" pitchFamily="18" charset="0"/>
              </a:rPr>
              <a:t>Financial</a:t>
            </a:r>
            <a:r>
              <a:rPr lang="cs-CZ" sz="2400" b="1" dirty="0" smtClean="0">
                <a:latin typeface="Times New Roman" panose="02020603050405020304" pitchFamily="18" charset="0"/>
                <a:cs typeface="Times New Roman" panose="02020603050405020304" pitchFamily="18" charset="0"/>
              </a:rPr>
              <a:t> management</a:t>
            </a:r>
          </a:p>
          <a:p>
            <a:pPr marL="0" indent="0" algn="just">
              <a:buNone/>
            </a:pPr>
            <a:endParaRPr lang="cs-CZ" sz="2400" b="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*https</a:t>
            </a:r>
            <a:r>
              <a:rPr lang="cs-CZ" sz="1200" dirty="0"/>
              <a:t>://www.quantiq.com/microsoft-dynamics-nav/</a:t>
            </a:r>
            <a:endParaRPr lang="cs-CZ" sz="1200" dirty="0" smtClean="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767" y="1746519"/>
            <a:ext cx="5990896" cy="4493172"/>
          </a:xfrm>
          <a:prstGeom prst="rect">
            <a:avLst/>
          </a:prstGeom>
        </p:spPr>
      </p:pic>
    </p:spTree>
    <p:extLst>
      <p:ext uri="{BB962C8B-B14F-4D97-AF65-F5344CB8AC3E}">
        <p14:creationId xmlns:p14="http://schemas.microsoft.com/office/powerpoint/2010/main" val="52008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1" y="449337"/>
            <a:ext cx="9680756" cy="1384995"/>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software</a:t>
            </a:r>
            <a:endParaRPr lang="en-GB" sz="2800" b="1" dirty="0">
              <a:latin typeface="Times New Roman" panose="02020603050405020304" pitchFamily="18" charset="0"/>
              <a:cs typeface="Times New Roman" panose="02020603050405020304" pitchFamily="18" charset="0"/>
            </a:endParaRPr>
          </a:p>
          <a:p>
            <a:pPr lvl="0">
              <a:defRPr/>
            </a:pP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a:latin typeface="Times New Roman" panose="02020603050405020304" pitchFamily="18" charset="0"/>
                <a:cs typeface="Times New Roman" panose="02020603050405020304" pitchFamily="18" charset="0"/>
              </a:rPr>
              <a:t>Dynamics </a:t>
            </a:r>
            <a:r>
              <a:rPr lang="cs-CZ" sz="2400" b="1" dirty="0" smtClean="0">
                <a:latin typeface="Times New Roman" panose="02020603050405020304" pitchFamily="18" charset="0"/>
                <a:cs typeface="Times New Roman" panose="02020603050405020304" pitchFamily="18" charset="0"/>
              </a:rPr>
              <a:t>NAV – Supply </a:t>
            </a:r>
            <a:r>
              <a:rPr lang="cs-CZ" sz="2400" b="1" dirty="0" err="1" smtClean="0">
                <a:latin typeface="Times New Roman" panose="02020603050405020304" pitchFamily="18" charset="0"/>
                <a:cs typeface="Times New Roman" panose="02020603050405020304" pitchFamily="18" charset="0"/>
              </a:rPr>
              <a:t>chain</a:t>
            </a:r>
            <a:r>
              <a:rPr lang="cs-CZ" sz="2400" b="1" dirty="0" smtClean="0">
                <a:latin typeface="Times New Roman" panose="02020603050405020304" pitchFamily="18" charset="0"/>
                <a:cs typeface="Times New Roman" panose="02020603050405020304" pitchFamily="18" charset="0"/>
              </a:rPr>
              <a:t> management</a:t>
            </a:r>
          </a:p>
          <a:p>
            <a:pPr marL="0" indent="0" algn="just">
              <a:buNone/>
            </a:pPr>
            <a:endParaRPr lang="cs-CZ" sz="2400" b="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*https</a:t>
            </a:r>
            <a:r>
              <a:rPr lang="cs-CZ" sz="1200" dirty="0"/>
              <a:t>://www.quantiq.com/microsoft-dynamics-nav/</a:t>
            </a:r>
            <a:endParaRPr lang="cs-CZ" sz="1200" dirty="0" smtClean="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360" y="1774992"/>
            <a:ext cx="7827028" cy="4483917"/>
          </a:xfrm>
          <a:prstGeom prst="rect">
            <a:avLst/>
          </a:prstGeom>
        </p:spPr>
      </p:pic>
    </p:spTree>
    <p:extLst>
      <p:ext uri="{BB962C8B-B14F-4D97-AF65-F5344CB8AC3E}">
        <p14:creationId xmlns:p14="http://schemas.microsoft.com/office/powerpoint/2010/main" val="248542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1" y="449337"/>
            <a:ext cx="9680756" cy="1384995"/>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software</a:t>
            </a:r>
            <a:endParaRPr lang="en-GB" sz="2800" b="1" dirty="0">
              <a:latin typeface="Times New Roman" panose="02020603050405020304" pitchFamily="18" charset="0"/>
              <a:cs typeface="Times New Roman" panose="02020603050405020304" pitchFamily="18" charset="0"/>
            </a:endParaRPr>
          </a:p>
          <a:p>
            <a:pPr lvl="0">
              <a:defRPr/>
            </a:pP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a:latin typeface="Times New Roman" panose="02020603050405020304" pitchFamily="18" charset="0"/>
                <a:cs typeface="Times New Roman" panose="02020603050405020304" pitchFamily="18" charset="0"/>
              </a:rPr>
              <a:t>Dynamics </a:t>
            </a:r>
            <a:r>
              <a:rPr lang="cs-CZ" sz="2400" b="1" dirty="0" smtClean="0">
                <a:latin typeface="Times New Roman" panose="02020603050405020304" pitchFamily="18" charset="0"/>
                <a:cs typeface="Times New Roman" panose="02020603050405020304" pitchFamily="18" charset="0"/>
              </a:rPr>
              <a:t>NAV – </a:t>
            </a:r>
            <a:r>
              <a:rPr lang="cs-CZ" sz="2400" b="1" dirty="0" err="1" smtClean="0">
                <a:latin typeface="Times New Roman" panose="02020603050405020304" pitchFamily="18" charset="0"/>
                <a:cs typeface="Times New Roman" panose="02020603050405020304" pitchFamily="18" charset="0"/>
              </a:rPr>
              <a:t>Manufacturing</a:t>
            </a:r>
            <a:r>
              <a:rPr lang="cs-CZ" sz="2400" b="1" dirty="0" smtClean="0">
                <a:latin typeface="Times New Roman" panose="02020603050405020304" pitchFamily="18" charset="0"/>
                <a:cs typeface="Times New Roman" panose="02020603050405020304" pitchFamily="18" charset="0"/>
              </a:rPr>
              <a:t> management</a:t>
            </a:r>
          </a:p>
          <a:p>
            <a:pPr marL="0" indent="0" algn="just">
              <a:buNone/>
            </a:pPr>
            <a:endParaRPr lang="cs-CZ" sz="2400" b="1"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*https</a:t>
            </a:r>
            <a:r>
              <a:rPr lang="cs-CZ" sz="1200" dirty="0"/>
              <a:t>://www.quantiq.com/microsoft-dynamics-nav/</a:t>
            </a:r>
            <a:endParaRPr lang="cs-CZ" sz="1200"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150" y="1765736"/>
            <a:ext cx="6947170" cy="4451107"/>
          </a:xfrm>
          <a:prstGeom prst="rect">
            <a:avLst/>
          </a:prstGeom>
        </p:spPr>
      </p:pic>
    </p:spTree>
    <p:extLst>
      <p:ext uri="{BB962C8B-B14F-4D97-AF65-F5344CB8AC3E}">
        <p14:creationId xmlns:p14="http://schemas.microsoft.com/office/powerpoint/2010/main" val="384696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1" y="449337"/>
            <a:ext cx="9680756" cy="1384995"/>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software</a:t>
            </a:r>
            <a:endParaRPr lang="en-GB" sz="2800" b="1" dirty="0">
              <a:latin typeface="Times New Roman" panose="02020603050405020304" pitchFamily="18" charset="0"/>
              <a:cs typeface="Times New Roman" panose="02020603050405020304" pitchFamily="18" charset="0"/>
            </a:endParaRPr>
          </a:p>
          <a:p>
            <a:pPr lvl="0">
              <a:defRPr/>
            </a:pPr>
            <a:r>
              <a:rPr lang="cs-CZ" sz="2800" b="1" kern="0" dirty="0" smtClean="0">
                <a:latin typeface="Times New Roman"/>
                <a:ea typeface="+mj-ea"/>
                <a:cs typeface="+mj-cs"/>
              </a:rPr>
              <a:t> </a:t>
            </a:r>
            <a:endParaRPr lang="cs-CZ" sz="2800" b="1" kern="0" dirty="0">
              <a:latin typeface="Times New Roman"/>
              <a:ea typeface="+mj-ea"/>
              <a:cs typeface="+mj-cs"/>
            </a:endParaRPr>
          </a:p>
          <a:p>
            <a:pPr lvl="0">
              <a:defRPr/>
            </a:pPr>
            <a:endParaRPr lang="cs-CZ" sz="2800" b="1" kern="0" dirty="0">
              <a:latin typeface="Times New Roman"/>
              <a:ea typeface="+mj-ea"/>
              <a:cs typeface="+mj-cs"/>
            </a:endParaRPr>
          </a:p>
        </p:txBody>
      </p:sp>
      <p:sp>
        <p:nvSpPr>
          <p:cNvPr id="8" name="Zástupný symbol pro obsah 2"/>
          <p:cNvSpPr txBox="1">
            <a:spLocks/>
          </p:cNvSpPr>
          <p:nvPr/>
        </p:nvSpPr>
        <p:spPr>
          <a:xfrm>
            <a:off x="340356" y="1242940"/>
            <a:ext cx="988041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a:latin typeface="Times New Roman" panose="02020603050405020304" pitchFamily="18" charset="0"/>
                <a:cs typeface="Times New Roman" panose="02020603050405020304" pitchFamily="18" charset="0"/>
              </a:rPr>
              <a:t>Dynamics </a:t>
            </a:r>
            <a:r>
              <a:rPr lang="cs-CZ" sz="2400" b="1" dirty="0" smtClean="0">
                <a:latin typeface="Times New Roman" panose="02020603050405020304" pitchFamily="18" charset="0"/>
                <a:cs typeface="Times New Roman" panose="02020603050405020304" pitchFamily="18" charset="0"/>
              </a:rPr>
              <a:t>NAV</a:t>
            </a:r>
          </a:p>
          <a:p>
            <a:pPr algn="just"/>
            <a:r>
              <a:rPr lang="cs-CZ" sz="2400" dirty="0">
                <a:latin typeface="Times New Roman" panose="02020603050405020304" pitchFamily="18" charset="0"/>
                <a:cs typeface="Times New Roman" panose="02020603050405020304" pitchFamily="18" charset="0"/>
                <a:hlinkClick r:id="rId3"/>
              </a:rPr>
              <a:t>https://</a:t>
            </a:r>
            <a:r>
              <a:rPr lang="cs-CZ" sz="2400" dirty="0" smtClean="0">
                <a:latin typeface="Times New Roman" panose="02020603050405020304" pitchFamily="18" charset="0"/>
                <a:cs typeface="Times New Roman" panose="02020603050405020304" pitchFamily="18" charset="0"/>
                <a:hlinkClick r:id="rId3"/>
              </a:rPr>
              <a:t>www.microsoft.com/en-us/dynamics365/nav-overview</a:t>
            </a:r>
            <a:endParaRPr lang="cs-CZ" sz="2400" dirty="0" smtClean="0">
              <a:latin typeface="Times New Roman" panose="02020603050405020304" pitchFamily="18" charset="0"/>
              <a:cs typeface="Times New Roman" panose="02020603050405020304" pitchFamily="18" charset="0"/>
            </a:endParaRPr>
          </a:p>
          <a:p>
            <a:pPr algn="just"/>
            <a:r>
              <a:rPr lang="cs-CZ" sz="2400" dirty="0">
                <a:latin typeface="Times New Roman" panose="02020603050405020304" pitchFamily="18" charset="0"/>
                <a:cs typeface="Times New Roman" panose="02020603050405020304" pitchFamily="18" charset="0"/>
                <a:hlinkClick r:id="rId4"/>
              </a:rPr>
              <a:t>http://</a:t>
            </a:r>
            <a:r>
              <a:rPr lang="cs-CZ" sz="2400" dirty="0" smtClean="0">
                <a:latin typeface="Times New Roman" panose="02020603050405020304" pitchFamily="18" charset="0"/>
                <a:cs typeface="Times New Roman" panose="02020603050405020304" pitchFamily="18" charset="0"/>
                <a:hlinkClick r:id="rId4"/>
              </a:rPr>
              <a:t>www.dynamics-consultants.co.uk/solutions/dynamics-nav/what-is-microsoft-dynamics-nav</a:t>
            </a:r>
            <a:endParaRPr lang="cs-CZ" sz="2400" dirty="0" smtClean="0">
              <a:latin typeface="Times New Roman" panose="02020603050405020304" pitchFamily="18" charset="0"/>
              <a:cs typeface="Times New Roman" panose="02020603050405020304" pitchFamily="18" charset="0"/>
            </a:endParaRPr>
          </a:p>
          <a:p>
            <a:pPr algn="just"/>
            <a:r>
              <a:rPr lang="cs-CZ" sz="2400" dirty="0">
                <a:latin typeface="Times New Roman" panose="02020603050405020304" pitchFamily="18" charset="0"/>
                <a:cs typeface="Times New Roman" panose="02020603050405020304" pitchFamily="18" charset="0"/>
                <a:hlinkClick r:id="rId5"/>
              </a:rPr>
              <a:t>http://www.icepts.com/microsoft-dynamics-nav-financial-management</a:t>
            </a:r>
            <a:r>
              <a:rPr lang="cs-CZ" sz="2400" dirty="0" smtClean="0">
                <a:latin typeface="Times New Roman" panose="02020603050405020304" pitchFamily="18" charset="0"/>
                <a:cs typeface="Times New Roman" panose="02020603050405020304" pitchFamily="18" charset="0"/>
                <a:hlinkClick r:id="rId5"/>
              </a:rPr>
              <a:t>/</a:t>
            </a:r>
            <a:endParaRPr lang="cs-CZ" sz="2400" dirty="0" smtClean="0">
              <a:latin typeface="Times New Roman" panose="02020603050405020304" pitchFamily="18" charset="0"/>
              <a:cs typeface="Times New Roman" panose="02020603050405020304" pitchFamily="18" charset="0"/>
            </a:endParaRPr>
          </a:p>
          <a:p>
            <a:pPr algn="just"/>
            <a:r>
              <a:rPr lang="cs-CZ" sz="2400" dirty="0">
                <a:latin typeface="Times New Roman" panose="02020603050405020304" pitchFamily="18" charset="0"/>
                <a:cs typeface="Times New Roman" panose="02020603050405020304" pitchFamily="18" charset="0"/>
                <a:hlinkClick r:id="rId6"/>
              </a:rPr>
              <a:t>https://www.perfion.com/features/product-data-in-microsoft-dynamics-nav-with-pim</a:t>
            </a:r>
            <a:r>
              <a:rPr lang="cs-CZ" sz="2400" dirty="0" smtClean="0">
                <a:latin typeface="Times New Roman" panose="02020603050405020304" pitchFamily="18" charset="0"/>
                <a:cs typeface="Times New Roman" panose="02020603050405020304" pitchFamily="18" charset="0"/>
                <a:hlinkClick r:id="rId6"/>
              </a:rPr>
              <a:t>/</a:t>
            </a:r>
            <a:endParaRPr lang="cs-CZ" sz="2400" dirty="0" smtClean="0">
              <a:latin typeface="Times New Roman" panose="02020603050405020304" pitchFamily="18" charset="0"/>
              <a:cs typeface="Times New Roman" panose="02020603050405020304" pitchFamily="18" charset="0"/>
            </a:endParaRPr>
          </a:p>
          <a:p>
            <a:pPr algn="just"/>
            <a:r>
              <a:rPr lang="cs-CZ" sz="2400" dirty="0">
                <a:latin typeface="Times New Roman" panose="02020603050405020304" pitchFamily="18" charset="0"/>
                <a:cs typeface="Times New Roman" panose="02020603050405020304" pitchFamily="18" charset="0"/>
                <a:hlinkClick r:id="rId7"/>
              </a:rPr>
              <a:t>https://</a:t>
            </a:r>
            <a:r>
              <a:rPr lang="cs-CZ" sz="2400" dirty="0" smtClean="0">
                <a:latin typeface="Times New Roman" panose="02020603050405020304" pitchFamily="18" charset="0"/>
                <a:cs typeface="Times New Roman" panose="02020603050405020304" pitchFamily="18" charset="0"/>
                <a:hlinkClick r:id="rId7"/>
              </a:rPr>
              <a:t>mbs.microsoft.com/customersource/northamerica/NAV/support/support-lifecycle/lifecycle</a:t>
            </a:r>
            <a:endParaRPr lang="cs-CZ" sz="2400" dirty="0" smtClean="0">
              <a:latin typeface="Times New Roman" panose="02020603050405020304" pitchFamily="18" charset="0"/>
              <a:cs typeface="Times New Roman" panose="02020603050405020304" pitchFamily="18" charset="0"/>
            </a:endParaRPr>
          </a:p>
          <a:p>
            <a:pPr algn="just"/>
            <a:r>
              <a:rPr lang="cs-CZ" sz="2400" dirty="0">
                <a:latin typeface="Times New Roman" panose="02020603050405020304" pitchFamily="18" charset="0"/>
                <a:cs typeface="Times New Roman" panose="02020603050405020304" pitchFamily="18" charset="0"/>
                <a:hlinkClick r:id="rId8"/>
              </a:rPr>
              <a:t>http://www.icepts.com/microsoft-dynamics-nav-project-and-jobs-management</a:t>
            </a:r>
            <a:r>
              <a:rPr lang="cs-CZ" sz="2400" dirty="0" smtClean="0">
                <a:latin typeface="Times New Roman" panose="02020603050405020304" pitchFamily="18" charset="0"/>
                <a:cs typeface="Times New Roman" panose="02020603050405020304" pitchFamily="18" charset="0"/>
                <a:hlinkClick r:id="rId8"/>
              </a:rPr>
              <a:t>/</a:t>
            </a:r>
            <a:endParaRPr lang="cs-CZ" sz="2400" dirty="0" smtClean="0">
              <a:latin typeface="Times New Roman" panose="02020603050405020304" pitchFamily="18" charset="0"/>
              <a:cs typeface="Times New Roman" panose="02020603050405020304" pitchFamily="18" charset="0"/>
            </a:endParaRPr>
          </a:p>
          <a:p>
            <a:pPr marL="0" indent="0" algn="just">
              <a:buNone/>
            </a:pP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475190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SAP R/3</a:t>
            </a:r>
          </a:p>
          <a:p>
            <a:pPr algn="just"/>
            <a:r>
              <a:rPr lang="cs-CZ" sz="2400" dirty="0" err="1" smtClean="0">
                <a:latin typeface="Times New Roman" panose="02020603050405020304" pitchFamily="18" charset="0"/>
                <a:cs typeface="Times New Roman" panose="02020603050405020304" pitchFamily="18" charset="0"/>
              </a:rPr>
              <a:t>Functional</a:t>
            </a:r>
            <a:r>
              <a:rPr lang="cs-CZ" sz="2400" dirty="0" smtClean="0">
                <a:latin typeface="Times New Roman" panose="02020603050405020304" pitchFamily="18" charset="0"/>
                <a:cs typeface="Times New Roman" panose="02020603050405020304" pitchFamily="18" charset="0"/>
              </a:rPr>
              <a:t> </a:t>
            </a:r>
            <a:r>
              <a:rPr lang="cs-CZ" sz="2400" dirty="0" err="1" smtClean="0">
                <a:latin typeface="Times New Roman" panose="02020603050405020304" pitchFamily="18" charset="0"/>
                <a:cs typeface="Times New Roman" panose="02020603050405020304" pitchFamily="18" charset="0"/>
              </a:rPr>
              <a:t>modules</a:t>
            </a:r>
            <a:r>
              <a:rPr lang="cs-CZ" sz="2400" dirty="0" smtClean="0">
                <a:latin typeface="Times New Roman" panose="02020603050405020304" pitchFamily="18" charset="0"/>
                <a:cs typeface="Times New Roman" panose="02020603050405020304" pitchFamily="18" charset="0"/>
              </a:rPr>
              <a:t> in SAP</a:t>
            </a:r>
          </a:p>
          <a:p>
            <a:pPr lvl="1" algn="just"/>
            <a:r>
              <a:rPr lang="en-US" sz="2200" dirty="0" err="1" smtClean="0">
                <a:latin typeface="Times New Roman" panose="02020603050405020304" pitchFamily="18" charset="0"/>
                <a:cs typeface="Times New Roman" panose="02020603050405020304" pitchFamily="18" charset="0"/>
              </a:rPr>
              <a:t>Finanacial</a:t>
            </a:r>
            <a:r>
              <a:rPr lang="en-US" sz="2200" dirty="0" smtClean="0">
                <a:latin typeface="Times New Roman" panose="02020603050405020304" pitchFamily="18" charset="0"/>
                <a:cs typeface="Times New Roman" panose="02020603050405020304" pitchFamily="18" charset="0"/>
              </a:rPr>
              <a:t> Modules</a:t>
            </a:r>
            <a:endParaRPr lang="cs-CZ" sz="2200" dirty="0" smtClean="0">
              <a:latin typeface="Times New Roman" panose="02020603050405020304" pitchFamily="18" charset="0"/>
              <a:cs typeface="Times New Roman" panose="02020603050405020304" pitchFamily="18" charset="0"/>
            </a:endParaRPr>
          </a:p>
          <a:p>
            <a:pPr lvl="2" algn="just"/>
            <a:r>
              <a:rPr lang="en-US" dirty="0" smtClean="0">
                <a:latin typeface="Times New Roman" panose="02020603050405020304" pitchFamily="18" charset="0"/>
                <a:cs typeface="Times New Roman" panose="02020603050405020304" pitchFamily="18" charset="0"/>
              </a:rPr>
              <a:t>Financial </a:t>
            </a:r>
            <a:r>
              <a:rPr lang="en-US" dirty="0">
                <a:latin typeface="Times New Roman" panose="02020603050405020304" pitchFamily="18" charset="0"/>
                <a:cs typeface="Times New Roman" panose="02020603050405020304" pitchFamily="18" charset="0"/>
              </a:rPr>
              <a:t>Accounting (FI</a:t>
            </a:r>
            <a:r>
              <a:rPr lang="en-US"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a:t>
            </a:r>
          </a:p>
          <a:p>
            <a:pPr lvl="2" algn="just"/>
            <a:r>
              <a:rPr lang="en-US" dirty="0" smtClean="0">
                <a:latin typeface="Times New Roman" panose="02020603050405020304" pitchFamily="18" charset="0"/>
                <a:cs typeface="Times New Roman" panose="02020603050405020304" pitchFamily="18" charset="0"/>
              </a:rPr>
              <a:t>Controlling </a:t>
            </a:r>
            <a:r>
              <a:rPr lang="en-US" dirty="0">
                <a:latin typeface="Times New Roman" panose="02020603050405020304" pitchFamily="18" charset="0"/>
                <a:cs typeface="Times New Roman" panose="02020603050405020304" pitchFamily="18" charset="0"/>
              </a:rPr>
              <a:t>(CO</a:t>
            </a:r>
            <a:r>
              <a:rPr lang="en-US" dirty="0" smtClean="0">
                <a:latin typeface="Times New Roman" panose="02020603050405020304" pitchFamily="18" charset="0"/>
                <a:cs typeface="Times New Roman" panose="02020603050405020304" pitchFamily="18" charset="0"/>
              </a:rPr>
              <a:t>);</a:t>
            </a:r>
          </a:p>
          <a:p>
            <a:pPr lvl="2" algn="just"/>
            <a:r>
              <a:rPr lang="en-US" dirty="0" smtClean="0">
                <a:latin typeface="Times New Roman" panose="02020603050405020304" pitchFamily="18" charset="0"/>
                <a:cs typeface="Times New Roman" panose="02020603050405020304" pitchFamily="18" charset="0"/>
              </a:rPr>
              <a:t>Investment </a:t>
            </a:r>
            <a:r>
              <a:rPr lang="en-US" dirty="0">
                <a:latin typeface="Times New Roman" panose="02020603050405020304" pitchFamily="18" charset="0"/>
                <a:cs typeface="Times New Roman" panose="02020603050405020304" pitchFamily="18" charset="0"/>
              </a:rPr>
              <a:t>Management (</a:t>
            </a:r>
            <a:r>
              <a:rPr lang="en-US" dirty="0" smtClean="0">
                <a:latin typeface="Times New Roman" panose="02020603050405020304" pitchFamily="18" charset="0"/>
                <a:cs typeface="Times New Roman" panose="02020603050405020304" pitchFamily="18" charset="0"/>
              </a:rPr>
              <a:t>IM);</a:t>
            </a:r>
          </a:p>
          <a:p>
            <a:pPr lvl="2" algn="just"/>
            <a:r>
              <a:rPr lang="en-US" dirty="0" smtClean="0">
                <a:latin typeface="Times New Roman" panose="02020603050405020304" pitchFamily="18" charset="0"/>
                <a:cs typeface="Times New Roman" panose="02020603050405020304" pitchFamily="18" charset="0"/>
              </a:rPr>
              <a:t>Treasury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TR);</a:t>
            </a:r>
          </a:p>
          <a:p>
            <a:pPr lvl="2" algn="just"/>
            <a:r>
              <a:rPr lang="en-US" dirty="0" smtClean="0">
                <a:latin typeface="Times New Roman" panose="02020603050405020304" pitchFamily="18" charset="0"/>
                <a:cs typeface="Times New Roman" panose="02020603050405020304" pitchFamily="18" charset="0"/>
              </a:rPr>
              <a:t>Enterprise </a:t>
            </a:r>
            <a:r>
              <a:rPr lang="en-US" dirty="0">
                <a:latin typeface="Times New Roman" panose="02020603050405020304" pitchFamily="18" charset="0"/>
                <a:cs typeface="Times New Roman" panose="02020603050405020304" pitchFamily="18" charset="0"/>
              </a:rPr>
              <a:t>Control (EC).</a:t>
            </a:r>
          </a:p>
          <a:p>
            <a:pPr algn="just"/>
            <a:endParaRPr lang="en-US" sz="2400"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://sapoverview.blogspot.cz/2012/10/sap-modules-overview.html</a:t>
            </a:r>
            <a:endParaRPr lang="cs-CZ" sz="1200" dirty="0" smtClean="0"/>
          </a:p>
        </p:txBody>
      </p:sp>
      <p:sp>
        <p:nvSpPr>
          <p:cNvPr id="7" name="Obdélník 6"/>
          <p:cNvSpPr/>
          <p:nvPr/>
        </p:nvSpPr>
        <p:spPr>
          <a:xfrm>
            <a:off x="251521" y="449337"/>
            <a:ext cx="9680756" cy="954107"/>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software</a:t>
            </a:r>
            <a:endParaRPr lang="en-GB" sz="2800" b="1" dirty="0">
              <a:latin typeface="Times New Roman" panose="02020603050405020304" pitchFamily="18" charset="0"/>
              <a:cs typeface="Times New Roman" panose="02020603050405020304" pitchFamily="18" charset="0"/>
            </a:endParaRPr>
          </a:p>
          <a:p>
            <a:pPr lvl="0">
              <a:defRPr/>
            </a:pPr>
            <a:r>
              <a:rPr lang="cs-CZ" sz="2800" b="1" kern="0" dirty="0" smtClean="0">
                <a:latin typeface="Times New Roman"/>
                <a:ea typeface="+mj-ea"/>
                <a:cs typeface="+mj-cs"/>
              </a:rPr>
              <a:t> </a:t>
            </a:r>
            <a:endParaRPr lang="cs-CZ" sz="2800" b="1" kern="0" dirty="0">
              <a:latin typeface="Times New Roman"/>
              <a:ea typeface="+mj-ea"/>
              <a:cs typeface="+mj-cs"/>
            </a:endParaRPr>
          </a:p>
        </p:txBody>
      </p:sp>
      <p:sp>
        <p:nvSpPr>
          <p:cNvPr id="9" name="Zástupný symbol pro obsah 2"/>
          <p:cNvSpPr txBox="1">
            <a:spLocks/>
          </p:cNvSpPr>
          <p:nvPr/>
        </p:nvSpPr>
        <p:spPr>
          <a:xfrm>
            <a:off x="4820422" y="1442859"/>
            <a:ext cx="475190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cs-CZ" sz="2400" b="1" dirty="0" smtClean="0">
              <a:latin typeface="Times New Roman" panose="02020603050405020304" pitchFamily="18" charset="0"/>
              <a:cs typeface="Times New Roman" panose="02020603050405020304" pitchFamily="18" charset="0"/>
            </a:endParaRPr>
          </a:p>
          <a:p>
            <a:pPr lvl="1" algn="just"/>
            <a:r>
              <a:rPr lang="en-US" sz="2200" dirty="0">
                <a:latin typeface="Times New Roman" panose="02020603050405020304" pitchFamily="18" charset="0"/>
                <a:cs typeface="Times New Roman" panose="02020603050405020304" pitchFamily="18" charset="0"/>
              </a:rPr>
              <a:t>Logistics Modules</a:t>
            </a:r>
          </a:p>
          <a:p>
            <a:pPr lvl="2" indent="-244475" algn="just"/>
            <a:r>
              <a:rPr lang="en-US" dirty="0">
                <a:latin typeface="Times New Roman" panose="02020603050405020304" pitchFamily="18" charset="0"/>
                <a:cs typeface="Times New Roman" panose="02020603050405020304" pitchFamily="18" charset="0"/>
              </a:rPr>
              <a:t>Material management (MM);</a:t>
            </a:r>
          </a:p>
          <a:p>
            <a:pPr lvl="2" indent="-244475" algn="just"/>
            <a:r>
              <a:rPr lang="en-US" dirty="0">
                <a:latin typeface="Times New Roman" panose="02020603050405020304" pitchFamily="18" charset="0"/>
                <a:cs typeface="Times New Roman" panose="02020603050405020304" pitchFamily="18" charset="0"/>
              </a:rPr>
              <a:t>Sales &amp; distribution (SD);</a:t>
            </a:r>
          </a:p>
          <a:p>
            <a:pPr lvl="2" indent="-244475" algn="just"/>
            <a:r>
              <a:rPr lang="en-US" dirty="0">
                <a:latin typeface="Times New Roman" panose="02020603050405020304" pitchFamily="18" charset="0"/>
                <a:cs typeface="Times New Roman" panose="02020603050405020304" pitchFamily="18" charset="0"/>
              </a:rPr>
              <a:t>Production;</a:t>
            </a:r>
          </a:p>
          <a:p>
            <a:pPr lvl="2" indent="-244475" algn="just"/>
            <a:r>
              <a:rPr lang="en-US" dirty="0">
                <a:latin typeface="Times New Roman" panose="02020603050405020304" pitchFamily="18" charset="0"/>
                <a:cs typeface="Times New Roman" panose="02020603050405020304" pitchFamily="18" charset="0"/>
              </a:rPr>
              <a:t>Planning &amp; Control (PP);</a:t>
            </a:r>
          </a:p>
          <a:p>
            <a:pPr lvl="2" indent="-244475" algn="just"/>
            <a:r>
              <a:rPr lang="en-US" dirty="0">
                <a:latin typeface="Times New Roman" panose="02020603050405020304" pitchFamily="18" charset="0"/>
                <a:cs typeface="Times New Roman" panose="02020603050405020304" pitchFamily="18" charset="0"/>
              </a:rPr>
              <a:t>Product Data Management (PDM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2" indent="-244475" algn="just"/>
            <a:r>
              <a:rPr lang="en-US" dirty="0">
                <a:latin typeface="Times New Roman" panose="02020603050405020304" pitchFamily="18" charset="0"/>
                <a:cs typeface="Times New Roman" panose="02020603050405020304" pitchFamily="18" charset="0"/>
              </a:rPr>
              <a:t>Quality Management (QM</a:t>
            </a:r>
            <a:r>
              <a:rPr lang="en-US" dirty="0" smtClean="0">
                <a:latin typeface="Times New Roman" panose="02020603050405020304" pitchFamily="18" charset="0"/>
                <a:cs typeface="Times New Roman" panose="02020603050405020304" pitchFamily="18" charset="0"/>
              </a:rPr>
              <a:t>);</a:t>
            </a:r>
          </a:p>
          <a:p>
            <a:pPr lvl="2" indent="-244475" algn="just"/>
            <a:r>
              <a:rPr lang="en-US" dirty="0" smtClean="0">
                <a:latin typeface="Times New Roman" panose="02020603050405020304" pitchFamily="18" charset="0"/>
                <a:cs typeface="Times New Roman" panose="02020603050405020304" pitchFamily="18" charset="0"/>
              </a:rPr>
              <a:t>Plant </a:t>
            </a:r>
            <a:r>
              <a:rPr lang="en-US" dirty="0">
                <a:latin typeface="Times New Roman" panose="02020603050405020304" pitchFamily="18" charset="0"/>
                <a:cs typeface="Times New Roman" panose="02020603050405020304" pitchFamily="18" charset="0"/>
              </a:rPr>
              <a:t>maintenance (</a:t>
            </a:r>
            <a:r>
              <a:rPr lang="en-US" dirty="0" smtClean="0">
                <a:latin typeface="Times New Roman" panose="02020603050405020304" pitchFamily="18" charset="0"/>
                <a:cs typeface="Times New Roman" panose="02020603050405020304" pitchFamily="18" charset="0"/>
              </a:rPr>
              <a:t>PM);</a:t>
            </a:r>
          </a:p>
          <a:p>
            <a:pPr lvl="2" indent="-244475" algn="just"/>
            <a:r>
              <a:rPr lang="en-US" dirty="0" smtClean="0">
                <a:latin typeface="Times New Roman" panose="02020603050405020304" pitchFamily="18" charset="0"/>
                <a:cs typeface="Times New Roman" panose="02020603050405020304" pitchFamily="18" charset="0"/>
              </a:rPr>
              <a:t>Service </a:t>
            </a:r>
            <a:r>
              <a:rPr lang="en-US" dirty="0">
                <a:latin typeface="Times New Roman" panose="02020603050405020304" pitchFamily="18" charset="0"/>
                <a:cs typeface="Times New Roman" panose="02020603050405020304" pitchFamily="18" charset="0"/>
              </a:rPr>
              <a:t>management(SM</a:t>
            </a:r>
            <a:r>
              <a:rPr lang="en-US" dirty="0" smtClean="0">
                <a:latin typeface="Times New Roman" panose="02020603050405020304" pitchFamily="18" charset="0"/>
                <a:cs typeface="Times New Roman" panose="02020603050405020304" pitchFamily="18" charset="0"/>
              </a:rPr>
              <a:t>);</a:t>
            </a:r>
          </a:p>
          <a:p>
            <a:pPr lvl="2" indent="-244475" algn="just"/>
            <a:r>
              <a:rPr lang="en-US" dirty="0" smtClean="0">
                <a:latin typeface="Times New Roman" panose="02020603050405020304" pitchFamily="18" charset="0"/>
                <a:cs typeface="Times New Roman" panose="02020603050405020304" pitchFamily="18" charset="0"/>
              </a:rPr>
              <a:t>Project </a:t>
            </a:r>
            <a:r>
              <a:rPr lang="en-US" dirty="0">
                <a:latin typeface="Times New Roman" panose="02020603050405020304" pitchFamily="18" charset="0"/>
                <a:cs typeface="Times New Roman" panose="02020603050405020304" pitchFamily="18" charset="0"/>
              </a:rPr>
              <a:t>systems (PS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42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40357" y="998568"/>
            <a:ext cx="475190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2400" b="1" dirty="0" smtClean="0">
                <a:latin typeface="Times New Roman" panose="02020603050405020304" pitchFamily="18" charset="0"/>
                <a:cs typeface="Times New Roman" panose="02020603050405020304" pitchFamily="18" charset="0"/>
              </a:rPr>
              <a:t>SAP R/3</a:t>
            </a:r>
          </a:p>
          <a:p>
            <a:pPr algn="just"/>
            <a:r>
              <a:rPr lang="cs-CZ" sz="2400" dirty="0" err="1" smtClean="0">
                <a:latin typeface="Times New Roman" panose="02020603050405020304" pitchFamily="18" charset="0"/>
                <a:cs typeface="Times New Roman" panose="02020603050405020304" pitchFamily="18" charset="0"/>
              </a:rPr>
              <a:t>Functional</a:t>
            </a:r>
            <a:r>
              <a:rPr lang="cs-CZ" sz="2400" dirty="0" smtClean="0">
                <a:latin typeface="Times New Roman" panose="02020603050405020304" pitchFamily="18" charset="0"/>
                <a:cs typeface="Times New Roman" panose="02020603050405020304" pitchFamily="18" charset="0"/>
              </a:rPr>
              <a:t> </a:t>
            </a:r>
            <a:r>
              <a:rPr lang="cs-CZ" sz="2400" dirty="0" err="1" smtClean="0">
                <a:latin typeface="Times New Roman" panose="02020603050405020304" pitchFamily="18" charset="0"/>
                <a:cs typeface="Times New Roman" panose="02020603050405020304" pitchFamily="18" charset="0"/>
              </a:rPr>
              <a:t>modules</a:t>
            </a:r>
            <a:r>
              <a:rPr lang="cs-CZ" sz="2400" dirty="0" smtClean="0">
                <a:latin typeface="Times New Roman" panose="02020603050405020304" pitchFamily="18" charset="0"/>
                <a:cs typeface="Times New Roman" panose="02020603050405020304" pitchFamily="18" charset="0"/>
              </a:rPr>
              <a:t> in SAP</a:t>
            </a:r>
          </a:p>
          <a:p>
            <a:pPr lvl="1"/>
            <a:r>
              <a:rPr lang="en-US" sz="2200" dirty="0" smtClean="0">
                <a:latin typeface="Times New Roman" panose="02020603050405020304" pitchFamily="18" charset="0"/>
                <a:cs typeface="Times New Roman" panose="02020603050405020304" pitchFamily="18" charset="0"/>
              </a:rPr>
              <a:t>Human </a:t>
            </a:r>
            <a:r>
              <a:rPr lang="en-US" sz="2200" dirty="0">
                <a:latin typeface="Times New Roman" panose="02020603050405020304" pitchFamily="18" charset="0"/>
                <a:cs typeface="Times New Roman" panose="02020603050405020304" pitchFamily="18" charset="0"/>
              </a:rPr>
              <a:t>resource management </a:t>
            </a:r>
            <a:r>
              <a:rPr lang="en-US" sz="2200" dirty="0" smtClean="0">
                <a:latin typeface="Times New Roman" panose="02020603050405020304" pitchFamily="18" charset="0"/>
                <a:cs typeface="Times New Roman" panose="02020603050405020304" pitchFamily="18" charset="0"/>
              </a:rPr>
              <a:t>Module</a:t>
            </a:r>
          </a:p>
          <a:p>
            <a:pPr lvl="2" algn="just"/>
            <a:r>
              <a:rPr lang="en-US" dirty="0" smtClean="0">
                <a:latin typeface="Times New Roman" panose="02020603050405020304" pitchFamily="18" charset="0"/>
                <a:cs typeface="Times New Roman" panose="02020603050405020304" pitchFamily="18" charset="0"/>
              </a:rPr>
              <a:t>Personnel Management;</a:t>
            </a:r>
          </a:p>
          <a:p>
            <a:pPr lvl="2" algn="just"/>
            <a:r>
              <a:rPr lang="en-US" dirty="0" smtClean="0">
                <a:latin typeface="Times New Roman" panose="02020603050405020304" pitchFamily="18" charset="0"/>
                <a:cs typeface="Times New Roman" panose="02020603050405020304" pitchFamily="18" charset="0"/>
              </a:rPr>
              <a:t>Organizational Management;</a:t>
            </a:r>
          </a:p>
          <a:p>
            <a:pPr lvl="2" algn="just"/>
            <a:r>
              <a:rPr lang="en-US" dirty="0" smtClean="0">
                <a:latin typeface="Times New Roman" panose="02020603050405020304" pitchFamily="18" charset="0"/>
                <a:cs typeface="Times New Roman" panose="02020603050405020304" pitchFamily="18" charset="0"/>
              </a:rPr>
              <a:t>Payroll Accounting;</a:t>
            </a:r>
          </a:p>
          <a:p>
            <a:pPr lvl="2" algn="just"/>
            <a:r>
              <a:rPr lang="en-US" dirty="0" smtClean="0">
                <a:latin typeface="Times New Roman" panose="02020603050405020304" pitchFamily="18" charset="0"/>
                <a:cs typeface="Times New Roman" panose="02020603050405020304" pitchFamily="18" charset="0"/>
              </a:rPr>
              <a:t>Time Management;</a:t>
            </a:r>
          </a:p>
          <a:p>
            <a:pPr lvl="2" algn="just"/>
            <a:r>
              <a:rPr lang="en-US" dirty="0" smtClean="0">
                <a:latin typeface="Times New Roman" panose="02020603050405020304" pitchFamily="18" charset="0"/>
                <a:cs typeface="Times New Roman" panose="02020603050405020304" pitchFamily="18" charset="0"/>
              </a:rPr>
              <a:t>Personnel Development;</a:t>
            </a:r>
          </a:p>
          <a:p>
            <a:pPr lvl="2" algn="just"/>
            <a:r>
              <a:rPr lang="en-US" dirty="0" smtClean="0">
                <a:latin typeface="Times New Roman" panose="02020603050405020304" pitchFamily="18" charset="0"/>
                <a:cs typeface="Times New Roman" panose="02020603050405020304" pitchFamily="18" charset="0"/>
              </a:rPr>
              <a:t>Training </a:t>
            </a:r>
            <a:r>
              <a:rPr lang="en-US" dirty="0">
                <a:latin typeface="Times New Roman" panose="02020603050405020304" pitchFamily="18" charset="0"/>
                <a:cs typeface="Times New Roman" panose="02020603050405020304" pitchFamily="18" charset="0"/>
              </a:rPr>
              <a:t>&amp; Event </a:t>
            </a:r>
            <a:r>
              <a:rPr lang="en-US" dirty="0" smtClean="0">
                <a:latin typeface="Times New Roman" panose="02020603050405020304" pitchFamily="18" charset="0"/>
                <a:cs typeface="Times New Roman" panose="02020603050405020304" pitchFamily="18" charset="0"/>
              </a:rPr>
              <a:t>Management. </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340356" y="6366617"/>
            <a:ext cx="10803360" cy="276999"/>
          </a:xfrm>
          <a:prstGeom prst="rect">
            <a:avLst/>
          </a:prstGeom>
          <a:noFill/>
        </p:spPr>
        <p:txBody>
          <a:bodyPr wrap="square" rtlCol="0">
            <a:spAutoFit/>
          </a:bodyPr>
          <a:lstStyle/>
          <a:p>
            <a:r>
              <a:rPr lang="cs-CZ" sz="1200" dirty="0" smtClean="0"/>
              <a:t>*http</a:t>
            </a:r>
            <a:r>
              <a:rPr lang="cs-CZ" sz="1200" dirty="0"/>
              <a:t>://sapoverview.blogspot.cz/2012/10/sap-modules-overview.html</a:t>
            </a:r>
            <a:endParaRPr lang="cs-CZ" sz="1200" dirty="0" smtClean="0"/>
          </a:p>
        </p:txBody>
      </p:sp>
      <p:sp>
        <p:nvSpPr>
          <p:cNvPr id="7" name="Obdélník 6"/>
          <p:cNvSpPr/>
          <p:nvPr/>
        </p:nvSpPr>
        <p:spPr>
          <a:xfrm>
            <a:off x="251521" y="449337"/>
            <a:ext cx="9680756" cy="954107"/>
          </a:xfrm>
          <a:prstGeom prst="rect">
            <a:avLst/>
          </a:prstGeom>
        </p:spPr>
        <p:txBody>
          <a:bodyPr wrap="square">
            <a:spAutoFit/>
          </a:bodyPr>
          <a:lstStyle/>
          <a:p>
            <a:pPr>
              <a:defRPr/>
            </a:pPr>
            <a:r>
              <a:rPr lang="cs-CZ" sz="2800" b="1" dirty="0" smtClean="0">
                <a:latin typeface="Times New Roman" panose="02020603050405020304" pitchFamily="18" charset="0"/>
                <a:cs typeface="Times New Roman" panose="02020603050405020304" pitchFamily="18" charset="0"/>
              </a:rPr>
              <a:t>MIS </a:t>
            </a:r>
            <a:r>
              <a:rPr lang="cs-CZ" sz="2800" b="1" dirty="0" err="1">
                <a:latin typeface="Times New Roman" panose="02020603050405020304" pitchFamily="18" charset="0"/>
                <a:cs typeface="Times New Roman" panose="02020603050405020304" pitchFamily="18" charset="0"/>
              </a:rPr>
              <a:t>selected</a:t>
            </a:r>
            <a:r>
              <a:rPr lang="cs-CZ" sz="2800" b="1" dirty="0">
                <a:latin typeface="Times New Roman" panose="02020603050405020304" pitchFamily="18" charset="0"/>
                <a:cs typeface="Times New Roman" panose="02020603050405020304" pitchFamily="18" charset="0"/>
              </a:rPr>
              <a:t> software</a:t>
            </a:r>
            <a:endParaRPr lang="en-GB" sz="2800" b="1" dirty="0">
              <a:latin typeface="Times New Roman" panose="02020603050405020304" pitchFamily="18" charset="0"/>
              <a:cs typeface="Times New Roman" panose="02020603050405020304" pitchFamily="18" charset="0"/>
            </a:endParaRPr>
          </a:p>
          <a:p>
            <a:pPr lvl="0">
              <a:defRPr/>
            </a:pPr>
            <a:r>
              <a:rPr lang="cs-CZ" sz="2800" b="1" kern="0" dirty="0" smtClean="0">
                <a:latin typeface="Times New Roman"/>
                <a:ea typeface="+mj-ea"/>
                <a:cs typeface="+mj-cs"/>
              </a:rPr>
              <a:t> </a:t>
            </a:r>
            <a:endParaRPr lang="cs-CZ" sz="2800" b="1" kern="0" dirty="0">
              <a:latin typeface="Times New Roman"/>
              <a:ea typeface="+mj-ea"/>
              <a:cs typeface="+mj-cs"/>
            </a:endParaRPr>
          </a:p>
        </p:txBody>
      </p:sp>
      <p:sp>
        <p:nvSpPr>
          <p:cNvPr id="9" name="Zástupný symbol pro obsah 2"/>
          <p:cNvSpPr txBox="1">
            <a:spLocks/>
          </p:cNvSpPr>
          <p:nvPr/>
        </p:nvSpPr>
        <p:spPr>
          <a:xfrm>
            <a:off x="4820422" y="1442859"/>
            <a:ext cx="475190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cs-CZ" sz="2400" b="1" dirty="0" smtClean="0">
              <a:latin typeface="Times New Roman" panose="02020603050405020304" pitchFamily="18" charset="0"/>
              <a:cs typeface="Times New Roman" panose="02020603050405020304" pitchFamily="18" charset="0"/>
            </a:endParaRPr>
          </a:p>
          <a:p>
            <a:pPr lvl="1" algn="just"/>
            <a:r>
              <a:rPr lang="en-US" sz="2200" dirty="0" smtClean="0">
                <a:latin typeface="Times New Roman" panose="02020603050405020304" pitchFamily="18" charset="0"/>
                <a:cs typeface="Times New Roman" panose="02020603050405020304" pitchFamily="18" charset="0"/>
              </a:rPr>
              <a:t>Cross </a:t>
            </a:r>
            <a:r>
              <a:rPr lang="en-US" sz="2200" dirty="0">
                <a:latin typeface="Times New Roman" panose="02020603050405020304" pitchFamily="18" charset="0"/>
                <a:cs typeface="Times New Roman" panose="02020603050405020304" pitchFamily="18" charset="0"/>
              </a:rPr>
              <a:t>Application </a:t>
            </a:r>
            <a:r>
              <a:rPr lang="en-US" sz="2200" dirty="0" smtClean="0">
                <a:latin typeface="Times New Roman" panose="02020603050405020304" pitchFamily="18" charset="0"/>
                <a:cs typeface="Times New Roman" panose="02020603050405020304" pitchFamily="18" charset="0"/>
              </a:rPr>
              <a:t>Module</a:t>
            </a:r>
          </a:p>
          <a:p>
            <a:pPr lvl="2" algn="just"/>
            <a:r>
              <a:rPr lang="en-US" dirty="0" smtClean="0">
                <a:latin typeface="Times New Roman" panose="02020603050405020304" pitchFamily="18" charset="0"/>
                <a:cs typeface="Times New Roman" panose="02020603050405020304" pitchFamily="18" charset="0"/>
              </a:rPr>
              <a:t>Workflow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WF);</a:t>
            </a:r>
          </a:p>
          <a:p>
            <a:pPr lvl="2" algn="just"/>
            <a:r>
              <a:rPr lang="en-US" dirty="0" smtClean="0">
                <a:latin typeface="Times New Roman" panose="02020603050405020304" pitchFamily="18" charset="0"/>
                <a:cs typeface="Times New Roman" panose="02020603050405020304" pitchFamily="18" charset="0"/>
              </a:rPr>
              <a:t>SAP Office.</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52103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1085</Words>
  <Application>Microsoft Office PowerPoint</Application>
  <PresentationFormat>Širokoúhlá obrazovka</PresentationFormat>
  <Paragraphs>244</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Times New Roman</vt:lpstr>
      <vt:lpstr>Motiv Office</vt:lpstr>
      <vt:lpstr>Management information systems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Petr Suchanek</cp:lastModifiedBy>
  <cp:revision>276</cp:revision>
  <dcterms:created xsi:type="dcterms:W3CDTF">2016-11-25T20:36:16Z</dcterms:created>
  <dcterms:modified xsi:type="dcterms:W3CDTF">2017-09-03T11:33:07Z</dcterms:modified>
</cp:coreProperties>
</file>