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332" r:id="rId2"/>
    <p:sldId id="263" r:id="rId3"/>
    <p:sldId id="283" r:id="rId4"/>
    <p:sldId id="287" r:id="rId5"/>
    <p:sldId id="257" r:id="rId6"/>
    <p:sldId id="307" r:id="rId7"/>
    <p:sldId id="308" r:id="rId8"/>
    <p:sldId id="304" r:id="rId9"/>
    <p:sldId id="310" r:id="rId10"/>
    <p:sldId id="311" r:id="rId11"/>
    <p:sldId id="314" r:id="rId12"/>
    <p:sldId id="313" r:id="rId13"/>
    <p:sldId id="315" r:id="rId14"/>
    <p:sldId id="316" r:id="rId15"/>
    <p:sldId id="318" r:id="rId16"/>
    <p:sldId id="317" r:id="rId17"/>
    <p:sldId id="320" r:id="rId18"/>
    <p:sldId id="319" r:id="rId19"/>
    <p:sldId id="312" r:id="rId20"/>
    <p:sldId id="322" r:id="rId21"/>
    <p:sldId id="323" r:id="rId22"/>
    <p:sldId id="324" r:id="rId23"/>
    <p:sldId id="325" r:id="rId24"/>
    <p:sldId id="326" r:id="rId25"/>
    <p:sldId id="327" r:id="rId26"/>
    <p:sldId id="328" r:id="rId27"/>
    <p:sldId id="329" r:id="rId28"/>
    <p:sldId id="330" r:id="rId29"/>
    <p:sldId id="331" r:id="rId30"/>
    <p:sldId id="266" r:id="rId3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5" d="100"/>
          <a:sy n="145" d="100"/>
        </p:scale>
        <p:origin x="624"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04.04.2018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925833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5330439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1195623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682143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42205268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122991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4176932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5946268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6250920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28138959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4198931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2655236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41038219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10784839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29276742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27225575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34936279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9592830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10264654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3676407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740806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603076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348544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2340276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073078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595945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INFORMATION MANAGEMENT</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Radim Dolák,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603117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Types of books by </a:t>
            </a:r>
            <a:r>
              <a:rPr lang="en-US" altLang="cs-CZ" sz="1800" b="1" dirty="0" err="1">
                <a:solidFill>
                  <a:srgbClr val="307871"/>
                </a:solidFill>
                <a:latin typeface="Times New Roman" panose="02020603050405020304" pitchFamily="18" charset="0"/>
                <a:cs typeface="Times New Roman" panose="02020603050405020304" pitchFamily="18" charset="0"/>
              </a:rPr>
              <a:t>Vaněk</a:t>
            </a:r>
            <a:r>
              <a:rPr lang="en-US" altLang="cs-CZ" sz="1800" b="1" dirty="0">
                <a:solidFill>
                  <a:srgbClr val="307871"/>
                </a:solidFill>
                <a:latin typeface="Times New Roman" panose="02020603050405020304" pitchFamily="18" charset="0"/>
                <a:cs typeface="Times New Roman" panose="02020603050405020304" pitchFamily="18" charset="0"/>
              </a:rPr>
              <a:t> (2013):</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monographs </a:t>
            </a:r>
            <a:r>
              <a:rPr lang="en-US" altLang="cs-CZ" sz="1800" b="1" dirty="0">
                <a:solidFill>
                  <a:srgbClr val="307871"/>
                </a:solidFill>
                <a:latin typeface="Times New Roman" panose="02020603050405020304" pitchFamily="18" charset="0"/>
                <a:cs typeface="Times New Roman" panose="02020603050405020304" pitchFamily="18" charset="0"/>
              </a:rPr>
              <a:t>- a publication, systematically, versatile and in detail dealing with one topic usually narrowly defined, may be the work of one or </a:t>
            </a:r>
            <a:r>
              <a:rPr lang="en-US" altLang="cs-CZ" sz="1800" b="1" dirty="0" smtClean="0">
                <a:solidFill>
                  <a:srgbClr val="307871"/>
                </a:solidFill>
                <a:latin typeface="Times New Roman" panose="02020603050405020304" pitchFamily="18" charset="0"/>
                <a:cs typeface="Times New Roman" panose="02020603050405020304" pitchFamily="18" charset="0"/>
              </a:rPr>
              <a:t>more </a:t>
            </a:r>
            <a:r>
              <a:rPr lang="en-US" altLang="cs-CZ" sz="1800" b="1" dirty="0">
                <a:solidFill>
                  <a:srgbClr val="307871"/>
                </a:solidFill>
                <a:latin typeface="Times New Roman" panose="02020603050405020304" pitchFamily="18" charset="0"/>
                <a:cs typeface="Times New Roman" panose="02020603050405020304" pitchFamily="18" charset="0"/>
              </a:rPr>
              <a:t>authors,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proceedings </a:t>
            </a:r>
            <a:r>
              <a:rPr lang="en-US" altLang="cs-CZ" sz="1800" b="1" dirty="0">
                <a:solidFill>
                  <a:srgbClr val="307871"/>
                </a:solidFill>
                <a:latin typeface="Times New Roman" panose="02020603050405020304" pitchFamily="18" charset="0"/>
                <a:cs typeface="Times New Roman" panose="02020603050405020304" pitchFamily="18" charset="0"/>
              </a:rPr>
              <a:t>- a set of individual articles of many authors, </a:t>
            </a:r>
            <a:r>
              <a:rPr lang="en-US" altLang="cs-CZ" sz="1800" b="1" dirty="0" err="1">
                <a:solidFill>
                  <a:srgbClr val="307871"/>
                </a:solidFill>
                <a:latin typeface="Times New Roman" panose="02020603050405020304" pitchFamily="18" charset="0"/>
                <a:cs typeface="Times New Roman" panose="02020603050405020304" pitchFamily="18" charset="0"/>
              </a:rPr>
              <a:t>eg</a:t>
            </a:r>
            <a:r>
              <a:rPr lang="en-US" altLang="cs-CZ" sz="1800" b="1" dirty="0">
                <a:solidFill>
                  <a:srgbClr val="307871"/>
                </a:solidFill>
                <a:latin typeface="Times New Roman" panose="02020603050405020304" pitchFamily="18" charset="0"/>
                <a:cs typeface="Times New Roman" panose="02020603050405020304" pitchFamily="18" charset="0"/>
              </a:rPr>
              <a:t> contributions from conferences, congresses, etc.,</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textbooks </a:t>
            </a:r>
            <a:r>
              <a:rPr lang="en-US" altLang="cs-CZ" sz="1800" b="1" dirty="0">
                <a:solidFill>
                  <a:srgbClr val="307871"/>
                </a:solidFill>
                <a:latin typeface="Times New Roman" panose="02020603050405020304" pitchFamily="18" charset="0"/>
                <a:cs typeface="Times New Roman" panose="02020603050405020304" pitchFamily="18" charset="0"/>
              </a:rPr>
              <a:t>- learning material for different grades of schools,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university </a:t>
            </a:r>
            <a:r>
              <a:rPr lang="en-US" altLang="cs-CZ" sz="1800" b="1" dirty="0">
                <a:solidFill>
                  <a:srgbClr val="307871"/>
                </a:solidFill>
                <a:latin typeface="Times New Roman" panose="02020603050405020304" pitchFamily="18" charset="0"/>
                <a:cs typeface="Times New Roman" panose="02020603050405020304" pitchFamily="18" charset="0"/>
              </a:rPr>
              <a:t>script,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manuals</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encyclopedia </a:t>
            </a:r>
            <a:r>
              <a:rPr lang="en-US" altLang="cs-CZ" sz="1800" b="1" dirty="0">
                <a:solidFill>
                  <a:srgbClr val="307871"/>
                </a:solidFill>
                <a:latin typeface="Times New Roman" panose="02020603050405020304" pitchFamily="18" charset="0"/>
                <a:cs typeface="Times New Roman" panose="02020603050405020304" pitchFamily="18" charset="0"/>
              </a:rPr>
              <a:t>(Educational Dictionary) - Alphabetically or systematically structured terms,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dictionaries </a:t>
            </a:r>
            <a:r>
              <a:rPr lang="en-US" altLang="cs-CZ" sz="1800" b="1" dirty="0">
                <a:solidFill>
                  <a:srgbClr val="307871"/>
                </a:solidFill>
                <a:latin typeface="Times New Roman" panose="02020603050405020304" pitchFamily="18" charset="0"/>
                <a:cs typeface="Times New Roman" panose="02020603050405020304" pitchFamily="18" charset="0"/>
              </a:rPr>
              <a:t>- language (translation, interpretation, terminology, glossaries,</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Types</a:t>
            </a:r>
            <a:r>
              <a:rPr lang="cs-CZ" b="1" dirty="0"/>
              <a:t> </a:t>
            </a:r>
            <a:r>
              <a:rPr lang="cs-CZ" b="1" dirty="0" err="1"/>
              <a:t>of</a:t>
            </a:r>
            <a:r>
              <a:rPr lang="cs-CZ" b="1" dirty="0"/>
              <a:t> </a:t>
            </a:r>
            <a:r>
              <a:rPr lang="cs-CZ" b="1" dirty="0" err="1" smtClean="0"/>
              <a:t>documents</a:t>
            </a:r>
            <a:r>
              <a:rPr lang="cs-CZ" b="1" dirty="0" smtClean="0"/>
              <a:t> - </a:t>
            </a:r>
            <a:r>
              <a:rPr lang="cs-CZ" b="1" dirty="0" err="1" smtClean="0"/>
              <a:t>books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4254358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directories</a:t>
            </a:r>
            <a:r>
              <a:rPr lang="en-US" altLang="cs-CZ" sz="1800" b="1" dirty="0">
                <a:solidFill>
                  <a:srgbClr val="307871"/>
                </a:solidFill>
                <a:latin typeface="Times New Roman" panose="02020603050405020304" pitchFamily="18" charset="0"/>
                <a:cs typeface="Times New Roman" panose="02020603050405020304" pitchFamily="18" charset="0"/>
              </a:rPr>
              <a:t>, phone directories,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tables</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guides</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instructions</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music</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atlases</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visual </a:t>
            </a:r>
            <a:r>
              <a:rPr lang="en-US" altLang="cs-CZ" sz="1800" b="1" dirty="0">
                <a:solidFill>
                  <a:srgbClr val="307871"/>
                </a:solidFill>
                <a:latin typeface="Times New Roman" panose="02020603050405020304" pitchFamily="18" charset="0"/>
                <a:cs typeface="Times New Roman" panose="02020603050405020304" pitchFamily="18" charset="0"/>
              </a:rPr>
              <a:t>publications.</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Types</a:t>
            </a:r>
            <a:r>
              <a:rPr lang="cs-CZ" b="1" dirty="0"/>
              <a:t> </a:t>
            </a:r>
            <a:r>
              <a:rPr lang="cs-CZ" b="1" dirty="0" err="1"/>
              <a:t>of</a:t>
            </a:r>
            <a:r>
              <a:rPr lang="cs-CZ" b="1" dirty="0"/>
              <a:t> </a:t>
            </a:r>
            <a:r>
              <a:rPr lang="cs-CZ" b="1" dirty="0" err="1" smtClean="0"/>
              <a:t>documents</a:t>
            </a:r>
            <a:r>
              <a:rPr lang="cs-CZ" b="1" dirty="0" smtClean="0"/>
              <a:t> - </a:t>
            </a:r>
            <a:r>
              <a:rPr lang="cs-CZ" b="1" dirty="0" err="1" smtClean="0"/>
              <a:t>books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2931780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After </a:t>
            </a:r>
            <a:r>
              <a:rPr lang="en-US" altLang="cs-CZ" sz="1800" b="1" dirty="0">
                <a:solidFill>
                  <a:srgbClr val="307871"/>
                </a:solidFill>
                <a:latin typeface="Times New Roman" panose="02020603050405020304" pitchFamily="18" charset="0"/>
                <a:cs typeface="Times New Roman" panose="02020603050405020304" pitchFamily="18" charset="0"/>
              </a:rPr>
              <a:t>books, the most well-known types of documents are undoubtedly periodicals and serial publications, which have the great advantage of </a:t>
            </a:r>
            <a:r>
              <a:rPr lang="en-US" altLang="cs-CZ" sz="1800" b="1" dirty="0" smtClean="0">
                <a:solidFill>
                  <a:srgbClr val="307871"/>
                </a:solidFill>
                <a:latin typeface="Times New Roman" panose="02020603050405020304" pitchFamily="18" charset="0"/>
                <a:cs typeface="Times New Roman" panose="02020603050405020304" pitchFamily="18" charset="0"/>
              </a:rPr>
              <a:t>containing</a:t>
            </a:r>
            <a:r>
              <a:rPr lang="cs-CZ" altLang="cs-CZ" sz="1800" b="1" dirty="0" smtClean="0">
                <a:solidFill>
                  <a:srgbClr val="307871"/>
                </a:solidFill>
                <a:latin typeface="Times New Roman" panose="02020603050405020304" pitchFamily="18" charset="0"/>
                <a:cs typeface="Times New Roman" panose="02020603050405020304" pitchFamily="18" charset="0"/>
              </a:rPr>
              <a:t> u</a:t>
            </a:r>
            <a:r>
              <a:rPr lang="en-US" altLang="cs-CZ" sz="1800" b="1" dirty="0" smtClean="0">
                <a:solidFill>
                  <a:srgbClr val="307871"/>
                </a:solidFill>
                <a:latin typeface="Times New Roman" panose="02020603050405020304" pitchFamily="18" charset="0"/>
                <a:cs typeface="Times New Roman" panose="02020603050405020304" pitchFamily="18" charset="0"/>
              </a:rPr>
              <a:t>p-to-date information </a:t>
            </a:r>
            <a:r>
              <a:rPr lang="en-US" altLang="cs-CZ" sz="1800" b="1" dirty="0">
                <a:solidFill>
                  <a:srgbClr val="307871"/>
                </a:solidFill>
                <a:latin typeface="Times New Roman" panose="02020603050405020304" pitchFamily="18" charset="0"/>
                <a:cs typeface="Times New Roman" panose="02020603050405020304" pitchFamily="18" charset="0"/>
              </a:rPr>
              <a:t>from various authors in frequently themed themes</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periodical, respectively. a periodical press according to Act 46/2000 Coll. means: "newspapers, magazines and other printed matter published under </a:t>
            </a: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same title, with the same content focus and uniform graphic design at least twice in the calendar year</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ČSN ISO 5127, the serial publication is printed or non-printed, issued sequentially, in part or in part, with a numerical or </a:t>
            </a:r>
            <a:r>
              <a:rPr lang="en-US" altLang="cs-CZ" sz="1800" b="1" dirty="0" smtClean="0">
                <a:solidFill>
                  <a:srgbClr val="307871"/>
                </a:solidFill>
                <a:latin typeface="Times New Roman" panose="02020603050405020304" pitchFamily="18" charset="0"/>
                <a:cs typeface="Times New Roman" panose="02020603050405020304" pitchFamily="18" charset="0"/>
              </a:rPr>
              <a:t>chronological</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mark </a:t>
            </a:r>
            <a:r>
              <a:rPr lang="en-US" altLang="cs-CZ" sz="1800" b="1" dirty="0">
                <a:solidFill>
                  <a:srgbClr val="307871"/>
                </a:solidFill>
                <a:latin typeface="Times New Roman" panose="02020603050405020304" pitchFamily="18" charset="0"/>
                <a:cs typeface="Times New Roman" panose="02020603050405020304" pitchFamily="18" charset="0"/>
              </a:rPr>
              <a:t>and intended for unlimited continuity regardless of periodicity.</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Types</a:t>
            </a:r>
            <a:r>
              <a:rPr lang="cs-CZ" b="1" dirty="0"/>
              <a:t> </a:t>
            </a:r>
            <a:r>
              <a:rPr lang="cs-CZ" b="1" dirty="0" err="1"/>
              <a:t>of</a:t>
            </a:r>
            <a:r>
              <a:rPr lang="cs-CZ" b="1" dirty="0"/>
              <a:t> </a:t>
            </a:r>
            <a:r>
              <a:rPr lang="cs-CZ" b="1" dirty="0" err="1" smtClean="0"/>
              <a:t>documents</a:t>
            </a:r>
            <a:r>
              <a:rPr lang="cs-CZ" b="1" dirty="0" smtClean="0"/>
              <a:t> </a:t>
            </a:r>
            <a:r>
              <a:rPr lang="cs-CZ" b="1" dirty="0"/>
              <a:t>- </a:t>
            </a:r>
            <a:r>
              <a:rPr lang="cs-CZ" b="1" dirty="0" err="1" smtClean="0"/>
              <a:t>periodicals</a:t>
            </a:r>
            <a:r>
              <a:rPr lang="cs-CZ" b="1" dirty="0"/>
              <a:t>, </a:t>
            </a:r>
            <a:r>
              <a:rPr lang="cs-CZ" b="1" dirty="0" err="1"/>
              <a:t>series</a:t>
            </a:r>
            <a:r>
              <a:rPr lang="cs-CZ" b="1" dirty="0"/>
              <a:t> </a:t>
            </a:r>
            <a:r>
              <a:rPr lang="cs-CZ" b="1" dirty="0" err="1"/>
              <a:t>publications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5749577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periodicals are published at certain predetermined intervals (periodically) and </a:t>
            </a:r>
            <a:r>
              <a:rPr lang="en-US" altLang="cs-CZ" sz="1800" b="1" dirty="0" smtClean="0">
                <a:solidFill>
                  <a:srgbClr val="307871"/>
                </a:solidFill>
                <a:latin typeface="Times New Roman" panose="02020603050405020304" pitchFamily="18" charset="0"/>
                <a:cs typeface="Times New Roman" panose="02020603050405020304" pitchFamily="18" charset="0"/>
              </a:rPr>
              <a:t>contain </a:t>
            </a:r>
            <a:r>
              <a:rPr lang="en-US" altLang="cs-CZ" sz="1800" b="1" dirty="0">
                <a:solidFill>
                  <a:srgbClr val="307871"/>
                </a:solidFill>
                <a:latin typeface="Times New Roman" panose="02020603050405020304" pitchFamily="18" charset="0"/>
                <a:cs typeface="Times New Roman" panose="02020603050405020304" pitchFamily="18" charset="0"/>
              </a:rPr>
              <a:t>individual articles from different authors thematically </a:t>
            </a:r>
            <a:r>
              <a:rPr lang="en-US" altLang="cs-CZ" sz="1800" b="1" dirty="0" smtClean="0">
                <a:solidFill>
                  <a:srgbClr val="307871"/>
                </a:solidFill>
                <a:latin typeface="Times New Roman" panose="02020603050405020304" pitchFamily="18" charset="0"/>
                <a:cs typeface="Times New Roman" panose="02020603050405020304" pitchFamily="18" charset="0"/>
              </a:rPr>
              <a:t>oriented </a:t>
            </a:r>
            <a:r>
              <a:rPr lang="en-US" altLang="cs-CZ" sz="1800" b="1" dirty="0">
                <a:solidFill>
                  <a:srgbClr val="307871"/>
                </a:solidFill>
                <a:latin typeface="Times New Roman" panose="02020603050405020304" pitchFamily="18" charset="0"/>
                <a:cs typeface="Times New Roman" panose="02020603050405020304" pitchFamily="18" charset="0"/>
              </a:rPr>
              <a:t>according to the main orientation of the periodical, which is usually expressed in its title. From the point of view of the target reader, the </a:t>
            </a:r>
            <a:r>
              <a:rPr lang="en-US" altLang="cs-CZ" sz="1800" b="1" dirty="0" smtClean="0">
                <a:solidFill>
                  <a:srgbClr val="307871"/>
                </a:solidFill>
                <a:latin typeface="Times New Roman" panose="02020603050405020304" pitchFamily="18" charset="0"/>
                <a:cs typeface="Times New Roman" panose="02020603050405020304" pitchFamily="18" charset="0"/>
              </a:rPr>
              <a:t>periodical </a:t>
            </a:r>
            <a:r>
              <a:rPr lang="en-US" altLang="cs-CZ" sz="1800" b="1" dirty="0">
                <a:solidFill>
                  <a:srgbClr val="307871"/>
                </a:solidFill>
                <a:latin typeface="Times New Roman" panose="02020603050405020304" pitchFamily="18" charset="0"/>
                <a:cs typeface="Times New Roman" panose="02020603050405020304" pitchFamily="18" charset="0"/>
              </a:rPr>
              <a:t>is intended either for a wider circle of readers or for readers who prefer a given topic</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Among the most famous periodicals are: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newspapers </a:t>
            </a:r>
            <a:r>
              <a:rPr lang="en-US" altLang="cs-CZ" sz="1800" b="1" dirty="0">
                <a:solidFill>
                  <a:srgbClr val="307871"/>
                </a:solidFill>
                <a:latin typeface="Times New Roman" panose="02020603050405020304" pitchFamily="18" charset="0"/>
                <a:cs typeface="Times New Roman" panose="02020603050405020304" pitchFamily="18" charset="0"/>
              </a:rPr>
              <a:t>- they contain up-to-date information, their periodicity is usually 1 day to 1 week,</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magazines </a:t>
            </a:r>
            <a:r>
              <a:rPr lang="en-US" altLang="cs-CZ" sz="1800" b="1" dirty="0">
                <a:solidFill>
                  <a:srgbClr val="307871"/>
                </a:solidFill>
                <a:latin typeface="Times New Roman" panose="02020603050405020304" pitchFamily="18" charset="0"/>
                <a:cs typeface="Times New Roman" panose="02020603050405020304" pitchFamily="18" charset="0"/>
              </a:rPr>
              <a:t>- published with a period of one week to six months,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yearbooks </a:t>
            </a:r>
            <a:r>
              <a:rPr lang="en-US" altLang="cs-CZ" sz="1800" b="1" dirty="0">
                <a:solidFill>
                  <a:srgbClr val="307871"/>
                </a:solidFill>
                <a:latin typeface="Times New Roman" panose="02020603050405020304" pitchFamily="18" charset="0"/>
                <a:cs typeface="Times New Roman" panose="02020603050405020304" pitchFamily="18" charset="0"/>
              </a:rPr>
              <a:t>- published once a year.</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Types</a:t>
            </a:r>
            <a:r>
              <a:rPr lang="cs-CZ" b="1" dirty="0"/>
              <a:t> </a:t>
            </a:r>
            <a:r>
              <a:rPr lang="cs-CZ" b="1" dirty="0" err="1"/>
              <a:t>of</a:t>
            </a:r>
            <a:r>
              <a:rPr lang="cs-CZ" b="1" dirty="0"/>
              <a:t> </a:t>
            </a:r>
            <a:r>
              <a:rPr lang="cs-CZ" b="1" dirty="0" err="1" smtClean="0"/>
              <a:t>documents</a:t>
            </a:r>
            <a:r>
              <a:rPr lang="cs-CZ" b="1" dirty="0" smtClean="0"/>
              <a:t> </a:t>
            </a:r>
            <a:r>
              <a:rPr lang="cs-CZ" b="1" dirty="0"/>
              <a:t>- </a:t>
            </a:r>
            <a:r>
              <a:rPr lang="cs-CZ" b="1" dirty="0" err="1" smtClean="0"/>
              <a:t>periodicals</a:t>
            </a:r>
            <a:r>
              <a:rPr lang="cs-CZ" b="1" dirty="0"/>
              <a:t>, </a:t>
            </a:r>
            <a:r>
              <a:rPr lang="cs-CZ" b="1" dirty="0" err="1"/>
              <a:t>series</a:t>
            </a:r>
            <a:r>
              <a:rPr lang="cs-CZ" b="1" dirty="0"/>
              <a:t> </a:t>
            </a:r>
            <a:r>
              <a:rPr lang="cs-CZ" b="1" dirty="0" err="1"/>
              <a:t>publications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6486566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Special literature includes standards, patents and corporate literature.</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 </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Standards can be defined as certain agreements containing technical specifications and other criteria for different materials, products, processes, </a:t>
            </a:r>
            <a:r>
              <a:rPr lang="en-US" altLang="cs-CZ" sz="1800" b="1" dirty="0" smtClean="0">
                <a:solidFill>
                  <a:srgbClr val="307871"/>
                </a:solidFill>
                <a:latin typeface="Times New Roman" panose="02020603050405020304" pitchFamily="18" charset="0"/>
                <a:cs typeface="Times New Roman" panose="02020603050405020304" pitchFamily="18" charset="0"/>
              </a:rPr>
              <a:t>and</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services </a:t>
            </a:r>
            <a:r>
              <a:rPr lang="en-US" altLang="cs-CZ" sz="1800" b="1" dirty="0">
                <a:solidFill>
                  <a:srgbClr val="307871"/>
                </a:solidFill>
                <a:latin typeface="Times New Roman" panose="02020603050405020304" pitchFamily="18" charset="0"/>
                <a:cs typeface="Times New Roman" panose="02020603050405020304" pitchFamily="18" charset="0"/>
              </a:rPr>
              <a:t>to suit the purpose. These are qualified recommendations, the use of which is voluntary.</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Patents are documents created in connection with the registration of inventions, </a:t>
            </a:r>
            <a:r>
              <a:rPr lang="en-US" altLang="cs-CZ" sz="1800" b="1" dirty="0" smtClean="0">
                <a:solidFill>
                  <a:srgbClr val="307871"/>
                </a:solidFill>
                <a:latin typeface="Times New Roman" panose="02020603050405020304" pitchFamily="18" charset="0"/>
                <a:cs typeface="Times New Roman" panose="02020603050405020304" pitchFamily="18" charset="0"/>
              </a:rPr>
              <a:t>discoveries</a:t>
            </a:r>
            <a:r>
              <a:rPr lang="en-US" altLang="cs-CZ" sz="1800" b="1" dirty="0">
                <a:solidFill>
                  <a:srgbClr val="307871"/>
                </a:solidFill>
                <a:latin typeface="Times New Roman" panose="02020603050405020304" pitchFamily="18" charset="0"/>
                <a:cs typeface="Times New Roman" panose="02020603050405020304" pitchFamily="18" charset="0"/>
              </a:rPr>
              <a:t>, designs and trademarks and the granting of patents, </a:t>
            </a:r>
            <a:r>
              <a:rPr lang="en-US" altLang="cs-CZ" sz="1800" b="1" dirty="0" smtClean="0">
                <a:solidFill>
                  <a:srgbClr val="307871"/>
                </a:solidFill>
                <a:latin typeface="Times New Roman" panose="02020603050405020304" pitchFamily="18" charset="0"/>
                <a:cs typeface="Times New Roman" panose="02020603050405020304" pitchFamily="18" charset="0"/>
              </a:rPr>
              <a:t>copyright </a:t>
            </a:r>
            <a:r>
              <a:rPr lang="en-US" altLang="cs-CZ" sz="1800" b="1" dirty="0">
                <a:solidFill>
                  <a:srgbClr val="307871"/>
                </a:solidFill>
                <a:latin typeface="Times New Roman" panose="02020603050405020304" pitchFamily="18" charset="0"/>
                <a:cs typeface="Times New Roman" panose="02020603050405020304" pitchFamily="18" charset="0"/>
              </a:rPr>
              <a:t>certificates, etc. These include, for example, patent documents, copyright certificates, industrial and utility designs or certificates, </a:t>
            </a:r>
            <a:r>
              <a:rPr lang="en-US" altLang="cs-CZ" sz="1800" b="1" dirty="0" smtClean="0">
                <a:solidFill>
                  <a:srgbClr val="307871"/>
                </a:solidFill>
                <a:latin typeface="Times New Roman" panose="02020603050405020304" pitchFamily="18" charset="0"/>
                <a:cs typeface="Times New Roman" panose="02020603050405020304" pitchFamily="18" charset="0"/>
              </a:rPr>
              <a:t>trademarks</a:t>
            </a:r>
            <a:r>
              <a:rPr lang="en-US" altLang="cs-CZ" sz="1800" b="1" dirty="0">
                <a:solidFill>
                  <a:srgbClr val="307871"/>
                </a:solidFill>
                <a:latin typeface="Times New Roman" panose="02020603050405020304" pitchFamily="18" charset="0"/>
                <a:cs typeface="Times New Roman" panose="02020603050405020304" pitchFamily="18" charset="0"/>
              </a:rPr>
              <a:t>, applications, etc.</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Types</a:t>
            </a:r>
            <a:r>
              <a:rPr lang="cs-CZ" b="1" dirty="0"/>
              <a:t> </a:t>
            </a:r>
            <a:r>
              <a:rPr lang="cs-CZ" b="1" dirty="0" err="1"/>
              <a:t>of</a:t>
            </a:r>
            <a:r>
              <a:rPr lang="cs-CZ" b="1" dirty="0"/>
              <a:t> </a:t>
            </a:r>
            <a:r>
              <a:rPr lang="cs-CZ" b="1" dirty="0" err="1" smtClean="0"/>
              <a:t>documents</a:t>
            </a:r>
            <a:r>
              <a:rPr lang="cs-CZ" b="1" dirty="0" smtClean="0"/>
              <a:t> </a:t>
            </a:r>
            <a:r>
              <a:rPr lang="cs-CZ" b="1" dirty="0"/>
              <a:t>- </a:t>
            </a:r>
            <a:r>
              <a:rPr lang="cs-CZ" b="1" dirty="0" err="1" smtClean="0"/>
              <a:t>special</a:t>
            </a:r>
            <a:r>
              <a:rPr lang="cs-CZ" b="1" dirty="0" smtClean="0"/>
              <a:t> </a:t>
            </a:r>
            <a:r>
              <a:rPr lang="cs-CZ" b="1" dirty="0" err="1"/>
              <a:t>literature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782552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patent is, according to ČSN ISO 690, a patent document in which the </a:t>
            </a:r>
            <a:r>
              <a:rPr lang="en-US" altLang="cs-CZ" sz="1800" b="1" dirty="0" smtClean="0">
                <a:solidFill>
                  <a:srgbClr val="307871"/>
                </a:solidFill>
                <a:latin typeface="Times New Roman" panose="02020603050405020304" pitchFamily="18" charset="0"/>
                <a:cs typeface="Times New Roman" panose="02020603050405020304" pitchFamily="18" charset="0"/>
              </a:rPr>
              <a:t>specification </a:t>
            </a:r>
            <a:r>
              <a:rPr lang="en-US" altLang="cs-CZ" sz="1800" b="1" dirty="0">
                <a:solidFill>
                  <a:srgbClr val="307871"/>
                </a:solidFill>
                <a:latin typeface="Times New Roman" panose="02020603050405020304" pitchFamily="18" charset="0"/>
                <a:cs typeface="Times New Roman" panose="02020603050405020304" pitchFamily="18" charset="0"/>
              </a:rPr>
              <a:t>defining the invention is officially published, used to obtain or </a:t>
            </a:r>
            <a:r>
              <a:rPr lang="en-US" altLang="cs-CZ" sz="1800" b="1" dirty="0" smtClean="0">
                <a:solidFill>
                  <a:srgbClr val="307871"/>
                </a:solidFill>
                <a:latin typeface="Times New Roman" panose="02020603050405020304" pitchFamily="18" charset="0"/>
                <a:cs typeface="Times New Roman" panose="02020603050405020304" pitchFamily="18" charset="0"/>
              </a:rPr>
              <a:t>enforce </a:t>
            </a:r>
            <a:r>
              <a:rPr lang="en-US" altLang="cs-CZ" sz="1800" b="1" dirty="0">
                <a:solidFill>
                  <a:srgbClr val="307871"/>
                </a:solidFill>
                <a:latin typeface="Times New Roman" panose="02020603050405020304" pitchFamily="18" charset="0"/>
                <a:cs typeface="Times New Roman" panose="02020603050405020304" pitchFamily="18" charset="0"/>
              </a:rPr>
              <a:t>patent rights. </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last type of special literature is corporate literature, which includes, for example, directories, catalogs of trade fairs and exhibitions, catalogs </a:t>
            </a:r>
            <a:r>
              <a:rPr lang="en-US" altLang="cs-CZ" sz="1800" b="1" dirty="0" smtClean="0">
                <a:solidFill>
                  <a:srgbClr val="307871"/>
                </a:solidFill>
                <a:latin typeface="Times New Roman" panose="02020603050405020304" pitchFamily="18" charset="0"/>
                <a:cs typeface="Times New Roman" panose="02020603050405020304" pitchFamily="18" charset="0"/>
              </a:rPr>
              <a:t>with </a:t>
            </a:r>
            <a:r>
              <a:rPr lang="en-US" altLang="cs-CZ" sz="1800" b="1" dirty="0">
                <a:solidFill>
                  <a:srgbClr val="307871"/>
                </a:solidFill>
                <a:latin typeface="Times New Roman" panose="02020603050405020304" pitchFamily="18" charset="0"/>
                <a:cs typeface="Times New Roman" panose="02020603050405020304" pitchFamily="18" charset="0"/>
              </a:rPr>
              <a:t>production programs of companies, corporate magazines as well as annual reports.</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Corporate literature includes those materials that companies, business organizations, and companies issue to inform the public about their products, </a:t>
            </a:r>
            <a:r>
              <a:rPr lang="en-US" altLang="cs-CZ" sz="1800" b="1" dirty="0" smtClean="0">
                <a:solidFill>
                  <a:srgbClr val="307871"/>
                </a:solidFill>
                <a:latin typeface="Times New Roman" panose="02020603050405020304" pitchFamily="18" charset="0"/>
                <a:cs typeface="Times New Roman" panose="02020603050405020304" pitchFamily="18" charset="0"/>
              </a:rPr>
              <a:t>services</a:t>
            </a:r>
            <a:r>
              <a:rPr lang="en-US" altLang="cs-CZ" sz="1800" b="1" dirty="0">
                <a:solidFill>
                  <a:srgbClr val="307871"/>
                </a:solidFill>
                <a:latin typeface="Times New Roman" panose="02020603050405020304" pitchFamily="18" charset="0"/>
                <a:cs typeface="Times New Roman" panose="02020603050405020304" pitchFamily="18" charset="0"/>
              </a:rPr>
              <a:t>, or activities.</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Types</a:t>
            </a:r>
            <a:r>
              <a:rPr lang="cs-CZ" b="1" dirty="0"/>
              <a:t> </a:t>
            </a:r>
            <a:r>
              <a:rPr lang="cs-CZ" b="1" dirty="0" err="1"/>
              <a:t>of</a:t>
            </a:r>
            <a:r>
              <a:rPr lang="cs-CZ" b="1" dirty="0"/>
              <a:t> </a:t>
            </a:r>
            <a:r>
              <a:rPr lang="cs-CZ" b="1" dirty="0" err="1" smtClean="0"/>
              <a:t>documents</a:t>
            </a:r>
            <a:r>
              <a:rPr lang="cs-CZ" b="1" dirty="0" smtClean="0"/>
              <a:t> </a:t>
            </a:r>
            <a:r>
              <a:rPr lang="cs-CZ" b="1" dirty="0"/>
              <a:t>- </a:t>
            </a:r>
            <a:r>
              <a:rPr lang="cs-CZ" b="1" dirty="0" err="1" smtClean="0"/>
              <a:t>special</a:t>
            </a:r>
            <a:r>
              <a:rPr lang="cs-CZ" b="1" dirty="0" smtClean="0"/>
              <a:t> </a:t>
            </a:r>
            <a:r>
              <a:rPr lang="cs-CZ" b="1" dirty="0" err="1"/>
              <a:t>literature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087640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Gray literature refers to documents that can not be obtained from a regular distribution network, for example through a book market. Thanks to </a:t>
            </a:r>
            <a:r>
              <a:rPr lang="en-US" altLang="cs-CZ" sz="1800" b="1" dirty="0"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development </a:t>
            </a:r>
            <a:r>
              <a:rPr lang="en-US" altLang="cs-CZ" sz="1800" b="1" dirty="0">
                <a:solidFill>
                  <a:srgbClr val="307871"/>
                </a:solidFill>
                <a:latin typeface="Times New Roman" panose="02020603050405020304" pitchFamily="18" charset="0"/>
                <a:cs typeface="Times New Roman" panose="02020603050405020304" pitchFamily="18" charset="0"/>
              </a:rPr>
              <a:t>of modern in-formation technologies, however, they are available. They are also published or only electronically and time-made </a:t>
            </a:r>
            <a:r>
              <a:rPr lang="en-US" altLang="cs-CZ" sz="1800" b="1" dirty="0" smtClean="0">
                <a:solidFill>
                  <a:srgbClr val="307871"/>
                </a:solidFill>
                <a:latin typeface="Times New Roman" panose="02020603050405020304" pitchFamily="18" charset="0"/>
                <a:cs typeface="Times New Roman" panose="02020603050405020304" pitchFamily="18" charset="0"/>
              </a:rPr>
              <a:t>accessible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without </a:t>
            </a:r>
            <a:r>
              <a:rPr lang="en-US" altLang="cs-CZ" sz="1800" b="1" dirty="0">
                <a:solidFill>
                  <a:srgbClr val="307871"/>
                </a:solidFill>
                <a:latin typeface="Times New Roman" panose="02020603050405020304" pitchFamily="18" charset="0"/>
                <a:cs typeface="Times New Roman" panose="02020603050405020304" pitchFamily="18" charset="0"/>
              </a:rPr>
              <a:t>limitation to all users.</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Higher education qualifications, which are individual written work papers that are the basis for obtaining a university degree, academic degree or </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scientific-pedagogical </a:t>
            </a:r>
            <a:r>
              <a:rPr lang="en-US" altLang="cs-CZ" sz="1800" b="1" dirty="0">
                <a:solidFill>
                  <a:srgbClr val="307871"/>
                </a:solidFill>
                <a:latin typeface="Times New Roman" panose="02020603050405020304" pitchFamily="18" charset="0"/>
                <a:cs typeface="Times New Roman" panose="02020603050405020304" pitchFamily="18" charset="0"/>
              </a:rPr>
              <a:t>degree. They are: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bachelor </a:t>
            </a:r>
            <a:r>
              <a:rPr lang="en-US" altLang="cs-CZ" sz="1800" b="1" dirty="0">
                <a:solidFill>
                  <a:srgbClr val="307871"/>
                </a:solidFill>
                <a:latin typeface="Times New Roman" panose="02020603050405020304" pitchFamily="18" charset="0"/>
                <a:cs typeface="Times New Roman" panose="02020603050405020304" pitchFamily="18" charset="0"/>
              </a:rPr>
              <a:t>thesis,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dissertation</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rigorous </a:t>
            </a:r>
            <a:r>
              <a:rPr lang="en-US" altLang="cs-CZ" sz="1800" b="1" dirty="0">
                <a:solidFill>
                  <a:srgbClr val="307871"/>
                </a:solidFill>
                <a:latin typeface="Times New Roman" panose="02020603050405020304" pitchFamily="18" charset="0"/>
                <a:cs typeface="Times New Roman" panose="02020603050405020304" pitchFamily="18" charset="0"/>
              </a:rPr>
              <a:t>work,</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doctoral </a:t>
            </a:r>
            <a:r>
              <a:rPr lang="en-US" altLang="cs-CZ" sz="1800" b="1" dirty="0">
                <a:solidFill>
                  <a:srgbClr val="307871"/>
                </a:solidFill>
                <a:latin typeface="Times New Roman" panose="02020603050405020304" pitchFamily="18" charset="0"/>
                <a:cs typeface="Times New Roman" panose="02020603050405020304" pitchFamily="18" charset="0"/>
              </a:rPr>
              <a:t>(dissertation) work,</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habilitation </a:t>
            </a:r>
            <a:r>
              <a:rPr lang="en-US" altLang="cs-CZ" sz="1800" b="1" dirty="0">
                <a:solidFill>
                  <a:srgbClr val="307871"/>
                </a:solidFill>
                <a:latin typeface="Times New Roman" panose="02020603050405020304" pitchFamily="18" charset="0"/>
                <a:cs typeface="Times New Roman" panose="02020603050405020304" pitchFamily="18" charset="0"/>
              </a:rPr>
              <a:t>work.</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Types</a:t>
            </a:r>
            <a:r>
              <a:rPr lang="cs-CZ" b="1" dirty="0"/>
              <a:t> </a:t>
            </a:r>
            <a:r>
              <a:rPr lang="cs-CZ" b="1" dirty="0" err="1"/>
              <a:t>of</a:t>
            </a:r>
            <a:r>
              <a:rPr lang="cs-CZ" b="1" dirty="0"/>
              <a:t> </a:t>
            </a:r>
            <a:r>
              <a:rPr lang="cs-CZ" b="1" dirty="0" err="1" smtClean="0"/>
              <a:t>documents</a:t>
            </a:r>
            <a:r>
              <a:rPr lang="cs-CZ" b="1" dirty="0" smtClean="0"/>
              <a:t> </a:t>
            </a:r>
            <a:r>
              <a:rPr lang="cs-CZ" b="1" dirty="0"/>
              <a:t>- </a:t>
            </a:r>
            <a:r>
              <a:rPr lang="cs-CZ" b="1" dirty="0" err="1"/>
              <a:t>gray</a:t>
            </a:r>
            <a:r>
              <a:rPr lang="cs-CZ" b="1" dirty="0"/>
              <a:t> </a:t>
            </a:r>
            <a:r>
              <a:rPr lang="cs-CZ" b="1" dirty="0" err="1"/>
              <a:t>literature</a:t>
            </a:r>
            <a:r>
              <a:rPr lang="cs-CZ" b="1" dirty="0"/>
              <a:t>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50770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research reports contain information on the results of the research assignment. The technical reports contain the materials for production, </a:t>
            </a: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on the results of the test operation, the technical-economic study etc.</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Types</a:t>
            </a:r>
            <a:r>
              <a:rPr lang="cs-CZ" b="1" dirty="0"/>
              <a:t> </a:t>
            </a:r>
            <a:r>
              <a:rPr lang="cs-CZ" b="1" dirty="0" err="1"/>
              <a:t>of</a:t>
            </a:r>
            <a:r>
              <a:rPr lang="cs-CZ" b="1" dirty="0"/>
              <a:t> </a:t>
            </a:r>
            <a:r>
              <a:rPr lang="cs-CZ" b="1" dirty="0" err="1" smtClean="0"/>
              <a:t>documents</a:t>
            </a:r>
            <a:r>
              <a:rPr lang="cs-CZ" b="1" dirty="0" smtClean="0"/>
              <a:t> </a:t>
            </a:r>
            <a:r>
              <a:rPr lang="cs-CZ" b="1" dirty="0"/>
              <a:t>- </a:t>
            </a:r>
            <a:r>
              <a:rPr lang="cs-CZ" b="1" dirty="0" err="1"/>
              <a:t>gray</a:t>
            </a:r>
            <a:r>
              <a:rPr lang="cs-CZ" b="1" dirty="0"/>
              <a:t> </a:t>
            </a:r>
            <a:r>
              <a:rPr lang="cs-CZ" b="1" dirty="0" err="1"/>
              <a:t>literature</a:t>
            </a:r>
            <a:r>
              <a:rPr lang="cs-CZ" b="1" dirty="0"/>
              <a:t>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0820766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Other documents may include, for example, legislative documents include laws, </a:t>
            </a:r>
            <a:r>
              <a:rPr lang="en-US" altLang="cs-CZ" sz="1800" b="1" dirty="0" smtClean="0">
                <a:solidFill>
                  <a:srgbClr val="307871"/>
                </a:solidFill>
                <a:latin typeface="Times New Roman" panose="02020603050405020304" pitchFamily="18" charset="0"/>
                <a:cs typeface="Times New Roman" panose="02020603050405020304" pitchFamily="18" charset="0"/>
              </a:rPr>
              <a:t>statements</a:t>
            </a:r>
            <a:r>
              <a:rPr lang="en-US" altLang="cs-CZ" sz="1800" b="1" dirty="0">
                <a:solidFill>
                  <a:srgbClr val="307871"/>
                </a:solidFill>
                <a:latin typeface="Times New Roman" panose="02020603050405020304" pitchFamily="18" charset="0"/>
                <a:cs typeface="Times New Roman" panose="02020603050405020304" pitchFamily="18" charset="0"/>
              </a:rPr>
              <a:t>, directives, regulations. In addition, the image </a:t>
            </a:r>
            <a:r>
              <a:rPr lang="en-US" altLang="cs-CZ" sz="1800" b="1" dirty="0" smtClean="0">
                <a:solidFill>
                  <a:srgbClr val="307871"/>
                </a:solidFill>
                <a:latin typeface="Times New Roman" panose="02020603050405020304" pitchFamily="18" charset="0"/>
                <a:cs typeface="Times New Roman" panose="02020603050405020304" pitchFamily="18" charset="0"/>
              </a:rPr>
              <a:t>documents</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include </a:t>
            </a:r>
            <a:r>
              <a:rPr lang="en-US" altLang="cs-CZ" sz="1800" b="1" dirty="0">
                <a:solidFill>
                  <a:srgbClr val="307871"/>
                </a:solidFill>
                <a:latin typeface="Times New Roman" panose="02020603050405020304" pitchFamily="18" charset="0"/>
                <a:cs typeface="Times New Roman" panose="02020603050405020304" pitchFamily="18" charset="0"/>
              </a:rPr>
              <a:t>cartographic documents (monolithic, wall, plastic maps, globes, plans, and atlases).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Graphics </a:t>
            </a:r>
            <a:r>
              <a:rPr lang="en-US" altLang="cs-CZ" sz="1800" b="1" dirty="0">
                <a:solidFill>
                  <a:srgbClr val="307871"/>
                </a:solidFill>
                <a:latin typeface="Times New Roman" panose="02020603050405020304" pitchFamily="18" charset="0"/>
                <a:cs typeface="Times New Roman" panose="02020603050405020304" pitchFamily="18" charset="0"/>
              </a:rPr>
              <a:t>that </a:t>
            </a:r>
            <a:r>
              <a:rPr lang="en-US" altLang="cs-CZ" sz="1800" b="1" dirty="0" smtClean="0">
                <a:solidFill>
                  <a:srgbClr val="307871"/>
                </a:solidFill>
                <a:latin typeface="Times New Roman" panose="02020603050405020304" pitchFamily="18" charset="0"/>
                <a:cs typeface="Times New Roman" panose="02020603050405020304" pitchFamily="18" charset="0"/>
              </a:rPr>
              <a:t>represent </a:t>
            </a:r>
            <a:r>
              <a:rPr lang="en-US" altLang="cs-CZ" sz="1800" b="1" dirty="0">
                <a:solidFill>
                  <a:srgbClr val="307871"/>
                </a:solidFill>
                <a:latin typeface="Times New Roman" panose="02020603050405020304" pitchFamily="18" charset="0"/>
                <a:cs typeface="Times New Roman" panose="02020603050405020304" pitchFamily="18" charset="0"/>
              </a:rPr>
              <a:t>objects, facts or ideas (posters, </a:t>
            </a:r>
            <a:r>
              <a:rPr lang="en-US" altLang="cs-CZ" sz="1800" b="1" dirty="0" smtClean="0">
                <a:solidFill>
                  <a:srgbClr val="307871"/>
                </a:solidFill>
                <a:latin typeface="Times New Roman" panose="02020603050405020304" pitchFamily="18" charset="0"/>
                <a:cs typeface="Times New Roman" panose="02020603050405020304" pitchFamily="18" charset="0"/>
              </a:rPr>
              <a:t>postcards</a:t>
            </a:r>
            <a:r>
              <a:rPr lang="en-US" altLang="cs-CZ" sz="1800" b="1" dirty="0">
                <a:solidFill>
                  <a:srgbClr val="307871"/>
                </a:solidFill>
                <a:latin typeface="Times New Roman" panose="02020603050405020304" pitchFamily="18" charset="0"/>
                <a:cs typeface="Times New Roman" panose="02020603050405020304" pitchFamily="18" charset="0"/>
              </a:rPr>
              <a:t>, photographs, reproductions of artwork, illustrative teaching aids, technical drawings, diagrams, and diagrams) are also included in this </a:t>
            </a:r>
            <a:r>
              <a:rPr lang="en-US" altLang="cs-CZ" sz="1800" b="1" dirty="0" smtClean="0">
                <a:solidFill>
                  <a:srgbClr val="307871"/>
                </a:solidFill>
                <a:latin typeface="Times New Roman" panose="02020603050405020304" pitchFamily="18" charset="0"/>
                <a:cs typeface="Times New Roman" panose="02020603050405020304" pitchFamily="18" charset="0"/>
              </a:rPr>
              <a:t>group</a:t>
            </a:r>
            <a:r>
              <a:rPr lang="en-US" altLang="cs-CZ" sz="1800" b="1" dirty="0">
                <a:solidFill>
                  <a:srgbClr val="307871"/>
                </a:solidFill>
                <a:latin typeface="Times New Roman" panose="02020603050405020304" pitchFamily="18" charset="0"/>
                <a:cs typeface="Times New Roman" panose="02020603050405020304" pitchFamily="18" charset="0"/>
              </a:rPr>
              <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Audio </a:t>
            </a:r>
            <a:r>
              <a:rPr lang="en-US" altLang="cs-CZ" sz="1800" b="1" dirty="0">
                <a:solidFill>
                  <a:srgbClr val="307871"/>
                </a:solidFill>
                <a:latin typeface="Times New Roman" panose="02020603050405020304" pitchFamily="18" charset="0"/>
                <a:cs typeface="Times New Roman" panose="02020603050405020304" pitchFamily="18" charset="0"/>
              </a:rPr>
              <a:t>documents include audio and video recordings, sounds, sounds, sound-tracks, gramophone records, sound CDs, tapes, and cassettes, etc. </a:t>
            </a: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Audiovisual </a:t>
            </a:r>
            <a:r>
              <a:rPr lang="en-US" altLang="cs-CZ" sz="1800" b="1" dirty="0">
                <a:solidFill>
                  <a:srgbClr val="307871"/>
                </a:solidFill>
                <a:latin typeface="Times New Roman" panose="02020603050405020304" pitchFamily="18" charset="0"/>
                <a:cs typeface="Times New Roman" panose="02020603050405020304" pitchFamily="18" charset="0"/>
              </a:rPr>
              <a:t>documents are documents recording both sound and images, such as soundtrack, videotape, DVD, multimedia, etc.</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Types</a:t>
            </a:r>
            <a:r>
              <a:rPr lang="cs-CZ" b="1" dirty="0"/>
              <a:t> </a:t>
            </a:r>
            <a:r>
              <a:rPr lang="cs-CZ" b="1" dirty="0" err="1"/>
              <a:t>of</a:t>
            </a:r>
            <a:r>
              <a:rPr lang="cs-CZ" b="1" dirty="0"/>
              <a:t> </a:t>
            </a:r>
            <a:r>
              <a:rPr lang="cs-CZ" b="1" dirty="0" err="1" smtClean="0"/>
              <a:t>documents</a:t>
            </a:r>
            <a:r>
              <a:rPr lang="cs-CZ" b="1" dirty="0" smtClean="0"/>
              <a:t> </a:t>
            </a:r>
            <a:r>
              <a:rPr lang="cs-CZ" b="1" dirty="0"/>
              <a:t>– </a:t>
            </a:r>
            <a:r>
              <a:rPr lang="cs-CZ" b="1" dirty="0" err="1" smtClean="0"/>
              <a:t>other</a:t>
            </a:r>
            <a:r>
              <a:rPr lang="cs-CZ" b="1" dirty="0" smtClean="0"/>
              <a:t> </a:t>
            </a:r>
            <a:r>
              <a:rPr lang="cs-CZ" b="1" dirty="0" err="1"/>
              <a:t>types</a:t>
            </a:r>
            <a:r>
              <a:rPr lang="cs-CZ" b="1" dirty="0"/>
              <a:t> </a:t>
            </a:r>
            <a:r>
              <a:rPr lang="cs-CZ" b="1" dirty="0" err="1"/>
              <a:t>of</a:t>
            </a:r>
            <a:r>
              <a:rPr lang="cs-CZ" b="1" dirty="0"/>
              <a:t> </a:t>
            </a:r>
            <a:r>
              <a:rPr lang="cs-CZ" b="1" dirty="0" err="1"/>
              <a:t>documents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755953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 order to be able to search for documents accurately, internationally comprehensible and internationally applicable document identification systems have been developed. The significance of identification of documents within these identification systems lies in the unambiguous and unambiguous designation of the document, including the identification of its publisher, publisher,</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most important identification systems of today include the following:</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ISBN </a:t>
            </a:r>
            <a:r>
              <a:rPr lang="en-US" altLang="cs-CZ" sz="1800" b="1" dirty="0">
                <a:solidFill>
                  <a:srgbClr val="307871"/>
                </a:solidFill>
                <a:latin typeface="Times New Roman" panose="02020603050405020304" pitchFamily="18" charset="0"/>
                <a:cs typeface="Times New Roman" panose="02020603050405020304" pitchFamily="18" charset="0"/>
              </a:rPr>
              <a:t>- International Standard Book Numbering,</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ISSN </a:t>
            </a:r>
            <a:r>
              <a:rPr lang="en-US" altLang="cs-CZ" sz="1800" b="1" dirty="0">
                <a:solidFill>
                  <a:srgbClr val="307871"/>
                </a:solidFill>
                <a:latin typeface="Times New Roman" panose="02020603050405020304" pitchFamily="18" charset="0"/>
                <a:cs typeface="Times New Roman" panose="02020603050405020304" pitchFamily="18" charset="0"/>
              </a:rPr>
              <a:t>- International Standard Serials Numbering,</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ISMN </a:t>
            </a:r>
            <a:r>
              <a:rPr lang="en-US" altLang="cs-CZ" sz="1800" b="1" dirty="0">
                <a:solidFill>
                  <a:srgbClr val="307871"/>
                </a:solidFill>
                <a:latin typeface="Times New Roman" panose="02020603050405020304" pitchFamily="18" charset="0"/>
                <a:cs typeface="Times New Roman" panose="02020603050405020304" pitchFamily="18" charset="0"/>
              </a:rPr>
              <a:t>- International Standard Music Numbering,</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ISAN </a:t>
            </a:r>
            <a:r>
              <a:rPr lang="en-US" altLang="cs-CZ" sz="1800" b="1" dirty="0">
                <a:solidFill>
                  <a:srgbClr val="307871"/>
                </a:solidFill>
                <a:latin typeface="Times New Roman" panose="02020603050405020304" pitchFamily="18" charset="0"/>
                <a:cs typeface="Times New Roman" panose="02020603050405020304" pitchFamily="18" charset="0"/>
              </a:rPr>
              <a:t>- International Standard Audiovisual Number,</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DOI </a:t>
            </a:r>
            <a:r>
              <a:rPr lang="en-US" altLang="cs-CZ" sz="1800" b="1" dirty="0">
                <a:solidFill>
                  <a:srgbClr val="307871"/>
                </a:solidFill>
                <a:latin typeface="Times New Roman" panose="02020603050405020304" pitchFamily="18" charset="0"/>
                <a:cs typeface="Times New Roman" panose="02020603050405020304" pitchFamily="18" charset="0"/>
              </a:rPr>
              <a:t>- Digital Object Identifier.</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Identification</a:t>
            </a:r>
            <a:r>
              <a:rPr lang="cs-CZ" b="1" dirty="0"/>
              <a:t> </a:t>
            </a:r>
            <a:r>
              <a:rPr lang="cs-CZ" b="1" dirty="0" err="1"/>
              <a:t>of</a:t>
            </a:r>
            <a:r>
              <a:rPr lang="cs-CZ" b="1" dirty="0"/>
              <a:t> </a:t>
            </a:r>
            <a:r>
              <a:rPr lang="cs-CZ" b="1" dirty="0" err="1" smtClean="0"/>
              <a:t>documents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50277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616624" cy="2160240"/>
          </a:xfrm>
          <a:prstGeom prst="rect">
            <a:avLst/>
          </a:prstGeom>
        </p:spPr>
        <p:txBody>
          <a:bodyPr anchor="t">
            <a:normAutofit/>
          </a:bodyPr>
          <a:lstStyle/>
          <a:p>
            <a:pPr algn="l"/>
            <a:r>
              <a:rPr lang="cs-CZ" sz="3100" b="1" dirty="0" smtClean="0">
                <a:solidFill>
                  <a:schemeClr val="bg1"/>
                </a:solidFill>
                <a:latin typeface="Times New Roman" panose="02020603050405020304" pitchFamily="18" charset="0"/>
                <a:cs typeface="Times New Roman" panose="02020603050405020304" pitchFamily="18" charset="0"/>
              </a:rPr>
              <a:t>INFORMATION MANAGEMENT</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323528" y="2931790"/>
            <a:ext cx="5328592" cy="1656184"/>
          </a:xfrm>
          <a:prstGeom prst="rect">
            <a:avLst/>
          </a:prstGeom>
        </p:spPr>
        <p:txBody>
          <a:bodyPr>
            <a:noAutofit/>
          </a:bodyPr>
          <a:lstStyle/>
          <a:p>
            <a:pPr marL="0" indent="0">
              <a:buNone/>
            </a:pPr>
            <a:r>
              <a:rPr lang="pl-PL" sz="2400" dirty="0" smtClean="0">
                <a:solidFill>
                  <a:schemeClr val="bg1"/>
                </a:solidFill>
                <a:latin typeface="Times New Roman" panose="02020603050405020304" pitchFamily="18" charset="0"/>
                <a:cs typeface="Times New Roman" panose="02020603050405020304" pitchFamily="18" charset="0"/>
              </a:rPr>
              <a:t>4. </a:t>
            </a:r>
            <a:r>
              <a:rPr lang="pl-PL" sz="2400" dirty="0">
                <a:solidFill>
                  <a:schemeClr val="bg1"/>
                </a:solidFill>
                <a:latin typeface="Times New Roman" panose="02020603050405020304" pitchFamily="18" charset="0"/>
                <a:cs typeface="Times New Roman" panose="02020603050405020304" pitchFamily="18" charset="0"/>
              </a:rPr>
              <a:t>DOCUMENTS </a:t>
            </a:r>
            <a:r>
              <a:rPr lang="pl-PL" sz="2400" dirty="0" smtClean="0">
                <a:solidFill>
                  <a:schemeClr val="bg1"/>
                </a:solidFill>
                <a:latin typeface="Times New Roman" panose="02020603050405020304" pitchFamily="18" charset="0"/>
                <a:cs typeface="Times New Roman" panose="02020603050405020304" pitchFamily="18" charset="0"/>
              </a:rPr>
              <a:t>- TYPES AND IDENTIFICATION</a:t>
            </a:r>
            <a:endParaRPr lang="cs-CZ" sz="2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Radim Dolák, </a:t>
            </a:r>
            <a:r>
              <a:rPr lang="cs-CZ" altLang="cs-CZ" sz="1800" b="1" dirty="0" smtClean="0">
                <a:solidFill>
                  <a:srgbClr val="307871"/>
                </a:solidFill>
                <a:latin typeface="Times New Roman" panose="02020603050405020304" pitchFamily="18" charset="0"/>
                <a:cs typeface="Times New Roman" panose="02020603050405020304" pitchFamily="18" charset="0"/>
              </a:rPr>
              <a:t>Ph.D</a:t>
            </a:r>
            <a:r>
              <a:rPr lang="cs-CZ" altLang="cs-CZ" sz="900" b="1" dirty="0" smtClean="0">
                <a:solidFill>
                  <a:srgbClr val="307871"/>
                </a:solidFill>
                <a:latin typeface="Times New Roman" panose="02020603050405020304" pitchFamily="18" charset="0"/>
                <a:cs typeface="Times New Roman" panose="02020603050405020304" pitchFamily="18" charset="0"/>
              </a:rPr>
              <a: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048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ISBN stands for "International Standard Book Numbering". It is the system of </a:t>
            </a:r>
            <a:r>
              <a:rPr lang="en-US" altLang="cs-CZ" sz="1800" b="1" dirty="0" smtClean="0">
                <a:solidFill>
                  <a:srgbClr val="307871"/>
                </a:solidFill>
                <a:latin typeface="Times New Roman" panose="02020603050405020304" pitchFamily="18" charset="0"/>
                <a:cs typeface="Times New Roman" panose="02020603050405020304" pitchFamily="18" charset="0"/>
              </a:rPr>
              <a:t>international </a:t>
            </a:r>
            <a:r>
              <a:rPr lang="en-US" altLang="cs-CZ" sz="1800" b="1" dirty="0">
                <a:solidFill>
                  <a:srgbClr val="307871"/>
                </a:solidFill>
                <a:latin typeface="Times New Roman" panose="02020603050405020304" pitchFamily="18" charset="0"/>
                <a:cs typeface="Times New Roman" panose="02020603050405020304" pitchFamily="18" charset="0"/>
              </a:rPr>
              <a:t>standard numbering of books, which originated in the late 1960s in the UK. The original intention was only the national system, which gradually spread to the world and was introduced also in the Czech Republic since 1989. The center of this system is the International ISBN in Berlin. In the Czech Republic, the highest authority is the ISBN National Agency, which is based and works in the National Library of the Czech </a:t>
            </a:r>
            <a:r>
              <a:rPr lang="en-US" altLang="cs-CZ" sz="1800" b="1" dirty="0" smtClean="0">
                <a:solidFill>
                  <a:srgbClr val="307871"/>
                </a:solidFill>
                <a:latin typeface="Times New Roman" panose="02020603050405020304" pitchFamily="18" charset="0"/>
                <a:cs typeface="Times New Roman" panose="02020603050405020304" pitchFamily="18" charset="0"/>
              </a:rPr>
              <a:t>Republic</a:t>
            </a:r>
            <a:r>
              <a:rPr lang="en-US" altLang="cs-CZ" sz="1800" b="1" dirty="0">
                <a:solidFill>
                  <a:srgbClr val="307871"/>
                </a:solidFill>
                <a:latin typeface="Times New Roman" panose="02020603050405020304" pitchFamily="18" charset="0"/>
                <a:cs typeface="Times New Roman" panose="02020603050405020304" pitchFamily="18" charset="0"/>
              </a:rPr>
              <a:t>. Participation in the ISBN is voluntary and is free of charge.</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basic documents governing the operation of the ISBN system are ČSN ISO 2108 Information and Documentation - International Standard Numbering Books (ISBN) and ISBN23 User Manual</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Identification</a:t>
            </a:r>
            <a:r>
              <a:rPr lang="cs-CZ" b="1" dirty="0"/>
              <a:t> </a:t>
            </a:r>
            <a:r>
              <a:rPr lang="cs-CZ" b="1" dirty="0" err="1"/>
              <a:t>of</a:t>
            </a:r>
            <a:r>
              <a:rPr lang="cs-CZ" b="1" dirty="0"/>
              <a:t> </a:t>
            </a:r>
            <a:r>
              <a:rPr lang="cs-CZ" b="1" dirty="0" err="1"/>
              <a:t>documents</a:t>
            </a:r>
            <a:r>
              <a:rPr lang="cs-CZ" b="1" dirty="0"/>
              <a:t> - ISBN</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7915894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For </a:t>
            </a:r>
            <a:r>
              <a:rPr lang="en-US" altLang="cs-CZ" sz="1800" b="1" dirty="0">
                <a:solidFill>
                  <a:srgbClr val="307871"/>
                </a:solidFill>
                <a:latin typeface="Times New Roman" panose="02020603050405020304" pitchFamily="18" charset="0"/>
                <a:cs typeface="Times New Roman" panose="02020603050405020304" pitchFamily="18" charset="0"/>
              </a:rPr>
              <a:t>uniquely identifying, a 10-digit ISBN is used to uniquely identify books. The following databases are created within the ISBN operation: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database of allocated ISBNs for individual national production titles,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NAK </a:t>
            </a:r>
            <a:r>
              <a:rPr lang="en-US" altLang="cs-CZ" sz="1800" b="1" dirty="0">
                <a:solidFill>
                  <a:srgbClr val="307871"/>
                </a:solidFill>
                <a:latin typeface="Times New Roman" panose="02020603050405020304" pitchFamily="18" charset="0"/>
                <a:cs typeface="Times New Roman" panose="02020603050405020304" pitchFamily="18" charset="0"/>
              </a:rPr>
              <a:t>(publisher directory)</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ISBN of the books reported.</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ISBN has a solid structure where individual ISBNs are separated by a hyphen or space. The ISBN must precede the international book number.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Identification</a:t>
            </a:r>
            <a:r>
              <a:rPr lang="cs-CZ" b="1" dirty="0"/>
              <a:t> </a:t>
            </a:r>
            <a:r>
              <a:rPr lang="cs-CZ" b="1" dirty="0" err="1"/>
              <a:t>of</a:t>
            </a:r>
            <a:r>
              <a:rPr lang="cs-CZ" b="1" dirty="0"/>
              <a:t> </a:t>
            </a:r>
            <a:r>
              <a:rPr lang="cs-CZ" b="1" dirty="0" err="1"/>
              <a:t>documents</a:t>
            </a:r>
            <a:r>
              <a:rPr lang="cs-CZ" b="1" dirty="0"/>
              <a:t> - ISBN</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267234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original 10-digit ISBN (ISBN-10) contains the following 4 parts: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 </a:t>
            </a:r>
            <a:r>
              <a:rPr lang="en-US" altLang="cs-CZ" sz="1800" b="1" dirty="0">
                <a:solidFill>
                  <a:srgbClr val="307871"/>
                </a:solidFill>
                <a:latin typeface="Times New Roman" panose="02020603050405020304" pitchFamily="18" charset="0"/>
                <a:cs typeface="Times New Roman" panose="02020603050405020304" pitchFamily="18" charset="0"/>
              </a:rPr>
              <a:t>group identifier, </a:t>
            </a:r>
            <a:r>
              <a:rPr lang="en-US" altLang="cs-CZ" sz="1800" b="1" dirty="0" err="1">
                <a:solidFill>
                  <a:srgbClr val="307871"/>
                </a:solidFill>
                <a:latin typeface="Times New Roman" panose="02020603050405020304" pitchFamily="18" charset="0"/>
                <a:cs typeface="Times New Roman" panose="02020603050405020304" pitchFamily="18" charset="0"/>
              </a:rPr>
              <a:t>ie</a:t>
            </a:r>
            <a:r>
              <a:rPr lang="en-US" altLang="cs-CZ" sz="1800" b="1" dirty="0">
                <a:solidFill>
                  <a:srgbClr val="307871"/>
                </a:solidFill>
                <a:latin typeface="Times New Roman" panose="02020603050405020304" pitchFamily="18" charset="0"/>
                <a:cs typeface="Times New Roman" panose="02020603050405020304" pitchFamily="18" charset="0"/>
              </a:rPr>
              <a:t> a national, geographic, language or another steady group, is assigned by an international ISBN and varies with the productive age of the group,</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identifier of the publisher or producer is assigned internally within a group specifically established for this purpose by the Agency, its length varies </a:t>
            </a:r>
            <a:r>
              <a:rPr lang="en-US" altLang="cs-CZ" sz="1800" b="1" dirty="0" smtClean="0">
                <a:solidFill>
                  <a:srgbClr val="307871"/>
                </a:solidFill>
                <a:latin typeface="Times New Roman" panose="02020603050405020304" pitchFamily="18" charset="0"/>
                <a:cs typeface="Times New Roman" panose="02020603050405020304" pitchFamily="18" charset="0"/>
              </a:rPr>
              <a:t>according </a:t>
            </a:r>
            <a:r>
              <a:rPr lang="en-US" altLang="cs-CZ" sz="1800" b="1" dirty="0">
                <a:solidFill>
                  <a:srgbClr val="307871"/>
                </a:solidFill>
                <a:latin typeface="Times New Roman" panose="02020603050405020304" pitchFamily="18" charset="0"/>
                <a:cs typeface="Times New Roman" panose="02020603050405020304" pitchFamily="18" charset="0"/>
              </a:rPr>
              <a:t>to the publisher's or producer's productivity,</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identifier of the title, the length of which is given by the length of the group identifiers and the issuer or the manufacturer,</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check </a:t>
            </a:r>
            <a:r>
              <a:rPr lang="en-US" altLang="cs-CZ" sz="1800" b="1" dirty="0">
                <a:solidFill>
                  <a:srgbClr val="307871"/>
                </a:solidFill>
                <a:latin typeface="Times New Roman" panose="02020603050405020304" pitchFamily="18" charset="0"/>
                <a:cs typeface="Times New Roman" panose="02020603050405020304" pitchFamily="18" charset="0"/>
              </a:rPr>
              <a:t>digits</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Identification</a:t>
            </a:r>
            <a:r>
              <a:rPr lang="cs-CZ" b="1" dirty="0"/>
              <a:t> </a:t>
            </a:r>
            <a:r>
              <a:rPr lang="cs-CZ" b="1" dirty="0" err="1"/>
              <a:t>of</a:t>
            </a:r>
            <a:r>
              <a:rPr lang="cs-CZ" b="1" dirty="0"/>
              <a:t> </a:t>
            </a:r>
            <a:r>
              <a:rPr lang="cs-CZ" b="1" dirty="0" err="1"/>
              <a:t>documents</a:t>
            </a:r>
            <a:r>
              <a:rPr lang="cs-CZ" b="1" dirty="0"/>
              <a:t> - ISBN</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669312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new 13-digit ISBN (ISBN-13) then has an extra group at the beginning.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ISBN-13 </a:t>
            </a:r>
            <a:r>
              <a:rPr lang="en-US" altLang="cs-CZ" sz="1800" b="1" dirty="0">
                <a:solidFill>
                  <a:srgbClr val="307871"/>
                </a:solidFill>
                <a:latin typeface="Times New Roman" panose="02020603050405020304" pitchFamily="18" charset="0"/>
                <a:cs typeface="Times New Roman" panose="02020603050405020304" pitchFamily="18" charset="0"/>
              </a:rPr>
              <a:t>now has the same structure as the EAN-13 barcode, so books like barcodes are listed </a:t>
            </a:r>
            <a:r>
              <a:rPr lang="en-US" altLang="cs-CZ" sz="1800" b="1" dirty="0" smtClean="0">
                <a:solidFill>
                  <a:srgbClr val="307871"/>
                </a:solidFill>
                <a:latin typeface="Times New Roman" panose="02020603050405020304" pitchFamily="18" charset="0"/>
                <a:cs typeface="Times New Roman" panose="02020603050405020304" pitchFamily="18" charset="0"/>
              </a:rPr>
              <a:t>directly </a:t>
            </a:r>
            <a:r>
              <a:rPr lang="en-US" altLang="cs-CZ" sz="1800" b="1" dirty="0">
                <a:solidFill>
                  <a:srgbClr val="307871"/>
                </a:solidFill>
                <a:latin typeface="Times New Roman" panose="02020603050405020304" pitchFamily="18" charset="0"/>
                <a:cs typeface="Times New Roman" panose="02020603050405020304" pitchFamily="18" charset="0"/>
              </a:rPr>
              <a:t>by ISBN.</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Using the ISBN in practice: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booksellers </a:t>
            </a:r>
            <a:r>
              <a:rPr lang="en-US" altLang="cs-CZ" sz="1800" b="1" dirty="0">
                <a:solidFill>
                  <a:srgbClr val="307871"/>
                </a:solidFill>
                <a:latin typeface="Times New Roman" panose="02020603050405020304" pitchFamily="18" charset="0"/>
                <a:cs typeface="Times New Roman" panose="02020603050405020304" pitchFamily="18" charset="0"/>
              </a:rPr>
              <a:t>for book orders, stock agenda, etc.,</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libraries </a:t>
            </a:r>
            <a:r>
              <a:rPr lang="en-US" altLang="cs-CZ" sz="1800" b="1" dirty="0">
                <a:solidFill>
                  <a:srgbClr val="307871"/>
                </a:solidFill>
                <a:latin typeface="Times New Roman" panose="02020603050405020304" pitchFamily="18" charset="0"/>
                <a:cs typeface="Times New Roman" panose="02020603050405020304" pitchFamily="18" charset="0"/>
              </a:rPr>
              <a:t>for unambiguous title identification in bibliographic and catalog data-bases, interlibrary loan services, etc.,</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checking </a:t>
            </a:r>
            <a:r>
              <a:rPr lang="en-US" altLang="cs-CZ" sz="1800" b="1" dirty="0">
                <a:solidFill>
                  <a:srgbClr val="307871"/>
                </a:solidFill>
                <a:latin typeface="Times New Roman" panose="02020603050405020304" pitchFamily="18" charset="0"/>
                <a:cs typeface="Times New Roman" panose="02020603050405020304" pitchFamily="18" charset="0"/>
              </a:rPr>
              <a:t>own production for publishers of books,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search </a:t>
            </a:r>
            <a:r>
              <a:rPr lang="en-US" altLang="cs-CZ" sz="1800" b="1" dirty="0">
                <a:solidFill>
                  <a:srgbClr val="307871"/>
                </a:solidFill>
                <a:latin typeface="Times New Roman" panose="02020603050405020304" pitchFamily="18" charset="0"/>
                <a:cs typeface="Times New Roman" panose="02020603050405020304" pitchFamily="18" charset="0"/>
              </a:rPr>
              <a:t>for end users (readers) within book catalogs.</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Identification</a:t>
            </a:r>
            <a:r>
              <a:rPr lang="cs-CZ" b="1" dirty="0"/>
              <a:t> </a:t>
            </a:r>
            <a:r>
              <a:rPr lang="cs-CZ" b="1" dirty="0" err="1"/>
              <a:t>of</a:t>
            </a:r>
            <a:r>
              <a:rPr lang="cs-CZ" b="1" dirty="0"/>
              <a:t> </a:t>
            </a:r>
            <a:r>
              <a:rPr lang="cs-CZ" b="1" dirty="0" err="1"/>
              <a:t>documents</a:t>
            </a:r>
            <a:r>
              <a:rPr lang="cs-CZ" b="1" dirty="0"/>
              <a:t> - ISBN</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528742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ISSN abbreviation from the English "International Standard Serials Numbering" and is an international standard numbering system for serial </a:t>
            </a:r>
            <a:r>
              <a:rPr lang="en-US" altLang="cs-CZ" sz="1800" b="1" dirty="0" smtClean="0">
                <a:solidFill>
                  <a:srgbClr val="307871"/>
                </a:solidFill>
                <a:latin typeface="Times New Roman" panose="02020603050405020304" pitchFamily="18" charset="0"/>
                <a:cs typeface="Times New Roman" panose="02020603050405020304" pitchFamily="18" charset="0"/>
              </a:rPr>
              <a:t>publications</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that </a:t>
            </a:r>
            <a:r>
              <a:rPr lang="en-US" altLang="cs-CZ" sz="1800" b="1" dirty="0">
                <a:solidFill>
                  <a:srgbClr val="307871"/>
                </a:solidFill>
                <a:latin typeface="Times New Roman" panose="02020603050405020304" pitchFamily="18" charset="0"/>
                <a:cs typeface="Times New Roman" panose="02020603050405020304" pitchFamily="18" charset="0"/>
              </a:rPr>
              <a:t>originated in the late 1960s in the US. In the Czech Republic, it was introduced around the beginning of the 1970s. The ISSN's top governing </a:t>
            </a:r>
            <a:r>
              <a:rPr lang="en-US" altLang="cs-CZ" sz="1800" b="1" dirty="0" smtClean="0">
                <a:solidFill>
                  <a:srgbClr val="307871"/>
                </a:solidFill>
                <a:latin typeface="Times New Roman" panose="02020603050405020304" pitchFamily="18" charset="0"/>
                <a:cs typeface="Times New Roman" panose="02020603050405020304" pitchFamily="18" charset="0"/>
              </a:rPr>
              <a:t>body</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is </a:t>
            </a:r>
            <a:r>
              <a:rPr lang="en-US" altLang="cs-CZ" sz="1800" b="1" dirty="0">
                <a:solidFill>
                  <a:srgbClr val="307871"/>
                </a:solidFill>
                <a:latin typeface="Times New Roman" panose="02020603050405020304" pitchFamily="18" charset="0"/>
                <a:cs typeface="Times New Roman" panose="02020603050405020304" pitchFamily="18" charset="0"/>
              </a:rPr>
              <a:t>the ISSN International Center in Paris. In the Czech Republic, the Czech National Center ISSN is the governing body of the State Technical Library </a:t>
            </a:r>
            <a:r>
              <a:rPr lang="en-US" altLang="cs-CZ" sz="1800" b="1" dirty="0" smtClean="0">
                <a:solidFill>
                  <a:srgbClr val="307871"/>
                </a:solidFill>
                <a:latin typeface="Times New Roman" panose="02020603050405020304" pitchFamily="18" charset="0"/>
                <a:cs typeface="Times New Roman" panose="02020603050405020304" pitchFamily="18" charset="0"/>
              </a:rPr>
              <a:t>in</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Prague</a:t>
            </a:r>
            <a:r>
              <a:rPr lang="en-US" altLang="cs-CZ" sz="1800" b="1" dirty="0">
                <a:solidFill>
                  <a:srgbClr val="307871"/>
                </a:solidFill>
                <a:latin typeface="Times New Roman" panose="02020603050405020304" pitchFamily="18" charset="0"/>
                <a:cs typeface="Times New Roman" panose="02020603050405020304" pitchFamily="18" charset="0"/>
              </a:rPr>
              <a:t>. The allocation of ISSNs is voluntary.</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ISSN consists of eight digits, two four-digit numeric groups, among which is a </a:t>
            </a:r>
            <a:r>
              <a:rPr lang="en-US" altLang="cs-CZ" sz="1800" b="1" dirty="0" smtClean="0">
                <a:solidFill>
                  <a:srgbClr val="307871"/>
                </a:solidFill>
                <a:latin typeface="Times New Roman" panose="02020603050405020304" pitchFamily="18" charset="0"/>
                <a:cs typeface="Times New Roman" panose="02020603050405020304" pitchFamily="18" charset="0"/>
              </a:rPr>
              <a:t>hyphen</a:t>
            </a:r>
            <a:r>
              <a:rPr lang="en-US" altLang="cs-CZ" sz="1800" b="1" dirty="0">
                <a:solidFill>
                  <a:srgbClr val="307871"/>
                </a:solidFill>
                <a:latin typeface="Times New Roman" panose="02020603050405020304" pitchFamily="18" charset="0"/>
                <a:cs typeface="Times New Roman" panose="02020603050405020304" pitchFamily="18" charset="0"/>
              </a:rPr>
              <a:t>. The international number must be preceded by ISSNs. The ISSN </a:t>
            </a:r>
            <a:r>
              <a:rPr lang="en-US" altLang="cs-CZ" sz="1800" b="1" dirty="0" smtClean="0">
                <a:solidFill>
                  <a:srgbClr val="307871"/>
                </a:solidFill>
                <a:latin typeface="Times New Roman" panose="02020603050405020304" pitchFamily="18" charset="0"/>
                <a:cs typeface="Times New Roman" panose="02020603050405020304" pitchFamily="18" charset="0"/>
              </a:rPr>
              <a:t>abbreviation </a:t>
            </a:r>
            <a:r>
              <a:rPr lang="en-US" altLang="cs-CZ" sz="1800" b="1" dirty="0">
                <a:solidFill>
                  <a:srgbClr val="307871"/>
                </a:solidFill>
                <a:latin typeface="Times New Roman" panose="02020603050405020304" pitchFamily="18" charset="0"/>
                <a:cs typeface="Times New Roman" panose="02020603050405020304" pitchFamily="18" charset="0"/>
              </a:rPr>
              <a:t>is separated from the first digit by a space. Prior to the ISSN, a two-letter country code, such as CS, can be entered.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Identification</a:t>
            </a:r>
            <a:r>
              <a:rPr lang="cs-CZ" b="1" dirty="0"/>
              <a:t> </a:t>
            </a:r>
            <a:r>
              <a:rPr lang="cs-CZ" b="1" dirty="0" err="1"/>
              <a:t>of</a:t>
            </a:r>
            <a:r>
              <a:rPr lang="cs-CZ" b="1" dirty="0"/>
              <a:t> </a:t>
            </a:r>
            <a:r>
              <a:rPr lang="cs-CZ" b="1" dirty="0" err="1"/>
              <a:t>documents</a:t>
            </a:r>
            <a:r>
              <a:rPr lang="cs-CZ" b="1" dirty="0"/>
              <a:t> - </a:t>
            </a:r>
            <a:r>
              <a:rPr lang="cs-CZ" b="1" dirty="0" smtClean="0"/>
              <a:t>ISSN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6938848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use of ISSN </a:t>
            </a:r>
            <a:r>
              <a:rPr lang="en-US" altLang="cs-CZ" sz="1800" b="1" dirty="0" smtClean="0">
                <a:solidFill>
                  <a:srgbClr val="307871"/>
                </a:solidFill>
                <a:latin typeface="Times New Roman" panose="02020603050405020304" pitchFamily="18" charset="0"/>
                <a:cs typeface="Times New Roman" panose="02020603050405020304" pitchFamily="18" charset="0"/>
              </a:rPr>
              <a:t>in</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practice </a:t>
            </a:r>
            <a:r>
              <a:rPr lang="en-US" altLang="cs-CZ" sz="1800" b="1" dirty="0">
                <a:solidFill>
                  <a:srgbClr val="307871"/>
                </a:solidFill>
                <a:latin typeface="Times New Roman" panose="02020603050405020304" pitchFamily="18" charset="0"/>
                <a:cs typeface="Times New Roman" panose="02020603050405020304" pitchFamily="18" charset="0"/>
              </a:rPr>
              <a:t>is, according to the National Technical Library, as follows: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ISSN </a:t>
            </a:r>
            <a:r>
              <a:rPr lang="en-US" altLang="cs-CZ" sz="1800" b="1" dirty="0">
                <a:solidFill>
                  <a:srgbClr val="307871"/>
                </a:solidFill>
                <a:latin typeface="Times New Roman" panose="02020603050405020304" pitchFamily="18" charset="0"/>
                <a:cs typeface="Times New Roman" panose="02020603050405020304" pitchFamily="18" charset="0"/>
              </a:rPr>
              <a:t>can be used in quotes from professional journals,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ISSN is used as an identification code for the need for computer </a:t>
            </a:r>
            <a:r>
              <a:rPr lang="en-US" altLang="cs-CZ" sz="1800" b="1" dirty="0" smtClean="0">
                <a:solidFill>
                  <a:srgbClr val="307871"/>
                </a:solidFill>
                <a:latin typeface="Times New Roman" panose="02020603050405020304" pitchFamily="18" charset="0"/>
                <a:cs typeface="Times New Roman" panose="02020603050405020304" pitchFamily="18" charset="0"/>
              </a:rPr>
              <a:t>processing</a:t>
            </a:r>
            <a:r>
              <a:rPr lang="en-US" altLang="cs-CZ" sz="1800" b="1" dirty="0">
                <a:solidFill>
                  <a:srgbClr val="307871"/>
                </a:solidFill>
                <a:latin typeface="Times New Roman" panose="02020603050405020304" pitchFamily="18" charset="0"/>
                <a:cs typeface="Times New Roman" panose="02020603050405020304" pitchFamily="18" charset="0"/>
              </a:rPr>
              <a:t>, searching, and transmission of data,</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ISSNs </a:t>
            </a:r>
            <a:r>
              <a:rPr lang="en-US" altLang="cs-CZ" sz="1800" b="1" dirty="0">
                <a:solidFill>
                  <a:srgbClr val="307871"/>
                </a:solidFill>
                <a:latin typeface="Times New Roman" panose="02020603050405020304" pitchFamily="18" charset="0"/>
                <a:cs typeface="Times New Roman" panose="02020603050405020304" pitchFamily="18" charset="0"/>
              </a:rPr>
              <a:t>use libraries to identify and order magazines, for interlibrary services and union catalogs,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ISSN </a:t>
            </a:r>
            <a:r>
              <a:rPr lang="en-US" altLang="cs-CZ" sz="1800" b="1" dirty="0">
                <a:solidFill>
                  <a:srgbClr val="307871"/>
                </a:solidFill>
                <a:latin typeface="Times New Roman" panose="02020603050405020304" pitchFamily="18" charset="0"/>
                <a:cs typeface="Times New Roman" panose="02020603050405020304" pitchFamily="18" charset="0"/>
              </a:rPr>
              <a:t>is an essential element for effective electronic delivery of documents,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You </a:t>
            </a:r>
            <a:r>
              <a:rPr lang="en-US" altLang="cs-CZ" sz="1800" b="1" dirty="0">
                <a:solidFill>
                  <a:srgbClr val="307871"/>
                </a:solidFill>
                <a:latin typeface="Times New Roman" panose="02020603050405020304" pitchFamily="18" charset="0"/>
                <a:cs typeface="Times New Roman" panose="02020603050405020304" pitchFamily="18" charset="0"/>
              </a:rPr>
              <a:t>can generate a GTIN 13 barcode for the distribution of periodicals from ISSN.</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Identification</a:t>
            </a:r>
            <a:r>
              <a:rPr lang="cs-CZ" b="1" dirty="0"/>
              <a:t> </a:t>
            </a:r>
            <a:r>
              <a:rPr lang="cs-CZ" b="1" dirty="0" err="1"/>
              <a:t>of</a:t>
            </a:r>
            <a:r>
              <a:rPr lang="cs-CZ" b="1" dirty="0"/>
              <a:t> </a:t>
            </a:r>
            <a:r>
              <a:rPr lang="cs-CZ" b="1" dirty="0" err="1"/>
              <a:t>documents</a:t>
            </a:r>
            <a:r>
              <a:rPr lang="cs-CZ" b="1" dirty="0"/>
              <a:t> - </a:t>
            </a:r>
            <a:r>
              <a:rPr lang="cs-CZ" b="1" dirty="0" smtClean="0"/>
              <a:t>ISSN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1141143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ISMN is an abbreviation derived from the English "International Standard Music </a:t>
            </a:r>
            <a:r>
              <a:rPr lang="en-US" altLang="cs-CZ" sz="1800" b="1" dirty="0" smtClean="0">
                <a:solidFill>
                  <a:srgbClr val="307871"/>
                </a:solidFill>
                <a:latin typeface="Times New Roman" panose="02020603050405020304" pitchFamily="18" charset="0"/>
                <a:cs typeface="Times New Roman" panose="02020603050405020304" pitchFamily="18" charset="0"/>
              </a:rPr>
              <a:t>Numbering</a:t>
            </a:r>
            <a:r>
              <a:rPr lang="en-US" altLang="cs-CZ" sz="1800" b="1" dirty="0">
                <a:solidFill>
                  <a:srgbClr val="307871"/>
                </a:solidFill>
                <a:latin typeface="Times New Roman" panose="02020603050405020304" pitchFamily="18" charset="0"/>
                <a:cs typeface="Times New Roman" panose="02020603050405020304" pitchFamily="18" charset="0"/>
              </a:rPr>
              <a:t>" and is an international standard numbering system for music, </a:t>
            </a:r>
            <a:r>
              <a:rPr lang="en-US" altLang="cs-CZ" sz="1800" b="1" dirty="0" smtClean="0">
                <a:solidFill>
                  <a:srgbClr val="307871"/>
                </a:solidFill>
                <a:latin typeface="Times New Roman" panose="02020603050405020304" pitchFamily="18" charset="0"/>
                <a:cs typeface="Times New Roman" panose="02020603050405020304" pitchFamily="18" charset="0"/>
              </a:rPr>
              <a:t>which </a:t>
            </a:r>
            <a:r>
              <a:rPr lang="en-US" altLang="cs-CZ" sz="1800" b="1" dirty="0">
                <a:solidFill>
                  <a:srgbClr val="307871"/>
                </a:solidFill>
                <a:latin typeface="Times New Roman" panose="02020603050405020304" pitchFamily="18" charset="0"/>
                <a:cs typeface="Times New Roman" panose="02020603050405020304" pitchFamily="18" charset="0"/>
              </a:rPr>
              <a:t>has existed since 1995</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the National Library of the Czech Republic, the ISMN system in the Czech Republic has been in operation since 1996. The system originated </a:t>
            </a:r>
            <a:r>
              <a:rPr lang="en-US" altLang="cs-CZ" sz="1800" b="1" dirty="0" smtClean="0">
                <a:solidFill>
                  <a:srgbClr val="307871"/>
                </a:solidFill>
                <a:latin typeface="Times New Roman" panose="02020603050405020304" pitchFamily="18" charset="0"/>
                <a:cs typeface="Times New Roman" panose="02020603050405020304" pitchFamily="18" charset="0"/>
              </a:rPr>
              <a:t>from </a:t>
            </a:r>
            <a:r>
              <a:rPr lang="en-US" altLang="cs-CZ" sz="1800" b="1" dirty="0">
                <a:solidFill>
                  <a:srgbClr val="307871"/>
                </a:solidFill>
                <a:latin typeface="Times New Roman" panose="02020603050405020304" pitchFamily="18" charset="0"/>
                <a:cs typeface="Times New Roman" panose="02020603050405020304" pitchFamily="18" charset="0"/>
              </a:rPr>
              <a:t>the success of the ISBN system and is intended for a specific type of publications - printed music. At present, 60 countries are registered in the </a:t>
            </a:r>
            <a:r>
              <a:rPr lang="en-US" altLang="cs-CZ" sz="1800" b="1" dirty="0" smtClean="0">
                <a:solidFill>
                  <a:srgbClr val="307871"/>
                </a:solidFill>
                <a:latin typeface="Times New Roman" panose="02020603050405020304" pitchFamily="18" charset="0"/>
                <a:cs typeface="Times New Roman" panose="02020603050405020304" pitchFamily="18" charset="0"/>
              </a:rPr>
              <a:t>ISMN </a:t>
            </a:r>
            <a:r>
              <a:rPr lang="en-US" altLang="cs-CZ" sz="1800" b="1" dirty="0">
                <a:solidFill>
                  <a:srgbClr val="307871"/>
                </a:solidFill>
                <a:latin typeface="Times New Roman" panose="02020603050405020304" pitchFamily="18" charset="0"/>
                <a:cs typeface="Times New Roman" panose="02020603050405020304" pitchFamily="18" charset="0"/>
              </a:rPr>
              <a:t>system.</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Identification</a:t>
            </a:r>
            <a:r>
              <a:rPr lang="cs-CZ" b="1" dirty="0"/>
              <a:t> </a:t>
            </a:r>
            <a:r>
              <a:rPr lang="cs-CZ" b="1" dirty="0" err="1"/>
              <a:t>of</a:t>
            </a:r>
            <a:r>
              <a:rPr lang="cs-CZ" b="1" dirty="0"/>
              <a:t> </a:t>
            </a:r>
            <a:r>
              <a:rPr lang="cs-CZ" b="1" dirty="0" err="1"/>
              <a:t>documents</a:t>
            </a:r>
            <a:r>
              <a:rPr lang="cs-CZ" b="1" dirty="0"/>
              <a:t> - </a:t>
            </a:r>
            <a:r>
              <a:rPr lang="cs-CZ" b="1" dirty="0" smtClean="0"/>
              <a:t>ISMN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557446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ISAN stands for English Standard International Audiovisual Number. It is an </a:t>
            </a:r>
            <a:r>
              <a:rPr lang="en-US" altLang="cs-CZ" sz="1800" b="1" dirty="0" smtClean="0">
                <a:solidFill>
                  <a:srgbClr val="307871"/>
                </a:solidFill>
                <a:latin typeface="Times New Roman" panose="02020603050405020304" pitchFamily="18" charset="0"/>
                <a:cs typeface="Times New Roman" panose="02020603050405020304" pitchFamily="18" charset="0"/>
              </a:rPr>
              <a:t>identifier </a:t>
            </a:r>
            <a:r>
              <a:rPr lang="en-US" altLang="cs-CZ" sz="1800" b="1" dirty="0">
                <a:solidFill>
                  <a:srgbClr val="307871"/>
                </a:solidFill>
                <a:latin typeface="Times New Roman" panose="02020603050405020304" pitchFamily="18" charset="0"/>
                <a:cs typeface="Times New Roman" panose="02020603050405020304" pitchFamily="18" charset="0"/>
              </a:rPr>
              <a:t>that uniquely, permanently and globally identifies the </a:t>
            </a:r>
            <a:r>
              <a:rPr lang="en-US" altLang="cs-CZ" sz="1800" b="1" dirty="0" smtClean="0">
                <a:solidFill>
                  <a:srgbClr val="307871"/>
                </a:solidFill>
                <a:latin typeface="Times New Roman" panose="02020603050405020304" pitchFamily="18" charset="0"/>
                <a:cs typeface="Times New Roman" panose="02020603050405020304" pitchFamily="18" charset="0"/>
              </a:rPr>
              <a:t>audiovisual </a:t>
            </a:r>
            <a:r>
              <a:rPr lang="en-US" altLang="cs-CZ" sz="1800" b="1" dirty="0">
                <a:solidFill>
                  <a:srgbClr val="307871"/>
                </a:solidFill>
                <a:latin typeface="Times New Roman" panose="02020603050405020304" pitchFamily="18" charset="0"/>
                <a:cs typeface="Times New Roman" panose="02020603050405020304" pitchFamily="18" charset="0"/>
              </a:rPr>
              <a:t>work and its </a:t>
            </a:r>
            <a:r>
              <a:rPr lang="en-US" altLang="cs-CZ" sz="1800" b="1" dirty="0" smtClean="0">
                <a:solidFill>
                  <a:srgbClr val="307871"/>
                </a:solidFill>
                <a:latin typeface="Times New Roman" panose="02020603050405020304" pitchFamily="18" charset="0"/>
                <a:cs typeface="Times New Roman" panose="02020603050405020304" pitchFamily="18" charset="0"/>
              </a:rPr>
              <a:t>expressions</a:t>
            </a:r>
            <a:r>
              <a:rPr lang="en-US"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structure of the ISAN is made up of 16 hexadecimal digits (using digits 0-9 and six letters of the Latin alphabet A-F).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ISAN </a:t>
            </a:r>
            <a:r>
              <a:rPr lang="en-US" altLang="cs-CZ" sz="1800" b="1" dirty="0">
                <a:solidFill>
                  <a:srgbClr val="307871"/>
                </a:solidFill>
                <a:latin typeface="Times New Roman" panose="02020603050405020304" pitchFamily="18" charset="0"/>
                <a:cs typeface="Times New Roman" panose="02020603050405020304" pitchFamily="18" charset="0"/>
              </a:rPr>
              <a:t>is divided into </a:t>
            </a:r>
            <a:r>
              <a:rPr lang="en-US" altLang="cs-CZ" sz="1800" b="1" dirty="0" smtClean="0">
                <a:solidFill>
                  <a:srgbClr val="307871"/>
                </a:solidFill>
                <a:latin typeface="Times New Roman" panose="02020603050405020304" pitchFamily="18" charset="0"/>
                <a:cs typeface="Times New Roman" panose="02020603050405020304" pitchFamily="18" charset="0"/>
              </a:rPr>
              <a:t>two </a:t>
            </a:r>
            <a:r>
              <a:rPr lang="cs-CZ" altLang="cs-CZ" sz="1800" b="1" dirty="0" smtClean="0">
                <a:solidFill>
                  <a:srgbClr val="307871"/>
                </a:solidFill>
                <a:latin typeface="Times New Roman" panose="02020603050405020304" pitchFamily="18" charset="0"/>
                <a:cs typeface="Times New Roman" panose="02020603050405020304" pitchFamily="18" charset="0"/>
              </a:rPr>
              <a:t>b</a:t>
            </a:r>
            <a:r>
              <a:rPr lang="en-US" altLang="cs-CZ" sz="1800" b="1" dirty="0" err="1" smtClean="0">
                <a:solidFill>
                  <a:srgbClr val="307871"/>
                </a:solidFill>
                <a:latin typeface="Times New Roman" panose="02020603050405020304" pitchFamily="18" charset="0"/>
                <a:cs typeface="Times New Roman" panose="02020603050405020304" pitchFamily="18" charset="0"/>
              </a:rPr>
              <a:t>asic</a:t>
            </a:r>
            <a:r>
              <a:rPr lang="en-US"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a:solidFill>
                  <a:srgbClr val="307871"/>
                </a:solidFill>
                <a:latin typeface="Times New Roman" panose="02020603050405020304" pitchFamily="18" charset="0"/>
                <a:cs typeface="Times New Roman" panose="02020603050405020304" pitchFamily="18" charset="0"/>
              </a:rPr>
              <a:t>segments: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segment </a:t>
            </a:r>
            <a:r>
              <a:rPr lang="en-US" altLang="cs-CZ" sz="1800" b="1" dirty="0">
                <a:solidFill>
                  <a:srgbClr val="307871"/>
                </a:solidFill>
                <a:latin typeface="Times New Roman" panose="02020603050405020304" pitchFamily="18" charset="0"/>
                <a:cs typeface="Times New Roman" panose="02020603050405020304" pitchFamily="18" charset="0"/>
              </a:rPr>
              <a:t>tribal, it consists of 12 hexadecimal digits (the letter R = Root in the model number),</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 </a:t>
            </a:r>
            <a:r>
              <a:rPr lang="en-US" altLang="cs-CZ" sz="1800" b="1" dirty="0">
                <a:solidFill>
                  <a:srgbClr val="307871"/>
                </a:solidFill>
                <a:latin typeface="Times New Roman" panose="02020603050405020304" pitchFamily="18" charset="0"/>
                <a:cs typeface="Times New Roman" panose="02020603050405020304" pitchFamily="18" charset="0"/>
              </a:rPr>
              <a:t>segment consisting of 4 hexadecimal digits is a segment for identifying an episode or part of a serial audiovisual work (see E = Episode in </a:t>
            </a:r>
            <a:r>
              <a:rPr lang="en-US" altLang="cs-CZ" sz="1800" b="1" dirty="0" smtClean="0">
                <a:solidFill>
                  <a:srgbClr val="307871"/>
                </a:solidFill>
                <a:latin typeface="Times New Roman" panose="02020603050405020304" pitchFamily="18" charset="0"/>
                <a:cs typeface="Times New Roman" panose="02020603050405020304" pitchFamily="18" charset="0"/>
              </a:rPr>
              <a:t>Model Number</a:t>
            </a:r>
            <a:r>
              <a:rPr lang="en-US" altLang="cs-CZ" sz="1800" b="1" dirty="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Identification</a:t>
            </a:r>
            <a:r>
              <a:rPr lang="cs-CZ" b="1" dirty="0"/>
              <a:t> </a:t>
            </a:r>
            <a:r>
              <a:rPr lang="cs-CZ" b="1" dirty="0" err="1"/>
              <a:t>of</a:t>
            </a:r>
            <a:r>
              <a:rPr lang="cs-CZ" b="1" dirty="0"/>
              <a:t> </a:t>
            </a:r>
            <a:r>
              <a:rPr lang="cs-CZ" b="1" dirty="0" err="1"/>
              <a:t>documents</a:t>
            </a:r>
            <a:r>
              <a:rPr lang="cs-CZ" b="1" dirty="0"/>
              <a:t> - </a:t>
            </a:r>
            <a:r>
              <a:rPr lang="cs-CZ" b="1" dirty="0" smtClean="0"/>
              <a:t>ISAN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5071151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DOI is the abbreviation of the English Digital Object Identifier and is a digital object identifier that is unique and still assigned to a digital </a:t>
            </a:r>
            <a:r>
              <a:rPr lang="en-US" altLang="cs-CZ" sz="1800" b="1" dirty="0" smtClean="0">
                <a:solidFill>
                  <a:srgbClr val="307871"/>
                </a:solidFill>
                <a:latin typeface="Times New Roman" panose="02020603050405020304" pitchFamily="18" charset="0"/>
                <a:cs typeface="Times New Roman" panose="02020603050405020304" pitchFamily="18" charset="0"/>
              </a:rPr>
              <a:t>object</a:t>
            </a:r>
            <a:r>
              <a:rPr lang="en-US" altLang="cs-CZ" sz="1800" b="1" dirty="0">
                <a:solidFill>
                  <a:srgbClr val="307871"/>
                </a:solidFill>
                <a:latin typeface="Times New Roman" panose="02020603050405020304" pitchFamily="18" charset="0"/>
                <a:cs typeface="Times New Roman" panose="02020603050405020304" pitchFamily="18" charset="0"/>
              </a:rPr>
              <a:t>. DOI identifies only one </a:t>
            </a:r>
            <a:r>
              <a:rPr lang="en-US" altLang="cs-CZ" sz="1800" b="1" dirty="0" smtClean="0">
                <a:solidFill>
                  <a:srgbClr val="307871"/>
                </a:solidFill>
                <a:latin typeface="Times New Roman" panose="02020603050405020304" pitchFamily="18" charset="0"/>
                <a:cs typeface="Times New Roman" panose="02020603050405020304" pitchFamily="18" charset="0"/>
              </a:rPr>
              <a:t>entity</a:t>
            </a:r>
            <a:r>
              <a:rPr lang="en-US" altLang="cs-CZ" sz="1800" b="1" dirty="0">
                <a:solidFill>
                  <a:srgbClr val="307871"/>
                </a:solidFill>
                <a:latin typeface="Times New Roman" panose="02020603050405020304" pitchFamily="18" charset="0"/>
                <a:cs typeface="Times New Roman" panose="02020603050405020304" pitchFamily="18" charset="0"/>
              </a:rPr>
              <a:t>. This identifier is machine-readable and allows for easy communication between </a:t>
            </a:r>
            <a:r>
              <a:rPr lang="en-US" altLang="cs-CZ" sz="1800" b="1" dirty="0" smtClean="0">
                <a:solidFill>
                  <a:srgbClr val="307871"/>
                </a:solidFill>
                <a:latin typeface="Times New Roman" panose="02020603050405020304" pitchFamily="18" charset="0"/>
                <a:cs typeface="Times New Roman" panose="02020603050405020304" pitchFamily="18" charset="0"/>
              </a:rPr>
              <a:t>different </a:t>
            </a:r>
            <a:r>
              <a:rPr lang="en-US" altLang="cs-CZ" sz="1800" b="1" dirty="0">
                <a:solidFill>
                  <a:srgbClr val="307871"/>
                </a:solidFill>
                <a:latin typeface="Times New Roman" panose="02020603050405020304" pitchFamily="18" charset="0"/>
                <a:cs typeface="Times New Roman" panose="02020603050405020304" pitchFamily="18" charset="0"/>
              </a:rPr>
              <a:t>systems. DOI makes it </a:t>
            </a:r>
            <a:r>
              <a:rPr lang="en-US" altLang="cs-CZ" sz="1800" b="1" dirty="0" smtClean="0">
                <a:solidFill>
                  <a:srgbClr val="307871"/>
                </a:solidFill>
                <a:latin typeface="Times New Roman" panose="02020603050405020304" pitchFamily="18" charset="0"/>
                <a:cs typeface="Times New Roman" panose="02020603050405020304" pitchFamily="18" charset="0"/>
              </a:rPr>
              <a:t>easier </a:t>
            </a:r>
            <a:r>
              <a:rPr lang="en-US" altLang="cs-CZ" sz="1800" b="1" dirty="0">
                <a:solidFill>
                  <a:srgbClr val="307871"/>
                </a:solidFill>
                <a:latin typeface="Times New Roman" panose="02020603050405020304" pitchFamily="18" charset="0"/>
                <a:cs typeface="Times New Roman" panose="02020603050405020304" pitchFamily="18" charset="0"/>
              </a:rPr>
              <a:t>to work with digital objects from the point of view of intellectual property.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use of DOI is now commonly used to allocate a unique </a:t>
            </a:r>
            <a:r>
              <a:rPr lang="en-US" altLang="cs-CZ" sz="1800" b="1" dirty="0" smtClean="0">
                <a:solidFill>
                  <a:srgbClr val="307871"/>
                </a:solidFill>
                <a:latin typeface="Times New Roman" panose="02020603050405020304" pitchFamily="18" charset="0"/>
                <a:cs typeface="Times New Roman" panose="02020603050405020304" pitchFamily="18" charset="0"/>
              </a:rPr>
              <a:t>identifier </a:t>
            </a:r>
            <a:r>
              <a:rPr lang="en-US" altLang="cs-CZ" sz="1800" b="1" dirty="0">
                <a:solidFill>
                  <a:srgbClr val="307871"/>
                </a:solidFill>
                <a:latin typeface="Times New Roman" panose="02020603050405020304" pitchFamily="18" charset="0"/>
                <a:cs typeface="Times New Roman" panose="02020603050405020304" pitchFamily="18" charset="0"/>
              </a:rPr>
              <a:t>to journal articles in their electronic versions. Generally, DOI can be used for any </a:t>
            </a:r>
            <a:r>
              <a:rPr lang="en-US" altLang="cs-CZ" sz="1800" b="1" dirty="0" smtClean="0">
                <a:solidFill>
                  <a:srgbClr val="307871"/>
                </a:solidFill>
                <a:latin typeface="Times New Roman" panose="02020603050405020304" pitchFamily="18" charset="0"/>
                <a:cs typeface="Times New Roman" panose="02020603050405020304" pitchFamily="18" charset="0"/>
              </a:rPr>
              <a:t>objects </a:t>
            </a:r>
            <a:r>
              <a:rPr lang="en-US" altLang="cs-CZ" sz="1800" b="1" dirty="0">
                <a:solidFill>
                  <a:srgbClr val="307871"/>
                </a:solidFill>
                <a:latin typeface="Times New Roman" panose="02020603050405020304" pitchFamily="18" charset="0"/>
                <a:cs typeface="Times New Roman" panose="02020603050405020304" pitchFamily="18" charset="0"/>
              </a:rPr>
              <a:t>located on the network. The method of allocation is </a:t>
            </a:r>
            <a:r>
              <a:rPr lang="en-US" altLang="cs-CZ" sz="1800" b="1" dirty="0" smtClean="0">
                <a:solidFill>
                  <a:srgbClr val="307871"/>
                </a:solidFill>
                <a:latin typeface="Times New Roman" panose="02020603050405020304" pitchFamily="18" charset="0"/>
                <a:cs typeface="Times New Roman" panose="02020603050405020304" pitchFamily="18" charset="0"/>
              </a:rPr>
              <a:t>directed </a:t>
            </a:r>
            <a:r>
              <a:rPr lang="en-US" altLang="cs-CZ" sz="1800" b="1" dirty="0">
                <a:solidFill>
                  <a:srgbClr val="307871"/>
                </a:solidFill>
                <a:latin typeface="Times New Roman" panose="02020603050405020304" pitchFamily="18" charset="0"/>
                <a:cs typeface="Times New Roman" panose="02020603050405020304" pitchFamily="18" charset="0"/>
              </a:rPr>
              <a:t>by individual </a:t>
            </a:r>
            <a:r>
              <a:rPr lang="en-US" altLang="cs-CZ" sz="1800" b="1" dirty="0" smtClean="0">
                <a:solidFill>
                  <a:srgbClr val="307871"/>
                </a:solidFill>
                <a:latin typeface="Times New Roman" panose="02020603050405020304" pitchFamily="18" charset="0"/>
                <a:cs typeface="Times New Roman" panose="02020603050405020304" pitchFamily="18" charset="0"/>
              </a:rPr>
              <a:t>registration </a:t>
            </a:r>
            <a:r>
              <a:rPr lang="en-US" altLang="cs-CZ" sz="1800" b="1" dirty="0">
                <a:solidFill>
                  <a:srgbClr val="307871"/>
                </a:solidFill>
                <a:latin typeface="Times New Roman" panose="02020603050405020304" pitchFamily="18" charset="0"/>
                <a:cs typeface="Times New Roman" panose="02020603050405020304" pitchFamily="18" charset="0"/>
              </a:rPr>
              <a:t>organizations, which are overseen and managed by the International DOI Foundation</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Identification</a:t>
            </a:r>
            <a:r>
              <a:rPr lang="cs-CZ" b="1" dirty="0"/>
              <a:t> </a:t>
            </a:r>
            <a:r>
              <a:rPr lang="cs-CZ" b="1" dirty="0" err="1"/>
              <a:t>of</a:t>
            </a:r>
            <a:r>
              <a:rPr lang="cs-CZ" b="1" dirty="0"/>
              <a:t> </a:t>
            </a:r>
            <a:r>
              <a:rPr lang="cs-CZ" b="1" dirty="0" err="1"/>
              <a:t>documents</a:t>
            </a:r>
            <a:r>
              <a:rPr lang="cs-CZ" b="1" dirty="0"/>
              <a:t> - </a:t>
            </a:r>
            <a:r>
              <a:rPr lang="cs-CZ" b="1" dirty="0" smtClean="0"/>
              <a:t>DOI</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041800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As </a:t>
            </a:r>
            <a:r>
              <a:rPr lang="en-US" altLang="cs-CZ" sz="1800" b="1" dirty="0">
                <a:solidFill>
                  <a:srgbClr val="307871"/>
                </a:solidFill>
                <a:latin typeface="Times New Roman" panose="02020603050405020304" pitchFamily="18" charset="0"/>
                <a:cs typeface="Times New Roman" panose="02020603050405020304" pitchFamily="18" charset="0"/>
              </a:rPr>
              <a:t>crossref.cz states, DOI serves primarily to redirect to the current URL. While the URL changes with the move to another server, the DOI remains the </a:t>
            </a:r>
            <a:r>
              <a:rPr lang="en-US" altLang="cs-CZ" sz="1800" b="1" dirty="0" smtClean="0">
                <a:solidFill>
                  <a:srgbClr val="307871"/>
                </a:solidFill>
                <a:latin typeface="Times New Roman" panose="02020603050405020304" pitchFamily="18" charset="0"/>
                <a:cs typeface="Times New Roman" panose="02020603050405020304" pitchFamily="18" charset="0"/>
              </a:rPr>
              <a:t>same</a:t>
            </a:r>
            <a:r>
              <a:rPr lang="en-US" altLang="cs-CZ" sz="1800" b="1" dirty="0">
                <a:solidFill>
                  <a:srgbClr val="307871"/>
                </a:solidFill>
                <a:latin typeface="Times New Roman" panose="02020603050405020304" pitchFamily="18" charset="0"/>
                <a:cs typeface="Times New Roman" panose="02020603050405020304" pitchFamily="18" charset="0"/>
              </a:rPr>
              <a:t>. DOI may </a:t>
            </a:r>
            <a:r>
              <a:rPr lang="en-US" altLang="cs-CZ" sz="1800" b="1" dirty="0" smtClean="0">
                <a:solidFill>
                  <a:srgbClr val="307871"/>
                </a:solidFill>
                <a:latin typeface="Times New Roman" panose="02020603050405020304" pitchFamily="18" charset="0"/>
                <a:cs typeface="Times New Roman" panose="02020603050405020304" pitchFamily="18" charset="0"/>
              </a:rPr>
              <a:t>contain </a:t>
            </a:r>
            <a:r>
              <a:rPr lang="en-US" altLang="cs-CZ" sz="1800" b="1" dirty="0">
                <a:solidFill>
                  <a:srgbClr val="307871"/>
                </a:solidFill>
                <a:latin typeface="Times New Roman" panose="02020603050405020304" pitchFamily="18" charset="0"/>
                <a:cs typeface="Times New Roman" panose="02020603050405020304" pitchFamily="18" charset="0"/>
              </a:rPr>
              <a:t>other identifiers (</a:t>
            </a:r>
            <a:r>
              <a:rPr lang="en-US" altLang="cs-CZ" sz="1800" b="1" dirty="0" err="1">
                <a:solidFill>
                  <a:srgbClr val="307871"/>
                </a:solidFill>
                <a:latin typeface="Times New Roman" panose="02020603050405020304" pitchFamily="18" charset="0"/>
                <a:cs typeface="Times New Roman" panose="02020603050405020304" pitchFamily="18" charset="0"/>
              </a:rPr>
              <a:t>eg</a:t>
            </a:r>
            <a:r>
              <a:rPr lang="en-US" altLang="cs-CZ" sz="1800" b="1" dirty="0">
                <a:solidFill>
                  <a:srgbClr val="307871"/>
                </a:solidFill>
                <a:latin typeface="Times New Roman" panose="02020603050405020304" pitchFamily="18" charset="0"/>
                <a:cs typeface="Times New Roman" panose="02020603050405020304" pitchFamily="18" charset="0"/>
              </a:rPr>
              <a:t>, ISBN, ISSN), which also serve as unique identifiers for </a:t>
            </a:r>
            <a:r>
              <a:rPr lang="en-US" altLang="cs-CZ" sz="1800" b="1" dirty="0" smtClean="0">
                <a:solidFill>
                  <a:srgbClr val="307871"/>
                </a:solidFill>
                <a:latin typeface="Times New Roman" panose="02020603050405020304" pitchFamily="18" charset="0"/>
                <a:cs typeface="Times New Roman" panose="02020603050405020304" pitchFamily="18" charset="0"/>
              </a:rPr>
              <a:t>scientific </a:t>
            </a:r>
            <a:r>
              <a:rPr lang="en-US" altLang="cs-CZ" sz="1800" b="1" dirty="0">
                <a:solidFill>
                  <a:srgbClr val="307871"/>
                </a:solidFill>
                <a:latin typeface="Times New Roman" panose="02020603050405020304" pitchFamily="18" charset="0"/>
                <a:cs typeface="Times New Roman" panose="02020603050405020304" pitchFamily="18" charset="0"/>
              </a:rPr>
              <a:t>work.</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Identification</a:t>
            </a:r>
            <a:r>
              <a:rPr lang="cs-CZ" b="1" dirty="0"/>
              <a:t> </a:t>
            </a:r>
            <a:r>
              <a:rPr lang="cs-CZ" b="1" dirty="0" err="1"/>
              <a:t>of</a:t>
            </a:r>
            <a:r>
              <a:rPr lang="cs-CZ" b="1" dirty="0"/>
              <a:t> </a:t>
            </a:r>
            <a:r>
              <a:rPr lang="cs-CZ" b="1" dirty="0" err="1"/>
              <a:t>documents</a:t>
            </a:r>
            <a:r>
              <a:rPr lang="cs-CZ" b="1" dirty="0"/>
              <a:t> - </a:t>
            </a:r>
            <a:r>
              <a:rPr lang="cs-CZ" b="1" dirty="0" smtClean="0"/>
              <a:t>DOI</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0693423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sz="1800" b="1" dirty="0"/>
              <a:t>The chapter deals not only with the definition of the document itself but also with the division into individual types, document identification, document work, object placement. </a:t>
            </a:r>
            <a:endParaRPr lang="cs-CZ" sz="1800" b="1" dirty="0" smtClean="0"/>
          </a:p>
          <a:p>
            <a:pPr marL="0" indent="0" algn="just">
              <a:buNone/>
            </a:pPr>
            <a:r>
              <a:rPr lang="en-US" sz="1800" b="1" dirty="0" smtClean="0"/>
              <a:t>A </a:t>
            </a:r>
            <a:r>
              <a:rPr lang="en-US" sz="1800" b="1" dirty="0"/>
              <a:t>significant part is also devoted to the issue of electronic documents, which depend on the technical means, the standards of the environment used and, last but not least, on the program tools necessary for accessing their content. </a:t>
            </a:r>
            <a:endParaRPr lang="cs-CZ" sz="1800" b="1" dirty="0" smtClean="0"/>
          </a:p>
          <a:p>
            <a:pPr marL="0" indent="0" algn="just">
              <a:buNone/>
            </a:pPr>
            <a:r>
              <a:rPr lang="en-US" sz="1800" b="1" dirty="0" smtClean="0"/>
              <a:t>In </a:t>
            </a:r>
            <a:r>
              <a:rPr lang="en-US" sz="1800" b="1" dirty="0"/>
              <a:t>terms of a huge number of </a:t>
            </a:r>
            <a:r>
              <a:rPr lang="en-US" sz="1800" b="1" dirty="0" smtClean="0"/>
              <a:t>different </a:t>
            </a:r>
            <a:r>
              <a:rPr lang="en-US" sz="1800" b="1" dirty="0"/>
              <a:t>documents, it is absolutely essential for efficient work to make use of quick and </a:t>
            </a:r>
            <a:r>
              <a:rPr lang="en-US" sz="1800" b="1" dirty="0" smtClean="0"/>
              <a:t>accurate </a:t>
            </a:r>
            <a:r>
              <a:rPr lang="en-US" sz="1800" b="1" dirty="0"/>
              <a:t>document search capabilities through the creation of internationally usable document identification systems.</a:t>
            </a:r>
            <a:endParaRPr lang="cs-CZ" sz="1800" b="1" dirty="0"/>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Introduction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053519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843558"/>
            <a:ext cx="7704856" cy="1569660"/>
          </a:xfrm>
          <a:prstGeom prst="rect">
            <a:avLst/>
          </a:prstGeom>
        </p:spPr>
        <p:txBody>
          <a:bodyPr wrap="square">
            <a:spAutoFit/>
          </a:bodyPr>
          <a:lstStyle/>
          <a:p>
            <a:r>
              <a:rPr lang="cs-CZ" sz="4800" b="1" dirty="0" smtClean="0"/>
              <a:t>THANK YOU FOR YOUR ATTENTION</a:t>
            </a:r>
            <a:endParaRPr lang="cs-CZ" sz="4800" dirty="0"/>
          </a:p>
        </p:txBody>
      </p:sp>
    </p:spTree>
    <p:extLst>
      <p:ext uri="{BB962C8B-B14F-4D97-AF65-F5344CB8AC3E}">
        <p14:creationId xmlns:p14="http://schemas.microsoft.com/office/powerpoint/2010/main" val="1578381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lvl="0">
              <a:buFont typeface="Wingdings" panose="05000000000000000000" pitchFamily="2" charset="2"/>
              <a:buChar char="ü"/>
            </a:pPr>
            <a:r>
              <a:rPr lang="en-US" sz="1800" b="1" dirty="0" smtClean="0"/>
              <a:t>Define the concept of documents</a:t>
            </a:r>
            <a:endParaRPr lang="cs-CZ" sz="1800" b="1" dirty="0" smtClean="0"/>
          </a:p>
          <a:p>
            <a:pPr>
              <a:buFont typeface="Wingdings" panose="05000000000000000000" pitchFamily="2" charset="2"/>
              <a:buChar char="ü"/>
            </a:pPr>
            <a:r>
              <a:rPr lang="en-US" sz="1800" b="1" dirty="0"/>
              <a:t>Define the </a:t>
            </a:r>
            <a:r>
              <a:rPr lang="cs-CZ" sz="1800" b="1" dirty="0" err="1" smtClean="0"/>
              <a:t>types</a:t>
            </a:r>
            <a:r>
              <a:rPr lang="en-US" sz="1800" b="1" dirty="0" smtClean="0"/>
              <a:t> </a:t>
            </a:r>
            <a:r>
              <a:rPr lang="en-US" sz="1800" b="1" dirty="0"/>
              <a:t>of </a:t>
            </a:r>
            <a:r>
              <a:rPr lang="en-US" sz="1800" b="1" dirty="0" smtClean="0"/>
              <a:t>documents</a:t>
            </a:r>
            <a:endParaRPr lang="cs-CZ" sz="1800" b="1" dirty="0" smtClean="0"/>
          </a:p>
          <a:p>
            <a:pPr>
              <a:buFont typeface="Wingdings" panose="05000000000000000000" pitchFamily="2" charset="2"/>
              <a:buChar char="ü"/>
            </a:pPr>
            <a:r>
              <a:rPr lang="en-US" sz="1800" b="1" dirty="0" smtClean="0"/>
              <a:t>Identification</a:t>
            </a:r>
            <a:r>
              <a:rPr lang="cs-CZ" sz="1800" b="1" dirty="0" smtClean="0"/>
              <a:t> </a:t>
            </a:r>
            <a:r>
              <a:rPr lang="en-US" sz="1800" b="1" dirty="0" smtClean="0"/>
              <a:t>of </a:t>
            </a:r>
            <a:r>
              <a:rPr lang="en-US" sz="1800" b="1" dirty="0"/>
              <a:t>documents</a:t>
            </a:r>
            <a:endParaRPr lang="cs-CZ" sz="1800" b="1" dirty="0"/>
          </a:p>
          <a:p>
            <a:pPr>
              <a:buFont typeface="Wingdings" panose="05000000000000000000" pitchFamily="2" charset="2"/>
              <a:buChar char="ü"/>
            </a:pPr>
            <a:endParaRPr lang="cs-CZ" sz="1800" b="1" dirty="0"/>
          </a:p>
          <a:p>
            <a:pPr lvl="0">
              <a:buFont typeface="Wingdings" panose="05000000000000000000" pitchFamily="2" charset="2"/>
              <a:buChar char="ü"/>
            </a:pPr>
            <a:endParaRPr lang="cs-CZ" sz="1800" b="1" dirty="0" smtClean="0"/>
          </a:p>
          <a:p>
            <a:pPr lvl="0">
              <a:buFont typeface="Wingdings" panose="05000000000000000000" pitchFamily="2" charset="2"/>
              <a:buChar char="ü"/>
            </a:pPr>
            <a:endParaRPr lang="en-US" sz="1800" b="1" dirty="0" smtClean="0"/>
          </a:p>
          <a:p>
            <a:pPr lvl="0">
              <a:buFont typeface="Wingdings" panose="05000000000000000000" pitchFamily="2" charset="2"/>
              <a:buChar char="ü"/>
            </a:pPr>
            <a:endParaRPr lang="cs-CZ" sz="1800" b="1" dirty="0"/>
          </a:p>
          <a:p>
            <a:pPr algn="just">
              <a:buFont typeface="Wingdings" panose="05000000000000000000" pitchFamily="2" charset="2"/>
              <a:buChar char="ü"/>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Goals</a:t>
            </a:r>
            <a:r>
              <a:rPr lang="cs-CZ" b="1" dirty="0" smtClean="0"/>
              <a:t> </a:t>
            </a:r>
            <a:r>
              <a:rPr lang="cs-CZ" b="1" dirty="0" err="1" smtClean="0"/>
              <a:t>of</a:t>
            </a:r>
            <a:r>
              <a:rPr lang="cs-CZ" b="1" dirty="0" smtClean="0"/>
              <a:t> </a:t>
            </a:r>
            <a:r>
              <a:rPr lang="cs-CZ" b="1" dirty="0" err="1" smtClean="0"/>
              <a:t>the</a:t>
            </a:r>
            <a:r>
              <a:rPr lang="cs-CZ" b="1" dirty="0" smtClean="0"/>
              <a:t> </a:t>
            </a:r>
            <a:r>
              <a:rPr lang="cs-CZ" b="1" dirty="0" err="1" smtClean="0"/>
              <a:t>chapter</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62156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To define the document, we will build on several definitions in Czech technical </a:t>
            </a:r>
            <a:r>
              <a:rPr lang="en-US" altLang="cs-CZ" sz="1800" b="1" dirty="0" smtClean="0">
                <a:solidFill>
                  <a:srgbClr val="307871"/>
                </a:solidFill>
                <a:latin typeface="Times New Roman" panose="02020603050405020304" pitchFamily="18" charset="0"/>
                <a:cs typeface="Times New Roman" panose="02020603050405020304" pitchFamily="18" charset="0"/>
              </a:rPr>
              <a:t>standards </a:t>
            </a:r>
            <a:r>
              <a:rPr lang="en-US" altLang="cs-CZ" sz="1800" b="1" dirty="0">
                <a:solidFill>
                  <a:srgbClr val="307871"/>
                </a:solidFill>
                <a:latin typeface="Times New Roman" panose="02020603050405020304" pitchFamily="18" charset="0"/>
                <a:cs typeface="Times New Roman" panose="02020603050405020304" pitchFamily="18" charset="0"/>
              </a:rPr>
              <a:t>(ČSN) currently issued by the Office for Technical Standardization, Metrology, and State Testing.</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According </a:t>
            </a:r>
            <a:r>
              <a:rPr lang="en-US" altLang="cs-CZ" sz="1800" b="1" dirty="0">
                <a:solidFill>
                  <a:srgbClr val="307871"/>
                </a:solidFill>
                <a:latin typeface="Times New Roman" panose="02020603050405020304" pitchFamily="18" charset="0"/>
                <a:cs typeface="Times New Roman" panose="02020603050405020304" pitchFamily="18" charset="0"/>
              </a:rPr>
              <a:t>to CSN ISO 5963, a document is any item that has been made in a print or other way and can be cataloged or indexed.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This </a:t>
            </a:r>
            <a:r>
              <a:rPr lang="en-US" altLang="cs-CZ" sz="1800" b="1" dirty="0">
                <a:solidFill>
                  <a:srgbClr val="307871"/>
                </a:solidFill>
                <a:latin typeface="Times New Roman" panose="02020603050405020304" pitchFamily="18" charset="0"/>
                <a:cs typeface="Times New Roman" panose="02020603050405020304" pitchFamily="18" charset="0"/>
              </a:rPr>
              <a:t>definition relates not only to written and printed documents in paper or micrographic forms such as books, magazines, pictures, maps, but also non-printed documents such as machine-readable recordings, films, sound recordings, and three-dimensional objects or realms used as proofs</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Documents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According </a:t>
            </a:r>
            <a:r>
              <a:rPr lang="en-US" altLang="cs-CZ" sz="1800" b="1" dirty="0">
                <a:solidFill>
                  <a:srgbClr val="307871"/>
                </a:solidFill>
                <a:latin typeface="Times New Roman" panose="02020603050405020304" pitchFamily="18" charset="0"/>
                <a:cs typeface="Times New Roman" panose="02020603050405020304" pitchFamily="18" charset="0"/>
              </a:rPr>
              <a:t>to the ČSN 01 0193 standards, a document is a material object which serves as an information source function, which can be cataloged and indexed</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ISO </a:t>
            </a:r>
            <a:r>
              <a:rPr lang="en-US" altLang="cs-CZ" sz="1800" b="1" dirty="0">
                <a:solidFill>
                  <a:srgbClr val="307871"/>
                </a:solidFill>
                <a:latin typeface="Times New Roman" panose="02020603050405020304" pitchFamily="18" charset="0"/>
                <a:cs typeface="Times New Roman" panose="02020603050405020304" pitchFamily="18" charset="0"/>
              </a:rPr>
              <a:t>9707 then defines the term document as recorded information, which can be </a:t>
            </a:r>
            <a:r>
              <a:rPr lang="en-US" altLang="cs-CZ" sz="1800" b="1" dirty="0" smtClean="0">
                <a:solidFill>
                  <a:srgbClr val="307871"/>
                </a:solidFill>
                <a:latin typeface="Times New Roman" panose="02020603050405020304" pitchFamily="18" charset="0"/>
                <a:cs typeface="Times New Roman" panose="02020603050405020304" pitchFamily="18" charset="0"/>
              </a:rPr>
              <a:t>considered </a:t>
            </a:r>
            <a:r>
              <a:rPr lang="en-US" altLang="cs-CZ" sz="1800" b="1" dirty="0">
                <a:solidFill>
                  <a:srgbClr val="307871"/>
                </a:solidFill>
                <a:latin typeface="Times New Roman" panose="02020603050405020304" pitchFamily="18" charset="0"/>
                <a:cs typeface="Times New Roman" panose="02020603050405020304" pitchFamily="18" charset="0"/>
              </a:rPr>
              <a:t>as a unit in the documentation process, regardless of its physical form and proper-ties.</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err="1">
                <a:solidFill>
                  <a:srgbClr val="307871"/>
                </a:solidFill>
                <a:latin typeface="Times New Roman" panose="02020603050405020304" pitchFamily="18" charset="0"/>
                <a:cs typeface="Times New Roman" panose="02020603050405020304" pitchFamily="18" charset="0"/>
              </a:rPr>
              <a:t>Vaněk</a:t>
            </a:r>
            <a:r>
              <a:rPr lang="en-US" altLang="cs-CZ" sz="1800" b="1" dirty="0">
                <a:solidFill>
                  <a:srgbClr val="307871"/>
                </a:solidFill>
                <a:latin typeface="Times New Roman" panose="02020603050405020304" pitchFamily="18" charset="0"/>
                <a:cs typeface="Times New Roman" panose="02020603050405020304" pitchFamily="18" charset="0"/>
              </a:rPr>
              <a:t> (2013) states that the documents (information sources) are divided according to a number of criteria, </a:t>
            </a:r>
            <a:r>
              <a:rPr lang="en-US" altLang="cs-CZ" sz="1800" b="1" dirty="0" err="1">
                <a:solidFill>
                  <a:srgbClr val="307871"/>
                </a:solidFill>
                <a:latin typeface="Times New Roman" panose="02020603050405020304" pitchFamily="18" charset="0"/>
                <a:cs typeface="Times New Roman" panose="02020603050405020304" pitchFamily="18" charset="0"/>
              </a:rPr>
              <a:t>eg</a:t>
            </a:r>
            <a:r>
              <a:rPr lang="en-US" altLang="cs-CZ" sz="1800" b="1" dirty="0">
                <a:solidFill>
                  <a:srgbClr val="307871"/>
                </a:solidFill>
                <a:latin typeface="Times New Roman" panose="02020603050405020304" pitchFamily="18" charset="0"/>
                <a:cs typeface="Times New Roman" panose="02020603050405020304" pitchFamily="18" charset="0"/>
              </a:rPr>
              <a:t> according to the way (forms) of recording the content, by means of the medium (transmitted by energy, printed, electronic etc.) or issuing continuity (</a:t>
            </a:r>
            <a:r>
              <a:rPr lang="en-US" altLang="cs-CZ" sz="1800" b="1" dirty="0" smtClean="0">
                <a:solidFill>
                  <a:srgbClr val="307871"/>
                </a:solidFill>
                <a:latin typeface="Times New Roman" panose="02020603050405020304" pitchFamily="18" charset="0"/>
                <a:cs typeface="Times New Roman" panose="02020603050405020304" pitchFamily="18" charset="0"/>
              </a:rPr>
              <a:t>single </a:t>
            </a:r>
            <a:r>
              <a:rPr lang="en-US" altLang="cs-CZ" sz="1800" b="1" dirty="0">
                <a:solidFill>
                  <a:srgbClr val="307871"/>
                </a:solidFill>
                <a:latin typeface="Times New Roman" panose="02020603050405020304" pitchFamily="18" charset="0"/>
                <a:cs typeface="Times New Roman" panose="02020603050405020304" pitchFamily="18" charset="0"/>
              </a:rPr>
              <a:t>or periodic) Documents can be identified, processed, exchanged as a whole (unit) between users and / or systems</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Documents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0541642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According </a:t>
            </a:r>
            <a:r>
              <a:rPr lang="en-US" altLang="cs-CZ" sz="1800" b="1" dirty="0">
                <a:solidFill>
                  <a:srgbClr val="307871"/>
                </a:solidFill>
                <a:latin typeface="Times New Roman" panose="02020603050405020304" pitchFamily="18" charset="0"/>
                <a:cs typeface="Times New Roman" panose="02020603050405020304" pitchFamily="18" charset="0"/>
              </a:rPr>
              <a:t>to </a:t>
            </a:r>
            <a:r>
              <a:rPr lang="en-US" altLang="cs-CZ" sz="1800" b="1" dirty="0" err="1">
                <a:solidFill>
                  <a:srgbClr val="307871"/>
                </a:solidFill>
                <a:latin typeface="Times New Roman" panose="02020603050405020304" pitchFamily="18" charset="0"/>
                <a:cs typeface="Times New Roman" panose="02020603050405020304" pitchFamily="18" charset="0"/>
              </a:rPr>
              <a:t>Vaněk</a:t>
            </a:r>
            <a:r>
              <a:rPr lang="en-US" altLang="cs-CZ" sz="1800" b="1" dirty="0">
                <a:solidFill>
                  <a:srgbClr val="307871"/>
                </a:solidFill>
                <a:latin typeface="Times New Roman" panose="02020603050405020304" pitchFamily="18" charset="0"/>
                <a:cs typeface="Times New Roman" panose="02020603050405020304" pitchFamily="18" charset="0"/>
              </a:rPr>
              <a:t> (2013), electronic documents do not differ from traditional types of documents from content but some formal characteristics, especially from the digital recording of information. The content of the documents is independent of the media - the storage medium.</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Electronic documents are dependent 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technical </a:t>
            </a:r>
            <a:r>
              <a:rPr lang="en-US" altLang="cs-CZ" sz="1800" b="1" dirty="0">
                <a:solidFill>
                  <a:srgbClr val="307871"/>
                </a:solidFill>
                <a:latin typeface="Times New Roman" panose="02020603050405020304" pitchFamily="18" charset="0"/>
                <a:cs typeface="Times New Roman" panose="02020603050405020304" pitchFamily="18" charset="0"/>
              </a:rPr>
              <a:t>means,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standards </a:t>
            </a:r>
            <a:r>
              <a:rPr lang="en-US" altLang="cs-CZ" sz="1800" b="1" dirty="0">
                <a:solidFill>
                  <a:srgbClr val="307871"/>
                </a:solidFill>
                <a:latin typeface="Times New Roman" panose="02020603050405020304" pitchFamily="18" charset="0"/>
                <a:cs typeface="Times New Roman" panose="02020603050405020304" pitchFamily="18" charset="0"/>
              </a:rPr>
              <a:t>of the environment used,</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programming tools necessary to access their content.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Documents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01058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most well-known types of documents </a:t>
            </a:r>
            <a:r>
              <a:rPr lang="en-US" altLang="cs-CZ" sz="1800" b="1" dirty="0" smtClean="0">
                <a:solidFill>
                  <a:srgbClr val="307871"/>
                </a:solidFill>
                <a:latin typeface="Times New Roman" panose="02020603050405020304" pitchFamily="18" charset="0"/>
                <a:cs typeface="Times New Roman" panose="02020603050405020304" pitchFamily="18" charset="0"/>
              </a:rPr>
              <a:t>include</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books,</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a:t>
            </a:r>
            <a:r>
              <a:rPr lang="en-US" altLang="cs-CZ" sz="1800" b="1" dirty="0" err="1" smtClean="0">
                <a:solidFill>
                  <a:srgbClr val="307871"/>
                </a:solidFill>
                <a:latin typeface="Times New Roman" panose="02020603050405020304" pitchFamily="18" charset="0"/>
                <a:cs typeface="Times New Roman" panose="02020603050405020304" pitchFamily="18" charset="0"/>
              </a:rPr>
              <a:t>eriodicals</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and </a:t>
            </a:r>
            <a:r>
              <a:rPr lang="en-US" altLang="cs-CZ" sz="1800" b="1" dirty="0">
                <a:solidFill>
                  <a:srgbClr val="307871"/>
                </a:solidFill>
                <a:latin typeface="Times New Roman" panose="02020603050405020304" pitchFamily="18" charset="0"/>
                <a:cs typeface="Times New Roman" panose="02020603050405020304" pitchFamily="18" charset="0"/>
              </a:rPr>
              <a:t>serial </a:t>
            </a:r>
            <a:r>
              <a:rPr lang="en-US" altLang="cs-CZ" sz="1800" b="1" dirty="0" smtClean="0">
                <a:solidFill>
                  <a:srgbClr val="307871"/>
                </a:solidFill>
                <a:latin typeface="Times New Roman" panose="02020603050405020304" pitchFamily="18" charset="0"/>
                <a:cs typeface="Times New Roman" panose="02020603050405020304" pitchFamily="18" charset="0"/>
              </a:rPr>
              <a:t>publications,</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special </a:t>
            </a:r>
            <a:r>
              <a:rPr lang="en-US" altLang="cs-CZ" sz="1800" b="1" dirty="0">
                <a:solidFill>
                  <a:srgbClr val="307871"/>
                </a:solidFill>
                <a:latin typeface="Times New Roman" panose="02020603050405020304" pitchFamily="18" charset="0"/>
                <a:cs typeface="Times New Roman" panose="02020603050405020304" pitchFamily="18" charset="0"/>
              </a:rPr>
              <a:t>literature</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gray literature</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other </a:t>
            </a:r>
            <a:r>
              <a:rPr lang="en-US" altLang="cs-CZ" sz="1800" b="1" dirty="0">
                <a:solidFill>
                  <a:srgbClr val="307871"/>
                </a:solidFill>
                <a:latin typeface="Times New Roman" panose="02020603050405020304" pitchFamily="18" charset="0"/>
                <a:cs typeface="Times New Roman" panose="02020603050405020304" pitchFamily="18" charset="0"/>
              </a:rPr>
              <a:t>kinds of </a:t>
            </a:r>
            <a:r>
              <a:rPr lang="en-US" altLang="cs-CZ" sz="1800" b="1" dirty="0" smtClean="0">
                <a:solidFill>
                  <a:srgbClr val="307871"/>
                </a:solidFill>
                <a:latin typeface="Times New Roman" panose="02020603050405020304" pitchFamily="18" charset="0"/>
                <a:cs typeface="Times New Roman" panose="02020603050405020304" pitchFamily="18" charset="0"/>
              </a:rPr>
              <a:t>documents</a:t>
            </a:r>
            <a:r>
              <a:rPr lang="en-US" altLang="cs-CZ" sz="1800" b="1" dirty="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Types</a:t>
            </a:r>
            <a:r>
              <a:rPr lang="cs-CZ" b="1" dirty="0"/>
              <a:t> </a:t>
            </a:r>
            <a:r>
              <a:rPr lang="cs-CZ" b="1" dirty="0" err="1"/>
              <a:t>of</a:t>
            </a:r>
            <a:r>
              <a:rPr lang="cs-CZ" b="1" dirty="0"/>
              <a:t> </a:t>
            </a:r>
            <a:r>
              <a:rPr lang="cs-CZ" b="1" dirty="0" err="1"/>
              <a:t>documents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2013486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most famous type of document is probably a book that has existed in various forms since antiquity (from ancient scrolls to modern digital books). </a:t>
            </a: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book is referred to as the most effective, lasting and oldest means of communicating ideas</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In </a:t>
            </a:r>
            <a:r>
              <a:rPr lang="en-US" altLang="cs-CZ" sz="1800" b="1" dirty="0">
                <a:solidFill>
                  <a:srgbClr val="307871"/>
                </a:solidFill>
                <a:latin typeface="Times New Roman" panose="02020603050405020304" pitchFamily="18" charset="0"/>
                <a:cs typeface="Times New Roman" panose="02020603050405020304" pitchFamily="18" charset="0"/>
              </a:rPr>
              <a:t>terms of professional definition, for example, according to ČSN ISO 5127, a book of mental work is written, printed or electronic, usually divided </a:t>
            </a:r>
            <a:r>
              <a:rPr lang="en-US" altLang="cs-CZ" sz="1800" b="1" dirty="0" smtClean="0">
                <a:solidFill>
                  <a:srgbClr val="307871"/>
                </a:solidFill>
                <a:latin typeface="Times New Roman" panose="02020603050405020304" pitchFamily="18" charset="0"/>
                <a:cs typeface="Times New Roman" panose="02020603050405020304" pitchFamily="18" charset="0"/>
              </a:rPr>
              <a:t>into </a:t>
            </a:r>
            <a:r>
              <a:rPr lang="en-US" altLang="cs-CZ" sz="1800" b="1" dirty="0">
                <a:solidFill>
                  <a:srgbClr val="307871"/>
                </a:solidFill>
                <a:latin typeface="Times New Roman" panose="02020603050405020304" pitchFamily="18" charset="0"/>
                <a:cs typeface="Times New Roman" panose="02020603050405020304" pitchFamily="18" charset="0"/>
              </a:rPr>
              <a:t>pages and forming a physical unit. Another Standard CSN ISO 01 0166 defines the book as a printed or any other-made graphic document, bundled in </a:t>
            </a: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shape of a bundle and forming a thought and artistic whole.</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Types</a:t>
            </a:r>
            <a:r>
              <a:rPr lang="cs-CZ" b="1" dirty="0"/>
              <a:t> </a:t>
            </a:r>
            <a:r>
              <a:rPr lang="cs-CZ" b="1" dirty="0" err="1"/>
              <a:t>of</a:t>
            </a:r>
            <a:r>
              <a:rPr lang="cs-CZ" b="1" dirty="0"/>
              <a:t> </a:t>
            </a:r>
            <a:r>
              <a:rPr lang="cs-CZ" b="1" dirty="0" err="1" smtClean="0"/>
              <a:t>documents</a:t>
            </a:r>
            <a:r>
              <a:rPr lang="cs-CZ" b="1" dirty="0" smtClean="0"/>
              <a:t> - </a:t>
            </a:r>
            <a:r>
              <a:rPr lang="cs-CZ" b="1" dirty="0" err="1" smtClean="0"/>
              <a:t>books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87134713"/>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2653</TotalTime>
  <Words>2745</Words>
  <Application>Microsoft Office PowerPoint</Application>
  <PresentationFormat>Předvádění na obrazovce (16:9)</PresentationFormat>
  <Paragraphs>221</Paragraphs>
  <Slides>30</Slides>
  <Notes>27</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30</vt:i4>
      </vt:variant>
    </vt:vector>
  </HeadingPairs>
  <TitlesOfParts>
    <vt:vector size="36" baseType="lpstr">
      <vt:lpstr>Arial</vt:lpstr>
      <vt:lpstr>Calibri</vt:lpstr>
      <vt:lpstr>Enriqueta</vt:lpstr>
      <vt:lpstr>Times New Roman</vt:lpstr>
      <vt:lpstr>Wingdings</vt:lpstr>
      <vt:lpstr>SLU</vt:lpstr>
      <vt:lpstr>Název prezentace</vt:lpstr>
      <vt:lpstr>INFORMATION MANAGEMENT</vt:lpstr>
      <vt:lpstr>Introduction</vt:lpstr>
      <vt:lpstr>Goals of the chapter</vt:lpstr>
      <vt:lpstr>Documents</vt:lpstr>
      <vt:lpstr>Documents</vt:lpstr>
      <vt:lpstr>Documents</vt:lpstr>
      <vt:lpstr>Types of documents</vt:lpstr>
      <vt:lpstr>Types of documents - books</vt:lpstr>
      <vt:lpstr>Types of documents - books</vt:lpstr>
      <vt:lpstr>Types of documents - books</vt:lpstr>
      <vt:lpstr>Types of documents - periodicals, series publications</vt:lpstr>
      <vt:lpstr>Types of documents - periodicals, series publications</vt:lpstr>
      <vt:lpstr>Types of documents - special literature</vt:lpstr>
      <vt:lpstr>Types of documents - special literature</vt:lpstr>
      <vt:lpstr>Types of documents - gray literature </vt:lpstr>
      <vt:lpstr>Types of documents - gray literature </vt:lpstr>
      <vt:lpstr>Types of documents – other types of documents</vt:lpstr>
      <vt:lpstr>Identification of documents</vt:lpstr>
      <vt:lpstr>Identification of documents - ISBN</vt:lpstr>
      <vt:lpstr>Identification of documents - ISBN</vt:lpstr>
      <vt:lpstr>Identification of documents - ISBN</vt:lpstr>
      <vt:lpstr>Identification of documents - ISBN</vt:lpstr>
      <vt:lpstr>Identification of documents - ISSN</vt:lpstr>
      <vt:lpstr>Identification of documents - ISSN</vt:lpstr>
      <vt:lpstr>Identification of documents - ISMN</vt:lpstr>
      <vt:lpstr>Identification of documents - ISAN</vt:lpstr>
      <vt:lpstr>Identification of documents - DOI</vt:lpstr>
      <vt:lpstr>Identification of documents - DOI</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Radim Dolák</dc:creator>
  <cp:lastModifiedBy>Dolak</cp:lastModifiedBy>
  <cp:revision>161</cp:revision>
  <dcterms:created xsi:type="dcterms:W3CDTF">2016-07-06T15:42:34Z</dcterms:created>
  <dcterms:modified xsi:type="dcterms:W3CDTF">2018-04-04T12:21:08Z</dcterms:modified>
</cp:coreProperties>
</file>